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324" r:id="rId2"/>
    <p:sldId id="308" r:id="rId3"/>
    <p:sldId id="302" r:id="rId4"/>
    <p:sldId id="325" r:id="rId5"/>
    <p:sldId id="304" r:id="rId6"/>
    <p:sldId id="305" r:id="rId7"/>
    <p:sldId id="306" r:id="rId8"/>
    <p:sldId id="307" r:id="rId9"/>
    <p:sldId id="309" r:id="rId10"/>
    <p:sldId id="310" r:id="rId11"/>
    <p:sldId id="329" r:id="rId12"/>
    <p:sldId id="330" r:id="rId13"/>
    <p:sldId id="314" r:id="rId14"/>
    <p:sldId id="313" r:id="rId15"/>
    <p:sldId id="332" r:id="rId16"/>
    <p:sldId id="331" r:id="rId17"/>
    <p:sldId id="311" r:id="rId18"/>
    <p:sldId id="316" r:id="rId19"/>
    <p:sldId id="317" r:id="rId20"/>
    <p:sldId id="320" r:id="rId21"/>
    <p:sldId id="319" r:id="rId22"/>
    <p:sldId id="318" r:id="rId23"/>
    <p:sldId id="321" r:id="rId24"/>
    <p:sldId id="323" r:id="rId25"/>
  </p:sldIdLst>
  <p:sldSz cx="9144000" cy="5143500" type="screen16x9"/>
  <p:notesSz cx="6819900" cy="99187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ye konferans" initials="m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2025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4" autoAdjust="0"/>
    <p:restoredTop sz="94670"/>
  </p:normalViewPr>
  <p:slideViewPr>
    <p:cSldViewPr showGuides="1">
      <p:cViewPr varScale="1">
        <p:scale>
          <a:sx n="99" d="100"/>
          <a:sy n="99" d="100"/>
        </p:scale>
        <p:origin x="-426" y="5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4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CCD10-78D1-4256-929C-1270F4B6B2F6}" type="datetimeFigureOut">
              <a:rPr lang="tr-TR" smtClean="0"/>
              <a:t>14.06.2017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BEFC3-74EE-4C65-A29D-D4BAAE2D9A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1805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62388" y="0"/>
            <a:ext cx="29559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3FFAF-4BC1-40BC-B465-8E686FF32A9E}" type="datetimeFigureOut">
              <a:rPr lang="tr-TR" smtClean="0"/>
              <a:t>14.06.2017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2625" y="4711700"/>
            <a:ext cx="5454650" cy="44624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559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62388" y="9421813"/>
            <a:ext cx="29559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87A5D-335A-4FC4-8153-6A34AEDFEC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108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04E85C-66C2-4938-8D9A-83F403DC263D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94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04E85C-66C2-4938-8D9A-83F403DC263D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9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0A369-435D-4A93-B406-8B42B307E5F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8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F08D-C747-42E7-A6F0-0E4FA4911B8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3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2E60-7B7F-47E1-BCCD-9FD134717A3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E768-B5C8-462E-81FF-C1276F56E1F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8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205E-6F65-496D-93E6-3A7AA60BCDD3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5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EC54D-395A-4E59-BCD9-E218B994976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15E7-FD94-4569-B542-C83DB38F2B0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22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FCDD-DCD1-4838-B417-450A010EDA0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8DBE9-7725-4932-B0C3-7209139752E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67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C11E-3E34-40D3-B37F-488EC23A0B0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1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547A-86BE-40F5-92AC-B58779FC4B8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8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23285-7F5C-460C-8BF9-1999012AAF2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14.06.2017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8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9" y="-20538"/>
            <a:ext cx="9158649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43FF29E-F657-4579-ACBF-0E066F66F6CA}" type="slidenum">
              <a:rPr lang="tr-TR" smtClean="0"/>
              <a:t>1</a:t>
            </a:fld>
            <a:endParaRPr lang="tr-TR"/>
          </a:p>
        </p:txBody>
      </p:sp>
      <p:sp>
        <p:nvSpPr>
          <p:cNvPr id="28" name="İçerik Yer Tutucusu 2"/>
          <p:cNvSpPr txBox="1">
            <a:spLocks/>
          </p:cNvSpPr>
          <p:nvPr/>
        </p:nvSpPr>
        <p:spPr>
          <a:xfrm>
            <a:off x="691952" y="5345107"/>
            <a:ext cx="7056784" cy="612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>
                <a:schemeClr val="tx1"/>
              </a:buClr>
              <a:buNone/>
              <a:defRPr/>
            </a:pPr>
            <a:endParaRPr lang="tr-TR" sz="2000" b="1" dirty="0"/>
          </a:p>
        </p:txBody>
      </p:sp>
      <p:sp>
        <p:nvSpPr>
          <p:cNvPr id="39" name="İçerik Yer Tutucusu 2"/>
          <p:cNvSpPr txBox="1">
            <a:spLocks/>
          </p:cNvSpPr>
          <p:nvPr/>
        </p:nvSpPr>
        <p:spPr>
          <a:xfrm>
            <a:off x="535535" y="1635647"/>
            <a:ext cx="8309725" cy="2196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None/>
            </a:pPr>
            <a:endParaRPr lang="tr-TR" sz="2000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1316337" y="3147814"/>
            <a:ext cx="687676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ln w="15875">
                  <a:noFill/>
                  <a:round/>
                </a:ln>
                <a:solidFill>
                  <a:schemeClr val="accent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76200" stA="15000" endPos="53000" dir="5400000" sy="-100000" algn="bl" rotWithShape="0"/>
                </a:effectLst>
                <a:latin typeface="Cambria" pitchFamily="18" charset="0"/>
                <a:cs typeface="Arial" panose="020B0604020202020204" pitchFamily="34" charset="0"/>
              </a:rPr>
              <a:t>7020 SAYILI BAZI ALACAKLARIN YENİDEN YAPILANDIRILMASINA DAİR KANUN</a:t>
            </a:r>
          </a:p>
          <a:p>
            <a:pPr algn="ctr"/>
            <a:endParaRPr lang="tr-TR" sz="800" b="1" dirty="0" smtClean="0">
              <a:ln w="15875">
                <a:noFill/>
                <a:round/>
              </a:ln>
              <a:solidFill>
                <a:schemeClr val="accent3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76200" stA="15000" endPos="53000" dir="5400000" sy="-100000" algn="bl" rotWithShape="0"/>
              </a:effectLst>
              <a:latin typeface="Cambria" pitchFamily="18" charset="0"/>
              <a:cs typeface="Arial" panose="020B0604020202020204" pitchFamily="34" charset="0"/>
            </a:endParaRPr>
          </a:p>
          <a:p>
            <a:pPr algn="ctr"/>
            <a:r>
              <a:rPr lang="tr-TR" sz="2800" b="1" dirty="0" smtClean="0">
                <a:ln w="15875">
                  <a:noFill/>
                  <a:round/>
                </a:ln>
                <a:solidFill>
                  <a:schemeClr val="accent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76200" stA="15000" endPos="53000" dir="5400000" sy="-100000" algn="bl" rotWithShape="0"/>
                </a:effectLst>
                <a:latin typeface="Cambria" pitchFamily="18" charset="0"/>
                <a:cs typeface="Arial" panose="020B0604020202020204" pitchFamily="34" charset="0"/>
              </a:rPr>
              <a:t>HAZİRAN 2017</a:t>
            </a:r>
            <a:endParaRPr lang="tr-TR" sz="2800" b="1" dirty="0">
              <a:ln w="15875">
                <a:noFill/>
                <a:round/>
              </a:ln>
              <a:solidFill>
                <a:schemeClr val="accent3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76200" stA="15000" endPos="53000" dir="5400000" sy="-100000" algn="bl" rotWithShape="0"/>
              </a:effectLst>
              <a:latin typeface="Cambria" pitchFamily="18" charset="0"/>
              <a:cs typeface="Arial" panose="020B0604020202020204" pitchFamily="34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35" y="4528482"/>
            <a:ext cx="1311987" cy="407016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426" y="4491611"/>
            <a:ext cx="1549684" cy="480757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-1" y="-29967"/>
            <a:ext cx="9144001" cy="31777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 descr="D:\7020 Sayılı Kanun\Afiş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488" y="87814"/>
            <a:ext cx="2520000" cy="306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7020 Sayılı Kanun\Afiş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967" y="87814"/>
            <a:ext cx="2677201" cy="306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7020 Sayılı Kanun\Afiş 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27906" y="62579"/>
            <a:ext cx="2659918" cy="30852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0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9" y="-20538"/>
            <a:ext cx="9158649" cy="8733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etin kutusu 5"/>
          <p:cNvSpPr txBox="1"/>
          <p:nvPr/>
        </p:nvSpPr>
        <p:spPr>
          <a:xfrm>
            <a:off x="251520" y="195487"/>
            <a:ext cx="640871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r-TR" sz="3200" b="1" dirty="0" smtClean="0">
                <a:solidFill>
                  <a:srgbClr val="FF0000"/>
                </a:solidFill>
              </a:rPr>
              <a:t>SGK ALACAKLARI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1"/>
            <a:ext cx="1656184" cy="401114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199784" y="41151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7020 sayılı KANUN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8" name="İçerik Yer Tutucusu 2"/>
          <p:cNvSpPr txBox="1">
            <a:spLocks/>
          </p:cNvSpPr>
          <p:nvPr/>
        </p:nvSpPr>
        <p:spPr>
          <a:xfrm>
            <a:off x="691952" y="5345107"/>
            <a:ext cx="7056784" cy="612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>
                <a:prstClr val="black"/>
              </a:buClr>
              <a:buFont typeface="Arial" pitchFamily="34" charset="0"/>
              <a:buNone/>
              <a:defRPr/>
            </a:pPr>
            <a:endParaRPr lang="tr-TR" sz="2000" b="1" dirty="0">
              <a:solidFill>
                <a:prstClr val="black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467544" y="915567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lvl="1" indent="-246888"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2000" b="1" dirty="0">
                <a:solidFill>
                  <a:srgbClr val="FF0000"/>
                </a:solidFill>
              </a:rPr>
              <a:t>SOSYAL GÜVENLİK PRİMLERİ </a:t>
            </a:r>
          </a:p>
          <a:p>
            <a:pPr lvl="1">
              <a:defRPr/>
            </a:pPr>
            <a:endParaRPr lang="tr-TR" sz="1600" b="1" dirty="0">
              <a:solidFill>
                <a:srgbClr val="FF0000"/>
              </a:solidFill>
            </a:endParaRPr>
          </a:p>
          <a:p>
            <a:pPr marL="697230" lvl="1" indent="-285750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2000" b="1" dirty="0">
                <a:solidFill>
                  <a:srgbClr val="0070C0"/>
                </a:solidFill>
              </a:rPr>
              <a:t>Sigorta primleri, topluluk ve işsizlik sigortası primleri </a:t>
            </a:r>
          </a:p>
          <a:p>
            <a:pPr marL="697230" lvl="1" indent="-285750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tr-TR" sz="2000" b="1" dirty="0">
              <a:solidFill>
                <a:srgbClr val="0070C0"/>
              </a:solidFill>
            </a:endParaRPr>
          </a:p>
          <a:p>
            <a:pPr marL="697230" lvl="1" indent="-285750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2000" b="1" dirty="0">
                <a:solidFill>
                  <a:srgbClr val="0070C0"/>
                </a:solidFill>
              </a:rPr>
              <a:t>Sosyal güvenlik destek primi</a:t>
            </a:r>
          </a:p>
          <a:p>
            <a:pPr marL="697230" lvl="1" indent="-285750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tr-TR" sz="2000" b="1" dirty="0">
              <a:solidFill>
                <a:srgbClr val="0070C0"/>
              </a:solidFill>
            </a:endParaRPr>
          </a:p>
          <a:p>
            <a:pPr marL="697230" lvl="1" indent="-285750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2000" b="1" dirty="0">
                <a:solidFill>
                  <a:srgbClr val="0070C0"/>
                </a:solidFill>
              </a:rPr>
              <a:t>Emeklilik keseneği ve kurum karşılığı</a:t>
            </a:r>
          </a:p>
          <a:p>
            <a:pPr marL="697230" lvl="1" indent="-285750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tr-TR" sz="2000" b="1" dirty="0">
              <a:solidFill>
                <a:srgbClr val="0070C0"/>
              </a:solidFill>
            </a:endParaRPr>
          </a:p>
          <a:p>
            <a:pPr marL="697230" lvl="1" indent="-285750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2000" b="1" dirty="0" smtClean="0">
                <a:solidFill>
                  <a:srgbClr val="0070C0"/>
                </a:solidFill>
              </a:rPr>
              <a:t>İdari </a:t>
            </a:r>
            <a:r>
              <a:rPr lang="tr-TR" sz="2000" b="1" dirty="0">
                <a:solidFill>
                  <a:srgbClr val="0070C0"/>
                </a:solidFill>
              </a:rPr>
              <a:t>para cezaları</a:t>
            </a:r>
          </a:p>
          <a:p>
            <a:pPr marL="697230" lvl="1" indent="-285750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tr-TR" sz="2000" b="1" dirty="0">
              <a:solidFill>
                <a:srgbClr val="0070C0"/>
              </a:solidFill>
            </a:endParaRPr>
          </a:p>
          <a:p>
            <a:pPr marL="697230" lvl="1" indent="-285750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2000" b="1" dirty="0">
                <a:solidFill>
                  <a:srgbClr val="0070C0"/>
                </a:solidFill>
              </a:rPr>
              <a:t>Gecikme cezaları, faiz ve zamları</a:t>
            </a:r>
          </a:p>
          <a:p>
            <a:pPr lvl="1">
              <a:buClr>
                <a:srgbClr val="FF0000"/>
              </a:buClr>
              <a:defRPr/>
            </a:pPr>
            <a:endParaRPr lang="tr-TR" b="1" dirty="0">
              <a:solidFill>
                <a:srgbClr val="0070C0"/>
              </a:solidFill>
            </a:endParaRPr>
          </a:p>
          <a:p>
            <a:pPr lvl="1">
              <a:buClr>
                <a:srgbClr val="FF0000"/>
              </a:buClr>
              <a:defRPr/>
            </a:pPr>
            <a:r>
              <a:rPr lang="tr-TR" b="1" dirty="0" smtClean="0">
                <a:solidFill>
                  <a:srgbClr val="0070C0"/>
                </a:solidFill>
              </a:rPr>
              <a:t> </a:t>
            </a:r>
            <a:endParaRPr lang="tr-TR" b="1" dirty="0">
              <a:solidFill>
                <a:srgbClr val="0070C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56000"/>
            <a:ext cx="2808312" cy="138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65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öşeleri Yuvarlanmış Dikdörtgen Belirtme Çizgisi 13"/>
          <p:cNvSpPr/>
          <p:nvPr/>
        </p:nvSpPr>
        <p:spPr>
          <a:xfrm>
            <a:off x="1" y="4873470"/>
            <a:ext cx="576063" cy="270030"/>
          </a:xfrm>
          <a:prstGeom prst="wedgeRoundRectCallout">
            <a:avLst>
              <a:gd name="adj1" fmla="val -39730"/>
              <a:gd name="adj2" fmla="val 95758"/>
              <a:gd name="adj3" fmla="val 16667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012160" y="4606453"/>
            <a:ext cx="2133600" cy="273844"/>
          </a:xfrm>
        </p:spPr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681540"/>
            <a:ext cx="8280920" cy="40504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5975" lvl="2" indent="-285750" algn="l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tr-TR" sz="1600" b="1" dirty="0" smtClean="0">
              <a:solidFill>
                <a:schemeClr val="tx1"/>
              </a:solidFill>
            </a:endParaRPr>
          </a:p>
          <a:p>
            <a:pPr marL="452437" indent="-342900"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tr-TR" altLang="tr-TR" sz="2000" b="1" dirty="0">
                <a:solidFill>
                  <a:srgbClr val="FF0000"/>
                </a:solidFill>
              </a:rPr>
              <a:t>Gıda, Tarım Ve Hayvancılık Bakanlığınca;</a:t>
            </a:r>
            <a:r>
              <a:rPr lang="tr-TR" altLang="tr-TR" sz="2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tr-TR" altLang="tr-TR" sz="20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endParaRPr lang="tr-TR" altLang="tr-TR" sz="20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800100" lvl="1" indent="-342900" algn="l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tr-TR" altLang="tr-TR" sz="2000" b="1" dirty="0">
                <a:solidFill>
                  <a:srgbClr val="0070C0"/>
                </a:solidFill>
              </a:rPr>
              <a:t>Tarımsal amaçlı kooperatiflere </a:t>
            </a:r>
          </a:p>
          <a:p>
            <a:pPr marL="800100" lvl="1" indent="-342900" algn="l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tr-TR" altLang="tr-TR" sz="2000" b="1" dirty="0">
                <a:solidFill>
                  <a:srgbClr val="0070C0"/>
                </a:solidFill>
              </a:rPr>
              <a:t>Bu kooperatiflerin ortaklarına </a:t>
            </a:r>
          </a:p>
          <a:p>
            <a:pPr marL="411162" lvl="1" algn="l">
              <a:lnSpc>
                <a:spcPct val="90000"/>
              </a:lnSpc>
              <a:defRPr/>
            </a:pPr>
            <a:r>
              <a:rPr lang="tr-TR" altLang="tr-TR" sz="2000" b="1" dirty="0" smtClean="0">
                <a:solidFill>
                  <a:srgbClr val="0070C0"/>
                </a:solidFill>
              </a:rPr>
              <a:t>   kullandırılan </a:t>
            </a:r>
            <a:r>
              <a:rPr lang="tr-TR" altLang="tr-TR" sz="2000" b="1" dirty="0">
                <a:solidFill>
                  <a:srgbClr val="0070C0"/>
                </a:solidFill>
              </a:rPr>
              <a:t>kredi alacakları</a:t>
            </a:r>
          </a:p>
          <a:p>
            <a:pPr marL="411162" lvl="1" algn="l">
              <a:lnSpc>
                <a:spcPct val="90000"/>
              </a:lnSpc>
              <a:defRPr/>
            </a:pPr>
            <a:endParaRPr lang="tr-TR" altLang="tr-TR" sz="2000" b="1" dirty="0" smtClean="0">
              <a:solidFill>
                <a:schemeClr val="tx1"/>
              </a:solidFill>
            </a:endParaRPr>
          </a:p>
          <a:p>
            <a:pPr marL="411162" lvl="1" algn="l">
              <a:lnSpc>
                <a:spcPct val="90000"/>
              </a:lnSpc>
              <a:defRPr/>
            </a:pPr>
            <a:endParaRPr lang="tr-TR" altLang="tr-TR" sz="2000" b="1" dirty="0" smtClean="0">
              <a:solidFill>
                <a:schemeClr val="tx1"/>
              </a:solidFill>
            </a:endParaRPr>
          </a:p>
          <a:p>
            <a:pPr marL="519113" lvl="1" indent="-342900"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tr-TR" altLang="tr-TR" sz="2000" b="1" dirty="0" smtClean="0">
                <a:solidFill>
                  <a:srgbClr val="FF0000"/>
                </a:solidFill>
              </a:rPr>
              <a:t>Bilim</a:t>
            </a:r>
            <a:r>
              <a:rPr lang="tr-TR" altLang="tr-TR" sz="2000" b="1" dirty="0">
                <a:solidFill>
                  <a:srgbClr val="FF0000"/>
                </a:solidFill>
              </a:rPr>
              <a:t>, Sanayi ve Teknoloji Bakanlığınca;</a:t>
            </a:r>
          </a:p>
          <a:p>
            <a:pPr marL="411162" lvl="1" algn="l">
              <a:lnSpc>
                <a:spcPct val="90000"/>
              </a:lnSpc>
              <a:defRPr/>
            </a:pPr>
            <a:endParaRPr lang="tr-TR" altLang="tr-TR" sz="2000" b="1" dirty="0">
              <a:solidFill>
                <a:srgbClr val="FF0000"/>
              </a:solidFill>
            </a:endParaRPr>
          </a:p>
          <a:p>
            <a:pPr marL="882650" lvl="2" indent="-342900" algn="l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tr-TR" altLang="tr-TR" sz="2000" b="1" dirty="0">
                <a:solidFill>
                  <a:srgbClr val="0070C0"/>
                </a:solidFill>
              </a:rPr>
              <a:t>Organize sanayi bölgelerine </a:t>
            </a:r>
          </a:p>
          <a:p>
            <a:pPr marL="882650" lvl="2" indent="-342900" algn="l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tr-TR" altLang="tr-TR" sz="2000" b="1" dirty="0">
                <a:solidFill>
                  <a:srgbClr val="0070C0"/>
                </a:solidFill>
              </a:rPr>
              <a:t>Küçük sanayi sitesi yapı kooperatiflerine </a:t>
            </a:r>
          </a:p>
          <a:p>
            <a:pPr marL="539750" lvl="2" algn="l">
              <a:lnSpc>
                <a:spcPct val="90000"/>
              </a:lnSpc>
              <a:defRPr/>
            </a:pPr>
            <a:r>
              <a:rPr lang="tr-TR" altLang="tr-TR" sz="2000" b="1" dirty="0" smtClean="0">
                <a:solidFill>
                  <a:srgbClr val="0070C0"/>
                </a:solidFill>
              </a:rPr>
              <a:t>  kullandırılan </a:t>
            </a:r>
            <a:r>
              <a:rPr lang="tr-TR" altLang="tr-TR" sz="2000" b="1" dirty="0">
                <a:solidFill>
                  <a:srgbClr val="0070C0"/>
                </a:solidFill>
              </a:rPr>
              <a:t>kredi alacakları</a:t>
            </a:r>
          </a:p>
          <a:p>
            <a:pPr marL="539750" lvl="2" algn="l">
              <a:lnSpc>
                <a:spcPct val="90000"/>
              </a:lnSpc>
              <a:defRPr/>
            </a:pPr>
            <a:endParaRPr lang="tr-TR" altLang="tr-TR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18" y="1203598"/>
            <a:ext cx="2363940" cy="113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672" y="3226961"/>
            <a:ext cx="243407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Dikdörtgen"/>
          <p:cNvSpPr/>
          <p:nvPr/>
        </p:nvSpPr>
        <p:spPr>
          <a:xfrm>
            <a:off x="1939770" y="0"/>
            <a:ext cx="5452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r-TR" altLang="tr-TR" sz="3200" b="1" dirty="0" smtClean="0">
                <a:solidFill>
                  <a:schemeClr val="bg1"/>
                </a:solidFill>
              </a:rPr>
              <a:t>KAPSAM (VI): Alacak Türleri (5)</a:t>
            </a:r>
            <a:endParaRPr lang="tr-TR" altLang="tr-TR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" y="-20538"/>
            <a:ext cx="9158649" cy="87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ikdörtgen 1"/>
          <p:cNvSpPr/>
          <p:nvPr/>
        </p:nvSpPr>
        <p:spPr>
          <a:xfrm>
            <a:off x="529549" y="123478"/>
            <a:ext cx="5037587" cy="508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200"/>
              </a:lnSpc>
            </a:pPr>
            <a:r>
              <a:rPr lang="tr-TR" sz="3200" b="1" dirty="0">
                <a:solidFill>
                  <a:srgbClr val="FF0000"/>
                </a:solidFill>
              </a:rPr>
              <a:t>DİĞER KURUM ALACAKLARI</a:t>
            </a:r>
          </a:p>
        </p:txBody>
      </p:sp>
    </p:spTree>
    <p:extLst>
      <p:ext uri="{BB962C8B-B14F-4D97-AF65-F5344CB8AC3E}">
        <p14:creationId xmlns:p14="http://schemas.microsoft.com/office/powerpoint/2010/main" val="18236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öşeleri Yuvarlanmış Dikdörtgen Belirtme Çizgisi 13"/>
          <p:cNvSpPr/>
          <p:nvPr/>
        </p:nvSpPr>
        <p:spPr>
          <a:xfrm>
            <a:off x="1" y="4873470"/>
            <a:ext cx="576063" cy="270030"/>
          </a:xfrm>
          <a:prstGeom prst="wedgeRoundRectCallout">
            <a:avLst>
              <a:gd name="adj1" fmla="val -39730"/>
              <a:gd name="adj2" fmla="val 95758"/>
              <a:gd name="adj3" fmla="val 16667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6012160" y="4606453"/>
            <a:ext cx="2133600" cy="273844"/>
          </a:xfrm>
        </p:spPr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552" y="681540"/>
            <a:ext cx="8280920" cy="405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5975" lvl="2" indent="-285750" algn="l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tr-TR" sz="1600" b="1" dirty="0" smtClean="0">
              <a:solidFill>
                <a:schemeClr val="tx1"/>
              </a:solidFill>
            </a:endParaRPr>
          </a:p>
          <a:p>
            <a:pPr marL="825500" lvl="2" indent="-285750" algn="l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tr-TR" altLang="tr-TR" sz="2000" b="1" dirty="0">
              <a:solidFill>
                <a:schemeClr val="tx1"/>
              </a:solidFill>
            </a:endParaRPr>
          </a:p>
          <a:p>
            <a:pPr marL="519113" lvl="1" indent="-342900" algn="l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tr-TR" altLang="tr-TR" sz="2000" b="1" dirty="0">
                <a:solidFill>
                  <a:srgbClr val="FF0000"/>
                </a:solidFill>
              </a:rPr>
              <a:t>Orman Genel Müdürlüğünce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;</a:t>
            </a:r>
          </a:p>
          <a:p>
            <a:pPr marL="815975" lvl="3" indent="-358775" algn="l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tr-TR" altLang="tr-TR" b="1" dirty="0" smtClean="0">
                <a:solidFill>
                  <a:srgbClr val="0070C0"/>
                </a:solidFill>
              </a:rPr>
              <a:t>Orman </a:t>
            </a:r>
            <a:r>
              <a:rPr lang="tr-TR" altLang="tr-TR" b="1" dirty="0">
                <a:solidFill>
                  <a:srgbClr val="0070C0"/>
                </a:solidFill>
              </a:rPr>
              <a:t>köylerinde oturan köylülere</a:t>
            </a:r>
          </a:p>
          <a:p>
            <a:pPr marL="815975" lvl="3" indent="-358775" algn="l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tr-TR" altLang="tr-TR" b="1" dirty="0">
                <a:solidFill>
                  <a:srgbClr val="0070C0"/>
                </a:solidFill>
              </a:rPr>
              <a:t>Bu köylülerce kurulmuş olan tarımsal </a:t>
            </a:r>
            <a:r>
              <a:rPr lang="tr-TR" altLang="tr-TR" b="1" dirty="0" smtClean="0">
                <a:solidFill>
                  <a:srgbClr val="0070C0"/>
                </a:solidFill>
              </a:rPr>
              <a:t>kalkınma</a:t>
            </a:r>
          </a:p>
          <a:p>
            <a:pPr marL="457200" lvl="3" algn="l">
              <a:lnSpc>
                <a:spcPct val="90000"/>
              </a:lnSpc>
              <a:defRPr/>
            </a:pPr>
            <a:r>
              <a:rPr lang="tr-TR" altLang="tr-TR" b="1" dirty="0" smtClean="0">
                <a:solidFill>
                  <a:srgbClr val="0070C0"/>
                </a:solidFill>
              </a:rPr>
              <a:t>   kooperatiflerine kullandırılan </a:t>
            </a:r>
            <a:r>
              <a:rPr lang="tr-TR" altLang="tr-TR" b="1" dirty="0">
                <a:solidFill>
                  <a:srgbClr val="0070C0"/>
                </a:solidFill>
              </a:rPr>
              <a:t>kredi </a:t>
            </a:r>
            <a:r>
              <a:rPr lang="tr-TR" altLang="tr-TR" b="1" dirty="0" smtClean="0">
                <a:solidFill>
                  <a:srgbClr val="0070C0"/>
                </a:solidFill>
              </a:rPr>
              <a:t>alacakları</a:t>
            </a:r>
            <a:endParaRPr lang="tr-TR" altLang="tr-TR" sz="1900" b="1" dirty="0" smtClean="0">
              <a:solidFill>
                <a:srgbClr val="0070C0"/>
              </a:solidFill>
            </a:endParaRPr>
          </a:p>
          <a:p>
            <a:pPr marL="457200" lvl="3" algn="l">
              <a:lnSpc>
                <a:spcPct val="90000"/>
              </a:lnSpc>
              <a:defRPr/>
            </a:pPr>
            <a:endParaRPr lang="tr-TR" sz="1900" b="1" dirty="0" smtClean="0">
              <a:solidFill>
                <a:schemeClr val="tx1"/>
              </a:solidFill>
            </a:endParaRPr>
          </a:p>
          <a:p>
            <a:pPr marL="457200" lvl="3" algn="l">
              <a:lnSpc>
                <a:spcPct val="90000"/>
              </a:lnSpc>
              <a:defRPr/>
            </a:pPr>
            <a:endParaRPr lang="tr-TR" sz="1900" b="1" dirty="0">
              <a:solidFill>
                <a:schemeClr val="tx1"/>
              </a:solidFill>
            </a:endParaRPr>
          </a:p>
          <a:p>
            <a:pPr marL="533400" lvl="3" indent="-352425" algn="l">
              <a:lnSpc>
                <a:spcPct val="90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tr-TR" b="1" dirty="0" smtClean="0">
                <a:solidFill>
                  <a:srgbClr val="FF0000"/>
                </a:solidFill>
              </a:rPr>
              <a:t>Türkiye </a:t>
            </a:r>
            <a:r>
              <a:rPr lang="tr-TR" b="1" dirty="0">
                <a:solidFill>
                  <a:srgbClr val="FF0000"/>
                </a:solidFill>
              </a:rPr>
              <a:t>Radyo-Televizyon </a:t>
            </a:r>
            <a:r>
              <a:rPr lang="tr-TR" b="1" dirty="0" smtClean="0">
                <a:solidFill>
                  <a:srgbClr val="FF0000"/>
                </a:solidFill>
              </a:rPr>
              <a:t>Kurumunun;</a:t>
            </a:r>
          </a:p>
          <a:p>
            <a:pPr marL="806450" lvl="4" indent="-363538" algn="l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tr-TR" b="1" dirty="0" smtClean="0">
                <a:solidFill>
                  <a:srgbClr val="0070C0"/>
                </a:solidFill>
              </a:rPr>
              <a:t>Bandrol </a:t>
            </a:r>
            <a:r>
              <a:rPr lang="tr-TR" b="1" dirty="0">
                <a:solidFill>
                  <a:srgbClr val="0070C0"/>
                </a:solidFill>
              </a:rPr>
              <a:t>ücretleri, </a:t>
            </a:r>
            <a:endParaRPr lang="tr-TR" b="1" dirty="0" smtClean="0">
              <a:solidFill>
                <a:srgbClr val="0070C0"/>
              </a:solidFill>
            </a:endParaRPr>
          </a:p>
          <a:p>
            <a:pPr marL="806450" lvl="4" indent="-363538" algn="l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tr-TR" b="1" dirty="0" smtClean="0">
                <a:solidFill>
                  <a:srgbClr val="0070C0"/>
                </a:solidFill>
              </a:rPr>
              <a:t>Elektrik </a:t>
            </a:r>
            <a:r>
              <a:rPr lang="tr-TR" b="1" dirty="0">
                <a:solidFill>
                  <a:srgbClr val="0070C0"/>
                </a:solidFill>
              </a:rPr>
              <a:t>enerjisi </a:t>
            </a:r>
            <a:r>
              <a:rPr lang="tr-TR" b="1" dirty="0" smtClean="0">
                <a:solidFill>
                  <a:srgbClr val="0070C0"/>
                </a:solidFill>
              </a:rPr>
              <a:t>payları,</a:t>
            </a:r>
          </a:p>
          <a:p>
            <a:pPr marL="806450" lvl="4" indent="-363538" algn="l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tr-TR" b="1" dirty="0" smtClean="0">
                <a:solidFill>
                  <a:srgbClr val="0070C0"/>
                </a:solidFill>
              </a:rPr>
              <a:t>İdari </a:t>
            </a:r>
            <a:r>
              <a:rPr lang="tr-TR" b="1" dirty="0">
                <a:solidFill>
                  <a:srgbClr val="0070C0"/>
                </a:solidFill>
              </a:rPr>
              <a:t>para </a:t>
            </a:r>
            <a:r>
              <a:rPr lang="tr-TR" b="1" dirty="0" smtClean="0">
                <a:solidFill>
                  <a:srgbClr val="0070C0"/>
                </a:solidFill>
              </a:rPr>
              <a:t>cezaları,	</a:t>
            </a:r>
            <a:endParaRPr lang="tr-TR" b="1" dirty="0">
              <a:solidFill>
                <a:srgbClr val="0070C0"/>
              </a:solidFill>
            </a:endParaRPr>
          </a:p>
        </p:txBody>
      </p:sp>
      <p:pic>
        <p:nvPicPr>
          <p:cNvPr id="9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347614"/>
            <a:ext cx="1584175" cy="1090670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1939770" y="0"/>
            <a:ext cx="5452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r-TR" altLang="tr-TR" sz="3200" b="1" dirty="0" smtClean="0">
                <a:solidFill>
                  <a:schemeClr val="bg1"/>
                </a:solidFill>
              </a:rPr>
              <a:t>KAPSAM (VI): Alacak Türleri (6)</a:t>
            </a:r>
            <a:endParaRPr lang="tr-TR" altLang="tr-TR" sz="3200" b="1" dirty="0">
              <a:solidFill>
                <a:schemeClr val="bg1"/>
              </a:solidFill>
            </a:endParaRPr>
          </a:p>
        </p:txBody>
      </p:sp>
      <p:pic>
        <p:nvPicPr>
          <p:cNvPr id="12" name="Resim 11" descr="TRT Log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33841"/>
            <a:ext cx="1584174" cy="837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9" y="18320"/>
            <a:ext cx="9158649" cy="87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ikdörtgen 1"/>
          <p:cNvSpPr/>
          <p:nvPr/>
        </p:nvSpPr>
        <p:spPr>
          <a:xfrm>
            <a:off x="288032" y="270348"/>
            <a:ext cx="5431853" cy="508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200"/>
              </a:lnSpc>
            </a:pPr>
            <a:r>
              <a:rPr lang="tr-TR" sz="3200" b="1" dirty="0" smtClean="0">
                <a:solidFill>
                  <a:srgbClr val="FF0000"/>
                </a:solidFill>
              </a:rPr>
              <a:t>  DİĞER </a:t>
            </a:r>
            <a:r>
              <a:rPr lang="tr-TR" sz="3200" b="1" dirty="0">
                <a:solidFill>
                  <a:srgbClr val="FF0000"/>
                </a:solidFill>
              </a:rPr>
              <a:t>KURUM ALACAKLARI</a:t>
            </a:r>
          </a:p>
        </p:txBody>
      </p:sp>
    </p:spTree>
    <p:extLst>
      <p:ext uri="{BB962C8B-B14F-4D97-AF65-F5344CB8AC3E}">
        <p14:creationId xmlns:p14="http://schemas.microsoft.com/office/powerpoint/2010/main" val="86540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9" y="-20538"/>
            <a:ext cx="9158649" cy="8733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etin kutusu 5"/>
          <p:cNvSpPr txBox="1"/>
          <p:nvPr/>
        </p:nvSpPr>
        <p:spPr>
          <a:xfrm>
            <a:off x="107504" y="123478"/>
            <a:ext cx="712879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r-TR" sz="3200" b="1" dirty="0" smtClean="0">
                <a:solidFill>
                  <a:srgbClr val="FF0000"/>
                </a:solidFill>
              </a:rPr>
              <a:t>MESLEK KURULUŞLARININ ALACAKLARI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1"/>
            <a:ext cx="1656184" cy="401114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199784" y="41151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7020 sayılı KANUN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8" name="İçerik Yer Tutucusu 2"/>
          <p:cNvSpPr txBox="1">
            <a:spLocks/>
          </p:cNvSpPr>
          <p:nvPr/>
        </p:nvSpPr>
        <p:spPr>
          <a:xfrm>
            <a:off x="691952" y="5345107"/>
            <a:ext cx="7056784" cy="612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>
                <a:prstClr val="black"/>
              </a:buClr>
              <a:buFont typeface="Arial" pitchFamily="34" charset="0"/>
              <a:buNone/>
              <a:defRPr/>
            </a:pPr>
            <a:endParaRPr lang="tr-TR" sz="2000" b="1" dirty="0">
              <a:solidFill>
                <a:prstClr val="black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9552" y="1268760"/>
            <a:ext cx="7385248" cy="452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>
              <a:buClr>
                <a:schemeClr val="accent3"/>
              </a:buClr>
              <a:defRPr/>
            </a:pPr>
            <a:r>
              <a:rPr lang="tr-TR" sz="2000" b="1" dirty="0">
                <a:solidFill>
                  <a:srgbClr val="FF0000"/>
                </a:solidFill>
              </a:rPr>
              <a:t>TOBB, TESK, TÜRMOB, TÜRKİYE BAROLAR BİRLİĞİ 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tr-TR" sz="2000" b="1" dirty="0"/>
          </a:p>
          <a:p>
            <a:pPr marL="697230" lvl="1" indent="-285750" algn="l">
              <a:buFont typeface="Wingdings" pitchFamily="2" charset="2"/>
              <a:buChar char="Ø"/>
              <a:defRPr/>
            </a:pPr>
            <a:r>
              <a:rPr lang="tr-TR" sz="1800" b="1" dirty="0">
                <a:solidFill>
                  <a:schemeClr val="tx1"/>
                </a:solidFill>
              </a:rPr>
              <a:t>Üyelerinin aidat borçları </a:t>
            </a:r>
          </a:p>
          <a:p>
            <a:pPr marL="697230" lvl="1" indent="-285750" algn="l">
              <a:buFont typeface="Wingdings" pitchFamily="2" charset="2"/>
              <a:buChar char="Ø"/>
              <a:defRPr/>
            </a:pPr>
            <a:r>
              <a:rPr lang="tr-TR" altLang="tr-TR" sz="1800" b="1" dirty="0">
                <a:solidFill>
                  <a:schemeClr val="tx1"/>
                </a:solidFill>
              </a:rPr>
              <a:t>Odaların birliğe olan </a:t>
            </a:r>
            <a:r>
              <a:rPr lang="tr-TR" altLang="tr-TR" sz="1800" b="1" dirty="0" smtClean="0">
                <a:solidFill>
                  <a:schemeClr val="tx1"/>
                </a:solidFill>
              </a:rPr>
              <a:t>borçları</a:t>
            </a:r>
          </a:p>
          <a:p>
            <a:pPr marL="697230" lvl="1" indent="-285750" algn="l">
              <a:buFont typeface="Wingdings" pitchFamily="2" charset="2"/>
              <a:buChar char="Ø"/>
              <a:defRPr/>
            </a:pPr>
            <a:r>
              <a:rPr lang="tr-TR" sz="1800" b="1" dirty="0">
                <a:solidFill>
                  <a:schemeClr val="tx1"/>
                </a:solidFill>
              </a:rPr>
              <a:t>Sigorta eksperleri ve sigorta acentelerinin levha aidat borçları</a:t>
            </a:r>
            <a:r>
              <a:rPr lang="tr-TR" altLang="tr-TR" sz="1800" b="1" dirty="0">
                <a:solidFill>
                  <a:schemeClr val="tx1"/>
                </a:solidFill>
              </a:rPr>
              <a:t> </a:t>
            </a:r>
          </a:p>
          <a:p>
            <a:pPr marL="411480" lvl="1" algn="l">
              <a:defRPr/>
            </a:pPr>
            <a:endParaRPr lang="tr-TR" altLang="tr-TR" sz="1800" b="1" dirty="0">
              <a:solidFill>
                <a:schemeClr val="tx1"/>
              </a:solidFill>
            </a:endParaRPr>
          </a:p>
          <a:p>
            <a:pPr marL="530225" lvl="2" algn="l">
              <a:buClr>
                <a:schemeClr val="tx1"/>
              </a:buClr>
              <a:defRPr/>
            </a:pPr>
            <a:r>
              <a:rPr lang="tr-TR" altLang="tr-TR" sz="1800" b="1" dirty="0">
                <a:solidFill>
                  <a:schemeClr val="tx1"/>
                </a:solidFill>
              </a:rPr>
              <a:t/>
            </a:r>
            <a:br>
              <a:rPr lang="tr-TR" altLang="tr-TR" sz="1800" b="1" dirty="0">
                <a:solidFill>
                  <a:schemeClr val="tx1"/>
                </a:solidFill>
              </a:rPr>
            </a:br>
            <a:endParaRPr lang="tr-TR" sz="1600" b="1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26" y="3407843"/>
            <a:ext cx="12382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02652"/>
            <a:ext cx="12382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689" y="3427220"/>
            <a:ext cx="12382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6" y="3464006"/>
            <a:ext cx="1601953" cy="120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9" y="-20538"/>
            <a:ext cx="9158649" cy="8733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etin kutusu 5"/>
          <p:cNvSpPr txBox="1"/>
          <p:nvPr/>
        </p:nvSpPr>
        <p:spPr>
          <a:xfrm>
            <a:off x="251520" y="195487"/>
            <a:ext cx="6408712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r-TR" sz="3200" b="1" dirty="0" smtClean="0">
                <a:solidFill>
                  <a:srgbClr val="FF0000"/>
                </a:solidFill>
              </a:rPr>
              <a:t>VERGİLERDE DÖNEM (I)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1"/>
            <a:ext cx="1656184" cy="401114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199784" y="41151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7020 sayılı KANUN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8" name="İçerik Yer Tutucusu 2"/>
          <p:cNvSpPr txBox="1">
            <a:spLocks/>
          </p:cNvSpPr>
          <p:nvPr/>
        </p:nvSpPr>
        <p:spPr>
          <a:xfrm>
            <a:off x="691952" y="5345107"/>
            <a:ext cx="7056784" cy="612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>
                <a:prstClr val="black"/>
              </a:buClr>
              <a:buFont typeface="Arial" pitchFamily="34" charset="0"/>
              <a:buNone/>
              <a:defRPr/>
            </a:pPr>
            <a:endParaRPr lang="tr-TR" sz="2000" b="1" dirty="0">
              <a:solidFill>
                <a:prstClr val="black"/>
              </a:solidFill>
            </a:endParaRPr>
          </a:p>
        </p:txBody>
      </p:sp>
      <p:sp>
        <p:nvSpPr>
          <p:cNvPr id="8" name="Dikdörtgen 2"/>
          <p:cNvSpPr/>
          <p:nvPr/>
        </p:nvSpPr>
        <p:spPr>
          <a:xfrm>
            <a:off x="526370" y="1339770"/>
            <a:ext cx="763234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Kanun </a:t>
            </a:r>
            <a:r>
              <a:rPr kumimoji="0" lang="tr-TR" altLang="tr-TR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kapsamı </a:t>
            </a:r>
            <a:r>
              <a:rPr kumimoji="0" lang="tr-TR" alt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31 Mart 2017</a:t>
            </a:r>
            <a:r>
              <a:rPr kumimoji="0" lang="tr-TR" alt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 </a:t>
            </a:r>
            <a:r>
              <a:rPr kumimoji="0" lang="tr-TR" altLang="tr-TR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tarihi esas alınarak düzenlenmiştir</a:t>
            </a:r>
            <a:r>
              <a:rPr kumimoji="0" lang="tr-TR" alt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altLang="tr-TR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Calibri" pitchFamily="34" charset="0"/>
              <a:cs typeface="Calibri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Vergiler için </a:t>
            </a:r>
            <a:r>
              <a:rPr kumimoji="0" lang="tr-TR" alt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bu </a:t>
            </a:r>
            <a:r>
              <a:rPr kumimoji="0" lang="tr-TR" altLang="tr-TR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tarihten önceki vergilendirme dönemleri kapsama girmektedir</a:t>
            </a:r>
            <a:r>
              <a:rPr kumimoji="0" lang="tr-TR" alt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altLang="tr-TR" sz="11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Calibri" pitchFamily="34" charset="0"/>
              <a:cs typeface="Calibri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Beyannameli </a:t>
            </a:r>
            <a:r>
              <a:rPr kumimoji="0" lang="tr-TR" alt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mükellefiyetlerde bu tarihten önce verilmesi </a:t>
            </a:r>
            <a:r>
              <a:rPr kumimoji="0" lang="tr-TR" altLang="tr-TR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gereken beyannameler kapsama alınmıştır.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altLang="tr-TR" sz="1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9" y="-20538"/>
            <a:ext cx="9158649" cy="8733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etin kutusu 5"/>
          <p:cNvSpPr txBox="1"/>
          <p:nvPr/>
        </p:nvSpPr>
        <p:spPr>
          <a:xfrm>
            <a:off x="251520" y="195487"/>
            <a:ext cx="6408712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r-TR" sz="3200" b="1" dirty="0" smtClean="0">
                <a:solidFill>
                  <a:srgbClr val="FF0000"/>
                </a:solidFill>
              </a:rPr>
              <a:t>VERGİLERDE DÖNEM (II)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1"/>
            <a:ext cx="1656184" cy="401114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199784" y="41151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7020 sayılı KANUN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8" name="İçerik Yer Tutucusu 2"/>
          <p:cNvSpPr txBox="1">
            <a:spLocks/>
          </p:cNvSpPr>
          <p:nvPr/>
        </p:nvSpPr>
        <p:spPr>
          <a:xfrm>
            <a:off x="691952" y="5345107"/>
            <a:ext cx="7056784" cy="612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>
                <a:prstClr val="black"/>
              </a:buClr>
              <a:buFont typeface="Arial" pitchFamily="34" charset="0"/>
              <a:buNone/>
              <a:defRPr/>
            </a:pPr>
            <a:endParaRPr lang="tr-TR" sz="2000" b="1" dirty="0">
              <a:solidFill>
                <a:prstClr val="black"/>
              </a:solidFill>
            </a:endParaRPr>
          </a:p>
        </p:txBody>
      </p:sp>
      <p:sp>
        <p:nvSpPr>
          <p:cNvPr id="8" name="Dikdörtgen 2"/>
          <p:cNvSpPr/>
          <p:nvPr/>
        </p:nvSpPr>
        <p:spPr>
          <a:xfrm>
            <a:off x="214282" y="987574"/>
            <a:ext cx="878497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altLang="tr-TR" sz="1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Calibri" pitchFamily="34" charset="0"/>
              <a:cs typeface="Calibri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altLang="tr-TR" sz="1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Calibri" pitchFamily="34" charset="0"/>
              <a:cs typeface="Calibri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2017 </a:t>
            </a:r>
            <a:r>
              <a:rPr kumimoji="0" lang="tr-TR" altLang="tr-TR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yılına ilişkin </a:t>
            </a:r>
            <a:r>
              <a:rPr kumimoji="0" lang="tr-TR" altLang="tr-T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31.03.2017</a:t>
            </a:r>
            <a:r>
              <a:rPr kumimoji="0" lang="tr-TR" altLang="tr-T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 </a:t>
            </a:r>
            <a:r>
              <a:rPr kumimoji="0" lang="tr-TR" altLang="tr-TR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tarihinden önce tahakkuk eden motorlu taşıtlar </a:t>
            </a:r>
            <a:r>
              <a:rPr kumimoji="0" lang="tr-TR" altLang="tr-T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vergisinin 1. taksiti kapsamdadır.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 </a:t>
            </a:r>
            <a:endParaRPr kumimoji="0" lang="tr-TR" altLang="tr-TR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Calibri" pitchFamily="34" charset="0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tr-TR" altLang="tr-TR" b="1" i="1" kern="0" dirty="0">
                <a:solidFill>
                  <a:sysClr val="windowText" lastClr="000000"/>
                </a:solidFill>
              </a:rPr>
              <a:t> </a:t>
            </a:r>
            <a:r>
              <a:rPr lang="tr-TR" altLang="tr-TR" b="1" i="1" kern="0" dirty="0" smtClean="0">
                <a:solidFill>
                  <a:sysClr val="windowText" lastClr="000000"/>
                </a:solidFill>
              </a:rPr>
              <a:t>      </a:t>
            </a:r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2017 yılı;</a:t>
            </a:r>
          </a:p>
          <a:p>
            <a:pPr marL="752475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tr-TR" alt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Gelir Vergisi 2. taksitleri,</a:t>
            </a:r>
          </a:p>
          <a:p>
            <a:pPr marL="752475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tr-TR" alt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Gelir ve Kurumlar Vergisine mahsuben ödenecek Geçici Vergiler,</a:t>
            </a:r>
          </a:p>
          <a:p>
            <a:pPr marL="752475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tr-TR" alt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Emlak Vergisi </a:t>
            </a: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ile iş yeri ve diğer şekillerde kullanılan binalara ait Çevre Temizlik </a:t>
            </a:r>
            <a:r>
              <a:rPr kumimoji="0" 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Vergisi,</a:t>
            </a:r>
            <a:endParaRPr kumimoji="0" lang="tr-TR" altLang="tr-TR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Calibri" pitchFamily="34" charset="0"/>
              <a:cs typeface="Calibri" pitchFamily="34" charset="0"/>
            </a:endParaRPr>
          </a:p>
          <a:p>
            <a:pPr marL="752475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tr-TR" alt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Motorlu Taşıtlar Vergisinin 2. </a:t>
            </a:r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Calibri" pitchFamily="34" charset="0"/>
                <a:cs typeface="Calibri" pitchFamily="34" charset="0"/>
              </a:rPr>
              <a:t>taksiti,</a:t>
            </a:r>
            <a:endParaRPr kumimoji="0" lang="tr-TR" altLang="tr-TR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Calibri" pitchFamily="34" charset="0"/>
              <a:cs typeface="Calibri" pitchFamily="34" charset="0"/>
            </a:endParaRPr>
          </a:p>
          <a:p>
            <a:pPr marL="2857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Tx/>
              <a:buNone/>
              <a:tabLst/>
              <a:defRPr/>
            </a:pPr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</a:t>
            </a:r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kapsamda değildir.</a:t>
            </a:r>
          </a:p>
        </p:txBody>
      </p:sp>
    </p:spTree>
    <p:extLst>
      <p:ext uri="{BB962C8B-B14F-4D97-AF65-F5344CB8AC3E}">
        <p14:creationId xmlns:p14="http://schemas.microsoft.com/office/powerpoint/2010/main" val="174559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9" y="-20538"/>
            <a:ext cx="9158649" cy="8733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etin kutusu 5"/>
          <p:cNvSpPr txBox="1"/>
          <p:nvPr/>
        </p:nvSpPr>
        <p:spPr>
          <a:xfrm>
            <a:off x="251520" y="195487"/>
            <a:ext cx="640871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r-TR" sz="3200" b="1" dirty="0" smtClean="0">
                <a:solidFill>
                  <a:srgbClr val="FF0000"/>
                </a:solidFill>
              </a:rPr>
              <a:t>CEZALARDA DÖNEM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1"/>
            <a:ext cx="1656184" cy="401114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199784" y="41151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7020 sayılı KANUN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8" name="İçerik Yer Tutucusu 2"/>
          <p:cNvSpPr txBox="1">
            <a:spLocks/>
          </p:cNvSpPr>
          <p:nvPr/>
        </p:nvSpPr>
        <p:spPr>
          <a:xfrm>
            <a:off x="691952" y="5345107"/>
            <a:ext cx="7056784" cy="612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>
                <a:prstClr val="black"/>
              </a:buClr>
              <a:buFont typeface="Arial" pitchFamily="34" charset="0"/>
              <a:buNone/>
              <a:defRPr/>
            </a:pPr>
            <a:endParaRPr lang="tr-TR" sz="2000" b="1" dirty="0">
              <a:solidFill>
                <a:prstClr val="black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88032" y="980729"/>
            <a:ext cx="8604448" cy="5517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31.03.2017</a:t>
            </a: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alt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tarihinden </a:t>
            </a: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önceki  tespitlere </a:t>
            </a:r>
            <a:r>
              <a:rPr kumimoji="0" lang="tr-TR" alt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dayanılarak </a:t>
            </a: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kesilen/kesilmesi gereken;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None/>
              <a:tabLst/>
              <a:defRPr/>
            </a:pPr>
            <a:endParaRPr kumimoji="0" lang="tr-TR" altLang="tr-TR" sz="105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2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None/>
              <a:tabLst/>
              <a:defRPr/>
            </a:pPr>
            <a:endParaRPr kumimoji="0" lang="tr-TR" altLang="tr-TR" sz="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Usulsüzlük Cezaları</a:t>
            </a:r>
          </a:p>
          <a:p>
            <a:pPr marL="738187" marR="0" lvl="1" indent="-17145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tr-TR" altLang="tr-TR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Özel </a:t>
            </a: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Usulsüzlük Cezaları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tr-TR" altLang="tr-TR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tr-TR" altLang="tr-TR" sz="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tr-TR" altLang="tr-TR" sz="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31.03.2017 </a:t>
            </a:r>
            <a:r>
              <a:rPr kumimoji="0" lang="tr-TR" alt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tarihinden önce </a:t>
            </a: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verilen;</a:t>
            </a:r>
          </a:p>
          <a:p>
            <a:pPr marL="0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None/>
              <a:tabLst/>
              <a:defRPr/>
            </a:pPr>
            <a:endParaRPr kumimoji="0" lang="tr-TR" altLang="tr-TR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09537" marR="0" lvl="0" indent="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None/>
              <a:tabLst/>
              <a:defRPr/>
            </a:pPr>
            <a:endParaRPr kumimoji="0" lang="tr-TR" altLang="tr-TR" sz="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Trafik Para Cezaları</a:t>
            </a:r>
          </a:p>
          <a:p>
            <a:pPr marL="738187" marR="0" lvl="1" indent="-17145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tr-TR" altLang="tr-TR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Karayolu Taşıma Kanununa </a:t>
            </a: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Göre Kesilen Para Cezaları </a:t>
            </a:r>
            <a:endParaRPr kumimoji="0" lang="tr-TR" altLang="tr-TR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38187" marR="0" lvl="1" indent="-17145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tr-TR" altLang="tr-TR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35013" marR="0" lvl="1" indent="-28575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Karayollarından Usulsüz Geçişler Nedeniyle Kesilen Para Cezaları</a:t>
            </a:r>
            <a:endParaRPr kumimoji="0" lang="tr-TR" altLang="tr-TR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38187" marR="0" lvl="1" indent="-17145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tr-TR" altLang="tr-TR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Askerlik, Seçim, Nüfus Para Cezaları </a:t>
            </a:r>
          </a:p>
          <a:p>
            <a:pPr marL="738187" marR="0" lvl="1" indent="-17145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tr-TR" altLang="tr-TR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just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RTÜK </a:t>
            </a:r>
            <a:r>
              <a:rPr kumimoji="0" lang="tr-TR" altLang="tr-T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İdari Para Cezaları</a:t>
            </a:r>
            <a:endParaRPr kumimoji="0" lang="tr-TR" altLang="tr-TR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81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9" y="-20538"/>
            <a:ext cx="9158649" cy="8733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etin kutusu 5"/>
          <p:cNvSpPr txBox="1"/>
          <p:nvPr/>
        </p:nvSpPr>
        <p:spPr>
          <a:xfrm>
            <a:off x="251520" y="195487"/>
            <a:ext cx="640871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r-TR" sz="3200" b="1" dirty="0" smtClean="0">
                <a:solidFill>
                  <a:srgbClr val="FF0000"/>
                </a:solidFill>
              </a:rPr>
              <a:t>DİĞER ALACAKLARDA DÖNEM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1"/>
            <a:ext cx="1656184" cy="401114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199784" y="41151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7020 sayılı KANUN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8" name="İçerik Yer Tutucusu 2"/>
          <p:cNvSpPr txBox="1">
            <a:spLocks/>
          </p:cNvSpPr>
          <p:nvPr/>
        </p:nvSpPr>
        <p:spPr>
          <a:xfrm>
            <a:off x="691952" y="5345107"/>
            <a:ext cx="7056784" cy="612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>
                <a:prstClr val="black"/>
              </a:buClr>
              <a:buFont typeface="Arial" pitchFamily="34" charset="0"/>
              <a:buNone/>
              <a:defRPr/>
            </a:pPr>
            <a:endParaRPr lang="tr-TR" sz="2000" b="1" dirty="0">
              <a:solidFill>
                <a:prstClr val="black"/>
              </a:solidFill>
            </a:endParaRPr>
          </a:p>
        </p:txBody>
      </p:sp>
      <p:sp>
        <p:nvSpPr>
          <p:cNvPr id="8" name="Dikdörtgen 1"/>
          <p:cNvSpPr/>
          <p:nvPr/>
        </p:nvSpPr>
        <p:spPr>
          <a:xfrm>
            <a:off x="532227" y="1275606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Kapsama giren 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diğer </a:t>
            </a:r>
            <a:r>
              <a:rPr lang="tr-TR" sz="2400" b="1" kern="0" dirty="0">
                <a:solidFill>
                  <a:srgbClr val="FF0000"/>
                </a:solidFill>
              </a:rPr>
              <a:t>a</a:t>
            </a:r>
            <a:r>
              <a:rPr kumimoji="0" lang="tr-T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mme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alacaklarında 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VADE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tarihi 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  	esasına </a:t>
            </a: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dayanan düzenleme 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yapılmıştır.</a:t>
            </a:r>
          </a:p>
          <a:p>
            <a:pPr marL="0" marR="0" lvl="1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tabLst>
                <a:tab pos="450850" algn="l"/>
              </a:tabLst>
              <a:defRPr/>
            </a:pPr>
            <a:endParaRPr kumimoji="0" lang="tr-TR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R="0" lvl="1" indent="-4572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>
                <a:tab pos="450850" algn="l"/>
              </a:tabLst>
              <a:defRPr/>
            </a:pP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Kanunun </a:t>
            </a: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yayımlandığı 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27/5/2017 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tarihi </a:t>
            </a: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itibarıyla vadesi geldiği halde ödenmemiş ya da ödeme süresi 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geçmemiş bulunan ve</a:t>
            </a:r>
            <a:r>
              <a:rPr kumimoji="0" lang="tr-TR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vergi </a:t>
            </a: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dairelerince </a:t>
            </a: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6183 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sayılı </a:t>
            </a: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Kanun 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hükümlerine göre takip </a:t>
            </a: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edilen asli ve </a:t>
            </a:r>
            <a:r>
              <a:rPr kumimoji="0" lang="tr-T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fer’i</a:t>
            </a:r>
            <a:r>
              <a:rPr kumimoji="0" lang="tr-TR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amme 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alacakları kapsamdadır.</a:t>
            </a:r>
          </a:p>
        </p:txBody>
      </p:sp>
    </p:spTree>
    <p:extLst>
      <p:ext uri="{BB962C8B-B14F-4D97-AF65-F5344CB8AC3E}">
        <p14:creationId xmlns:p14="http://schemas.microsoft.com/office/powerpoint/2010/main" val="3457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9" y="-20538"/>
            <a:ext cx="9158649" cy="8733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etin kutusu 5"/>
          <p:cNvSpPr txBox="1"/>
          <p:nvPr/>
        </p:nvSpPr>
        <p:spPr>
          <a:xfrm>
            <a:off x="251520" y="195487"/>
            <a:ext cx="640871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r-TR" sz="3200" b="1" dirty="0" smtClean="0">
                <a:solidFill>
                  <a:srgbClr val="FF0000"/>
                </a:solidFill>
              </a:rPr>
              <a:t>YAPILANDIRMA (I)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1"/>
            <a:ext cx="1656184" cy="401114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199784" y="41151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7020 sayılı KANUN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8" name="İçerik Yer Tutucusu 2"/>
          <p:cNvSpPr txBox="1">
            <a:spLocks/>
          </p:cNvSpPr>
          <p:nvPr/>
        </p:nvSpPr>
        <p:spPr>
          <a:xfrm>
            <a:off x="691952" y="5345107"/>
            <a:ext cx="7056784" cy="612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>
                <a:prstClr val="black"/>
              </a:buClr>
              <a:buFont typeface="Arial" pitchFamily="34" charset="0"/>
              <a:buNone/>
              <a:defRPr/>
            </a:pPr>
            <a:endParaRPr lang="tr-TR" sz="2000" b="1" dirty="0">
              <a:solidFill>
                <a:prstClr val="black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4284" y="915567"/>
            <a:ext cx="8468717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Clr>
                <a:srgbClr val="000000"/>
              </a:buClr>
              <a:buSzTx/>
              <a:buFont typeface="Wingdings" pitchFamily="2" charset="2"/>
              <a:buChar char="Ø"/>
              <a:defRPr/>
            </a:pPr>
            <a:r>
              <a:rPr kumimoji="0" 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Kesinleşmiş Kamu Alacakları;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endParaRPr kumimoji="0" lang="tr-TR" sz="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endParaRPr lang="tr-TR" sz="600" b="1" kern="0" dirty="0">
              <a:solidFill>
                <a:srgbClr val="000000"/>
              </a:solidFill>
              <a:latin typeface="Arial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  <a:tabLst/>
              <a:defRPr/>
            </a:pPr>
            <a:endParaRPr kumimoji="0" lang="tr-TR" sz="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lvl="1" algn="just">
              <a:lnSpc>
                <a:spcPct val="80000"/>
              </a:lnSpc>
              <a:buClr>
                <a:srgbClr val="0070C0"/>
              </a:buClr>
              <a:buSzTx/>
              <a:buFont typeface="Wingdings" pitchFamily="2" charset="2"/>
              <a:buChar char="ü"/>
              <a:defRPr/>
            </a:pPr>
            <a:r>
              <a:rPr lang="tr-TR" sz="2400" b="1" kern="0" dirty="0">
                <a:solidFill>
                  <a:srgbClr val="0070C0"/>
                </a:solidFill>
              </a:rPr>
              <a:t>Alacak asıllarının (vergiler, diğer alacaklar) </a:t>
            </a:r>
            <a:r>
              <a:rPr lang="tr-TR" sz="2400" b="1" kern="0" dirty="0" smtClean="0">
                <a:solidFill>
                  <a:srgbClr val="0070C0"/>
                </a:solidFill>
              </a:rPr>
              <a:t>tamamı,</a:t>
            </a:r>
          </a:p>
          <a:p>
            <a:pPr marL="457200" lvl="1" indent="0" algn="just">
              <a:lnSpc>
                <a:spcPct val="80000"/>
              </a:lnSpc>
              <a:buClr>
                <a:srgbClr val="0070C0"/>
              </a:buClr>
              <a:buSzTx/>
              <a:buNone/>
              <a:defRPr/>
            </a:pPr>
            <a:endParaRPr lang="tr-TR" sz="1000" b="1" kern="0" dirty="0" smtClean="0">
              <a:solidFill>
                <a:srgbClr val="0070C0"/>
              </a:solidFill>
            </a:endParaRPr>
          </a:p>
          <a:p>
            <a:pPr lvl="1" algn="just">
              <a:lnSpc>
                <a:spcPct val="80000"/>
              </a:lnSpc>
              <a:buClr>
                <a:srgbClr val="0070C0"/>
              </a:buClr>
              <a:buSzTx/>
              <a:buFont typeface="Wingdings" pitchFamily="2" charset="2"/>
              <a:buChar char="ü"/>
              <a:defRPr/>
            </a:pPr>
            <a:r>
              <a:rPr lang="tr-TR" sz="2400" b="1" kern="0" dirty="0" smtClean="0">
                <a:solidFill>
                  <a:srgbClr val="0070C0"/>
                </a:solidFill>
              </a:rPr>
              <a:t>Gecikme </a:t>
            </a:r>
            <a:r>
              <a:rPr lang="tr-TR" sz="2400" b="1" kern="0" dirty="0">
                <a:solidFill>
                  <a:srgbClr val="0070C0"/>
                </a:solidFill>
              </a:rPr>
              <a:t>faizi, gecikme zammı ve cezai faiz gibi </a:t>
            </a:r>
            <a:r>
              <a:rPr lang="tr-TR" sz="2400" b="1" kern="0" dirty="0" err="1">
                <a:solidFill>
                  <a:srgbClr val="0070C0"/>
                </a:solidFill>
              </a:rPr>
              <a:t>fer’i</a:t>
            </a:r>
            <a:r>
              <a:rPr lang="tr-TR" sz="2400" b="1" kern="0" dirty="0">
                <a:solidFill>
                  <a:srgbClr val="0070C0"/>
                </a:solidFill>
              </a:rPr>
              <a:t> alacaklar yerine Yİ-ÜFE tutarı,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lang="tr-TR" sz="1000" b="1" kern="0" dirty="0">
              <a:solidFill>
                <a:srgbClr val="0070C0"/>
              </a:solidFill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tr-TR" sz="2400" b="1" kern="0" dirty="0">
                <a:solidFill>
                  <a:srgbClr val="0070C0"/>
                </a:solidFill>
              </a:rPr>
              <a:t>	ödenecektir.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lang="tr-TR" sz="1400" b="1" kern="0" dirty="0">
              <a:solidFill>
                <a:srgbClr val="00007D">
                  <a:lumMod val="40000"/>
                  <a:lumOff val="60000"/>
                </a:srgbClr>
              </a:solidFill>
              <a:latin typeface="Arial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None/>
              <a:tabLst/>
              <a:defRPr/>
            </a:pPr>
            <a:endParaRPr kumimoji="0" lang="tr-TR" sz="105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R="0" lvl="1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Vergi </a:t>
            </a:r>
            <a:r>
              <a:rPr lang="tr-TR" sz="2000" b="1" kern="0" noProof="0" dirty="0" smtClean="0">
                <a:solidFill>
                  <a:srgbClr val="FF0000"/>
                </a:solidFill>
                <a:latin typeface="Arial"/>
              </a:rPr>
              <a:t>a</a:t>
            </a:r>
            <a:r>
              <a:rPr kumimoji="0" 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slına bağlı olarak kesilen cezaların tamamının,</a:t>
            </a:r>
          </a:p>
          <a:p>
            <a:pPr marL="457200" marR="0" lvl="1" indent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None/>
              <a:tabLst/>
              <a:defRPr/>
            </a:pPr>
            <a:endParaRPr kumimoji="0" lang="tr-TR" sz="1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  <a:p>
            <a:pPr marR="0" lvl="1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tr-TR" sz="2000" b="1" kern="0" dirty="0" smtClean="0">
                <a:solidFill>
                  <a:srgbClr val="FF0000"/>
                </a:solidFill>
                <a:latin typeface="Arial"/>
              </a:rPr>
              <a:t>Gecikme </a:t>
            </a:r>
            <a:r>
              <a:rPr lang="tr-TR" sz="2000" b="1" kern="0" dirty="0">
                <a:solidFill>
                  <a:srgbClr val="FF0000"/>
                </a:solidFill>
                <a:latin typeface="Arial"/>
              </a:rPr>
              <a:t>faizi, </a:t>
            </a:r>
            <a:r>
              <a:rPr lang="tr-TR" sz="2000" b="1" kern="0" dirty="0" smtClean="0">
                <a:solidFill>
                  <a:srgbClr val="FF0000"/>
                </a:solidFill>
                <a:latin typeface="Arial"/>
              </a:rPr>
              <a:t>gecikme </a:t>
            </a:r>
            <a:r>
              <a:rPr kumimoji="0" 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zammı ve cezai faiz gibi </a:t>
            </a:r>
            <a:r>
              <a:rPr kumimoji="0" lang="tr-T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fer’i</a:t>
            </a:r>
            <a:r>
              <a:rPr kumimoji="0" 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alacakların</a:t>
            </a:r>
            <a:r>
              <a:rPr kumimoji="0" lang="tr-TR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tamamının,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tr-TR" sz="1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tr-T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	</a:t>
            </a:r>
            <a:r>
              <a:rPr lang="tr-TR" sz="2000" b="1" kern="0" dirty="0">
                <a:solidFill>
                  <a:srgbClr val="FF0000"/>
                </a:solidFill>
                <a:latin typeface="Arial"/>
              </a:rPr>
              <a:t>tahsilinden </a:t>
            </a:r>
            <a:r>
              <a:rPr lang="tr-TR" sz="2000" b="1" kern="0" dirty="0" smtClean="0">
                <a:solidFill>
                  <a:srgbClr val="FF0000"/>
                </a:solidFill>
                <a:latin typeface="Arial"/>
              </a:rPr>
              <a:t>vazgeçilecektir.</a:t>
            </a:r>
            <a:endParaRPr lang="tr-TR" sz="2000" b="1" kern="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76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9" y="-20538"/>
            <a:ext cx="9158649" cy="8733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etin kutusu 5"/>
          <p:cNvSpPr txBox="1"/>
          <p:nvPr/>
        </p:nvSpPr>
        <p:spPr>
          <a:xfrm>
            <a:off x="251520" y="195487"/>
            <a:ext cx="640871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r-TR" sz="3200" b="1" dirty="0" smtClean="0">
                <a:solidFill>
                  <a:srgbClr val="FF0000"/>
                </a:solidFill>
              </a:rPr>
              <a:t>YAPILANDIRMA (II)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1"/>
            <a:ext cx="1656184" cy="401114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199784" y="41151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7020 sayılı KANUN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8" name="İçerik Yer Tutucusu 2"/>
          <p:cNvSpPr txBox="1">
            <a:spLocks/>
          </p:cNvSpPr>
          <p:nvPr/>
        </p:nvSpPr>
        <p:spPr>
          <a:xfrm>
            <a:off x="691952" y="5345107"/>
            <a:ext cx="7056784" cy="612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>
                <a:prstClr val="black"/>
              </a:buClr>
              <a:buFont typeface="Arial" pitchFamily="34" charset="0"/>
              <a:buNone/>
              <a:defRPr/>
            </a:pPr>
            <a:endParaRPr lang="tr-TR" sz="2000" b="1" dirty="0">
              <a:solidFill>
                <a:prstClr val="black"/>
              </a:solidFill>
            </a:endParaRPr>
          </a:p>
        </p:txBody>
      </p:sp>
      <p:sp>
        <p:nvSpPr>
          <p:cNvPr id="8" name="Dikdörtgen 4"/>
          <p:cNvSpPr/>
          <p:nvPr/>
        </p:nvSpPr>
        <p:spPr>
          <a:xfrm>
            <a:off x="288031" y="908721"/>
            <a:ext cx="8424936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1" indent="-342900" algn="just" defTabSz="91440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Vergi aslına bağlı olmayan </a:t>
            </a:r>
          </a:p>
          <a:p>
            <a:pPr marL="1257300" marR="0" lvl="2" indent="-342900" algn="just" defTabSz="91440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4F81BD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Usulsüzlük Cezaları</a:t>
            </a:r>
          </a:p>
          <a:p>
            <a:pPr marL="1257300" marR="0" lvl="2" indent="-342900" algn="just" defTabSz="91440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4F81BD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tr-TR" alt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Özel Usulsüzlük </a:t>
            </a:r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Cezalarının</a:t>
            </a:r>
            <a:endParaRPr kumimoji="0" lang="tr-TR" altLang="tr-TR" sz="11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2" indent="0" algn="just" defTabSz="91440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>
                <a:srgbClr val="4F81BD"/>
              </a:buClr>
              <a:buSzTx/>
              <a:buFontTx/>
              <a:buNone/>
              <a:tabLst/>
              <a:defRPr/>
            </a:pPr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YARISI</a:t>
            </a:r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tr-TR" alt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ödenecek, </a:t>
            </a:r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kalanının tahsilinden vazgeçilecektir.</a:t>
            </a:r>
          </a:p>
          <a:p>
            <a:pPr marL="342900" marR="0" lvl="1" indent="-342900" algn="just" defTabSz="91440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Trafik</a:t>
            </a:r>
            <a:r>
              <a:rPr kumimoji="0" lang="tr-TR" alt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, seçim, askerlik, nüfus para cezaları ile köprü </a:t>
            </a:r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ve otoyollardan </a:t>
            </a:r>
            <a:r>
              <a:rPr kumimoji="0" lang="tr-TR" alt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usulsüz geçişler için kesilen para </a:t>
            </a:r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cezaları ile RTÜK para cezalarının </a:t>
            </a:r>
          </a:p>
          <a:p>
            <a:pPr marL="0" marR="0" lvl="1" indent="0" algn="just" defTabSz="91440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>
                <a:sysClr val="windowText" lastClr="000000"/>
              </a:buClr>
              <a:buSzTx/>
              <a:buFontTx/>
              <a:buNone/>
              <a:tabLst/>
              <a:defRPr/>
            </a:pPr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TAMAMI,</a:t>
            </a:r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faizleri </a:t>
            </a:r>
            <a:r>
              <a:rPr kumimoji="0" lang="tr-TR" alt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yerine </a:t>
            </a:r>
            <a:r>
              <a:rPr kumimoji="0" lang="tr-TR" alt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Yİ-ÜFE</a:t>
            </a:r>
            <a:r>
              <a:rPr kumimoji="0" lang="tr-TR" alt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tutarı </a:t>
            </a:r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ödenecek</a:t>
            </a:r>
            <a:r>
              <a:rPr kumimoji="0" lang="tr-TR" altLang="tr-T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,</a:t>
            </a:r>
            <a:r>
              <a:rPr kumimoji="0" lang="tr-TR" altLang="tr-T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faizlerin tahsilinden vazgeçilecektir.</a:t>
            </a:r>
          </a:p>
        </p:txBody>
      </p:sp>
    </p:spTree>
    <p:extLst>
      <p:ext uri="{BB962C8B-B14F-4D97-AF65-F5344CB8AC3E}">
        <p14:creationId xmlns:p14="http://schemas.microsoft.com/office/powerpoint/2010/main" val="221804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9" y="-20538"/>
            <a:ext cx="9158649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etin kutusu 5"/>
          <p:cNvSpPr txBox="1"/>
          <p:nvPr/>
        </p:nvSpPr>
        <p:spPr>
          <a:xfrm>
            <a:off x="251520" y="263077"/>
            <a:ext cx="640871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r-TR" sz="3200" b="1" dirty="0" smtClean="0">
                <a:solidFill>
                  <a:srgbClr val="FF0000"/>
                </a:solidFill>
              </a:rPr>
              <a:t>YAPILANDIRMA </a:t>
            </a:r>
            <a:r>
              <a:rPr lang="tr-TR" sz="3200" b="1" dirty="0">
                <a:solidFill>
                  <a:srgbClr val="FF0000"/>
                </a:solidFill>
              </a:rPr>
              <a:t>HÜKÜMLERİ </a:t>
            </a: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1"/>
            <a:ext cx="1656184" cy="502921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199784" y="55552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7020 sayılı KANUN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8" name="İçerik Yer Tutucusu 2"/>
          <p:cNvSpPr txBox="1">
            <a:spLocks/>
          </p:cNvSpPr>
          <p:nvPr/>
        </p:nvSpPr>
        <p:spPr>
          <a:xfrm>
            <a:off x="691952" y="5345107"/>
            <a:ext cx="7056784" cy="612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>
                <a:prstClr val="black"/>
              </a:buClr>
              <a:buFont typeface="Arial" pitchFamily="34" charset="0"/>
              <a:buNone/>
              <a:defRPr/>
            </a:pPr>
            <a:endParaRPr lang="tr-TR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14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836038"/>
              </p:ext>
            </p:extLst>
          </p:nvPr>
        </p:nvGraphicFramePr>
        <p:xfrm>
          <a:off x="611560" y="1203598"/>
          <a:ext cx="7776864" cy="36456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87243"/>
                <a:gridCol w="5589621"/>
              </a:tblGrid>
              <a:tr h="705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2400" baseline="0" dirty="0" smtClean="0"/>
                        <a:t>MADDE</a:t>
                      </a:r>
                      <a:endParaRPr lang="tr-TR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tr-TR" sz="2400" baseline="0" dirty="0" smtClean="0"/>
                        <a:t>İÇERİK</a:t>
                      </a:r>
                      <a:endParaRPr lang="tr-TR" sz="24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05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1. Madde </a:t>
                      </a:r>
                      <a:endParaRPr lang="tr-T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Amaç, Kapsam ve Tanımlar</a:t>
                      </a:r>
                      <a:endParaRPr lang="tr-T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2. Madde</a:t>
                      </a:r>
                      <a:endParaRPr lang="tr-T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Kesinleşmiş Alacakların Yapılandırılması</a:t>
                      </a:r>
                    </a:p>
                  </a:txBody>
                  <a:tcPr anchor="ctr"/>
                </a:tc>
              </a:tr>
              <a:tr h="705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3. Madde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Ortak Hükümler</a:t>
                      </a:r>
                    </a:p>
                  </a:txBody>
                  <a:tcPr anchor="ctr"/>
                </a:tc>
              </a:tr>
              <a:tr h="705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4. Madde</a:t>
                      </a:r>
                      <a:endParaRPr lang="tr-T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>
                          <a:solidFill>
                            <a:srgbClr val="0070C0"/>
                          </a:solidFill>
                        </a:rPr>
                        <a:t>Çeşitli Kurum Alacakları</a:t>
                      </a:r>
                      <a:endParaRPr lang="tr-TR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9" y="-20538"/>
            <a:ext cx="9158649" cy="8733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etin kutusu 5"/>
          <p:cNvSpPr txBox="1"/>
          <p:nvPr/>
        </p:nvSpPr>
        <p:spPr>
          <a:xfrm>
            <a:off x="251520" y="195487"/>
            <a:ext cx="640871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r-TR" sz="3200" b="1" dirty="0" smtClean="0">
                <a:solidFill>
                  <a:srgbClr val="FF0000"/>
                </a:solidFill>
              </a:rPr>
              <a:t>DİĞER HUSUSLAR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1"/>
            <a:ext cx="1656184" cy="401114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199784" y="41151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7020 sayılı KANUN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8" name="İçerik Yer Tutucusu 2"/>
          <p:cNvSpPr txBox="1">
            <a:spLocks/>
          </p:cNvSpPr>
          <p:nvPr/>
        </p:nvSpPr>
        <p:spPr>
          <a:xfrm>
            <a:off x="691952" y="5345107"/>
            <a:ext cx="7056784" cy="612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>
                <a:prstClr val="black"/>
              </a:buClr>
              <a:buFont typeface="Arial" pitchFamily="34" charset="0"/>
              <a:buNone/>
              <a:defRPr/>
            </a:pPr>
            <a:endParaRPr lang="tr-TR" sz="2000" b="1" dirty="0">
              <a:solidFill>
                <a:prstClr val="black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11560" y="1131590"/>
            <a:ext cx="7704856" cy="3443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6111</a:t>
            </a:r>
            <a:r>
              <a:rPr kumimoji="0" lang="tr-TR" altLang="tr-TR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, 6552 ve 6736 sayılı Kanunlar </a:t>
            </a:r>
            <a:r>
              <a:rPr kumimoji="0" lang="tr-TR" altLang="tr-TR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kapsamında </a:t>
            </a:r>
            <a:r>
              <a:rPr kumimoji="0" lang="tr-TR" altLang="tr-TR" sz="2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ödemeleri devam </a:t>
            </a:r>
            <a:r>
              <a:rPr kumimoji="0" lang="tr-TR" altLang="tr-T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eden alacaklar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Belediye uzlaşma </a:t>
            </a:r>
            <a:r>
              <a:rPr kumimoji="0" lang="tr-TR" altLang="tr-TR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yasalarına konu </a:t>
            </a:r>
            <a:r>
              <a:rPr kumimoji="0" lang="tr-TR" altLang="tr-T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alacaklar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1200"/>
              </a:spcAft>
              <a:buClr>
                <a:sysClr val="windowText" lastClr="0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lang="tr-TR" altLang="tr-TR" sz="2200" b="1" dirty="0">
                <a:solidFill>
                  <a:srgbClr val="0070C0"/>
                </a:solidFill>
              </a:rPr>
              <a:t>6736 sayılı Kanun kapsamında </a:t>
            </a:r>
            <a:r>
              <a:rPr lang="tr-TR" altLang="tr-TR" sz="2200" b="1" dirty="0">
                <a:solidFill>
                  <a:srgbClr val="FF0000"/>
                </a:solidFill>
              </a:rPr>
              <a:t>tahakkuk eden </a:t>
            </a:r>
            <a:r>
              <a:rPr lang="tr-TR" altLang="tr-TR" sz="2200" b="1" dirty="0">
                <a:solidFill>
                  <a:srgbClr val="0070C0"/>
                </a:solidFill>
              </a:rPr>
              <a:t>alacaklar </a:t>
            </a:r>
            <a:endParaRPr lang="tr-TR" altLang="tr-TR" sz="2200" b="1" dirty="0" smtClean="0">
              <a:solidFill>
                <a:srgbClr val="0070C0"/>
              </a:solidFill>
            </a:endParaRPr>
          </a:p>
          <a:p>
            <a:pPr marL="109728" marR="0" lvl="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tabLst/>
              <a:defRPr/>
            </a:pPr>
            <a:r>
              <a:rPr kumimoji="0" lang="tr-TR" altLang="tr-T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   7020 sayılı Kanundan </a:t>
            </a:r>
            <a:r>
              <a:rPr kumimoji="0" lang="tr-TR" altLang="tr-T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yararlanamayacak</a:t>
            </a:r>
            <a:endParaRPr kumimoji="0" lang="tr-TR" altLang="tr-TR" sz="2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tr-TR" altLang="tr-TR" sz="2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  <a:p>
            <a:pPr marL="109728" marR="0" lvl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tabLst/>
              <a:defRPr/>
            </a:pPr>
            <a:endParaRPr kumimoji="0" lang="tr-TR" altLang="tr-TR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tr-TR" altLang="tr-TR" sz="17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535125"/>
            <a:ext cx="1287760" cy="119686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50" y="3795886"/>
            <a:ext cx="1651182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4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9" y="-20538"/>
            <a:ext cx="9158649" cy="8733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etin kutusu 5"/>
          <p:cNvSpPr txBox="1"/>
          <p:nvPr/>
        </p:nvSpPr>
        <p:spPr>
          <a:xfrm>
            <a:off x="179512" y="195486"/>
            <a:ext cx="720918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r-TR" sz="2800" b="1" dirty="0">
                <a:solidFill>
                  <a:srgbClr val="FF0000"/>
                </a:solidFill>
              </a:rPr>
              <a:t>BAŞVURU, TAKSİT SAYISI VE ÖDEME SÜRESİ </a:t>
            </a: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1"/>
            <a:ext cx="1656184" cy="401114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199784" y="41151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7020 sayılı KANUN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8" name="İçerik Yer Tutucusu 2"/>
          <p:cNvSpPr txBox="1">
            <a:spLocks/>
          </p:cNvSpPr>
          <p:nvPr/>
        </p:nvSpPr>
        <p:spPr>
          <a:xfrm>
            <a:off x="672108" y="5384789"/>
            <a:ext cx="7056784" cy="612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>
                <a:prstClr val="black"/>
              </a:buClr>
              <a:buFont typeface="Arial" pitchFamily="34" charset="0"/>
              <a:buNone/>
              <a:defRPr/>
            </a:pPr>
            <a:endParaRPr lang="tr-TR" sz="2000" b="1" dirty="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06289" y="1062369"/>
            <a:ext cx="8208912" cy="3948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95478" marR="0" lvl="0" indent="-28575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Başvurular,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tr-TR" altLang="tr-TR" sz="7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97230" marR="0" lvl="1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C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tr-TR" altLang="tr-T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HAZİRAN 2017</a:t>
            </a:r>
            <a:r>
              <a:rPr kumimoji="0" lang="tr-TR" altLang="tr-T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tarihine kadar ilgili idareye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tr-TR" altLang="tr-TR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58368" marR="0" lvl="1" indent="-246888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tr-TR" altLang="tr-TR" sz="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5478" marR="0" lvl="0" indent="-28575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Ödemeler,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C0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tr-TR" altLang="tr-TR" sz="7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5438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C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tr-TR" altLang="tr-T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Maliye, Gümrük, il özel idareleri ve belediyeler için  </a:t>
            </a:r>
            <a:r>
              <a:rPr kumimoji="0" lang="tr-TR" altLang="tr-T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(31 TEMMUZ 2017)</a:t>
            </a:r>
          </a:p>
          <a:p>
            <a:pPr marL="75438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C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tr-TR" altLang="tr-T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SGK için, </a:t>
            </a:r>
            <a:r>
              <a:rPr kumimoji="0" lang="tr-TR" altLang="tr-T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(31 AĞUSTOS 2017)</a:t>
            </a:r>
          </a:p>
          <a:p>
            <a:pPr marL="75438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C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tr-TR" altLang="tr-T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Peşin ödeme - taksitle ödeme seçeneği </a:t>
            </a:r>
          </a:p>
          <a:p>
            <a:pPr marL="447675" marR="0" lvl="1" indent="-2667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C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Peşin ödeme avantajları,</a:t>
            </a:r>
            <a:r>
              <a:rPr lang="tr-TR" sz="4000" b="1" dirty="0">
                <a:solidFill>
                  <a:srgbClr val="712629"/>
                </a:solidFill>
              </a:rPr>
              <a:t> </a:t>
            </a:r>
            <a:endParaRPr kumimoji="0" lang="tr-TR" altLang="tr-TR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7312" marR="0" lvl="1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tr-TR" altLang="tr-TR" sz="7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5438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C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tr-TR" altLang="tr-T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Peşin ödeyenlerden </a:t>
            </a:r>
            <a:r>
              <a:rPr kumimoji="0" lang="tr-TR" altLang="tr-T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Yİ-ÜFE tutarının yarısı </a:t>
            </a:r>
            <a:r>
              <a:rPr kumimoji="0" lang="tr-TR" altLang="tr-T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alınmayacak</a:t>
            </a:r>
          </a:p>
          <a:p>
            <a:pPr marL="75438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C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tr-TR" altLang="tr-T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Peşin ödeyenler </a:t>
            </a:r>
            <a:r>
              <a:rPr kumimoji="0" lang="tr-TR" altLang="tr-TR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katsayı</a:t>
            </a:r>
            <a:r>
              <a:rPr kumimoji="0" lang="tr-TR" altLang="tr-T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ödemeyecek</a:t>
            </a:r>
          </a:p>
          <a:p>
            <a:pPr marL="658368" marR="0" lvl="1" indent="-246888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Tx/>
              <a:buChar char="•"/>
              <a:tabLst/>
              <a:defRPr/>
            </a:pPr>
            <a:endParaRPr kumimoji="0" lang="tr-TR" altLang="tr-TR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028892" y="3414844"/>
            <a:ext cx="1647564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buClr>
                <a:srgbClr val="0F6FC6"/>
              </a:buClr>
            </a:pPr>
            <a:r>
              <a:rPr lang="tr-TR" sz="3600" b="1" dirty="0">
                <a:solidFill>
                  <a:srgbClr val="FF0000"/>
                </a:solidFill>
              </a:rPr>
              <a:t>%50</a:t>
            </a:r>
          </a:p>
          <a:p>
            <a:pPr lvl="0" algn="ctr">
              <a:buClr>
                <a:srgbClr val="0F6FC6"/>
              </a:buClr>
            </a:pPr>
            <a:r>
              <a:rPr lang="tr-TR" b="1" dirty="0">
                <a:solidFill>
                  <a:srgbClr val="FF0000"/>
                </a:solidFill>
              </a:rPr>
              <a:t>PEŞİN ÖDEME İNDİRİMİ</a:t>
            </a:r>
          </a:p>
        </p:txBody>
      </p:sp>
    </p:spTree>
    <p:extLst>
      <p:ext uri="{BB962C8B-B14F-4D97-AF65-F5344CB8AC3E}">
        <p14:creationId xmlns:p14="http://schemas.microsoft.com/office/powerpoint/2010/main" val="221804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9" y="-20538"/>
            <a:ext cx="9158649" cy="8733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etin kutusu 5"/>
          <p:cNvSpPr txBox="1"/>
          <p:nvPr/>
        </p:nvSpPr>
        <p:spPr>
          <a:xfrm>
            <a:off x="251520" y="195487"/>
            <a:ext cx="640871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r-TR" sz="3200" b="1" dirty="0" smtClean="0">
                <a:solidFill>
                  <a:srgbClr val="FF0000"/>
                </a:solidFill>
              </a:rPr>
              <a:t>TAKSİTLİ ÖDEMELER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1"/>
            <a:ext cx="1656184" cy="401114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199784" y="41151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7020 sayılı KANUN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8" name="İçerik Yer Tutucusu 2"/>
          <p:cNvSpPr txBox="1">
            <a:spLocks/>
          </p:cNvSpPr>
          <p:nvPr/>
        </p:nvSpPr>
        <p:spPr>
          <a:xfrm>
            <a:off x="691952" y="5345107"/>
            <a:ext cx="7056784" cy="612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>
                <a:prstClr val="black"/>
              </a:buClr>
              <a:buFont typeface="Arial" pitchFamily="34" charset="0"/>
              <a:buNone/>
              <a:defRPr/>
            </a:pPr>
            <a:endParaRPr lang="tr-TR" sz="2000" b="1" dirty="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28596" y="1052736"/>
            <a:ext cx="8496944" cy="3895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95478" marR="0" lvl="0" indent="-28575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TAKSİT SAYISI</a:t>
            </a:r>
          </a:p>
          <a:p>
            <a:pPr marL="1019493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6, 9, 12, 18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taksit</a:t>
            </a:r>
          </a:p>
          <a:p>
            <a:pPr marL="1019493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Taksitler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iki ayda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bir</a:t>
            </a:r>
          </a:p>
          <a:p>
            <a:pPr marL="1019493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İl özel idareleri ve spor kulüpleri azami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36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taksit</a:t>
            </a:r>
          </a:p>
          <a:p>
            <a:pPr marL="1019493" marR="0" lvl="2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Belediyeler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aylık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olmak üzere azami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144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taksit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tr-TR" altLang="tr-TR" sz="7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5478" marR="0" lvl="0" indent="-28575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Taksitlerin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kredi  kartıyla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ödenmesi imkanı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tr-TR" altLang="tr-TR" sz="7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tr-TR" altLang="tr-TR" sz="7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5478" marR="0" lvl="0" indent="-28575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KATSAYILAR</a:t>
            </a:r>
          </a:p>
          <a:p>
            <a:pPr marL="75438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6 taksitte 12 ayda yapılacak ödemelerde 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1,045</a:t>
            </a:r>
          </a:p>
          <a:p>
            <a:pPr marL="75438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9 taksitte 18 ayda yapılacak ödemelerde 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1,083</a:t>
            </a:r>
          </a:p>
          <a:p>
            <a:pPr marL="75438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 taksitte 24 ayda yapılacak ödemelerde 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1,105</a:t>
            </a:r>
          </a:p>
          <a:p>
            <a:pPr marL="754380" marR="0" lvl="1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 taksitte 36 ayda yapılacak ödemelerde 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1,15</a:t>
            </a:r>
          </a:p>
          <a:p>
            <a:pPr marL="628650" marR="0" lvl="1" indent="-17145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tr-TR" altLang="tr-TR" sz="7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97637" marR="0" lvl="1" indent="-28575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Belediyelerin taksitleri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genel bütçe vergi gelirlerinden ayrılan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paylardan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altLang="tr-T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kesinti suretiyle tahsil edilecek.</a:t>
            </a:r>
          </a:p>
        </p:txBody>
      </p:sp>
    </p:spTree>
    <p:extLst>
      <p:ext uri="{BB962C8B-B14F-4D97-AF65-F5344CB8AC3E}">
        <p14:creationId xmlns:p14="http://schemas.microsoft.com/office/powerpoint/2010/main" val="221804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9" y="-20538"/>
            <a:ext cx="9158649" cy="8733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etin kutusu 5"/>
          <p:cNvSpPr txBox="1"/>
          <p:nvPr/>
        </p:nvSpPr>
        <p:spPr>
          <a:xfrm>
            <a:off x="251520" y="195487"/>
            <a:ext cx="640871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r-TR" sz="3200" b="1" dirty="0" smtClean="0">
                <a:solidFill>
                  <a:srgbClr val="FF0000"/>
                </a:solidFill>
              </a:rPr>
              <a:t>SÜRESİNDE ÖDENMEYEN TAKSİTLER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1"/>
            <a:ext cx="1656184" cy="401114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199784" y="41151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7020 sayılı KANUN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8" name="İçerik Yer Tutucusu 2"/>
          <p:cNvSpPr txBox="1">
            <a:spLocks/>
          </p:cNvSpPr>
          <p:nvPr/>
        </p:nvSpPr>
        <p:spPr>
          <a:xfrm>
            <a:off x="691952" y="5345107"/>
            <a:ext cx="7056784" cy="612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>
                <a:prstClr val="black"/>
              </a:buClr>
              <a:buFont typeface="Arial" pitchFamily="34" charset="0"/>
              <a:buNone/>
              <a:defRPr/>
            </a:pPr>
            <a:endParaRPr lang="tr-TR" sz="2000" b="1" dirty="0">
              <a:solidFill>
                <a:prstClr val="black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88032" y="1196752"/>
            <a:ext cx="8532441" cy="3751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İlk iki taksitin </a:t>
            </a: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süresinde ödenmesi şart.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tr-TR" altLang="tr-TR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Bir takvim yılında </a:t>
            </a: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en fazla </a:t>
            </a: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 </a:t>
            </a: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taksit ödenmeyebilir.</a:t>
            </a:r>
          </a:p>
          <a:p>
            <a:pPr marL="109728" marR="0" lvl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tabLst/>
              <a:defRPr/>
            </a:pPr>
            <a:endParaRPr kumimoji="0" lang="tr-TR" altLang="tr-TR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Süresinde ödenmeyen taksit, son taksiti izleyen ayın sonuna </a:t>
            </a:r>
            <a:r>
              <a:rPr kumimoji="0" lang="tr-TR" alt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kadar </a:t>
            </a: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gecikme zammı oranında </a:t>
            </a: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geç ödeme zammı </a:t>
            </a: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ile ödenebilir.</a:t>
            </a:r>
          </a:p>
          <a:p>
            <a:pPr marL="109728" marR="0" lvl="0" indent="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Georgia" pitchFamily="18" charset="0"/>
              <a:buNone/>
              <a:tabLst/>
              <a:defRPr/>
            </a:pPr>
            <a:endParaRPr kumimoji="0" lang="tr-TR" altLang="tr-TR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Cari dönem </a:t>
            </a: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ödeme şartında da 1 takvim yılında en fazla </a:t>
            </a: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 defa </a:t>
            </a:r>
            <a:r>
              <a:rPr kumimoji="0" lang="tr-TR" alt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ihlal hakkı verilmektedir.</a:t>
            </a:r>
          </a:p>
        </p:txBody>
      </p:sp>
    </p:spTree>
    <p:extLst>
      <p:ext uri="{BB962C8B-B14F-4D97-AF65-F5344CB8AC3E}">
        <p14:creationId xmlns:p14="http://schemas.microsoft.com/office/powerpoint/2010/main" val="4943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9" y="-20538"/>
            <a:ext cx="9158649" cy="873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1"/>
            <a:ext cx="1656184" cy="401114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199784" y="41151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7020 sayılı KANUN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8" name="İçerik Yer Tutucusu 2"/>
          <p:cNvSpPr txBox="1">
            <a:spLocks/>
          </p:cNvSpPr>
          <p:nvPr/>
        </p:nvSpPr>
        <p:spPr>
          <a:xfrm>
            <a:off x="691952" y="5345107"/>
            <a:ext cx="7056784" cy="612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>
                <a:prstClr val="black"/>
              </a:buClr>
              <a:buFont typeface="Arial" pitchFamily="34" charset="0"/>
              <a:buNone/>
              <a:defRPr/>
            </a:pPr>
            <a:endParaRPr lang="tr-TR" sz="2000" b="1" dirty="0">
              <a:solidFill>
                <a:prstClr val="black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091786" y="1910032"/>
            <a:ext cx="49457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dirty="0" smtClean="0">
                <a:solidFill>
                  <a:srgbClr val="FF0000"/>
                </a:solidFill>
              </a:rPr>
              <a:t>Teşekkürler</a:t>
            </a:r>
            <a:endParaRPr lang="tr-TR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1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9" y="-20538"/>
            <a:ext cx="9158649" cy="8733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etin kutusu 5"/>
          <p:cNvSpPr txBox="1"/>
          <p:nvPr/>
        </p:nvSpPr>
        <p:spPr>
          <a:xfrm>
            <a:off x="251520" y="195487"/>
            <a:ext cx="6408712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r-TR" sz="3200" b="1" dirty="0" smtClean="0">
                <a:solidFill>
                  <a:srgbClr val="FF0000"/>
                </a:solidFill>
              </a:rPr>
              <a:t>ALACAKLI İDARELER (I)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1"/>
            <a:ext cx="1656184" cy="401114"/>
          </a:xfrm>
          <a:prstGeom prst="rect">
            <a:avLst/>
          </a:prstGeom>
        </p:spPr>
      </p:pic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347614"/>
            <a:ext cx="5256584" cy="2880320"/>
          </a:xfrm>
        </p:spPr>
        <p:txBody>
          <a:bodyPr>
            <a:noAutofit/>
          </a:bodyPr>
          <a:lstStyle/>
          <a:p>
            <a:pPr marL="697230" lvl="1" indent="-285750" algn="just" eaLnBrk="1" fontAlgn="auto" hangingPunct="1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tr-TR" sz="2400" b="1" dirty="0" smtClean="0">
                <a:solidFill>
                  <a:srgbClr val="0070C0"/>
                </a:solidFill>
              </a:rPr>
              <a:t>Maliye Bakanlığı</a:t>
            </a:r>
          </a:p>
          <a:p>
            <a:pPr marL="697230" lvl="1" indent="-285750" algn="just" eaLnBrk="1" fontAlgn="auto" hangingPunct="1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tr-TR" sz="2400" b="1" dirty="0" smtClean="0">
                <a:solidFill>
                  <a:srgbClr val="0070C0"/>
                </a:solidFill>
              </a:rPr>
              <a:t>Gümrük ve Ticaret Bakanlığı</a:t>
            </a:r>
          </a:p>
          <a:p>
            <a:pPr marL="697230" lvl="1" indent="-285750" algn="just" eaLnBrk="1" fontAlgn="auto" hangingPunct="1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tr-TR" sz="2400" b="1" dirty="0" smtClean="0">
                <a:solidFill>
                  <a:srgbClr val="0070C0"/>
                </a:solidFill>
              </a:rPr>
              <a:t>Sosyal Güvenlik Kurumu</a:t>
            </a:r>
          </a:p>
          <a:p>
            <a:pPr marL="697230" lvl="1" indent="-285750" algn="just" eaLnBrk="1" fontAlgn="auto" hangingPunct="1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tr-TR" sz="2400" b="1" dirty="0" smtClean="0">
                <a:solidFill>
                  <a:srgbClr val="0070C0"/>
                </a:solidFill>
              </a:rPr>
              <a:t>İl özel idareleri</a:t>
            </a:r>
          </a:p>
          <a:p>
            <a:pPr marL="697230" lvl="1" indent="-285750" algn="just" eaLnBrk="1" fontAlgn="auto" hangingPunct="1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tr-TR" sz="2400" b="1" dirty="0" smtClean="0">
                <a:solidFill>
                  <a:srgbClr val="0070C0"/>
                </a:solidFill>
              </a:rPr>
              <a:t>Belediyeler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199784" y="48351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7020 sayılı KANUN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5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9" y="-20538"/>
            <a:ext cx="9158649" cy="8733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etin kutusu 5"/>
          <p:cNvSpPr txBox="1"/>
          <p:nvPr/>
        </p:nvSpPr>
        <p:spPr>
          <a:xfrm>
            <a:off x="251520" y="195487"/>
            <a:ext cx="6408712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r-TR" sz="3200" b="1" dirty="0" smtClean="0">
                <a:solidFill>
                  <a:srgbClr val="FF0000"/>
                </a:solidFill>
              </a:rPr>
              <a:t>ALACAKLI İDARELER (II)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1"/>
            <a:ext cx="1656184" cy="401114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199784" y="48351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7020 sayılı KANUN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95536" y="1131590"/>
            <a:ext cx="4824536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7230" lvl="1" indent="-285750" algn="just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tr-TR" sz="1800" b="1" dirty="0" smtClean="0">
                <a:solidFill>
                  <a:srgbClr val="0070C0"/>
                </a:solidFill>
              </a:rPr>
              <a:t>Gıda, Tarım ve Hayvancılık Bakanlığı</a:t>
            </a:r>
          </a:p>
          <a:p>
            <a:pPr marL="697230" lvl="1" indent="-285750" algn="just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tr-TR" sz="1800" b="1" dirty="0" smtClean="0">
                <a:solidFill>
                  <a:srgbClr val="0070C0"/>
                </a:solidFill>
              </a:rPr>
              <a:t>Bilim, Sanayi ve Teknoloji Bakanlığı</a:t>
            </a:r>
          </a:p>
          <a:p>
            <a:pPr marL="697230" lvl="1" indent="-285750" algn="just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tr-TR" sz="1800" b="1" dirty="0" smtClean="0">
                <a:solidFill>
                  <a:srgbClr val="0070C0"/>
                </a:solidFill>
              </a:rPr>
              <a:t>Orman Genel Müdürlüğü</a:t>
            </a:r>
          </a:p>
          <a:p>
            <a:pPr marL="697230" lvl="1" indent="-285750" algn="just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tr-TR" sz="1800" b="1" dirty="0" smtClean="0">
                <a:solidFill>
                  <a:srgbClr val="0070C0"/>
                </a:solidFill>
              </a:rPr>
              <a:t>TRT </a:t>
            </a:r>
          </a:p>
          <a:p>
            <a:pPr marL="697230" lvl="1" indent="-285750" algn="just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tr-TR" sz="1800" b="1" dirty="0" smtClean="0">
                <a:solidFill>
                  <a:srgbClr val="0070C0"/>
                </a:solidFill>
              </a:rPr>
              <a:t>TOBB</a:t>
            </a:r>
            <a:endParaRPr lang="tr-TR" sz="1800" b="1" dirty="0">
              <a:solidFill>
                <a:srgbClr val="0070C0"/>
              </a:solidFill>
            </a:endParaRPr>
          </a:p>
          <a:p>
            <a:pPr marL="697230" lvl="1" indent="-285750" algn="just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tr-TR" sz="1800" b="1" dirty="0">
                <a:solidFill>
                  <a:srgbClr val="0070C0"/>
                </a:solidFill>
              </a:rPr>
              <a:t>TESK</a:t>
            </a:r>
          </a:p>
          <a:p>
            <a:pPr marL="697230" lvl="1" indent="-285750" algn="just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tr-TR" sz="1800" b="1" dirty="0">
                <a:solidFill>
                  <a:srgbClr val="0070C0"/>
                </a:solidFill>
              </a:rPr>
              <a:t>TÜRMOB</a:t>
            </a:r>
          </a:p>
          <a:p>
            <a:pPr marL="697230" lvl="1" indent="-285750" algn="just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  <a:defRPr/>
            </a:pPr>
            <a:r>
              <a:rPr lang="tr-TR" sz="1800" b="1" dirty="0">
                <a:solidFill>
                  <a:srgbClr val="0070C0"/>
                </a:solidFill>
              </a:rPr>
              <a:t>Türkiye Barolar </a:t>
            </a:r>
            <a:r>
              <a:rPr lang="tr-TR" sz="1800" b="1" dirty="0" smtClean="0">
                <a:solidFill>
                  <a:srgbClr val="0070C0"/>
                </a:solidFill>
              </a:rPr>
              <a:t>Birliği</a:t>
            </a:r>
            <a:endParaRPr lang="tr-TR" sz="1800" b="1" dirty="0">
              <a:solidFill>
                <a:srgbClr val="0070C0"/>
              </a:solidFill>
            </a:endParaRPr>
          </a:p>
          <a:p>
            <a:pPr marL="697230" lvl="1" indent="-285750" algn="just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tr-TR" sz="1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7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9" y="-20537"/>
            <a:ext cx="9158649" cy="10174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etin kutusu 5"/>
          <p:cNvSpPr txBox="1"/>
          <p:nvPr/>
        </p:nvSpPr>
        <p:spPr>
          <a:xfrm>
            <a:off x="251520" y="263077"/>
            <a:ext cx="640871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r-TR" sz="3200" b="1" dirty="0" smtClean="0">
                <a:solidFill>
                  <a:srgbClr val="FF0000"/>
                </a:solidFill>
              </a:rPr>
              <a:t>ALACAK TÜRLERİ (I)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2606"/>
            <a:ext cx="1656184" cy="502921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199784" y="62753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7020 sayılı KANUN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8" name="İçerik Yer Tutucusu 2"/>
          <p:cNvSpPr txBox="1">
            <a:spLocks/>
          </p:cNvSpPr>
          <p:nvPr/>
        </p:nvSpPr>
        <p:spPr>
          <a:xfrm>
            <a:off x="691952" y="5345107"/>
            <a:ext cx="7056784" cy="612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>
                <a:prstClr val="black"/>
              </a:buClr>
              <a:buFont typeface="Arial" pitchFamily="34" charset="0"/>
              <a:buNone/>
              <a:defRPr/>
            </a:pPr>
            <a:endParaRPr lang="tr-TR" sz="2000" b="1" dirty="0">
              <a:solidFill>
                <a:prstClr val="black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51520" y="1112169"/>
            <a:ext cx="7056784" cy="3835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2875" lvl="1" indent="-28575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1800" b="1" dirty="0" smtClean="0">
                <a:solidFill>
                  <a:srgbClr val="FF0000"/>
                </a:solidFill>
              </a:rPr>
              <a:t>VERGİLER</a:t>
            </a:r>
          </a:p>
          <a:p>
            <a:pPr marL="239713" lvl="1" indent="-17145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tr-TR" sz="700" b="1" dirty="0" smtClean="0">
              <a:solidFill>
                <a:srgbClr val="FF0000"/>
              </a:solidFill>
            </a:endParaRPr>
          </a:p>
          <a:p>
            <a:pPr marL="815975" lvl="2" indent="-28575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1800" b="1" dirty="0" smtClean="0">
                <a:solidFill>
                  <a:srgbClr val="0070C0"/>
                </a:solidFill>
              </a:rPr>
              <a:t>Gelir vergisi</a:t>
            </a:r>
          </a:p>
          <a:p>
            <a:pPr marL="815975" lvl="2" indent="-28575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1800" b="1" dirty="0" smtClean="0">
                <a:solidFill>
                  <a:srgbClr val="0070C0"/>
                </a:solidFill>
              </a:rPr>
              <a:t>Kurumlar vergisi</a:t>
            </a:r>
          </a:p>
          <a:p>
            <a:pPr marL="815975" lvl="2" indent="-28575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1800" b="1" dirty="0" smtClean="0">
                <a:solidFill>
                  <a:srgbClr val="0070C0"/>
                </a:solidFill>
              </a:rPr>
              <a:t>Katma değer vergisi</a:t>
            </a:r>
          </a:p>
          <a:p>
            <a:pPr marL="815975" lvl="2" indent="-28575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1800" b="1" dirty="0" smtClean="0">
                <a:solidFill>
                  <a:srgbClr val="0070C0"/>
                </a:solidFill>
              </a:rPr>
              <a:t>Özel tüketim vergisi</a:t>
            </a:r>
          </a:p>
          <a:p>
            <a:pPr marL="815975" lvl="2" indent="-28575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1800" b="1" dirty="0" smtClean="0">
                <a:solidFill>
                  <a:srgbClr val="0070C0"/>
                </a:solidFill>
              </a:rPr>
              <a:t>Motorlu taşıtlar vergisi</a:t>
            </a:r>
          </a:p>
          <a:p>
            <a:pPr marL="815975" lvl="2" indent="-28575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1800" b="1" dirty="0" smtClean="0">
                <a:solidFill>
                  <a:srgbClr val="0070C0"/>
                </a:solidFill>
              </a:rPr>
              <a:t>Emlak vergisi</a:t>
            </a:r>
          </a:p>
          <a:p>
            <a:pPr marL="815975" lvl="2" indent="-28575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1800" b="1" dirty="0" smtClean="0">
                <a:solidFill>
                  <a:srgbClr val="0070C0"/>
                </a:solidFill>
              </a:rPr>
              <a:t>Çevre temizlik vergisi</a:t>
            </a:r>
          </a:p>
          <a:p>
            <a:pPr marL="815975" lvl="2" indent="-28575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1800" b="1" dirty="0" smtClean="0">
                <a:solidFill>
                  <a:srgbClr val="0070C0"/>
                </a:solidFill>
              </a:rPr>
              <a:t>Gümrük vergisi</a:t>
            </a:r>
          </a:p>
          <a:p>
            <a:pPr marL="815975" lvl="2" indent="-28575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1800" b="1" dirty="0" smtClean="0">
                <a:solidFill>
                  <a:srgbClr val="0070C0"/>
                </a:solidFill>
              </a:rPr>
              <a:t>Diğer vergiler</a:t>
            </a:r>
          </a:p>
          <a:p>
            <a:pPr marL="530225" lvl="2" algn="just">
              <a:buClr>
                <a:schemeClr val="tx1"/>
              </a:buClr>
              <a:defRPr/>
            </a:pPr>
            <a:endParaRPr lang="tr-TR" sz="1600" b="1" dirty="0" smtClean="0">
              <a:solidFill>
                <a:srgbClr val="C00000"/>
              </a:solidFill>
            </a:endParaRPr>
          </a:p>
        </p:txBody>
      </p:sp>
      <p:sp>
        <p:nvSpPr>
          <p:cNvPr id="13" name="Sağ Ayraç 12"/>
          <p:cNvSpPr/>
          <p:nvPr/>
        </p:nvSpPr>
        <p:spPr>
          <a:xfrm>
            <a:off x="3707904" y="1268761"/>
            <a:ext cx="936104" cy="3312368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70C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4716016" y="2499743"/>
            <a:ext cx="4536504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2" indent="-28575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1600" b="1" dirty="0" smtClean="0">
                <a:solidFill>
                  <a:srgbClr val="FF0000"/>
                </a:solidFill>
              </a:rPr>
              <a:t>VERGİ CEZALARI</a:t>
            </a:r>
          </a:p>
          <a:p>
            <a:pPr marL="815975" lvl="2" indent="-28575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1600" b="1" dirty="0" smtClean="0">
                <a:solidFill>
                  <a:srgbClr val="0070C0"/>
                </a:solidFill>
              </a:rPr>
              <a:t>Vergi cezaları, faizleri ve gecikme zamları </a:t>
            </a:r>
          </a:p>
          <a:p>
            <a:pPr marL="815975" lvl="2" indent="-285750" algn="just"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sz="1600" b="1" dirty="0" smtClean="0">
                <a:solidFill>
                  <a:srgbClr val="0070C0"/>
                </a:solidFill>
              </a:rPr>
              <a:t>Gümrük idari para cezaları</a:t>
            </a:r>
          </a:p>
        </p:txBody>
      </p:sp>
      <p:pic>
        <p:nvPicPr>
          <p:cNvPr id="19" name="Resim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620" y="1059583"/>
            <a:ext cx="1871700" cy="1495352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868" y="3533829"/>
            <a:ext cx="1354444" cy="135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8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9" y="-20538"/>
            <a:ext cx="9158649" cy="8733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etin kutusu 5"/>
          <p:cNvSpPr txBox="1"/>
          <p:nvPr/>
        </p:nvSpPr>
        <p:spPr>
          <a:xfrm>
            <a:off x="251520" y="195487"/>
            <a:ext cx="640871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r-TR" sz="3200" b="1" dirty="0" smtClean="0">
                <a:solidFill>
                  <a:srgbClr val="FF0000"/>
                </a:solidFill>
              </a:rPr>
              <a:t>ALACAKLI TÜRLERİ (II)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1"/>
            <a:ext cx="1656184" cy="401114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199784" y="48351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7020 sayılı KANUN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8" name="İçerik Yer Tutucusu 2"/>
          <p:cNvSpPr txBox="1">
            <a:spLocks/>
          </p:cNvSpPr>
          <p:nvPr/>
        </p:nvSpPr>
        <p:spPr>
          <a:xfrm>
            <a:off x="691952" y="5345107"/>
            <a:ext cx="7056784" cy="612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>
                <a:prstClr val="black"/>
              </a:buClr>
              <a:buFont typeface="Arial" pitchFamily="34" charset="0"/>
              <a:buNone/>
              <a:defRPr/>
            </a:pPr>
            <a:endParaRPr lang="tr-TR" sz="2000" b="1" dirty="0">
              <a:solidFill>
                <a:prstClr val="black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63488" y="1347614"/>
            <a:ext cx="7385248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lvl="1" indent="-273050" algn="just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altLang="tr-TR" sz="2400" b="1" dirty="0">
                <a:solidFill>
                  <a:srgbClr val="0070C0"/>
                </a:solidFill>
              </a:rPr>
              <a:t>Trafik </a:t>
            </a:r>
            <a:r>
              <a:rPr lang="tr-TR" altLang="tr-TR" sz="2400" b="1" dirty="0" smtClean="0">
                <a:solidFill>
                  <a:srgbClr val="0070C0"/>
                </a:solidFill>
              </a:rPr>
              <a:t>para cezaları</a:t>
            </a:r>
            <a:endParaRPr lang="tr-TR" altLang="tr-TR" sz="2400" b="1" dirty="0">
              <a:solidFill>
                <a:srgbClr val="0070C0"/>
              </a:solidFill>
            </a:endParaRPr>
          </a:p>
          <a:p>
            <a:pPr marL="450850" lvl="1" indent="-273050" algn="just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altLang="tr-TR" sz="2400" b="1" dirty="0" smtClean="0">
                <a:solidFill>
                  <a:srgbClr val="0070C0"/>
                </a:solidFill>
              </a:rPr>
              <a:t>Askerlik</a:t>
            </a:r>
            <a:r>
              <a:rPr lang="tr-TR" altLang="tr-TR" sz="2400" b="1" dirty="0">
                <a:solidFill>
                  <a:srgbClr val="0070C0"/>
                </a:solidFill>
              </a:rPr>
              <a:t>, Seçim, Nüfus </a:t>
            </a:r>
            <a:r>
              <a:rPr lang="tr-TR" altLang="tr-TR" sz="2400" b="1" dirty="0" smtClean="0">
                <a:solidFill>
                  <a:srgbClr val="0070C0"/>
                </a:solidFill>
              </a:rPr>
              <a:t>para cezaları </a:t>
            </a:r>
            <a:endParaRPr lang="tr-TR" altLang="tr-TR" sz="2400" b="1" dirty="0">
              <a:solidFill>
                <a:srgbClr val="0070C0"/>
              </a:solidFill>
            </a:endParaRPr>
          </a:p>
          <a:p>
            <a:pPr marL="450850" lvl="1" indent="-273050" algn="just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altLang="tr-TR" sz="2400" b="1" dirty="0" smtClean="0">
                <a:solidFill>
                  <a:srgbClr val="0070C0"/>
                </a:solidFill>
              </a:rPr>
              <a:t>Karayolu </a:t>
            </a:r>
            <a:r>
              <a:rPr lang="tr-TR" altLang="tr-TR" sz="2400" b="1" dirty="0">
                <a:solidFill>
                  <a:srgbClr val="0070C0"/>
                </a:solidFill>
              </a:rPr>
              <a:t>Taşıma Kanununa göre kesilen para cezaları </a:t>
            </a:r>
          </a:p>
          <a:p>
            <a:pPr marL="450850" lvl="1" indent="-273050" algn="just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altLang="tr-TR" sz="2400" b="1" dirty="0" smtClean="0">
                <a:solidFill>
                  <a:srgbClr val="0070C0"/>
                </a:solidFill>
              </a:rPr>
              <a:t>Karayollarından </a:t>
            </a:r>
            <a:r>
              <a:rPr lang="tr-TR" altLang="tr-TR" sz="2400" b="1" dirty="0">
                <a:solidFill>
                  <a:srgbClr val="0070C0"/>
                </a:solidFill>
              </a:rPr>
              <a:t>usulsüz geçişler nedeniyle kesilen para cezaları</a:t>
            </a:r>
          </a:p>
          <a:p>
            <a:pPr marL="450850" lvl="1" indent="-273050" algn="just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tr-TR" altLang="tr-TR" sz="2400" b="1" dirty="0" smtClean="0">
                <a:solidFill>
                  <a:srgbClr val="0070C0"/>
                </a:solidFill>
              </a:rPr>
              <a:t>RTÜK </a:t>
            </a:r>
            <a:r>
              <a:rPr lang="tr-TR" altLang="tr-TR" sz="2400" b="1" dirty="0">
                <a:solidFill>
                  <a:srgbClr val="0070C0"/>
                </a:solidFill>
              </a:rPr>
              <a:t>idari para </a:t>
            </a:r>
            <a:r>
              <a:rPr lang="tr-TR" altLang="tr-TR" sz="2400" b="1" dirty="0" smtClean="0">
                <a:solidFill>
                  <a:srgbClr val="0070C0"/>
                </a:solidFill>
              </a:rPr>
              <a:t>cezaları</a:t>
            </a:r>
            <a:endParaRPr lang="tr-TR" altLang="tr-TR" sz="2400" b="1" dirty="0">
              <a:solidFill>
                <a:srgbClr val="0070C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22851"/>
            <a:ext cx="2153587" cy="134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6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9" y="-20538"/>
            <a:ext cx="9158649" cy="8733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etin kutusu 5"/>
          <p:cNvSpPr txBox="1"/>
          <p:nvPr/>
        </p:nvSpPr>
        <p:spPr>
          <a:xfrm>
            <a:off x="251520" y="195487"/>
            <a:ext cx="640871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r-TR" sz="3200" b="1" dirty="0" smtClean="0">
                <a:solidFill>
                  <a:srgbClr val="FF0000"/>
                </a:solidFill>
              </a:rPr>
              <a:t>ALACAKLI TÜRLERİ (III)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1"/>
            <a:ext cx="1656184" cy="401114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6588224" y="4803998"/>
            <a:ext cx="2133600" cy="273844"/>
          </a:xfrm>
        </p:spPr>
        <p:txBody>
          <a:bodyPr>
            <a:normAutofit lnSpcReduction="10000"/>
          </a:bodyPr>
          <a:lstStyle/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199784" y="48351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7020 sayılı KANUN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8" name="İçerik Yer Tutucusu 2"/>
          <p:cNvSpPr txBox="1">
            <a:spLocks/>
          </p:cNvSpPr>
          <p:nvPr/>
        </p:nvSpPr>
        <p:spPr>
          <a:xfrm>
            <a:off x="691952" y="5345107"/>
            <a:ext cx="7056784" cy="612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>
                <a:prstClr val="black"/>
              </a:buClr>
              <a:buFont typeface="Arial" pitchFamily="34" charset="0"/>
              <a:buNone/>
              <a:defRPr/>
            </a:pPr>
            <a:endParaRPr lang="tr-TR" sz="2000" b="1" dirty="0">
              <a:solidFill>
                <a:prstClr val="black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95536" y="987574"/>
            <a:ext cx="7056784" cy="3751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lvl="2" indent="-273050" algn="just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b="1" dirty="0">
                <a:solidFill>
                  <a:srgbClr val="0070C0"/>
                </a:solidFill>
              </a:rPr>
              <a:t>Öğrenim katkı kredisi ve öğrenim kredisi borçları</a:t>
            </a:r>
          </a:p>
          <a:p>
            <a:pPr marL="539750" lvl="2" indent="-273050" algn="just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b="1" dirty="0" err="1" smtClean="0">
                <a:solidFill>
                  <a:srgbClr val="0070C0"/>
                </a:solidFill>
              </a:rPr>
              <a:t>Ecrimisiller</a:t>
            </a:r>
            <a:endParaRPr lang="tr-TR" b="1" dirty="0">
              <a:solidFill>
                <a:srgbClr val="0070C0"/>
              </a:solidFill>
            </a:endParaRPr>
          </a:p>
          <a:p>
            <a:pPr marL="539750" lvl="2" indent="-273050" algn="just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b="1" dirty="0" smtClean="0">
                <a:solidFill>
                  <a:srgbClr val="0070C0"/>
                </a:solidFill>
              </a:rPr>
              <a:t>Haksız </a:t>
            </a:r>
            <a:r>
              <a:rPr lang="tr-TR" b="1" dirty="0">
                <a:solidFill>
                  <a:srgbClr val="0070C0"/>
                </a:solidFill>
              </a:rPr>
              <a:t>alınan destekleme ödemeleri</a:t>
            </a:r>
          </a:p>
          <a:p>
            <a:pPr marL="539750" lvl="2" indent="-273050" algn="just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b="1" dirty="0" smtClean="0">
                <a:solidFill>
                  <a:srgbClr val="0070C0"/>
                </a:solidFill>
              </a:rPr>
              <a:t>Kaynak </a:t>
            </a:r>
            <a:r>
              <a:rPr lang="tr-TR" b="1" dirty="0">
                <a:solidFill>
                  <a:srgbClr val="0070C0"/>
                </a:solidFill>
              </a:rPr>
              <a:t>kullanımı destekleme fonu </a:t>
            </a:r>
          </a:p>
          <a:p>
            <a:pPr marL="539750" lvl="2" indent="-273050" algn="just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b="1" dirty="0" smtClean="0">
                <a:solidFill>
                  <a:srgbClr val="0070C0"/>
                </a:solidFill>
              </a:rPr>
              <a:t>Taşınmaz </a:t>
            </a:r>
            <a:r>
              <a:rPr lang="tr-TR" b="1" dirty="0">
                <a:solidFill>
                  <a:srgbClr val="0070C0"/>
                </a:solidFill>
              </a:rPr>
              <a:t>kültür varlıklarının korunmasına katkı payı </a:t>
            </a:r>
          </a:p>
          <a:p>
            <a:pPr marL="815975" lvl="2" indent="-285750" algn="just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tr-TR" sz="1600" b="1" dirty="0" smtClean="0">
              <a:solidFill>
                <a:srgbClr val="FF0000"/>
              </a:solidFill>
            </a:endParaRPr>
          </a:p>
          <a:p>
            <a:pPr marL="815975" lvl="2" indent="-285750" algn="just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tr-TR" sz="1600" b="1" dirty="0">
              <a:solidFill>
                <a:srgbClr val="FF0000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96" y="1635646"/>
            <a:ext cx="1512168" cy="15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0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9" y="-20538"/>
            <a:ext cx="9158649" cy="8733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etin kutusu 5"/>
          <p:cNvSpPr txBox="1"/>
          <p:nvPr/>
        </p:nvSpPr>
        <p:spPr>
          <a:xfrm>
            <a:off x="251520" y="195487"/>
            <a:ext cx="640871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r-TR" sz="3200" b="1" dirty="0" smtClean="0">
                <a:solidFill>
                  <a:srgbClr val="FF0000"/>
                </a:solidFill>
              </a:rPr>
              <a:t>KAPSAMA GİRMEYEN ALACAKLAR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1"/>
            <a:ext cx="1656184" cy="401114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199784" y="48351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7020 sayılı KANUN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8" name="İçerik Yer Tutucusu 2"/>
          <p:cNvSpPr txBox="1">
            <a:spLocks/>
          </p:cNvSpPr>
          <p:nvPr/>
        </p:nvSpPr>
        <p:spPr>
          <a:xfrm>
            <a:off x="691952" y="5345107"/>
            <a:ext cx="7056784" cy="612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>
                <a:prstClr val="black"/>
              </a:buClr>
              <a:buFont typeface="Arial" pitchFamily="34" charset="0"/>
              <a:buNone/>
              <a:defRPr/>
            </a:pPr>
            <a:endParaRPr lang="tr-TR" sz="2000" b="1" dirty="0">
              <a:solidFill>
                <a:prstClr val="black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467544" y="1018346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2" indent="365125" algn="just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</a:rPr>
              <a:t>Adli </a:t>
            </a:r>
            <a:r>
              <a:rPr lang="tr-TR" sz="2000" b="1" dirty="0" smtClean="0">
                <a:solidFill>
                  <a:srgbClr val="0070C0"/>
                </a:solidFill>
              </a:rPr>
              <a:t>para cezaları (Disiplin para cezası dahil)</a:t>
            </a:r>
          </a:p>
          <a:p>
            <a:pPr marL="176213" lvl="2" indent="365125" algn="just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</a:rPr>
              <a:t>İ</a:t>
            </a:r>
            <a:r>
              <a:rPr lang="tr-TR" sz="2000" b="1" dirty="0" smtClean="0">
                <a:solidFill>
                  <a:srgbClr val="0070C0"/>
                </a:solidFill>
              </a:rPr>
              <a:t>dari </a:t>
            </a:r>
            <a:r>
              <a:rPr lang="tr-TR" sz="2000" b="1" dirty="0">
                <a:solidFill>
                  <a:srgbClr val="0070C0"/>
                </a:solidFill>
              </a:rPr>
              <a:t>para </a:t>
            </a:r>
            <a:r>
              <a:rPr lang="tr-TR" sz="2000" b="1" dirty="0" smtClean="0">
                <a:solidFill>
                  <a:srgbClr val="0070C0"/>
                </a:solidFill>
              </a:rPr>
              <a:t>cezaları (Kapsama girenler hariç)</a:t>
            </a:r>
          </a:p>
          <a:p>
            <a:pPr marL="176213" lvl="2" indent="365125" algn="just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tr-TR" sz="2000" b="1" dirty="0" smtClean="0">
                <a:solidFill>
                  <a:srgbClr val="0070C0"/>
                </a:solidFill>
              </a:rPr>
              <a:t>Petrolden </a:t>
            </a:r>
            <a:r>
              <a:rPr lang="tr-TR" sz="2000" b="1" dirty="0">
                <a:solidFill>
                  <a:srgbClr val="0070C0"/>
                </a:solidFill>
              </a:rPr>
              <a:t>Devlet hissesi ve Devlet </a:t>
            </a:r>
            <a:r>
              <a:rPr lang="tr-TR" sz="2000" b="1" dirty="0" smtClean="0">
                <a:solidFill>
                  <a:srgbClr val="0070C0"/>
                </a:solidFill>
              </a:rPr>
              <a:t>hakkı</a:t>
            </a:r>
          </a:p>
          <a:p>
            <a:pPr marL="541338" lvl="2" indent="-365125" algn="just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tr-TR" sz="2000" b="1" dirty="0" smtClean="0">
                <a:solidFill>
                  <a:srgbClr val="0070C0"/>
                </a:solidFill>
              </a:rPr>
              <a:t>Madenlerden </a:t>
            </a:r>
            <a:r>
              <a:rPr lang="tr-TR" sz="2000" b="1" dirty="0">
                <a:solidFill>
                  <a:srgbClr val="0070C0"/>
                </a:solidFill>
              </a:rPr>
              <a:t>Devlet </a:t>
            </a:r>
            <a:r>
              <a:rPr lang="tr-TR" sz="2000" b="1" dirty="0" smtClean="0">
                <a:solidFill>
                  <a:srgbClr val="0070C0"/>
                </a:solidFill>
              </a:rPr>
              <a:t>hakkı ve </a:t>
            </a:r>
            <a:r>
              <a:rPr lang="tr-TR" sz="2000" b="1" dirty="0">
                <a:solidFill>
                  <a:srgbClr val="0070C0"/>
                </a:solidFill>
              </a:rPr>
              <a:t>özel idare </a:t>
            </a:r>
            <a:r>
              <a:rPr lang="tr-TR" sz="2000" b="1" dirty="0" smtClean="0">
                <a:solidFill>
                  <a:srgbClr val="0070C0"/>
                </a:solidFill>
              </a:rPr>
              <a:t>payı ile </a:t>
            </a:r>
            <a:r>
              <a:rPr lang="tr-TR" sz="2000" b="1" dirty="0">
                <a:solidFill>
                  <a:srgbClr val="0070C0"/>
                </a:solidFill>
              </a:rPr>
              <a:t>madencilik fonu,</a:t>
            </a:r>
          </a:p>
          <a:p>
            <a:pPr marL="176213" lvl="2" indent="365125" algn="just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</a:rPr>
              <a:t>Şeker fiyat </a:t>
            </a:r>
            <a:r>
              <a:rPr lang="tr-TR" sz="2000" b="1" dirty="0" smtClean="0">
                <a:solidFill>
                  <a:srgbClr val="0070C0"/>
                </a:solidFill>
              </a:rPr>
              <a:t>farkı</a:t>
            </a:r>
            <a:endParaRPr lang="tr-TR" sz="2000" b="1" dirty="0">
              <a:solidFill>
                <a:srgbClr val="0070C0"/>
              </a:solidFill>
            </a:endParaRPr>
          </a:p>
          <a:p>
            <a:pPr marL="176213" lvl="2" indent="365125" algn="just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</a:rPr>
              <a:t>Akaryakıt fiyat farkı ve akaryakıt fiyat istikrar </a:t>
            </a:r>
            <a:r>
              <a:rPr lang="tr-TR" sz="2000" b="1" dirty="0" smtClean="0">
                <a:solidFill>
                  <a:srgbClr val="0070C0"/>
                </a:solidFill>
              </a:rPr>
              <a:t>payı</a:t>
            </a:r>
            <a:endParaRPr lang="tr-TR" sz="2000" b="1" dirty="0">
              <a:solidFill>
                <a:srgbClr val="0070C0"/>
              </a:solidFill>
            </a:endParaRPr>
          </a:p>
          <a:p>
            <a:pPr marL="176213" lvl="2" indent="365125" algn="just">
              <a:lnSpc>
                <a:spcPct val="150000"/>
              </a:lnSpc>
              <a:spcAft>
                <a:spcPts val="600"/>
              </a:spcAft>
              <a:buClr>
                <a:srgbClr val="FF0000"/>
              </a:buClr>
              <a:buSzTx/>
              <a:buFont typeface="Wingdings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</a:rPr>
              <a:t>Kılavuzluk ve </a:t>
            </a:r>
            <a:r>
              <a:rPr lang="tr-TR" sz="2000" b="1" dirty="0" err="1">
                <a:solidFill>
                  <a:srgbClr val="0070C0"/>
                </a:solidFill>
              </a:rPr>
              <a:t>römorkörcülük</a:t>
            </a:r>
            <a:r>
              <a:rPr lang="tr-TR" sz="2000" b="1" dirty="0">
                <a:solidFill>
                  <a:srgbClr val="0070C0"/>
                </a:solidFill>
              </a:rPr>
              <a:t> hizmet </a:t>
            </a:r>
            <a:r>
              <a:rPr lang="tr-TR" sz="2000" b="1" dirty="0" smtClean="0">
                <a:solidFill>
                  <a:srgbClr val="0070C0"/>
                </a:solidFill>
              </a:rPr>
              <a:t>payı</a:t>
            </a:r>
            <a:endParaRPr lang="tr-TR" sz="2000" b="1" dirty="0">
              <a:solidFill>
                <a:srgbClr val="0070C0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090" y="1018346"/>
            <a:ext cx="1654342" cy="137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3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49" y="-20538"/>
            <a:ext cx="9158649" cy="8733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etin kutusu 5"/>
          <p:cNvSpPr txBox="1"/>
          <p:nvPr/>
        </p:nvSpPr>
        <p:spPr>
          <a:xfrm>
            <a:off x="251520" y="195487"/>
            <a:ext cx="640871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r-TR" sz="3200" b="1" dirty="0" smtClean="0">
                <a:solidFill>
                  <a:srgbClr val="FF0000"/>
                </a:solidFill>
              </a:rPr>
              <a:t>BELEDİYE ALACAKLARI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471"/>
            <a:ext cx="1656184" cy="401114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43FF29E-F657-4579-ACBF-0E066F66F6C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199784" y="41151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7020 sayılı KANUN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28" name="İçerik Yer Tutucusu 2"/>
          <p:cNvSpPr txBox="1">
            <a:spLocks/>
          </p:cNvSpPr>
          <p:nvPr/>
        </p:nvSpPr>
        <p:spPr>
          <a:xfrm>
            <a:off x="691952" y="5345107"/>
            <a:ext cx="7056784" cy="612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>
                <a:prstClr val="black"/>
              </a:buClr>
              <a:buFont typeface="Arial" pitchFamily="34" charset="0"/>
              <a:buNone/>
              <a:defRPr/>
            </a:pPr>
            <a:endParaRPr lang="tr-TR" sz="2000" b="1" dirty="0">
              <a:solidFill>
                <a:prstClr val="black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79512" y="1059582"/>
            <a:ext cx="8449468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0225" lvl="2" algn="just">
              <a:buClr>
                <a:schemeClr val="tx1"/>
              </a:buClr>
              <a:defRPr/>
            </a:pPr>
            <a:r>
              <a:rPr lang="tr-TR" b="1" dirty="0" smtClean="0">
                <a:solidFill>
                  <a:srgbClr val="0070C0"/>
                </a:solidFill>
              </a:rPr>
              <a:t>Büyükşehir </a:t>
            </a:r>
            <a:r>
              <a:rPr lang="tr-TR" b="1" dirty="0">
                <a:solidFill>
                  <a:srgbClr val="0070C0"/>
                </a:solidFill>
              </a:rPr>
              <a:t>belediyeleri ve diğer belediyeler </a:t>
            </a:r>
            <a:r>
              <a:rPr lang="tr-TR" b="1" dirty="0" smtClean="0">
                <a:solidFill>
                  <a:srgbClr val="0070C0"/>
                </a:solidFill>
              </a:rPr>
              <a:t>ile</a:t>
            </a:r>
          </a:p>
          <a:p>
            <a:pPr marL="530225" lvl="2" algn="just">
              <a:buClr>
                <a:schemeClr val="tx1"/>
              </a:buClr>
              <a:defRPr/>
            </a:pPr>
            <a:r>
              <a:rPr lang="tr-TR" b="1" dirty="0" smtClean="0">
                <a:solidFill>
                  <a:srgbClr val="0070C0"/>
                </a:solidFill>
              </a:rPr>
              <a:t>su </a:t>
            </a:r>
            <a:r>
              <a:rPr lang="tr-TR" b="1" dirty="0">
                <a:solidFill>
                  <a:srgbClr val="0070C0"/>
                </a:solidFill>
              </a:rPr>
              <a:t>ve kanalizasyon idarelerinin;</a:t>
            </a:r>
          </a:p>
          <a:p>
            <a:pPr marL="815975" lvl="2" indent="-285750" algn="just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tr-TR" sz="1600" b="1" dirty="0">
              <a:solidFill>
                <a:srgbClr val="0070C0"/>
              </a:solidFill>
            </a:endParaRPr>
          </a:p>
          <a:p>
            <a:pPr marL="815975" lvl="2" indent="-285750"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b="1" dirty="0">
                <a:solidFill>
                  <a:srgbClr val="0070C0"/>
                </a:solidFill>
              </a:rPr>
              <a:t>Su, atık su </a:t>
            </a:r>
          </a:p>
          <a:p>
            <a:pPr marL="815975" lvl="2" indent="-285750"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b="1" dirty="0">
                <a:solidFill>
                  <a:srgbClr val="0070C0"/>
                </a:solidFill>
              </a:rPr>
              <a:t>Katı atık ücretleri</a:t>
            </a:r>
          </a:p>
          <a:p>
            <a:pPr marL="815975" lvl="2" indent="-285750"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b="1" dirty="0">
                <a:solidFill>
                  <a:srgbClr val="0070C0"/>
                </a:solidFill>
              </a:rPr>
              <a:t>Yol katılım payları</a:t>
            </a:r>
          </a:p>
          <a:p>
            <a:pPr marL="815975" lvl="2" indent="-285750" algn="just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tr-TR" b="1" dirty="0">
                <a:solidFill>
                  <a:srgbClr val="0070C0"/>
                </a:solidFill>
              </a:rPr>
              <a:t>Muhtelif ücretlerden kaynaklı alacakları ile zam ve </a:t>
            </a:r>
            <a:r>
              <a:rPr lang="tr-TR" b="1" dirty="0" smtClean="0">
                <a:solidFill>
                  <a:srgbClr val="0070C0"/>
                </a:solidFill>
              </a:rPr>
              <a:t>faizleri</a:t>
            </a:r>
            <a:endParaRPr lang="tr-T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6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Ofis Teması">
  <a:themeElements>
    <a:clrScheme name="Tem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2345</TotalTime>
  <Words>968</Words>
  <Application>Microsoft Office PowerPoint</Application>
  <PresentationFormat>Ekran Gösterisi (16:9)</PresentationFormat>
  <Paragraphs>285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Mert Eryilmaz</dc:creator>
  <cp:lastModifiedBy>user</cp:lastModifiedBy>
  <cp:revision>131</cp:revision>
  <cp:lastPrinted>2017-05-27T14:03:35Z</cp:lastPrinted>
  <dcterms:created xsi:type="dcterms:W3CDTF">2017-05-25T01:00:38Z</dcterms:created>
  <dcterms:modified xsi:type="dcterms:W3CDTF">2017-06-14T08:44:40Z</dcterms:modified>
</cp:coreProperties>
</file>