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97" r:id="rId16"/>
    <p:sldId id="273" r:id="rId17"/>
    <p:sldId id="274" r:id="rId18"/>
    <p:sldId id="278" r:id="rId19"/>
    <p:sldId id="279" r:id="rId20"/>
    <p:sldId id="280" r:id="rId21"/>
    <p:sldId id="281" r:id="rId22"/>
    <p:sldId id="312" r:id="rId23"/>
    <p:sldId id="313" r:id="rId24"/>
    <p:sldId id="305" r:id="rId25"/>
    <p:sldId id="306" r:id="rId26"/>
    <p:sldId id="308" r:id="rId27"/>
    <p:sldId id="309" r:id="rId28"/>
    <p:sldId id="310" r:id="rId29"/>
    <p:sldId id="311" r:id="rId30"/>
    <p:sldId id="288" r:id="rId31"/>
  </p:sldIdLst>
  <p:sldSz cx="9144000" cy="6858000" type="screen4x3"/>
  <p:notesSz cx="6797675" cy="98726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3644"/>
    <a:srgbClr val="D42C44"/>
    <a:srgbClr val="E11F31"/>
    <a:srgbClr val="C88A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88" autoAdjust="0"/>
    <p:restoredTop sz="94660"/>
  </p:normalViewPr>
  <p:slideViewPr>
    <p:cSldViewPr>
      <p:cViewPr varScale="1">
        <p:scale>
          <a:sx n="69" d="100"/>
          <a:sy n="69" d="100"/>
        </p:scale>
        <p:origin x="162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050024FC-C0B7-4EA4-8EF5-D7DF4F844574}" type="datetimeFigureOut">
              <a:rPr lang="tr-TR" smtClean="0"/>
              <a:t>05.06.2018</a:t>
            </a:fld>
            <a:endParaRPr lang="tr-TR"/>
          </a:p>
        </p:txBody>
      </p:sp>
      <p:sp>
        <p:nvSpPr>
          <p:cNvPr id="4" name="Slayt Görüntüsü Yer Tutucusu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515F3CAC-BE8D-4FE6-8D19-84E7DC1812FD}" type="slidenum">
              <a:rPr lang="tr-TR" smtClean="0"/>
              <a:t>‹#›</a:t>
            </a:fld>
            <a:endParaRPr lang="tr-TR"/>
          </a:p>
        </p:txBody>
      </p:sp>
    </p:spTree>
    <p:extLst>
      <p:ext uri="{BB962C8B-B14F-4D97-AF65-F5344CB8AC3E}">
        <p14:creationId xmlns:p14="http://schemas.microsoft.com/office/powerpoint/2010/main" val="1113807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ED503EC-2386-4DB8-8F34-A0A3CF024880}" type="datetimeFigureOut">
              <a:rPr lang="tr-TR" smtClean="0"/>
              <a:t>05.06.2018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97BA76-5BC7-4241-AC0A-05D3BEE49E78}" type="slidenum">
              <a:rPr lang="tr-TR" smtClean="0"/>
              <a:t>‹#›</a:t>
            </a:fld>
            <a:endParaRPr lang="tr-TR"/>
          </a:p>
        </p:txBody>
      </p:sp>
    </p:spTree>
    <p:extLst>
      <p:ext uri="{BB962C8B-B14F-4D97-AF65-F5344CB8AC3E}">
        <p14:creationId xmlns:p14="http://schemas.microsoft.com/office/powerpoint/2010/main" val="2277077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D503EC-2386-4DB8-8F34-A0A3CF024880}" type="datetimeFigureOut">
              <a:rPr lang="tr-TR" smtClean="0"/>
              <a:t>05.06.2018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97BA76-5BC7-4241-AC0A-05D3BEE49E78}" type="slidenum">
              <a:rPr lang="tr-TR" smtClean="0"/>
              <a:t>‹#›</a:t>
            </a:fld>
            <a:endParaRPr lang="tr-TR"/>
          </a:p>
        </p:txBody>
      </p:sp>
    </p:spTree>
    <p:extLst>
      <p:ext uri="{BB962C8B-B14F-4D97-AF65-F5344CB8AC3E}">
        <p14:creationId xmlns:p14="http://schemas.microsoft.com/office/powerpoint/2010/main" val="1040004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D503EC-2386-4DB8-8F34-A0A3CF024880}" type="datetimeFigureOut">
              <a:rPr lang="tr-TR" smtClean="0"/>
              <a:t>05.06.2018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97BA76-5BC7-4241-AC0A-05D3BEE49E78}" type="slidenum">
              <a:rPr lang="tr-TR" smtClean="0"/>
              <a:t>‹#›</a:t>
            </a:fld>
            <a:endParaRPr lang="tr-TR"/>
          </a:p>
        </p:txBody>
      </p:sp>
    </p:spTree>
    <p:extLst>
      <p:ext uri="{BB962C8B-B14F-4D97-AF65-F5344CB8AC3E}">
        <p14:creationId xmlns:p14="http://schemas.microsoft.com/office/powerpoint/2010/main" val="440564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D503EC-2386-4DB8-8F34-A0A3CF024880}" type="datetimeFigureOut">
              <a:rPr lang="tr-TR" smtClean="0"/>
              <a:t>05.06.2018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97BA76-5BC7-4241-AC0A-05D3BEE49E78}" type="slidenum">
              <a:rPr lang="tr-TR" smtClean="0"/>
              <a:t>‹#›</a:t>
            </a:fld>
            <a:endParaRPr lang="tr-TR"/>
          </a:p>
        </p:txBody>
      </p:sp>
    </p:spTree>
    <p:extLst>
      <p:ext uri="{BB962C8B-B14F-4D97-AF65-F5344CB8AC3E}">
        <p14:creationId xmlns:p14="http://schemas.microsoft.com/office/powerpoint/2010/main" val="2633019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ED503EC-2386-4DB8-8F34-A0A3CF024880}" type="datetimeFigureOut">
              <a:rPr lang="tr-TR" smtClean="0"/>
              <a:t>05.06.2018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97BA76-5BC7-4241-AC0A-05D3BEE49E78}" type="slidenum">
              <a:rPr lang="tr-TR" smtClean="0"/>
              <a:t>‹#›</a:t>
            </a:fld>
            <a:endParaRPr lang="tr-TR"/>
          </a:p>
        </p:txBody>
      </p:sp>
    </p:spTree>
    <p:extLst>
      <p:ext uri="{BB962C8B-B14F-4D97-AF65-F5344CB8AC3E}">
        <p14:creationId xmlns:p14="http://schemas.microsoft.com/office/powerpoint/2010/main" val="2075725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ED503EC-2386-4DB8-8F34-A0A3CF024880}" type="datetimeFigureOut">
              <a:rPr lang="tr-TR" smtClean="0"/>
              <a:t>05.06.2018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97BA76-5BC7-4241-AC0A-05D3BEE49E78}" type="slidenum">
              <a:rPr lang="tr-TR" smtClean="0"/>
              <a:t>‹#›</a:t>
            </a:fld>
            <a:endParaRPr lang="tr-TR"/>
          </a:p>
        </p:txBody>
      </p:sp>
    </p:spTree>
    <p:extLst>
      <p:ext uri="{BB962C8B-B14F-4D97-AF65-F5344CB8AC3E}">
        <p14:creationId xmlns:p14="http://schemas.microsoft.com/office/powerpoint/2010/main" val="1957816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ED503EC-2386-4DB8-8F34-A0A3CF024880}" type="datetimeFigureOut">
              <a:rPr lang="tr-TR" smtClean="0"/>
              <a:t>05.06.2018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B97BA76-5BC7-4241-AC0A-05D3BEE49E78}" type="slidenum">
              <a:rPr lang="tr-TR" smtClean="0"/>
              <a:t>‹#›</a:t>
            </a:fld>
            <a:endParaRPr lang="tr-TR"/>
          </a:p>
        </p:txBody>
      </p:sp>
    </p:spTree>
    <p:extLst>
      <p:ext uri="{BB962C8B-B14F-4D97-AF65-F5344CB8AC3E}">
        <p14:creationId xmlns:p14="http://schemas.microsoft.com/office/powerpoint/2010/main" val="1823615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ED503EC-2386-4DB8-8F34-A0A3CF024880}" type="datetimeFigureOut">
              <a:rPr lang="tr-TR" smtClean="0"/>
              <a:t>05.06.2018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B97BA76-5BC7-4241-AC0A-05D3BEE49E78}" type="slidenum">
              <a:rPr lang="tr-TR" smtClean="0"/>
              <a:t>‹#›</a:t>
            </a:fld>
            <a:endParaRPr lang="tr-TR"/>
          </a:p>
        </p:txBody>
      </p:sp>
    </p:spTree>
    <p:extLst>
      <p:ext uri="{BB962C8B-B14F-4D97-AF65-F5344CB8AC3E}">
        <p14:creationId xmlns:p14="http://schemas.microsoft.com/office/powerpoint/2010/main" val="4265363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ED503EC-2386-4DB8-8F34-A0A3CF024880}" type="datetimeFigureOut">
              <a:rPr lang="tr-TR" smtClean="0"/>
              <a:t>05.06.2018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B97BA76-5BC7-4241-AC0A-05D3BEE49E78}" type="slidenum">
              <a:rPr lang="tr-TR" smtClean="0"/>
              <a:t>‹#›</a:t>
            </a:fld>
            <a:endParaRPr lang="tr-TR"/>
          </a:p>
        </p:txBody>
      </p:sp>
    </p:spTree>
    <p:extLst>
      <p:ext uri="{BB962C8B-B14F-4D97-AF65-F5344CB8AC3E}">
        <p14:creationId xmlns:p14="http://schemas.microsoft.com/office/powerpoint/2010/main" val="3530417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D503EC-2386-4DB8-8F34-A0A3CF024880}" type="datetimeFigureOut">
              <a:rPr lang="tr-TR" smtClean="0"/>
              <a:t>05.06.2018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97BA76-5BC7-4241-AC0A-05D3BEE49E78}" type="slidenum">
              <a:rPr lang="tr-TR" smtClean="0"/>
              <a:t>‹#›</a:t>
            </a:fld>
            <a:endParaRPr lang="tr-TR"/>
          </a:p>
        </p:txBody>
      </p:sp>
    </p:spTree>
    <p:extLst>
      <p:ext uri="{BB962C8B-B14F-4D97-AF65-F5344CB8AC3E}">
        <p14:creationId xmlns:p14="http://schemas.microsoft.com/office/powerpoint/2010/main" val="4236002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D503EC-2386-4DB8-8F34-A0A3CF024880}" type="datetimeFigureOut">
              <a:rPr lang="tr-TR" smtClean="0"/>
              <a:t>05.06.2018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97BA76-5BC7-4241-AC0A-05D3BEE49E78}" type="slidenum">
              <a:rPr lang="tr-TR" smtClean="0"/>
              <a:t>‹#›</a:t>
            </a:fld>
            <a:endParaRPr lang="tr-TR"/>
          </a:p>
        </p:txBody>
      </p:sp>
    </p:spTree>
    <p:extLst>
      <p:ext uri="{BB962C8B-B14F-4D97-AF65-F5344CB8AC3E}">
        <p14:creationId xmlns:p14="http://schemas.microsoft.com/office/powerpoint/2010/main" val="3889688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503EC-2386-4DB8-8F34-A0A3CF024880}" type="datetimeFigureOut">
              <a:rPr lang="tr-TR" smtClean="0"/>
              <a:t>05.06.2018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7BA76-5BC7-4241-AC0A-05D3BEE49E78}" type="slidenum">
              <a:rPr lang="tr-TR" smtClean="0"/>
              <a:t>‹#›</a:t>
            </a:fld>
            <a:endParaRPr lang="tr-TR"/>
          </a:p>
        </p:txBody>
      </p:sp>
    </p:spTree>
    <p:extLst>
      <p:ext uri="{BB962C8B-B14F-4D97-AF65-F5344CB8AC3E}">
        <p14:creationId xmlns:p14="http://schemas.microsoft.com/office/powerpoint/2010/main" val="3301603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23528" y="3140968"/>
            <a:ext cx="8568952" cy="1512168"/>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b="1" dirty="0" smtClean="0">
                <a:ln w="11430"/>
                <a:solidFill>
                  <a:srgbClr val="0070C0"/>
                </a:solidFill>
                <a:effectLst>
                  <a:outerShdw blurRad="50800" dist="39000" dir="5460000" algn="tl">
                    <a:srgbClr val="000000">
                      <a:alpha val="38000"/>
                    </a:srgbClr>
                  </a:outerShdw>
                </a:effectLst>
              </a:rPr>
              <a:t>MANİSA </a:t>
            </a:r>
            <a:r>
              <a:rPr lang="tr-TR" b="1" dirty="0">
                <a:ln w="11430"/>
                <a:solidFill>
                  <a:srgbClr val="0070C0"/>
                </a:solidFill>
                <a:effectLst>
                  <a:outerShdw blurRad="50800" dist="39000" dir="5460000" algn="tl">
                    <a:srgbClr val="000000">
                      <a:alpha val="38000"/>
                    </a:srgbClr>
                  </a:outerShdw>
                </a:effectLst>
              </a:rPr>
              <a:t>ÇALIŞMA VE İŞ KURUMU </a:t>
            </a:r>
          </a:p>
        </p:txBody>
      </p:sp>
      <p:sp>
        <p:nvSpPr>
          <p:cNvPr id="3" name="Alt Başlık 2"/>
          <p:cNvSpPr>
            <a:spLocks noGrp="1"/>
          </p:cNvSpPr>
          <p:nvPr>
            <p:ph type="subTitle" idx="1"/>
          </p:nvPr>
        </p:nvSpPr>
        <p:spPr>
          <a:xfrm>
            <a:off x="755576" y="4699604"/>
            <a:ext cx="7632848" cy="1800200"/>
          </a:xfrm>
        </p:spPr>
        <p:txBody>
          <a:bodyPr>
            <a:noAutofit/>
          </a:bodyPr>
          <a:lstStyle/>
          <a:p>
            <a:r>
              <a:rPr lang="tr-TR" sz="6000" b="1" dirty="0" smtClean="0">
                <a:ln w="10541" cmpd="sng">
                  <a:solidFill>
                    <a:schemeClr val="accent1">
                      <a:shade val="88000"/>
                      <a:satMod val="110000"/>
                    </a:schemeClr>
                  </a:solidFill>
                  <a:prstDash val="solid"/>
                </a:ln>
                <a:solidFill>
                  <a:srgbClr val="002060"/>
                </a:solidFill>
              </a:rPr>
              <a:t>İSTİHDAM TEŞVİKLERİ</a:t>
            </a:r>
          </a:p>
          <a:p>
            <a:r>
              <a:rPr lang="tr-TR" sz="2000" b="1" dirty="0" smtClean="0">
                <a:ln w="10541" cmpd="sng">
                  <a:solidFill>
                    <a:schemeClr val="accent1">
                      <a:shade val="88000"/>
                      <a:satMod val="110000"/>
                    </a:schemeClr>
                  </a:solidFill>
                  <a:prstDash val="solid"/>
                </a:ln>
                <a:solidFill>
                  <a:srgbClr val="002060"/>
                </a:solidFill>
              </a:rPr>
              <a:t>2018</a:t>
            </a:r>
          </a:p>
        </p:txBody>
      </p:sp>
      <p:pic>
        <p:nvPicPr>
          <p:cNvPr id="7" name="Resim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81576" y="653302"/>
            <a:ext cx="5052855" cy="252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50381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Başlık 1"/>
          <p:cNvSpPr>
            <a:spLocks noGrp="1"/>
          </p:cNvSpPr>
          <p:nvPr>
            <p:ph type="ctrTitle"/>
          </p:nvPr>
        </p:nvSpPr>
        <p:spPr>
          <a:xfrm>
            <a:off x="0" y="836713"/>
            <a:ext cx="9144000" cy="1080120"/>
          </a:xfrm>
        </p:spPr>
        <p:txBody>
          <a:bodyPr/>
          <a:lstStyle/>
          <a:p>
            <a:r>
              <a:rPr lang="tr-TR" b="1" dirty="0">
                <a:solidFill>
                  <a:srgbClr val="002060"/>
                </a:solidFill>
              </a:rPr>
              <a:t>İşyeri Yönünden Aranılan Şartlar</a:t>
            </a:r>
            <a:endParaRPr lang="tr-TR" dirty="0">
              <a:solidFill>
                <a:srgbClr val="002060"/>
              </a:solidFill>
            </a:endParaRPr>
          </a:p>
        </p:txBody>
      </p:sp>
      <p:sp>
        <p:nvSpPr>
          <p:cNvPr id="3" name="Alt Başlık 2"/>
          <p:cNvSpPr>
            <a:spLocks noGrp="1"/>
          </p:cNvSpPr>
          <p:nvPr>
            <p:ph type="subTitle" idx="1"/>
          </p:nvPr>
        </p:nvSpPr>
        <p:spPr>
          <a:xfrm>
            <a:off x="539552" y="2204864"/>
            <a:ext cx="8136904" cy="3888432"/>
          </a:xfrm>
        </p:spPr>
        <p:txBody>
          <a:bodyPr>
            <a:normAutofit fontScale="62500" lnSpcReduction="20000"/>
          </a:bodyPr>
          <a:lstStyle/>
          <a:p>
            <a:pPr marL="457200" indent="-457200" algn="just">
              <a:buBlip>
                <a:blip r:embed="rId3"/>
              </a:buBlip>
            </a:pPr>
            <a:r>
              <a:rPr lang="tr-TR" b="1" dirty="0" smtClean="0">
                <a:solidFill>
                  <a:srgbClr val="FF0000"/>
                </a:solidFill>
              </a:rPr>
              <a:t>İmalat </a:t>
            </a:r>
            <a:r>
              <a:rPr lang="tr-TR" b="1" dirty="0">
                <a:solidFill>
                  <a:srgbClr val="FF0000"/>
                </a:solidFill>
              </a:rPr>
              <a:t>sektöründe</a:t>
            </a:r>
            <a:r>
              <a:rPr lang="tr-TR" dirty="0">
                <a:solidFill>
                  <a:srgbClr val="FF0000"/>
                </a:solidFill>
              </a:rPr>
              <a:t> </a:t>
            </a:r>
            <a:r>
              <a:rPr lang="tr-TR" dirty="0">
                <a:solidFill>
                  <a:schemeClr val="tx1"/>
                </a:solidFill>
              </a:rPr>
              <a:t>faaliyet göstermesi ve bu sektörde </a:t>
            </a:r>
            <a:r>
              <a:rPr lang="tr-TR" b="1" dirty="0">
                <a:solidFill>
                  <a:schemeClr val="tx1"/>
                </a:solidFill>
              </a:rPr>
              <a:t>ustalık belgesi sahibi olunan </a:t>
            </a:r>
            <a:r>
              <a:rPr lang="tr-TR" dirty="0">
                <a:solidFill>
                  <a:schemeClr val="tx1"/>
                </a:solidFill>
              </a:rPr>
              <a:t>özel sektör işverenine ait olması,</a:t>
            </a:r>
          </a:p>
          <a:p>
            <a:pPr marL="457200" indent="-457200" algn="just">
              <a:buBlip>
                <a:blip r:embed="rId3"/>
              </a:buBlip>
            </a:pPr>
            <a:r>
              <a:rPr lang="tr-TR" b="1" dirty="0" smtClean="0">
                <a:solidFill>
                  <a:schemeClr val="tx1"/>
                </a:solidFill>
              </a:rPr>
              <a:t>İşyerinin </a:t>
            </a:r>
            <a:r>
              <a:rPr lang="tr-TR" b="1" dirty="0">
                <a:solidFill>
                  <a:schemeClr val="tx1"/>
                </a:solidFill>
              </a:rPr>
              <a:t>2017 yılındaki sigortalı sayısı ortalamasının 1 ila 3 olması</a:t>
            </a:r>
            <a:r>
              <a:rPr lang="tr-TR" dirty="0">
                <a:solidFill>
                  <a:schemeClr val="tx1"/>
                </a:solidFill>
              </a:rPr>
              <a:t>,</a:t>
            </a:r>
          </a:p>
          <a:p>
            <a:pPr marL="457200" indent="-457200" algn="just">
              <a:buBlip>
                <a:blip r:embed="rId3"/>
              </a:buBlip>
            </a:pPr>
            <a:r>
              <a:rPr lang="tr-TR" dirty="0" smtClean="0">
                <a:solidFill>
                  <a:schemeClr val="tx1"/>
                </a:solidFill>
              </a:rPr>
              <a:t>Sigortalının </a:t>
            </a:r>
            <a:r>
              <a:rPr lang="tr-TR" dirty="0">
                <a:solidFill>
                  <a:schemeClr val="tx1"/>
                </a:solidFill>
              </a:rPr>
              <a:t>işe alındığı işyerine ait 2017 yılında Kuruma bildirilen aylık prim ve hizmet belgelerinde veya muhtasar ve prim hizmet beyannamelerinde kayıtlı sigortalı sayısının ortalamasına ilave olarak çalıştırılması,</a:t>
            </a:r>
          </a:p>
          <a:p>
            <a:pPr marL="457200" indent="-457200" algn="just">
              <a:buBlip>
                <a:blip r:embed="rId3"/>
              </a:buBlip>
            </a:pPr>
            <a:r>
              <a:rPr lang="tr-TR" dirty="0" smtClean="0">
                <a:solidFill>
                  <a:schemeClr val="tx1"/>
                </a:solidFill>
              </a:rPr>
              <a:t>Aylık </a:t>
            </a:r>
            <a:r>
              <a:rPr lang="tr-TR" dirty="0">
                <a:solidFill>
                  <a:schemeClr val="tx1"/>
                </a:solidFill>
              </a:rPr>
              <a:t>prim ve hizmet belgelerinin yasal süresi içinde Kuruma verilmesi, </a:t>
            </a:r>
          </a:p>
          <a:p>
            <a:pPr marL="457200" indent="-457200" algn="just">
              <a:buBlip>
                <a:blip r:embed="rId3"/>
              </a:buBlip>
            </a:pPr>
            <a:r>
              <a:rPr lang="tr-TR" dirty="0">
                <a:solidFill>
                  <a:schemeClr val="tx1"/>
                </a:solidFill>
              </a:rPr>
              <a:t>Tahakkuk eden sigorta primlerinin yasal süresi içinde ödenmesi,</a:t>
            </a:r>
          </a:p>
          <a:p>
            <a:pPr marL="457200" indent="-457200" algn="just">
              <a:buBlip>
                <a:blip r:embed="rId3"/>
              </a:buBlip>
            </a:pPr>
            <a:r>
              <a:rPr lang="tr-TR" dirty="0" smtClean="0">
                <a:solidFill>
                  <a:schemeClr val="tx1"/>
                </a:solidFill>
              </a:rPr>
              <a:t>Yasal </a:t>
            </a:r>
            <a:r>
              <a:rPr lang="tr-TR" dirty="0">
                <a:solidFill>
                  <a:schemeClr val="tx1"/>
                </a:solidFill>
              </a:rPr>
              <a:t>ödeme süresi geçmiş sigorta primi, işsizlik sigortası primi, idari para cezası ile bunlara ilişkin gecikme cezası ve gecikme zammı borçlarının bulunmaması,</a:t>
            </a:r>
          </a:p>
          <a:p>
            <a:pPr marL="457200" indent="-457200" algn="just">
              <a:buBlip>
                <a:blip r:embed="rId3"/>
              </a:buBlip>
            </a:pPr>
            <a:r>
              <a:rPr lang="tr-TR" dirty="0" smtClean="0">
                <a:solidFill>
                  <a:schemeClr val="tx1"/>
                </a:solidFill>
              </a:rPr>
              <a:t>Çalıştırdığı </a:t>
            </a:r>
            <a:r>
              <a:rPr lang="tr-TR" dirty="0">
                <a:solidFill>
                  <a:schemeClr val="tx1"/>
                </a:solidFill>
              </a:rPr>
              <a:t>kişileri sigortalı olarak bildirmediği veya bildirdiği sigortalıları fiilen çalıştırmadığı yönünde herhangi bir tespitin bulunmaması, </a:t>
            </a:r>
          </a:p>
          <a:p>
            <a:endParaRPr lang="tr-TR" dirty="0"/>
          </a:p>
        </p:txBody>
      </p:sp>
    </p:spTree>
    <p:extLst>
      <p:ext uri="{BB962C8B-B14F-4D97-AF65-F5344CB8AC3E}">
        <p14:creationId xmlns:p14="http://schemas.microsoft.com/office/powerpoint/2010/main" val="1726298908"/>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Başlık 1"/>
          <p:cNvSpPr>
            <a:spLocks noGrp="1"/>
          </p:cNvSpPr>
          <p:nvPr>
            <p:ph type="ctrTitle"/>
          </p:nvPr>
        </p:nvSpPr>
        <p:spPr>
          <a:xfrm>
            <a:off x="0" y="836713"/>
            <a:ext cx="9144000" cy="1080120"/>
          </a:xfrm>
        </p:spPr>
        <p:txBody>
          <a:bodyPr/>
          <a:lstStyle/>
          <a:p>
            <a:r>
              <a:rPr lang="tr-TR" b="1" dirty="0">
                <a:solidFill>
                  <a:srgbClr val="002060"/>
                </a:solidFill>
              </a:rPr>
              <a:t>Destek Tutarı</a:t>
            </a:r>
            <a:endParaRPr lang="tr-TR" dirty="0">
              <a:solidFill>
                <a:srgbClr val="002060"/>
              </a:solidFill>
            </a:endParaRPr>
          </a:p>
        </p:txBody>
      </p:sp>
      <p:sp>
        <p:nvSpPr>
          <p:cNvPr id="3" name="Alt Başlık 2"/>
          <p:cNvSpPr>
            <a:spLocks noGrp="1"/>
          </p:cNvSpPr>
          <p:nvPr>
            <p:ph type="subTitle" idx="1"/>
          </p:nvPr>
        </p:nvSpPr>
        <p:spPr>
          <a:xfrm>
            <a:off x="539552" y="2204864"/>
            <a:ext cx="8136904" cy="3888432"/>
          </a:xfrm>
        </p:spPr>
        <p:txBody>
          <a:bodyPr>
            <a:normAutofit fontScale="85000" lnSpcReduction="20000"/>
          </a:bodyPr>
          <a:lstStyle/>
          <a:p>
            <a:pPr marL="457200" indent="-457200" algn="just">
              <a:buBlip>
                <a:blip r:embed="rId3"/>
              </a:buBlip>
            </a:pPr>
            <a:r>
              <a:rPr lang="tr-TR" b="1" u="sng" dirty="0" smtClean="0">
                <a:solidFill>
                  <a:schemeClr val="tx1"/>
                </a:solidFill>
              </a:rPr>
              <a:t>Prim </a:t>
            </a:r>
            <a:r>
              <a:rPr lang="tr-TR" b="1" u="sng" dirty="0">
                <a:solidFill>
                  <a:schemeClr val="tx1"/>
                </a:solidFill>
              </a:rPr>
              <a:t>Desteği;</a:t>
            </a:r>
            <a:r>
              <a:rPr lang="tr-TR" b="1" dirty="0">
                <a:solidFill>
                  <a:schemeClr val="tx1"/>
                </a:solidFill>
              </a:rPr>
              <a:t> </a:t>
            </a:r>
            <a:r>
              <a:rPr lang="tr-TR" dirty="0">
                <a:solidFill>
                  <a:schemeClr val="tx1"/>
                </a:solidFill>
              </a:rPr>
              <a:t>prime esas kazanç alt sınırı üzerinden hesaplanacak sigortalı ve işveren hisselerinin tamamı tutarında (761,06 TL) destek sağlanacaktır.</a:t>
            </a:r>
          </a:p>
          <a:p>
            <a:pPr marL="457200" indent="-457200" algn="just">
              <a:buBlip>
                <a:blip r:embed="rId3"/>
              </a:buBlip>
            </a:pPr>
            <a:r>
              <a:rPr lang="tr-TR" b="1" u="sng" dirty="0" smtClean="0">
                <a:solidFill>
                  <a:schemeClr val="tx1"/>
                </a:solidFill>
              </a:rPr>
              <a:t>Ücret </a:t>
            </a:r>
            <a:r>
              <a:rPr lang="tr-TR" b="1" u="sng" dirty="0">
                <a:solidFill>
                  <a:schemeClr val="tx1"/>
                </a:solidFill>
              </a:rPr>
              <a:t>Desteği;</a:t>
            </a:r>
            <a:r>
              <a:rPr lang="tr-TR" b="1" dirty="0">
                <a:solidFill>
                  <a:schemeClr val="tx1"/>
                </a:solidFill>
              </a:rPr>
              <a:t> </a:t>
            </a:r>
            <a:r>
              <a:rPr lang="tr-TR" dirty="0">
                <a:solidFill>
                  <a:schemeClr val="tx1"/>
                </a:solidFill>
              </a:rPr>
              <a:t>53,44 TL’nin sigortalının prim günü sayısıyla çarpımı sonucu bulunacak tutarda (1.603,20 TL) destek sağlanacaktır.</a:t>
            </a:r>
          </a:p>
          <a:p>
            <a:pPr marL="457200" indent="-457200" algn="just">
              <a:buBlip>
                <a:blip r:embed="rId3"/>
              </a:buBlip>
            </a:pPr>
            <a:r>
              <a:rPr lang="tr-TR" b="1" u="sng" dirty="0" smtClean="0">
                <a:solidFill>
                  <a:schemeClr val="tx1"/>
                </a:solidFill>
              </a:rPr>
              <a:t>Vergi Desteği;</a:t>
            </a:r>
            <a:r>
              <a:rPr lang="tr-TR" b="1" dirty="0" smtClean="0">
                <a:solidFill>
                  <a:schemeClr val="tx1"/>
                </a:solidFill>
              </a:rPr>
              <a:t> </a:t>
            </a:r>
            <a:r>
              <a:rPr lang="tr-TR" dirty="0" smtClean="0">
                <a:solidFill>
                  <a:schemeClr val="tx1"/>
                </a:solidFill>
              </a:rPr>
              <a:t>Maliye </a:t>
            </a:r>
            <a:r>
              <a:rPr lang="tr-TR" dirty="0">
                <a:solidFill>
                  <a:schemeClr val="tx1"/>
                </a:solidFill>
              </a:rPr>
              <a:t>Bakanlığınca destek kapsamındaki sigortalıların asgari ücret üzerinden hesaplanacak gelir ve damga vergileri karşılanacaktır</a:t>
            </a:r>
            <a:r>
              <a:rPr lang="tr-TR" dirty="0" smtClean="0">
                <a:solidFill>
                  <a:schemeClr val="tx1"/>
                </a:solidFill>
              </a:rPr>
              <a:t>.(121,95 TL)</a:t>
            </a:r>
            <a:endParaRPr lang="tr-TR" dirty="0">
              <a:solidFill>
                <a:schemeClr val="tx1"/>
              </a:solidFill>
            </a:endParaRPr>
          </a:p>
          <a:p>
            <a:endParaRPr lang="tr-TR" dirty="0"/>
          </a:p>
        </p:txBody>
      </p:sp>
    </p:spTree>
    <p:extLst>
      <p:ext uri="{BB962C8B-B14F-4D97-AF65-F5344CB8AC3E}">
        <p14:creationId xmlns:p14="http://schemas.microsoft.com/office/powerpoint/2010/main" val="1726298908"/>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Başlık 1"/>
          <p:cNvSpPr>
            <a:spLocks noGrp="1"/>
          </p:cNvSpPr>
          <p:nvPr>
            <p:ph type="ctrTitle"/>
          </p:nvPr>
        </p:nvSpPr>
        <p:spPr>
          <a:xfrm>
            <a:off x="0" y="836713"/>
            <a:ext cx="9144000" cy="1080120"/>
          </a:xfrm>
        </p:spPr>
        <p:txBody>
          <a:bodyPr/>
          <a:lstStyle/>
          <a:p>
            <a:r>
              <a:rPr lang="tr-TR" b="1" dirty="0">
                <a:solidFill>
                  <a:srgbClr val="002060"/>
                </a:solidFill>
              </a:rPr>
              <a:t>Destek Süresi</a:t>
            </a:r>
            <a:endParaRPr lang="tr-TR" dirty="0">
              <a:solidFill>
                <a:srgbClr val="002060"/>
              </a:solidFill>
            </a:endParaRPr>
          </a:p>
        </p:txBody>
      </p:sp>
      <p:sp>
        <p:nvSpPr>
          <p:cNvPr id="3" name="Alt Başlık 2"/>
          <p:cNvSpPr>
            <a:spLocks noGrp="1"/>
          </p:cNvSpPr>
          <p:nvPr>
            <p:ph type="subTitle" idx="1"/>
          </p:nvPr>
        </p:nvSpPr>
        <p:spPr>
          <a:xfrm>
            <a:off x="539552" y="2204864"/>
            <a:ext cx="8136904" cy="3888432"/>
          </a:xfrm>
        </p:spPr>
        <p:txBody>
          <a:bodyPr/>
          <a:lstStyle/>
          <a:p>
            <a:pPr marL="457200" indent="-457200" algn="just">
              <a:buBlip>
                <a:blip r:embed="rId3"/>
              </a:buBlip>
            </a:pPr>
            <a:r>
              <a:rPr lang="tr-TR" dirty="0">
                <a:solidFill>
                  <a:schemeClr val="tx1"/>
                </a:solidFill>
              </a:rPr>
              <a:t>Bu teşvik kapsamında sağlanacak destekler </a:t>
            </a:r>
            <a:r>
              <a:rPr lang="tr-TR" b="1" dirty="0">
                <a:solidFill>
                  <a:schemeClr val="tx1"/>
                </a:solidFill>
              </a:rPr>
              <a:t>2018 yılı Aralık ayı/dönemi aşılmamak üzere, sigortalının </a:t>
            </a:r>
            <a:r>
              <a:rPr lang="tr-TR" b="1">
                <a:solidFill>
                  <a:schemeClr val="tx1"/>
                </a:solidFill>
              </a:rPr>
              <a:t>işe </a:t>
            </a:r>
            <a:r>
              <a:rPr lang="tr-TR" b="1" smtClean="0">
                <a:solidFill>
                  <a:schemeClr val="tx1"/>
                </a:solidFill>
              </a:rPr>
              <a:t>alındığı </a:t>
            </a:r>
            <a:r>
              <a:rPr lang="tr-TR" b="1" dirty="0">
                <a:solidFill>
                  <a:schemeClr val="tx1"/>
                </a:solidFill>
              </a:rPr>
              <a:t>ilk aydan başlamak üzere her ikinci ay için yararlanılır</a:t>
            </a:r>
            <a:r>
              <a:rPr lang="tr-TR" b="1" dirty="0" smtClean="0">
                <a:solidFill>
                  <a:schemeClr val="tx1"/>
                </a:solidFill>
              </a:rPr>
              <a:t>.</a:t>
            </a:r>
            <a:endParaRPr lang="tr-TR" b="1" dirty="0">
              <a:solidFill>
                <a:schemeClr val="tx1"/>
              </a:solidFill>
            </a:endParaRPr>
          </a:p>
        </p:txBody>
      </p:sp>
    </p:spTree>
    <p:extLst>
      <p:ext uri="{BB962C8B-B14F-4D97-AF65-F5344CB8AC3E}">
        <p14:creationId xmlns:p14="http://schemas.microsoft.com/office/powerpoint/2010/main" val="1726298908"/>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Başlık 1"/>
          <p:cNvSpPr>
            <a:spLocks noGrp="1"/>
          </p:cNvSpPr>
          <p:nvPr>
            <p:ph type="ctrTitle"/>
          </p:nvPr>
        </p:nvSpPr>
        <p:spPr>
          <a:xfrm>
            <a:off x="0" y="836713"/>
            <a:ext cx="9144000" cy="1080120"/>
          </a:xfrm>
        </p:spPr>
        <p:txBody>
          <a:bodyPr/>
          <a:lstStyle/>
          <a:p>
            <a:r>
              <a:rPr lang="tr-TR" b="1" dirty="0">
                <a:solidFill>
                  <a:srgbClr val="002060"/>
                </a:solidFill>
              </a:rPr>
              <a:t>Ek Kurallar</a:t>
            </a:r>
            <a:endParaRPr lang="tr-TR" dirty="0">
              <a:solidFill>
                <a:srgbClr val="002060"/>
              </a:solidFill>
            </a:endParaRPr>
          </a:p>
        </p:txBody>
      </p:sp>
      <p:sp>
        <p:nvSpPr>
          <p:cNvPr id="3" name="Alt Başlık 2"/>
          <p:cNvSpPr>
            <a:spLocks noGrp="1"/>
          </p:cNvSpPr>
          <p:nvPr>
            <p:ph type="subTitle" idx="1"/>
          </p:nvPr>
        </p:nvSpPr>
        <p:spPr>
          <a:xfrm>
            <a:off x="539552" y="2204864"/>
            <a:ext cx="8136904" cy="3888432"/>
          </a:xfrm>
        </p:spPr>
        <p:txBody>
          <a:bodyPr>
            <a:normAutofit lnSpcReduction="10000"/>
          </a:bodyPr>
          <a:lstStyle/>
          <a:p>
            <a:pPr marL="457200" indent="-457200" algn="just">
              <a:buBlip>
                <a:blip r:embed="rId3"/>
              </a:buBlip>
            </a:pPr>
            <a:r>
              <a:rPr lang="tr-TR" dirty="0" smtClean="0">
                <a:solidFill>
                  <a:schemeClr val="tx1"/>
                </a:solidFill>
              </a:rPr>
              <a:t>İşyerleri</a:t>
            </a:r>
            <a:r>
              <a:rPr lang="tr-TR" dirty="0">
                <a:solidFill>
                  <a:schemeClr val="tx1"/>
                </a:solidFill>
              </a:rPr>
              <a:t>, 2017 yılındaki sigortalı sayısının ortalamasına </a:t>
            </a:r>
            <a:r>
              <a:rPr lang="tr-TR" b="1" dirty="0">
                <a:solidFill>
                  <a:schemeClr val="tx1"/>
                </a:solidFill>
              </a:rPr>
              <a:t>ilave olarak </a:t>
            </a:r>
            <a:r>
              <a:rPr lang="tr-TR" dirty="0">
                <a:solidFill>
                  <a:schemeClr val="tx1"/>
                </a:solidFill>
              </a:rPr>
              <a:t>istihdam edecekleri </a:t>
            </a:r>
            <a:r>
              <a:rPr lang="tr-TR" dirty="0">
                <a:solidFill>
                  <a:srgbClr val="FF0000"/>
                </a:solidFill>
              </a:rPr>
              <a:t>en fazla iki sigortalı için </a:t>
            </a:r>
            <a:r>
              <a:rPr lang="tr-TR" dirty="0">
                <a:solidFill>
                  <a:schemeClr val="tx1"/>
                </a:solidFill>
              </a:rPr>
              <a:t>bu teşvikten yararlanabilir</a:t>
            </a:r>
            <a:r>
              <a:rPr lang="tr-TR" dirty="0" smtClean="0">
                <a:solidFill>
                  <a:schemeClr val="tx1"/>
                </a:solidFill>
              </a:rPr>
              <a:t>.</a:t>
            </a:r>
            <a:endParaRPr lang="tr-TR" dirty="0">
              <a:solidFill>
                <a:schemeClr val="tx1"/>
              </a:solidFill>
            </a:endParaRPr>
          </a:p>
          <a:p>
            <a:pPr marL="457200" indent="-457200" algn="just">
              <a:buBlip>
                <a:blip r:embed="rId3"/>
              </a:buBlip>
            </a:pPr>
            <a:r>
              <a:rPr lang="tr-TR" dirty="0" smtClean="0">
                <a:solidFill>
                  <a:schemeClr val="tx1"/>
                </a:solidFill>
              </a:rPr>
              <a:t>Destekten </a:t>
            </a:r>
            <a:r>
              <a:rPr lang="tr-TR" dirty="0">
                <a:solidFill>
                  <a:schemeClr val="tx1"/>
                </a:solidFill>
              </a:rPr>
              <a:t>yararlanmakta olan işverenler; destekten yararlanılan ayda aynı sigortalı için diğer sigorta primi teşvik, destek ve indirimlerden yararlanamaz</a:t>
            </a:r>
            <a:r>
              <a:rPr lang="tr-TR" dirty="0" smtClean="0">
                <a:solidFill>
                  <a:schemeClr val="tx1"/>
                </a:solidFill>
              </a:rPr>
              <a:t>.</a:t>
            </a:r>
            <a:endParaRPr lang="tr-TR" dirty="0">
              <a:solidFill>
                <a:schemeClr val="tx1"/>
              </a:solidFill>
            </a:endParaRPr>
          </a:p>
        </p:txBody>
      </p:sp>
    </p:spTree>
    <p:extLst>
      <p:ext uri="{BB962C8B-B14F-4D97-AF65-F5344CB8AC3E}">
        <p14:creationId xmlns:p14="http://schemas.microsoft.com/office/powerpoint/2010/main" val="1726298908"/>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Başlık 1"/>
          <p:cNvSpPr>
            <a:spLocks noGrp="1"/>
          </p:cNvSpPr>
          <p:nvPr>
            <p:ph type="ctrTitle"/>
          </p:nvPr>
        </p:nvSpPr>
        <p:spPr>
          <a:xfrm>
            <a:off x="0" y="836713"/>
            <a:ext cx="9144000" cy="1080120"/>
          </a:xfrm>
        </p:spPr>
        <p:txBody>
          <a:bodyPr/>
          <a:lstStyle/>
          <a:p>
            <a:r>
              <a:rPr lang="tr-TR" b="1" dirty="0">
                <a:solidFill>
                  <a:srgbClr val="002060"/>
                </a:solidFill>
              </a:rPr>
              <a:t>Ek Kurallar</a:t>
            </a:r>
            <a:endParaRPr lang="tr-TR" dirty="0">
              <a:solidFill>
                <a:srgbClr val="002060"/>
              </a:solidFill>
            </a:endParaRPr>
          </a:p>
        </p:txBody>
      </p:sp>
      <p:sp>
        <p:nvSpPr>
          <p:cNvPr id="3" name="Alt Başlık 2"/>
          <p:cNvSpPr>
            <a:spLocks noGrp="1"/>
          </p:cNvSpPr>
          <p:nvPr>
            <p:ph type="subTitle" idx="1"/>
          </p:nvPr>
        </p:nvSpPr>
        <p:spPr>
          <a:xfrm>
            <a:off x="539552" y="2204864"/>
            <a:ext cx="8136904" cy="3888432"/>
          </a:xfrm>
        </p:spPr>
        <p:txBody>
          <a:bodyPr>
            <a:normAutofit fontScale="85000" lnSpcReduction="10000"/>
          </a:bodyPr>
          <a:lstStyle/>
          <a:p>
            <a:pPr marL="457200" indent="-457200" algn="just">
              <a:buBlip>
                <a:blip r:embed="rId3"/>
              </a:buBlip>
            </a:pPr>
            <a:r>
              <a:rPr lang="tr-TR" dirty="0" smtClean="0">
                <a:solidFill>
                  <a:schemeClr val="tx1"/>
                </a:solidFill>
              </a:rPr>
              <a:t>Bu </a:t>
            </a:r>
            <a:r>
              <a:rPr lang="tr-TR" dirty="0">
                <a:solidFill>
                  <a:schemeClr val="tx1"/>
                </a:solidFill>
              </a:rPr>
              <a:t>teşvikten </a:t>
            </a:r>
            <a:r>
              <a:rPr lang="tr-TR" u="sng" dirty="0">
                <a:solidFill>
                  <a:schemeClr val="tx1"/>
                </a:solidFill>
              </a:rPr>
              <a:t>yararlanılmayan</a:t>
            </a:r>
            <a:r>
              <a:rPr lang="tr-TR" b="1" dirty="0">
                <a:solidFill>
                  <a:schemeClr val="tx1"/>
                </a:solidFill>
              </a:rPr>
              <a:t> </a:t>
            </a:r>
            <a:r>
              <a:rPr lang="tr-TR" dirty="0">
                <a:solidFill>
                  <a:schemeClr val="tx1"/>
                </a:solidFill>
              </a:rPr>
              <a:t>ayda destek kapsamına giren sigortalıdan dolayı, 5 puanlık prim indirimi ile 6 puanlık prim indirimi dışındaki diğer sigorta primi teşvik, destek ve indirimlerden yararlanılamaz.</a:t>
            </a:r>
          </a:p>
          <a:p>
            <a:pPr marL="457200" indent="-457200" algn="just">
              <a:buBlip>
                <a:blip r:embed="rId3"/>
              </a:buBlip>
            </a:pPr>
            <a:r>
              <a:rPr lang="tr-TR" b="1" dirty="0" smtClean="0">
                <a:solidFill>
                  <a:schemeClr val="tx1"/>
                </a:solidFill>
              </a:rPr>
              <a:t>2018 </a:t>
            </a:r>
            <a:r>
              <a:rPr lang="tr-TR" b="1" dirty="0">
                <a:solidFill>
                  <a:schemeClr val="tx1"/>
                </a:solidFill>
              </a:rPr>
              <a:t>yılında 5510 sayılı Kanun kapsamına alınan işyerleri ile daha önce kanun kapsamına alındığı halde 2017 yılında Sosyal Güvenlik Kurumuna aylık prim ve hizmet belgesi veya muhtasar ve prim hizmet beyannamesi vermeyen işyerleri, bu destekten yararlanamaz</a:t>
            </a:r>
            <a:r>
              <a:rPr lang="tr-TR" b="1" dirty="0" smtClean="0">
                <a:solidFill>
                  <a:schemeClr val="tx1"/>
                </a:solidFill>
              </a:rPr>
              <a:t>.</a:t>
            </a:r>
            <a:endParaRPr lang="tr-TR" b="1" dirty="0">
              <a:solidFill>
                <a:schemeClr val="tx1"/>
              </a:solidFill>
            </a:endParaRPr>
          </a:p>
        </p:txBody>
      </p:sp>
    </p:spTree>
    <p:extLst>
      <p:ext uri="{BB962C8B-B14F-4D97-AF65-F5344CB8AC3E}">
        <p14:creationId xmlns:p14="http://schemas.microsoft.com/office/powerpoint/2010/main" val="1726298908"/>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Başlık 1"/>
          <p:cNvSpPr>
            <a:spLocks noGrp="1"/>
          </p:cNvSpPr>
          <p:nvPr>
            <p:ph type="ctrTitle"/>
          </p:nvPr>
        </p:nvSpPr>
        <p:spPr>
          <a:xfrm>
            <a:off x="0" y="836713"/>
            <a:ext cx="9144000" cy="1080120"/>
          </a:xfrm>
        </p:spPr>
        <p:txBody>
          <a:bodyPr/>
          <a:lstStyle/>
          <a:p>
            <a:r>
              <a:rPr lang="tr-TR" b="1" dirty="0" smtClean="0">
                <a:solidFill>
                  <a:srgbClr val="002060"/>
                </a:solidFill>
              </a:rPr>
              <a:t>Örnek</a:t>
            </a:r>
            <a:endParaRPr lang="tr-TR" dirty="0">
              <a:solidFill>
                <a:srgbClr val="002060"/>
              </a:solidFill>
            </a:endParaRPr>
          </a:p>
        </p:txBody>
      </p:sp>
      <p:sp>
        <p:nvSpPr>
          <p:cNvPr id="3" name="Alt Başlık 2"/>
          <p:cNvSpPr>
            <a:spLocks noGrp="1"/>
          </p:cNvSpPr>
          <p:nvPr>
            <p:ph type="subTitle" idx="1"/>
          </p:nvPr>
        </p:nvSpPr>
        <p:spPr>
          <a:xfrm>
            <a:off x="539552" y="2204864"/>
            <a:ext cx="8136904" cy="3888432"/>
          </a:xfrm>
        </p:spPr>
        <p:txBody>
          <a:bodyPr>
            <a:normAutofit fontScale="77500" lnSpcReduction="20000"/>
          </a:bodyPr>
          <a:lstStyle/>
          <a:p>
            <a:pPr algn="just"/>
            <a:r>
              <a:rPr lang="tr-TR" dirty="0">
                <a:solidFill>
                  <a:schemeClr val="tx1"/>
                </a:solidFill>
              </a:rPr>
              <a:t>İmalat sektöründe faaliyet gösteren (K) Limited </a:t>
            </a:r>
            <a:r>
              <a:rPr lang="tr-TR" dirty="0" smtClean="0">
                <a:solidFill>
                  <a:schemeClr val="tx1"/>
                </a:solidFill>
              </a:rPr>
              <a:t>Şirketinde;</a:t>
            </a:r>
          </a:p>
          <a:p>
            <a:pPr algn="just"/>
            <a:endParaRPr lang="tr-TR" sz="900" dirty="0" smtClean="0">
              <a:solidFill>
                <a:schemeClr val="tx1"/>
              </a:solidFill>
            </a:endParaRPr>
          </a:p>
          <a:p>
            <a:pPr marL="914400" lvl="1" indent="-457200" algn="just">
              <a:buBlip>
                <a:blip r:embed="rId3"/>
              </a:buBlip>
            </a:pPr>
            <a:r>
              <a:rPr lang="tr-TR" dirty="0" smtClean="0">
                <a:solidFill>
                  <a:schemeClr val="tx1"/>
                </a:solidFill>
              </a:rPr>
              <a:t>Sigortalı </a:t>
            </a:r>
            <a:r>
              <a:rPr lang="tr-TR" dirty="0">
                <a:solidFill>
                  <a:schemeClr val="tx1"/>
                </a:solidFill>
              </a:rPr>
              <a:t>(A)’</a:t>
            </a:r>
            <a:r>
              <a:rPr lang="tr-TR" dirty="0" err="1">
                <a:solidFill>
                  <a:schemeClr val="tx1"/>
                </a:solidFill>
              </a:rPr>
              <a:t>nın</a:t>
            </a:r>
            <a:r>
              <a:rPr lang="tr-TR" dirty="0">
                <a:solidFill>
                  <a:schemeClr val="tx1"/>
                </a:solidFill>
              </a:rPr>
              <a:t> 26.1.2018 tarihinde,</a:t>
            </a:r>
          </a:p>
          <a:p>
            <a:pPr marL="914400" lvl="1" indent="-457200" algn="just">
              <a:buBlip>
                <a:blip r:embed="rId3"/>
              </a:buBlip>
            </a:pPr>
            <a:r>
              <a:rPr lang="tr-TR" dirty="0" smtClean="0">
                <a:solidFill>
                  <a:schemeClr val="tx1"/>
                </a:solidFill>
              </a:rPr>
              <a:t>Sigortalı </a:t>
            </a:r>
            <a:r>
              <a:rPr lang="tr-TR" dirty="0">
                <a:solidFill>
                  <a:schemeClr val="tx1"/>
                </a:solidFill>
              </a:rPr>
              <a:t>(B)’</a:t>
            </a:r>
            <a:r>
              <a:rPr lang="tr-TR" dirty="0" err="1">
                <a:solidFill>
                  <a:schemeClr val="tx1"/>
                </a:solidFill>
              </a:rPr>
              <a:t>nin</a:t>
            </a:r>
            <a:r>
              <a:rPr lang="tr-TR" dirty="0">
                <a:solidFill>
                  <a:schemeClr val="tx1"/>
                </a:solidFill>
              </a:rPr>
              <a:t> 5.2.2018 tarihinde,</a:t>
            </a:r>
          </a:p>
          <a:p>
            <a:pPr algn="just"/>
            <a:endParaRPr lang="tr-TR" sz="1600" dirty="0" smtClean="0">
              <a:solidFill>
                <a:schemeClr val="tx1"/>
              </a:solidFill>
            </a:endParaRPr>
          </a:p>
          <a:p>
            <a:pPr algn="just"/>
            <a:r>
              <a:rPr lang="tr-TR" dirty="0" smtClean="0">
                <a:solidFill>
                  <a:schemeClr val="tx1"/>
                </a:solidFill>
              </a:rPr>
              <a:t>işe </a:t>
            </a:r>
            <a:r>
              <a:rPr lang="tr-TR" dirty="0">
                <a:solidFill>
                  <a:schemeClr val="tx1"/>
                </a:solidFill>
              </a:rPr>
              <a:t>alındığı varsayıldığında, Kanunda aranan diğer şartların da sağlanmış olması kaydıyla</a:t>
            </a:r>
            <a:r>
              <a:rPr lang="tr-TR" dirty="0" smtClean="0">
                <a:solidFill>
                  <a:schemeClr val="tx1"/>
                </a:solidFill>
              </a:rPr>
              <a:t>,</a:t>
            </a:r>
            <a:endParaRPr lang="tr-TR" dirty="0">
              <a:solidFill>
                <a:schemeClr val="tx1"/>
              </a:solidFill>
            </a:endParaRPr>
          </a:p>
          <a:p>
            <a:pPr marL="914400" lvl="1" indent="-457200" algn="just">
              <a:buBlip>
                <a:blip r:embed="rId3"/>
              </a:buBlip>
            </a:pPr>
            <a:r>
              <a:rPr lang="tr-TR" dirty="0" smtClean="0">
                <a:solidFill>
                  <a:schemeClr val="tx1"/>
                </a:solidFill>
              </a:rPr>
              <a:t>Sigortalı </a:t>
            </a:r>
            <a:r>
              <a:rPr lang="tr-TR" dirty="0">
                <a:solidFill>
                  <a:schemeClr val="tx1"/>
                </a:solidFill>
              </a:rPr>
              <a:t>(A)’dan dolayı 2018/Şubat, Nisan, Haziran, Ağustos, Ekim ve 	Aralık</a:t>
            </a:r>
          </a:p>
          <a:p>
            <a:pPr marL="914400" lvl="1" indent="-457200" algn="just">
              <a:buBlip>
                <a:blip r:embed="rId3"/>
              </a:buBlip>
            </a:pPr>
            <a:r>
              <a:rPr lang="tr-TR" dirty="0" smtClean="0">
                <a:solidFill>
                  <a:schemeClr val="tx1"/>
                </a:solidFill>
              </a:rPr>
              <a:t>Sigortalı </a:t>
            </a:r>
            <a:r>
              <a:rPr lang="tr-TR" dirty="0">
                <a:solidFill>
                  <a:schemeClr val="tx1"/>
                </a:solidFill>
              </a:rPr>
              <a:t>(B)’den dolayı 2018/Mart, Mayıs, Temmuz, Eylül, Kasım</a:t>
            </a:r>
          </a:p>
          <a:p>
            <a:pPr algn="just"/>
            <a:r>
              <a:rPr lang="tr-TR" dirty="0" smtClean="0">
                <a:solidFill>
                  <a:schemeClr val="tx1"/>
                </a:solidFill>
              </a:rPr>
              <a:t>aylarında </a:t>
            </a:r>
            <a:r>
              <a:rPr lang="tr-TR" dirty="0">
                <a:solidFill>
                  <a:schemeClr val="tx1"/>
                </a:solidFill>
              </a:rPr>
              <a:t>destekten yararlanılabilecektir</a:t>
            </a:r>
            <a:r>
              <a:rPr lang="tr-TR" dirty="0" smtClean="0">
                <a:solidFill>
                  <a:schemeClr val="tx1"/>
                </a:solidFill>
              </a:rPr>
              <a:t>.</a:t>
            </a:r>
            <a:endParaRPr lang="tr-TR" dirty="0">
              <a:solidFill>
                <a:schemeClr val="tx1"/>
              </a:solidFill>
            </a:endParaRPr>
          </a:p>
        </p:txBody>
      </p:sp>
    </p:spTree>
    <p:extLst>
      <p:ext uri="{BB962C8B-B14F-4D97-AF65-F5344CB8AC3E}">
        <p14:creationId xmlns:p14="http://schemas.microsoft.com/office/powerpoint/2010/main" val="871086925"/>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Başlık 1"/>
          <p:cNvSpPr>
            <a:spLocks noGrp="1"/>
          </p:cNvSpPr>
          <p:nvPr>
            <p:ph type="ctrTitle"/>
          </p:nvPr>
        </p:nvSpPr>
        <p:spPr>
          <a:xfrm>
            <a:off x="0" y="836713"/>
            <a:ext cx="9144000" cy="1080120"/>
          </a:xfrm>
        </p:spPr>
        <p:txBody>
          <a:bodyPr>
            <a:noAutofit/>
          </a:bodyPr>
          <a:lstStyle/>
          <a:p>
            <a:r>
              <a:rPr lang="tr-TR" sz="3600" b="1" dirty="0">
                <a:solidFill>
                  <a:srgbClr val="002060"/>
                </a:solidFill>
              </a:rPr>
              <a:t>3- KADIN, GENÇ VE MESLEKİ YETERLİLİK BELGESİ OLANLARIN </a:t>
            </a:r>
            <a:r>
              <a:rPr lang="tr-TR" sz="3600" b="1" dirty="0" smtClean="0">
                <a:solidFill>
                  <a:srgbClr val="002060"/>
                </a:solidFill>
              </a:rPr>
              <a:t>TEŞVİKİ (6111)</a:t>
            </a:r>
            <a:endParaRPr lang="tr-TR" sz="3600" b="1" dirty="0">
              <a:solidFill>
                <a:srgbClr val="FF0000"/>
              </a:solidFill>
            </a:endParaRPr>
          </a:p>
        </p:txBody>
      </p:sp>
      <p:sp>
        <p:nvSpPr>
          <p:cNvPr id="3" name="Alt Başlık 2"/>
          <p:cNvSpPr>
            <a:spLocks noGrp="1"/>
          </p:cNvSpPr>
          <p:nvPr>
            <p:ph type="subTitle" idx="1"/>
          </p:nvPr>
        </p:nvSpPr>
        <p:spPr>
          <a:xfrm>
            <a:off x="539552" y="2204864"/>
            <a:ext cx="8136904" cy="3888432"/>
          </a:xfrm>
        </p:spPr>
        <p:txBody>
          <a:bodyPr>
            <a:normAutofit/>
          </a:bodyPr>
          <a:lstStyle/>
          <a:p>
            <a:pPr algn="just"/>
            <a:r>
              <a:rPr lang="tr-TR" dirty="0">
                <a:solidFill>
                  <a:schemeClr val="tx1"/>
                </a:solidFill>
              </a:rPr>
              <a:t>31.12.2020 yılına kadar işsiz olan kişileri istihdam eden özel sektör işverenlerin prime esas kazanç üst sınırına </a:t>
            </a:r>
            <a:r>
              <a:rPr lang="tr-TR" dirty="0" smtClean="0">
                <a:solidFill>
                  <a:schemeClr val="tx1"/>
                </a:solidFill>
              </a:rPr>
              <a:t>kadar olan sosyal </a:t>
            </a:r>
            <a:r>
              <a:rPr lang="tr-TR" dirty="0">
                <a:solidFill>
                  <a:schemeClr val="tx1"/>
                </a:solidFill>
              </a:rPr>
              <a:t>güvenlik primi işveren payları (416,05 ila 3.120,37 TL) İşsizlik Sigortası Fonundan karşılanmaktadır.</a:t>
            </a:r>
          </a:p>
        </p:txBody>
      </p:sp>
    </p:spTree>
    <p:extLst>
      <p:ext uri="{BB962C8B-B14F-4D97-AF65-F5344CB8AC3E}">
        <p14:creationId xmlns:p14="http://schemas.microsoft.com/office/powerpoint/2010/main" val="2286714876"/>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Başlık 1"/>
          <p:cNvSpPr>
            <a:spLocks noGrp="1"/>
          </p:cNvSpPr>
          <p:nvPr>
            <p:ph type="ctrTitle"/>
          </p:nvPr>
        </p:nvSpPr>
        <p:spPr>
          <a:xfrm>
            <a:off x="0" y="836713"/>
            <a:ext cx="9144000" cy="1080120"/>
          </a:xfrm>
        </p:spPr>
        <p:txBody>
          <a:bodyPr/>
          <a:lstStyle/>
          <a:p>
            <a:r>
              <a:rPr lang="tr-TR" b="1" dirty="0">
                <a:solidFill>
                  <a:srgbClr val="002060"/>
                </a:solidFill>
              </a:rPr>
              <a:t>Faydalanma şartları</a:t>
            </a:r>
          </a:p>
        </p:txBody>
      </p:sp>
      <p:sp>
        <p:nvSpPr>
          <p:cNvPr id="3" name="Alt Başlık 2"/>
          <p:cNvSpPr>
            <a:spLocks noGrp="1"/>
          </p:cNvSpPr>
          <p:nvPr>
            <p:ph type="subTitle" idx="1"/>
          </p:nvPr>
        </p:nvSpPr>
        <p:spPr>
          <a:xfrm>
            <a:off x="539552" y="2204864"/>
            <a:ext cx="8136904" cy="3888432"/>
          </a:xfrm>
        </p:spPr>
        <p:txBody>
          <a:bodyPr>
            <a:normAutofit fontScale="92500" lnSpcReduction="10000"/>
          </a:bodyPr>
          <a:lstStyle/>
          <a:p>
            <a:pPr marL="457200" indent="-457200" algn="just">
              <a:buBlip>
                <a:blip r:embed="rId3"/>
              </a:buBlip>
            </a:pPr>
            <a:r>
              <a:rPr lang="tr-TR" dirty="0" smtClean="0">
                <a:solidFill>
                  <a:schemeClr val="tx1"/>
                </a:solidFill>
              </a:rPr>
              <a:t>Kişinin </a:t>
            </a:r>
            <a:r>
              <a:rPr lang="tr-TR" dirty="0">
                <a:solidFill>
                  <a:schemeClr val="tx1"/>
                </a:solidFill>
              </a:rPr>
              <a:t>son 6 aydır işsiz olması,</a:t>
            </a:r>
          </a:p>
          <a:p>
            <a:pPr marL="457200" indent="-457200" algn="just">
              <a:buBlip>
                <a:blip r:embed="rId3"/>
              </a:buBlip>
            </a:pPr>
            <a:r>
              <a:rPr lang="tr-TR" dirty="0" smtClean="0">
                <a:solidFill>
                  <a:schemeClr val="tx1"/>
                </a:solidFill>
              </a:rPr>
              <a:t>Kişinin </a:t>
            </a:r>
            <a:r>
              <a:rPr lang="tr-TR" dirty="0">
                <a:solidFill>
                  <a:schemeClr val="tx1"/>
                </a:solidFill>
              </a:rPr>
              <a:t>istihdam edildiği tarihten önceki son 6 ayın ortalama sigortalı çalışan sayısına ilave olarak istihdam edilmesi</a:t>
            </a:r>
          </a:p>
          <a:p>
            <a:pPr marL="457200" indent="-457200" algn="just">
              <a:buBlip>
                <a:blip r:embed="rId3"/>
              </a:buBlip>
            </a:pPr>
            <a:r>
              <a:rPr lang="tr-TR" dirty="0" smtClean="0">
                <a:solidFill>
                  <a:schemeClr val="tx1"/>
                </a:solidFill>
              </a:rPr>
              <a:t>Özel </a:t>
            </a:r>
            <a:r>
              <a:rPr lang="tr-TR" dirty="0">
                <a:solidFill>
                  <a:schemeClr val="tx1"/>
                </a:solidFill>
              </a:rPr>
              <a:t>sektör işvereni </a:t>
            </a:r>
            <a:r>
              <a:rPr lang="tr-TR" dirty="0" smtClean="0">
                <a:solidFill>
                  <a:schemeClr val="tx1"/>
                </a:solidFill>
              </a:rPr>
              <a:t>olması</a:t>
            </a:r>
          </a:p>
          <a:p>
            <a:pPr algn="just"/>
            <a:endParaRPr lang="tr-TR" dirty="0" smtClean="0">
              <a:solidFill>
                <a:schemeClr val="tx1"/>
              </a:solidFill>
            </a:endParaRPr>
          </a:p>
          <a:p>
            <a:pPr algn="just"/>
            <a:r>
              <a:rPr lang="tr-TR" b="1" dirty="0" smtClean="0">
                <a:solidFill>
                  <a:schemeClr val="tx1"/>
                </a:solidFill>
              </a:rPr>
              <a:t>	Kişilerin </a:t>
            </a:r>
            <a:r>
              <a:rPr lang="tr-TR" b="1" dirty="0">
                <a:solidFill>
                  <a:schemeClr val="tx1"/>
                </a:solidFill>
              </a:rPr>
              <a:t>İŞKUR’a kayıtlı olması durumunda destek süresine </a:t>
            </a:r>
            <a:r>
              <a:rPr lang="tr-TR" b="1" dirty="0">
                <a:solidFill>
                  <a:srgbClr val="FF0000"/>
                </a:solidFill>
              </a:rPr>
              <a:t>6 ay </a:t>
            </a:r>
            <a:r>
              <a:rPr lang="tr-TR" b="1" dirty="0" smtClean="0">
                <a:solidFill>
                  <a:schemeClr val="tx1"/>
                </a:solidFill>
              </a:rPr>
              <a:t>eklenmektedir.</a:t>
            </a:r>
            <a:endParaRPr lang="tr-TR" dirty="0" smtClean="0">
              <a:solidFill>
                <a:schemeClr val="tx1"/>
              </a:solidFill>
            </a:endParaRPr>
          </a:p>
          <a:p>
            <a:pPr algn="just"/>
            <a:endParaRPr lang="tr-TR" dirty="0">
              <a:solidFill>
                <a:schemeClr val="tx1"/>
              </a:solidFill>
            </a:endParaRPr>
          </a:p>
        </p:txBody>
      </p:sp>
    </p:spTree>
    <p:extLst>
      <p:ext uri="{BB962C8B-B14F-4D97-AF65-F5344CB8AC3E}">
        <p14:creationId xmlns:p14="http://schemas.microsoft.com/office/powerpoint/2010/main" val="2125657095"/>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Başlık 1"/>
          <p:cNvSpPr>
            <a:spLocks noGrp="1"/>
          </p:cNvSpPr>
          <p:nvPr>
            <p:ph type="ctrTitle"/>
          </p:nvPr>
        </p:nvSpPr>
        <p:spPr>
          <a:xfrm>
            <a:off x="0" y="836713"/>
            <a:ext cx="9144000" cy="1080120"/>
          </a:xfrm>
        </p:spPr>
        <p:txBody>
          <a:bodyPr>
            <a:normAutofit/>
          </a:bodyPr>
          <a:lstStyle/>
          <a:p>
            <a:r>
              <a:rPr lang="tr-TR" sz="3600" b="1" dirty="0" smtClean="0">
                <a:solidFill>
                  <a:srgbClr val="002060"/>
                </a:solidFill>
              </a:rPr>
              <a:t>4. İŞBAŞI </a:t>
            </a:r>
            <a:r>
              <a:rPr lang="tr-TR" sz="3600" b="1" dirty="0">
                <a:solidFill>
                  <a:srgbClr val="002060"/>
                </a:solidFill>
              </a:rPr>
              <a:t>EĞİTİM PROGRAMI </a:t>
            </a:r>
            <a:r>
              <a:rPr lang="tr-TR" sz="3600" b="1" dirty="0" smtClean="0">
                <a:solidFill>
                  <a:srgbClr val="002060"/>
                </a:solidFill>
              </a:rPr>
              <a:t>TEŞVİKİ</a:t>
            </a:r>
            <a:endParaRPr lang="tr-TR" sz="3600" dirty="0">
              <a:solidFill>
                <a:srgbClr val="002060"/>
              </a:solidFill>
            </a:endParaRPr>
          </a:p>
        </p:txBody>
      </p:sp>
      <p:sp>
        <p:nvSpPr>
          <p:cNvPr id="3" name="Alt Başlık 2"/>
          <p:cNvSpPr>
            <a:spLocks noGrp="1"/>
          </p:cNvSpPr>
          <p:nvPr>
            <p:ph type="subTitle" idx="1"/>
          </p:nvPr>
        </p:nvSpPr>
        <p:spPr>
          <a:xfrm>
            <a:off x="539552" y="2204864"/>
            <a:ext cx="8136904" cy="3888432"/>
          </a:xfrm>
        </p:spPr>
        <p:txBody>
          <a:bodyPr>
            <a:noAutofit/>
          </a:bodyPr>
          <a:lstStyle/>
          <a:p>
            <a:pPr marL="457200" indent="-457200" algn="just">
              <a:buBlip>
                <a:blip r:embed="rId3"/>
              </a:buBlip>
            </a:pPr>
            <a:r>
              <a:rPr lang="tr-TR" sz="2200" dirty="0" smtClean="0">
                <a:solidFill>
                  <a:schemeClr val="tx1"/>
                </a:solidFill>
              </a:rPr>
              <a:t>31.12.2018 </a:t>
            </a:r>
            <a:r>
              <a:rPr lang="tr-TR" sz="2200" dirty="0">
                <a:solidFill>
                  <a:schemeClr val="tx1"/>
                </a:solidFill>
              </a:rPr>
              <a:t>tarihine kadar başlayacak olan İşbaşı Eğitim Programlarını tamamlayan </a:t>
            </a:r>
            <a:r>
              <a:rPr lang="tr-TR" sz="2200" b="1" dirty="0">
                <a:solidFill>
                  <a:srgbClr val="FF0000"/>
                </a:solidFill>
              </a:rPr>
              <a:t>18-29 yaş arası</a:t>
            </a:r>
            <a:r>
              <a:rPr lang="tr-TR" sz="2200" b="1" dirty="0">
                <a:solidFill>
                  <a:schemeClr val="tx1"/>
                </a:solidFill>
              </a:rPr>
              <a:t> </a:t>
            </a:r>
            <a:r>
              <a:rPr lang="tr-TR" sz="2200" dirty="0">
                <a:solidFill>
                  <a:schemeClr val="tx1"/>
                </a:solidFill>
              </a:rPr>
              <a:t>kişileri,</a:t>
            </a:r>
          </a:p>
          <a:p>
            <a:pPr marL="457200" indent="-457200" algn="just">
              <a:buBlip>
                <a:blip r:embed="rId3"/>
              </a:buBlip>
            </a:pPr>
            <a:r>
              <a:rPr lang="tr-TR" sz="2200" b="1" dirty="0" smtClean="0">
                <a:solidFill>
                  <a:schemeClr val="tx1"/>
                </a:solidFill>
              </a:rPr>
              <a:t>Programı </a:t>
            </a:r>
            <a:r>
              <a:rPr lang="tr-TR" sz="2200" b="1" dirty="0">
                <a:solidFill>
                  <a:schemeClr val="tx1"/>
                </a:solidFill>
              </a:rPr>
              <a:t>tamamladıkları meslekte</a:t>
            </a:r>
            <a:r>
              <a:rPr lang="tr-TR" sz="2200" b="1" dirty="0" smtClean="0">
                <a:solidFill>
                  <a:schemeClr val="tx1"/>
                </a:solidFill>
              </a:rPr>
              <a:t>, </a:t>
            </a:r>
            <a:r>
              <a:rPr lang="tr-TR" sz="2200" b="1" dirty="0">
                <a:solidFill>
                  <a:schemeClr val="tx1"/>
                </a:solidFill>
              </a:rPr>
              <a:t>Programı tamamladıkları tarihten itibaren 3 ay içerisinde,</a:t>
            </a:r>
          </a:p>
          <a:p>
            <a:pPr marL="457200" indent="-457200" algn="just">
              <a:buBlip>
                <a:blip r:embed="rId3"/>
              </a:buBlip>
            </a:pPr>
            <a:r>
              <a:rPr lang="tr-TR" sz="2200" dirty="0" smtClean="0">
                <a:solidFill>
                  <a:schemeClr val="tx1"/>
                </a:solidFill>
              </a:rPr>
              <a:t>Kişinin </a:t>
            </a:r>
            <a:r>
              <a:rPr lang="tr-TR" sz="2200" dirty="0">
                <a:solidFill>
                  <a:schemeClr val="tx1"/>
                </a:solidFill>
              </a:rPr>
              <a:t>istihdam edildiği tarih itibarıyla önceki takvim yılının ortalama sigortalı çalışan sayısına </a:t>
            </a:r>
            <a:r>
              <a:rPr lang="tr-TR" sz="2200" b="1" dirty="0">
                <a:solidFill>
                  <a:schemeClr val="tx1"/>
                </a:solidFill>
              </a:rPr>
              <a:t>ilave olarak istihdam </a:t>
            </a:r>
            <a:r>
              <a:rPr lang="tr-TR" sz="2200" dirty="0">
                <a:solidFill>
                  <a:schemeClr val="tx1"/>
                </a:solidFill>
              </a:rPr>
              <a:t>etmeleri </a:t>
            </a:r>
            <a:r>
              <a:rPr lang="tr-TR" sz="2200" dirty="0" smtClean="0">
                <a:solidFill>
                  <a:schemeClr val="tx1"/>
                </a:solidFill>
              </a:rPr>
              <a:t>durumunda</a:t>
            </a:r>
            <a:r>
              <a:rPr lang="tr-TR" sz="2200" dirty="0">
                <a:solidFill>
                  <a:schemeClr val="tx1"/>
                </a:solidFill>
              </a:rPr>
              <a:t>,</a:t>
            </a:r>
          </a:p>
          <a:p>
            <a:pPr marL="457200" indent="-457200" algn="just">
              <a:buBlip>
                <a:blip r:embed="rId3"/>
              </a:buBlip>
            </a:pPr>
            <a:r>
              <a:rPr lang="tr-TR" sz="2200" dirty="0" smtClean="0">
                <a:solidFill>
                  <a:schemeClr val="tx1"/>
                </a:solidFill>
              </a:rPr>
              <a:t>İşverenin </a:t>
            </a:r>
            <a:r>
              <a:rPr lang="tr-TR" sz="2200" dirty="0">
                <a:solidFill>
                  <a:schemeClr val="tx1"/>
                </a:solidFill>
              </a:rPr>
              <a:t>imalat sanayi sektöründe faaliyet göstermesi halinde </a:t>
            </a:r>
            <a:r>
              <a:rPr lang="tr-TR" sz="2200" dirty="0">
                <a:solidFill>
                  <a:srgbClr val="FF0000"/>
                </a:solidFill>
              </a:rPr>
              <a:t>42</a:t>
            </a:r>
            <a:r>
              <a:rPr lang="tr-TR" sz="2200" dirty="0">
                <a:solidFill>
                  <a:schemeClr val="tx1"/>
                </a:solidFill>
              </a:rPr>
              <a:t> ay, diğer sektörlerde ise </a:t>
            </a:r>
            <a:r>
              <a:rPr lang="tr-TR" sz="2200" dirty="0">
                <a:solidFill>
                  <a:srgbClr val="FF0000"/>
                </a:solidFill>
              </a:rPr>
              <a:t>30</a:t>
            </a:r>
            <a:r>
              <a:rPr lang="tr-TR" sz="2200" dirty="0">
                <a:solidFill>
                  <a:schemeClr val="tx1"/>
                </a:solidFill>
              </a:rPr>
              <a:t> ay süre ile kişilerin asgari ücret düzeyindeki sosyal güvenlik primlerinin işveren payları (416,05 TL) İşsizlik Sigortası Fonundan karşılanmaktadır</a:t>
            </a:r>
            <a:r>
              <a:rPr lang="tr-TR" sz="2200" dirty="0" smtClean="0">
                <a:solidFill>
                  <a:schemeClr val="tx1"/>
                </a:solidFill>
              </a:rPr>
              <a:t>.</a:t>
            </a:r>
            <a:endParaRPr lang="tr-TR" sz="2200" dirty="0">
              <a:solidFill>
                <a:schemeClr val="tx1"/>
              </a:solidFill>
            </a:endParaRPr>
          </a:p>
        </p:txBody>
      </p:sp>
    </p:spTree>
    <p:extLst>
      <p:ext uri="{BB962C8B-B14F-4D97-AF65-F5344CB8AC3E}">
        <p14:creationId xmlns:p14="http://schemas.microsoft.com/office/powerpoint/2010/main" val="2125657095"/>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Başlık 1"/>
          <p:cNvSpPr>
            <a:spLocks noGrp="1"/>
          </p:cNvSpPr>
          <p:nvPr>
            <p:ph type="ctrTitle"/>
          </p:nvPr>
        </p:nvSpPr>
        <p:spPr>
          <a:xfrm>
            <a:off x="0" y="836713"/>
            <a:ext cx="9144000" cy="1080120"/>
          </a:xfrm>
        </p:spPr>
        <p:txBody>
          <a:bodyPr>
            <a:noAutofit/>
          </a:bodyPr>
          <a:lstStyle/>
          <a:p>
            <a:r>
              <a:rPr lang="tr-TR" sz="3600" b="1" dirty="0" smtClean="0">
                <a:solidFill>
                  <a:srgbClr val="002060"/>
                </a:solidFill>
              </a:rPr>
              <a:t>5. İŞSİZLİK </a:t>
            </a:r>
            <a:r>
              <a:rPr lang="tr-TR" sz="3600" b="1" dirty="0">
                <a:solidFill>
                  <a:srgbClr val="002060"/>
                </a:solidFill>
              </a:rPr>
              <a:t>ÖDENEĞİ ALANLARA YÖNELİK </a:t>
            </a:r>
            <a:r>
              <a:rPr lang="tr-TR" sz="3600" b="1" dirty="0" smtClean="0">
                <a:solidFill>
                  <a:srgbClr val="002060"/>
                </a:solidFill>
              </a:rPr>
              <a:t>TEŞVİK</a:t>
            </a:r>
            <a:endParaRPr lang="tr-TR" sz="3600" dirty="0">
              <a:solidFill>
                <a:srgbClr val="002060"/>
              </a:solidFill>
            </a:endParaRPr>
          </a:p>
        </p:txBody>
      </p:sp>
      <p:sp>
        <p:nvSpPr>
          <p:cNvPr id="3" name="Alt Başlık 2"/>
          <p:cNvSpPr>
            <a:spLocks noGrp="1"/>
          </p:cNvSpPr>
          <p:nvPr>
            <p:ph type="subTitle" idx="1"/>
          </p:nvPr>
        </p:nvSpPr>
        <p:spPr>
          <a:xfrm>
            <a:off x="539552" y="2204864"/>
            <a:ext cx="8136904" cy="3888432"/>
          </a:xfrm>
        </p:spPr>
        <p:txBody>
          <a:bodyPr>
            <a:normAutofit fontScale="92500" lnSpcReduction="10000"/>
          </a:bodyPr>
          <a:lstStyle/>
          <a:p>
            <a:pPr algn="just"/>
            <a:r>
              <a:rPr lang="tr-TR" dirty="0">
                <a:solidFill>
                  <a:schemeClr val="tx1"/>
                </a:solidFill>
              </a:rPr>
              <a:t>İşsizlik ödeneği alanların; işe alındığı tarihten önceki son altı aylık </a:t>
            </a:r>
            <a:r>
              <a:rPr lang="tr-TR" dirty="0" smtClean="0">
                <a:solidFill>
                  <a:schemeClr val="tx1"/>
                </a:solidFill>
              </a:rPr>
              <a:t>dönemde , işe alındıkları işyerine ait </a:t>
            </a:r>
            <a:r>
              <a:rPr lang="tr-TR" dirty="0">
                <a:solidFill>
                  <a:schemeClr val="tx1"/>
                </a:solidFill>
              </a:rPr>
              <a:t>prim ve hizmet belgelerinde bildirilen ortalama sigortalı sayısına ilave olarak işe alınması durumunda kişinin kalan işsizlik ödeneği süresince asgari ücret üzerinden hesaplanan sosyal güvenlik priminin %1’lik kısmı hariç olmak üzere </a:t>
            </a:r>
            <a:r>
              <a:rPr lang="tr-TR" dirty="0" smtClean="0">
                <a:solidFill>
                  <a:schemeClr val="tx1"/>
                </a:solidFill>
              </a:rPr>
              <a:t>geri kalanı </a:t>
            </a:r>
            <a:r>
              <a:rPr lang="tr-TR" dirty="0">
                <a:solidFill>
                  <a:schemeClr val="tx1"/>
                </a:solidFill>
              </a:rPr>
              <a:t>(679,88 TL) İşsizlik Sigortası Fonundan karşılanmaktadır.</a:t>
            </a:r>
          </a:p>
          <a:p>
            <a:pPr marL="457200" indent="-457200" algn="just">
              <a:buBlip>
                <a:blip r:embed="rId3"/>
              </a:buBlip>
            </a:pPr>
            <a:endParaRPr lang="tr-TR" dirty="0">
              <a:solidFill>
                <a:schemeClr val="tx1"/>
              </a:solidFill>
            </a:endParaRPr>
          </a:p>
        </p:txBody>
      </p:sp>
    </p:spTree>
    <p:extLst>
      <p:ext uri="{BB962C8B-B14F-4D97-AF65-F5344CB8AC3E}">
        <p14:creationId xmlns:p14="http://schemas.microsoft.com/office/powerpoint/2010/main" val="212565709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44" y="35946"/>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Başlık 1"/>
          <p:cNvSpPr>
            <a:spLocks noGrp="1"/>
          </p:cNvSpPr>
          <p:nvPr>
            <p:ph type="ctrTitle"/>
          </p:nvPr>
        </p:nvSpPr>
        <p:spPr>
          <a:xfrm>
            <a:off x="0" y="836713"/>
            <a:ext cx="9144000" cy="1080120"/>
          </a:xfrm>
        </p:spPr>
        <p:txBody>
          <a:bodyPr>
            <a:normAutofit/>
          </a:bodyPr>
          <a:lstStyle/>
          <a:p>
            <a:r>
              <a:rPr lang="tr-TR" sz="3600" b="1" dirty="0" smtClean="0">
                <a:solidFill>
                  <a:srgbClr val="002060"/>
                </a:solidFill>
              </a:rPr>
              <a:t>1. İLAVE İSTİHDAM TEŞVİKİ</a:t>
            </a:r>
            <a:endParaRPr lang="tr-TR" sz="3600" dirty="0">
              <a:solidFill>
                <a:srgbClr val="002060"/>
              </a:solidFill>
            </a:endParaRPr>
          </a:p>
        </p:txBody>
      </p:sp>
      <p:sp>
        <p:nvSpPr>
          <p:cNvPr id="3" name="Alt Başlık 2"/>
          <p:cNvSpPr>
            <a:spLocks noGrp="1"/>
          </p:cNvSpPr>
          <p:nvPr>
            <p:ph type="subTitle" idx="1"/>
          </p:nvPr>
        </p:nvSpPr>
        <p:spPr>
          <a:xfrm>
            <a:off x="539552" y="2204864"/>
            <a:ext cx="8136904" cy="3888432"/>
          </a:xfrm>
        </p:spPr>
        <p:txBody>
          <a:bodyPr/>
          <a:lstStyle/>
          <a:p>
            <a:r>
              <a:rPr lang="tr-TR" dirty="0">
                <a:solidFill>
                  <a:schemeClr val="tx1"/>
                </a:solidFill>
              </a:rPr>
              <a:t>Türkiye Büyük Millet Meclisi’nden 7103 sayılı kanun ile çıkan ve 4447 sayılı Kanuna eklenen Geçici 19 ve </a:t>
            </a:r>
            <a:r>
              <a:rPr lang="tr-TR" dirty="0" smtClean="0">
                <a:solidFill>
                  <a:schemeClr val="tx1"/>
                </a:solidFill>
              </a:rPr>
              <a:t>21’inci </a:t>
            </a:r>
            <a:r>
              <a:rPr lang="tr-TR" dirty="0">
                <a:solidFill>
                  <a:schemeClr val="tx1"/>
                </a:solidFill>
              </a:rPr>
              <a:t>maddeleri kapsamında </a:t>
            </a:r>
            <a:r>
              <a:rPr lang="tr-TR" dirty="0" smtClean="0">
                <a:solidFill>
                  <a:schemeClr val="tx1"/>
                </a:solidFill>
              </a:rPr>
              <a:t>uygulanacaktır.</a:t>
            </a:r>
            <a:endParaRPr lang="tr-TR" dirty="0"/>
          </a:p>
        </p:txBody>
      </p:sp>
    </p:spTree>
    <p:extLst>
      <p:ext uri="{BB962C8B-B14F-4D97-AF65-F5344CB8AC3E}">
        <p14:creationId xmlns:p14="http://schemas.microsoft.com/office/powerpoint/2010/main" val="1410997629"/>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3" name="Alt Başlık 2"/>
          <p:cNvSpPr>
            <a:spLocks noGrp="1"/>
          </p:cNvSpPr>
          <p:nvPr>
            <p:ph type="subTitle" idx="1"/>
          </p:nvPr>
        </p:nvSpPr>
        <p:spPr>
          <a:xfrm>
            <a:off x="539552" y="2204864"/>
            <a:ext cx="8136904" cy="3888432"/>
          </a:xfrm>
        </p:spPr>
        <p:txBody>
          <a:bodyPr>
            <a:normAutofit fontScale="85000" lnSpcReduction="10000"/>
          </a:bodyPr>
          <a:lstStyle/>
          <a:p>
            <a:pPr marL="457200" indent="-457200" algn="just">
              <a:buBlip>
                <a:blip r:embed="rId3"/>
              </a:buBlip>
            </a:pPr>
            <a:r>
              <a:rPr lang="tr-TR" dirty="0" smtClean="0">
                <a:solidFill>
                  <a:schemeClr val="tx1"/>
                </a:solidFill>
              </a:rPr>
              <a:t>İşverene </a:t>
            </a:r>
            <a:r>
              <a:rPr lang="tr-TR" dirty="0">
                <a:solidFill>
                  <a:schemeClr val="tx1"/>
                </a:solidFill>
              </a:rPr>
              <a:t>destek sağlanan süre kişinin başlangıçta işsizlik ödeneği için belirlenen toplam hak sahipliği süresinden düşülür.</a:t>
            </a:r>
          </a:p>
          <a:p>
            <a:pPr marL="457200" indent="-457200" algn="just">
              <a:buBlip>
                <a:blip r:embed="rId3"/>
              </a:buBlip>
            </a:pPr>
            <a:r>
              <a:rPr lang="tr-TR" dirty="0" smtClean="0">
                <a:solidFill>
                  <a:schemeClr val="tx1"/>
                </a:solidFill>
              </a:rPr>
              <a:t>İşverenlerce</a:t>
            </a:r>
            <a:r>
              <a:rPr lang="tr-TR" dirty="0">
                <a:solidFill>
                  <a:schemeClr val="tx1"/>
                </a:solidFill>
              </a:rPr>
              <a:t>; aylık prim ve hizmet belgesinin yasal süresi içerisinde SGK</a:t>
            </a:r>
            <a:r>
              <a:rPr lang="tr-TR" dirty="0" smtClean="0">
                <a:solidFill>
                  <a:schemeClr val="tx1"/>
                </a:solidFill>
              </a:rPr>
              <a:t>’ ya </a:t>
            </a:r>
            <a:r>
              <a:rPr lang="tr-TR" dirty="0">
                <a:solidFill>
                  <a:schemeClr val="tx1"/>
                </a:solidFill>
              </a:rPr>
              <a:t>verilmesi ve primlerin yasal süresi içerisinde ödenmesi gerekmektedir.</a:t>
            </a:r>
          </a:p>
          <a:p>
            <a:pPr marL="457200" indent="-457200" algn="just">
              <a:buBlip>
                <a:blip r:embed="rId3"/>
              </a:buBlip>
            </a:pPr>
            <a:r>
              <a:rPr lang="tr-TR" dirty="0" smtClean="0">
                <a:solidFill>
                  <a:schemeClr val="tx1"/>
                </a:solidFill>
              </a:rPr>
              <a:t>İşçinin</a:t>
            </a:r>
            <a:r>
              <a:rPr lang="tr-TR" dirty="0">
                <a:solidFill>
                  <a:schemeClr val="tx1"/>
                </a:solidFill>
              </a:rPr>
              <a:t>, </a:t>
            </a:r>
            <a:r>
              <a:rPr lang="tr-TR" dirty="0" smtClean="0">
                <a:solidFill>
                  <a:schemeClr val="tx1"/>
                </a:solidFill>
              </a:rPr>
              <a:t>işsizlik ödeneği hakkettiği çıkışının olduğu işyerinde </a:t>
            </a:r>
            <a:r>
              <a:rPr lang="tr-TR" dirty="0">
                <a:solidFill>
                  <a:schemeClr val="tx1"/>
                </a:solidFill>
              </a:rPr>
              <a:t>tekrar işe başlaması halinde bu teşvik hükümlerinden </a:t>
            </a:r>
            <a:r>
              <a:rPr lang="tr-TR" u="sng" dirty="0">
                <a:solidFill>
                  <a:schemeClr val="tx1"/>
                </a:solidFill>
              </a:rPr>
              <a:t>yararlanılamaz</a:t>
            </a:r>
            <a:r>
              <a:rPr lang="tr-TR" u="sng" dirty="0" smtClean="0">
                <a:solidFill>
                  <a:schemeClr val="tx1"/>
                </a:solidFill>
              </a:rPr>
              <a:t>.</a:t>
            </a:r>
            <a:endParaRPr lang="tr-TR" u="sng" dirty="0">
              <a:solidFill>
                <a:schemeClr val="tx1"/>
              </a:solidFill>
            </a:endParaRPr>
          </a:p>
        </p:txBody>
      </p:sp>
    </p:spTree>
    <p:extLst>
      <p:ext uri="{BB962C8B-B14F-4D97-AF65-F5344CB8AC3E}">
        <p14:creationId xmlns:p14="http://schemas.microsoft.com/office/powerpoint/2010/main" val="2125657095"/>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Başlık 1"/>
          <p:cNvSpPr>
            <a:spLocks noGrp="1"/>
          </p:cNvSpPr>
          <p:nvPr>
            <p:ph type="ctrTitle"/>
          </p:nvPr>
        </p:nvSpPr>
        <p:spPr>
          <a:xfrm>
            <a:off x="0" y="836713"/>
            <a:ext cx="9144000" cy="1080120"/>
          </a:xfrm>
        </p:spPr>
        <p:txBody>
          <a:bodyPr>
            <a:normAutofit/>
          </a:bodyPr>
          <a:lstStyle/>
          <a:p>
            <a:r>
              <a:rPr lang="tr-TR" sz="3600" b="1" dirty="0" smtClean="0">
                <a:solidFill>
                  <a:srgbClr val="002060"/>
                </a:solidFill>
              </a:rPr>
              <a:t>6. </a:t>
            </a:r>
            <a:r>
              <a:rPr lang="tr-TR" sz="3600" b="1" dirty="0">
                <a:solidFill>
                  <a:srgbClr val="002060"/>
                </a:solidFill>
              </a:rPr>
              <a:t>ENGELLİ İSTİHDAMI </a:t>
            </a:r>
            <a:r>
              <a:rPr lang="tr-TR" sz="3600" b="1" dirty="0" smtClean="0">
                <a:solidFill>
                  <a:srgbClr val="002060"/>
                </a:solidFill>
              </a:rPr>
              <a:t>TEŞVİKİ</a:t>
            </a:r>
            <a:endParaRPr lang="tr-TR" sz="3600" dirty="0">
              <a:solidFill>
                <a:srgbClr val="002060"/>
              </a:solidFill>
            </a:endParaRPr>
          </a:p>
        </p:txBody>
      </p:sp>
      <p:sp>
        <p:nvSpPr>
          <p:cNvPr id="3" name="Alt Başlık 2"/>
          <p:cNvSpPr>
            <a:spLocks noGrp="1"/>
          </p:cNvSpPr>
          <p:nvPr>
            <p:ph type="subTitle" idx="1"/>
          </p:nvPr>
        </p:nvSpPr>
        <p:spPr>
          <a:xfrm>
            <a:off x="539552" y="2204864"/>
            <a:ext cx="8136904" cy="3888432"/>
          </a:xfrm>
        </p:spPr>
        <p:txBody>
          <a:bodyPr>
            <a:normAutofit fontScale="85000" lnSpcReduction="10000"/>
          </a:bodyPr>
          <a:lstStyle/>
          <a:p>
            <a:pPr marL="457200" indent="-457200" algn="just">
              <a:buBlip>
                <a:blip r:embed="rId3"/>
              </a:buBlip>
            </a:pPr>
            <a:r>
              <a:rPr lang="tr-TR" dirty="0">
                <a:solidFill>
                  <a:schemeClr val="tx1"/>
                </a:solidFill>
              </a:rPr>
              <a:t>Özel sektör işverenlerinin kontenjan dâhilinde veya kontenjan fazlası olarak ya da </a:t>
            </a:r>
            <a:r>
              <a:rPr lang="tr-TR" dirty="0" smtClean="0">
                <a:solidFill>
                  <a:schemeClr val="tx1"/>
                </a:solidFill>
              </a:rPr>
              <a:t>zorunlu </a:t>
            </a:r>
            <a:r>
              <a:rPr lang="tr-TR" dirty="0">
                <a:solidFill>
                  <a:schemeClr val="tx1"/>
                </a:solidFill>
              </a:rPr>
              <a:t>olmadıkları halde engelli çalıştırmaları durumunda işverenlerin bu şekilde çalıştırdıkları her bir engelli için asgari ücret düzeyindeki sosyal güvenlik primi işveren paylarının tamamı (416,05 TL) </a:t>
            </a:r>
            <a:r>
              <a:rPr lang="tr-TR" dirty="0">
                <a:solidFill>
                  <a:srgbClr val="FF0000"/>
                </a:solidFill>
              </a:rPr>
              <a:t>Hazinece</a:t>
            </a:r>
            <a:r>
              <a:rPr lang="tr-TR" dirty="0">
                <a:solidFill>
                  <a:schemeClr val="tx1"/>
                </a:solidFill>
              </a:rPr>
              <a:t> </a:t>
            </a:r>
            <a:r>
              <a:rPr lang="tr-TR" dirty="0" smtClean="0">
                <a:solidFill>
                  <a:schemeClr val="tx1"/>
                </a:solidFill>
              </a:rPr>
              <a:t>karşılanmaktadır.</a:t>
            </a:r>
          </a:p>
          <a:p>
            <a:pPr marL="457200" indent="-457200" algn="just">
              <a:buBlip>
                <a:blip r:embed="rId3"/>
              </a:buBlip>
            </a:pPr>
            <a:r>
              <a:rPr lang="tr-TR" dirty="0" smtClean="0">
                <a:solidFill>
                  <a:schemeClr val="tx1"/>
                </a:solidFill>
              </a:rPr>
              <a:t>7103 Sayılı kanunla düzenlenen </a:t>
            </a:r>
            <a:r>
              <a:rPr lang="tr-TR" b="1" u="sng" dirty="0" smtClean="0">
                <a:solidFill>
                  <a:schemeClr val="tx1"/>
                </a:solidFill>
              </a:rPr>
              <a:t>İlave İstihdam Teşviki </a:t>
            </a:r>
            <a:r>
              <a:rPr lang="tr-TR" dirty="0" smtClean="0">
                <a:solidFill>
                  <a:schemeClr val="tx1"/>
                </a:solidFill>
              </a:rPr>
              <a:t>ile </a:t>
            </a:r>
            <a:r>
              <a:rPr lang="tr-TR" dirty="0">
                <a:solidFill>
                  <a:schemeClr val="tx1"/>
                </a:solidFill>
              </a:rPr>
              <a:t>Kuruma kayıtlı </a:t>
            </a:r>
            <a:r>
              <a:rPr lang="tr-TR" dirty="0" smtClean="0">
                <a:solidFill>
                  <a:schemeClr val="tx1"/>
                </a:solidFill>
              </a:rPr>
              <a:t>engellilerin ilave olarak işe alınması  </a:t>
            </a:r>
            <a:r>
              <a:rPr lang="tr-TR" dirty="0">
                <a:solidFill>
                  <a:schemeClr val="tx1"/>
                </a:solidFill>
              </a:rPr>
              <a:t>durumunda </a:t>
            </a:r>
            <a:r>
              <a:rPr lang="tr-TR" dirty="0" smtClean="0">
                <a:solidFill>
                  <a:schemeClr val="tx1"/>
                </a:solidFill>
              </a:rPr>
              <a:t>12 ay yerine </a:t>
            </a:r>
            <a:r>
              <a:rPr lang="tr-TR" b="1" dirty="0" smtClean="0">
                <a:solidFill>
                  <a:srgbClr val="FF0000"/>
                </a:solidFill>
              </a:rPr>
              <a:t>18</a:t>
            </a:r>
            <a:r>
              <a:rPr lang="tr-TR" dirty="0" smtClean="0">
                <a:solidFill>
                  <a:schemeClr val="tx1"/>
                </a:solidFill>
              </a:rPr>
              <a:t> </a:t>
            </a:r>
            <a:r>
              <a:rPr lang="tr-TR" dirty="0">
                <a:solidFill>
                  <a:schemeClr val="tx1"/>
                </a:solidFill>
              </a:rPr>
              <a:t>ay süreyle </a:t>
            </a:r>
            <a:r>
              <a:rPr lang="tr-TR" dirty="0" smtClean="0">
                <a:solidFill>
                  <a:schemeClr val="tx1"/>
                </a:solidFill>
              </a:rPr>
              <a:t>destek uygulanacaktır</a:t>
            </a:r>
            <a:r>
              <a:rPr lang="tr-TR" dirty="0">
                <a:solidFill>
                  <a:schemeClr val="tx1"/>
                </a:solidFill>
              </a:rPr>
              <a:t>.</a:t>
            </a:r>
          </a:p>
        </p:txBody>
      </p:sp>
    </p:spTree>
    <p:extLst>
      <p:ext uri="{BB962C8B-B14F-4D97-AF65-F5344CB8AC3E}">
        <p14:creationId xmlns:p14="http://schemas.microsoft.com/office/powerpoint/2010/main" val="2125657095"/>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Başlık 1"/>
          <p:cNvSpPr>
            <a:spLocks noGrp="1"/>
          </p:cNvSpPr>
          <p:nvPr>
            <p:ph type="ctrTitle"/>
          </p:nvPr>
        </p:nvSpPr>
        <p:spPr>
          <a:xfrm>
            <a:off x="0" y="836713"/>
            <a:ext cx="9144000" cy="1080120"/>
          </a:xfrm>
        </p:spPr>
        <p:txBody>
          <a:bodyPr>
            <a:normAutofit/>
          </a:bodyPr>
          <a:lstStyle/>
          <a:p>
            <a:r>
              <a:rPr lang="tr-TR" sz="3600" b="1" dirty="0" smtClean="0">
                <a:solidFill>
                  <a:srgbClr val="002060"/>
                </a:solidFill>
              </a:rPr>
              <a:t>7. </a:t>
            </a:r>
            <a:r>
              <a:rPr lang="tr-TR" sz="3600" b="1" dirty="0">
                <a:solidFill>
                  <a:srgbClr val="002060"/>
                </a:solidFill>
              </a:rPr>
              <a:t>ASGARİ ÜCRET </a:t>
            </a:r>
            <a:r>
              <a:rPr lang="tr-TR" sz="3600" b="1" dirty="0" smtClean="0">
                <a:solidFill>
                  <a:srgbClr val="002060"/>
                </a:solidFill>
              </a:rPr>
              <a:t>DESTEĞİ</a:t>
            </a:r>
            <a:endParaRPr lang="tr-TR" sz="3600" dirty="0">
              <a:solidFill>
                <a:srgbClr val="002060"/>
              </a:solidFill>
            </a:endParaRPr>
          </a:p>
        </p:txBody>
      </p:sp>
      <p:sp>
        <p:nvSpPr>
          <p:cNvPr id="3" name="Alt Başlık 2"/>
          <p:cNvSpPr>
            <a:spLocks noGrp="1"/>
          </p:cNvSpPr>
          <p:nvPr>
            <p:ph type="subTitle" idx="1"/>
          </p:nvPr>
        </p:nvSpPr>
        <p:spPr>
          <a:xfrm>
            <a:off x="539552" y="2204864"/>
            <a:ext cx="8136904" cy="3888432"/>
          </a:xfrm>
        </p:spPr>
        <p:txBody>
          <a:bodyPr>
            <a:normAutofit lnSpcReduction="10000"/>
          </a:bodyPr>
          <a:lstStyle/>
          <a:p>
            <a:pPr marL="457200" indent="-457200" algn="just">
              <a:buBlip>
                <a:blip r:embed="rId3"/>
              </a:buBlip>
            </a:pPr>
            <a:r>
              <a:rPr lang="tr-TR" sz="2400" dirty="0" smtClean="0">
                <a:solidFill>
                  <a:schemeClr val="tx1"/>
                </a:solidFill>
              </a:rPr>
              <a:t>2016 ve 2017 yıllarında uygulanan asgari ücret desteği </a:t>
            </a:r>
            <a:r>
              <a:rPr lang="tr-TR" sz="2400" dirty="0">
                <a:solidFill>
                  <a:schemeClr val="tx1"/>
                </a:solidFill>
              </a:rPr>
              <a:t>2018 yılının </a:t>
            </a:r>
            <a:r>
              <a:rPr lang="tr-TR" sz="2400" dirty="0">
                <a:solidFill>
                  <a:srgbClr val="FF0000"/>
                </a:solidFill>
              </a:rPr>
              <a:t>ilk 9 (Ocak - Eylül) </a:t>
            </a:r>
            <a:r>
              <a:rPr lang="tr-TR" sz="2400" dirty="0" smtClean="0">
                <a:solidFill>
                  <a:srgbClr val="FF0000"/>
                </a:solidFill>
              </a:rPr>
              <a:t>ayında </a:t>
            </a:r>
            <a:r>
              <a:rPr lang="tr-TR" sz="2400" dirty="0" smtClean="0">
                <a:solidFill>
                  <a:schemeClr val="tx1"/>
                </a:solidFill>
              </a:rPr>
              <a:t>uygulanmaya devam edecek.</a:t>
            </a:r>
          </a:p>
          <a:p>
            <a:pPr marL="457200" indent="-457200" algn="just">
              <a:buBlip>
                <a:blip r:embed="rId3"/>
              </a:buBlip>
            </a:pPr>
            <a:r>
              <a:rPr lang="tr-TR" sz="2400" dirty="0">
                <a:solidFill>
                  <a:schemeClr val="tx1"/>
                </a:solidFill>
              </a:rPr>
              <a:t>Özel sektör işyeri </a:t>
            </a:r>
            <a:r>
              <a:rPr lang="tr-TR" sz="2400" dirty="0" smtClean="0">
                <a:solidFill>
                  <a:schemeClr val="tx1"/>
                </a:solidFill>
              </a:rPr>
              <a:t>işverenleri ve </a:t>
            </a:r>
            <a:r>
              <a:rPr lang="tr-TR" sz="2400" dirty="0">
                <a:solidFill>
                  <a:schemeClr val="tx1"/>
                </a:solidFill>
              </a:rPr>
              <a:t>5018 sayılı Kanuna ekli (I) sayılı cetvelde belirtilen kamu idareleri dışında kalan diğer kamu işyeri </a:t>
            </a:r>
            <a:r>
              <a:rPr lang="tr-TR" sz="2400" dirty="0" smtClean="0">
                <a:solidFill>
                  <a:schemeClr val="tx1"/>
                </a:solidFill>
              </a:rPr>
              <a:t>işverenleri yararlanabilir.</a:t>
            </a:r>
          </a:p>
          <a:p>
            <a:pPr marL="457200" indent="-457200" algn="just">
              <a:buBlip>
                <a:blip r:embed="rId3"/>
              </a:buBlip>
            </a:pPr>
            <a:r>
              <a:rPr lang="tr-TR" sz="2400" dirty="0">
                <a:solidFill>
                  <a:schemeClr val="tx1"/>
                </a:solidFill>
              </a:rPr>
              <a:t>5510 sayılı Kanunun 4 üncü maddesinin birinci fıkrasının (a) bendi kapsamında haklarında uzun vadeli sigorta kolları(MYÖ) hükümleri uygulanan </a:t>
            </a:r>
            <a:r>
              <a:rPr lang="tr-TR" sz="2400" dirty="0" smtClean="0">
                <a:solidFill>
                  <a:schemeClr val="tx1"/>
                </a:solidFill>
              </a:rPr>
              <a:t>sigortalı çalışanlar için uygulanmaktadır.</a:t>
            </a:r>
            <a:endParaRPr lang="tr-TR" sz="2400" dirty="0">
              <a:solidFill>
                <a:schemeClr val="tx1"/>
              </a:solidFill>
            </a:endParaRPr>
          </a:p>
          <a:p>
            <a:pPr marL="457200" indent="-457200" algn="just">
              <a:buBlip>
                <a:blip r:embed="rId3"/>
              </a:buBlip>
            </a:pPr>
            <a:endParaRPr lang="tr-TR" sz="2400" dirty="0">
              <a:solidFill>
                <a:schemeClr val="tx1"/>
              </a:solidFill>
            </a:endParaRPr>
          </a:p>
          <a:p>
            <a:pPr marL="457200" indent="-457200" algn="just">
              <a:buBlip>
                <a:blip r:embed="rId3"/>
              </a:buBlip>
            </a:pPr>
            <a:endParaRPr lang="tr-TR" dirty="0">
              <a:solidFill>
                <a:schemeClr val="tx1"/>
              </a:solidFill>
            </a:endParaRPr>
          </a:p>
        </p:txBody>
      </p:sp>
    </p:spTree>
    <p:extLst>
      <p:ext uri="{BB962C8B-B14F-4D97-AF65-F5344CB8AC3E}">
        <p14:creationId xmlns:p14="http://schemas.microsoft.com/office/powerpoint/2010/main" val="2713146782"/>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Başlık 1"/>
          <p:cNvSpPr>
            <a:spLocks noGrp="1"/>
          </p:cNvSpPr>
          <p:nvPr>
            <p:ph type="ctrTitle"/>
          </p:nvPr>
        </p:nvSpPr>
        <p:spPr>
          <a:xfrm>
            <a:off x="0" y="836713"/>
            <a:ext cx="9144000" cy="1080120"/>
          </a:xfrm>
        </p:spPr>
        <p:txBody>
          <a:bodyPr>
            <a:normAutofit/>
          </a:bodyPr>
          <a:lstStyle/>
          <a:p>
            <a:r>
              <a:rPr lang="tr-TR" sz="3600" b="1" dirty="0">
                <a:solidFill>
                  <a:srgbClr val="002060"/>
                </a:solidFill>
              </a:rPr>
              <a:t>Destek </a:t>
            </a:r>
            <a:r>
              <a:rPr lang="tr-TR" sz="3600" b="1" dirty="0" smtClean="0">
                <a:solidFill>
                  <a:srgbClr val="002060"/>
                </a:solidFill>
              </a:rPr>
              <a:t>Tutarı</a:t>
            </a:r>
            <a:endParaRPr lang="tr-TR" sz="3600" dirty="0">
              <a:solidFill>
                <a:srgbClr val="002060"/>
              </a:solidFill>
            </a:endParaRPr>
          </a:p>
        </p:txBody>
      </p:sp>
      <p:sp>
        <p:nvSpPr>
          <p:cNvPr id="3" name="Alt Başlık 2"/>
          <p:cNvSpPr>
            <a:spLocks noGrp="1"/>
          </p:cNvSpPr>
          <p:nvPr>
            <p:ph type="subTitle" idx="1"/>
          </p:nvPr>
        </p:nvSpPr>
        <p:spPr>
          <a:xfrm>
            <a:off x="539552" y="2204864"/>
            <a:ext cx="8136904" cy="3888432"/>
          </a:xfrm>
        </p:spPr>
        <p:txBody>
          <a:bodyPr>
            <a:normAutofit fontScale="85000" lnSpcReduction="20000"/>
          </a:bodyPr>
          <a:lstStyle/>
          <a:p>
            <a:pPr marL="457200" indent="-457200" algn="just">
              <a:buBlip>
                <a:blip r:embed="rId3"/>
              </a:buBlip>
            </a:pPr>
            <a:r>
              <a:rPr lang="tr-TR" dirty="0" smtClean="0">
                <a:solidFill>
                  <a:schemeClr val="tx1"/>
                </a:solidFill>
              </a:rPr>
              <a:t>2018 </a:t>
            </a:r>
            <a:r>
              <a:rPr lang="tr-TR" dirty="0">
                <a:solidFill>
                  <a:schemeClr val="tx1"/>
                </a:solidFill>
              </a:rPr>
              <a:t>yılı öncesi tescil edilen işyerleri için prime esas günlük kazancı Bakanlar Kurulunca belirlenecek tutar ve altında bildirilen sigortalıların toplam prim ödeme gün sayısı aşılmamak kaydıyla 2018 yılında cari ayda bildirilen sigortalıların prim ödeme gün sayısının,</a:t>
            </a:r>
          </a:p>
          <a:p>
            <a:pPr marL="457200" indent="-457200" algn="just">
              <a:buBlip>
                <a:blip r:embed="rId3"/>
              </a:buBlip>
            </a:pPr>
            <a:r>
              <a:rPr lang="tr-TR" dirty="0" smtClean="0">
                <a:solidFill>
                  <a:schemeClr val="tx1"/>
                </a:solidFill>
              </a:rPr>
              <a:t>2018 </a:t>
            </a:r>
            <a:r>
              <a:rPr lang="tr-TR" dirty="0">
                <a:solidFill>
                  <a:schemeClr val="tx1"/>
                </a:solidFill>
              </a:rPr>
              <a:t>yılında tescil edilen işyerleri için ise tüm sigortalıların prim ödeme gün sayısının, </a:t>
            </a:r>
          </a:p>
          <a:p>
            <a:pPr marL="457200" indent="-457200" algn="just">
              <a:buBlip>
                <a:blip r:embed="rId3"/>
              </a:buBlip>
            </a:pPr>
            <a:r>
              <a:rPr lang="tr-TR" dirty="0">
                <a:solidFill>
                  <a:schemeClr val="tx1"/>
                </a:solidFill>
              </a:rPr>
              <a:t>Bakanlar Kurulunca tespit edilen günlük tutar ile çarpımı sonucu bulunacak tutar kadar asgari ücret desteği verilecektir.</a:t>
            </a:r>
          </a:p>
          <a:p>
            <a:pPr marL="457200" indent="-457200" algn="just">
              <a:buBlip>
                <a:blip r:embed="rId3"/>
              </a:buBlip>
            </a:pPr>
            <a:endParaRPr lang="tr-TR" dirty="0">
              <a:solidFill>
                <a:schemeClr val="tx1"/>
              </a:solidFill>
            </a:endParaRPr>
          </a:p>
        </p:txBody>
      </p:sp>
    </p:spTree>
    <p:extLst>
      <p:ext uri="{BB962C8B-B14F-4D97-AF65-F5344CB8AC3E}">
        <p14:creationId xmlns:p14="http://schemas.microsoft.com/office/powerpoint/2010/main" val="595516254"/>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96"/>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6" name="Metin kutusu 5"/>
          <p:cNvSpPr txBox="1"/>
          <p:nvPr/>
        </p:nvSpPr>
        <p:spPr>
          <a:xfrm>
            <a:off x="2089835" y="188640"/>
            <a:ext cx="4824536" cy="523220"/>
          </a:xfrm>
          <a:prstGeom prst="rect">
            <a:avLst/>
          </a:prstGeom>
          <a:solidFill>
            <a:srgbClr val="CA3644"/>
          </a:solidFill>
        </p:spPr>
        <p:txBody>
          <a:bodyPr wrap="square" rtlCol="0">
            <a:spAutoFit/>
          </a:bodyPr>
          <a:lstStyle/>
          <a:p>
            <a:pPr algn="ctr"/>
            <a:r>
              <a:rPr lang="tr-TR" sz="2800" dirty="0" smtClean="0">
                <a:solidFill>
                  <a:schemeClr val="bg1"/>
                </a:solidFill>
                <a:latin typeface="Arial" pitchFamily="34" charset="0"/>
                <a:cs typeface="Arial" pitchFamily="34" charset="0"/>
              </a:rPr>
              <a:t>İŞBAŞI EĞİTİM PROGRAMI</a:t>
            </a:r>
            <a:endParaRPr lang="tr-TR" sz="2800" dirty="0">
              <a:solidFill>
                <a:schemeClr val="bg1"/>
              </a:solidFill>
              <a:latin typeface="Arial" pitchFamily="34" charset="0"/>
              <a:cs typeface="Arial" pitchFamily="34" charset="0"/>
            </a:endParaRPr>
          </a:p>
        </p:txBody>
      </p:sp>
      <p:sp>
        <p:nvSpPr>
          <p:cNvPr id="8" name="İçerik Yer Tutucusu 2"/>
          <p:cNvSpPr>
            <a:spLocks noGrp="1"/>
          </p:cNvSpPr>
          <p:nvPr>
            <p:ph idx="1"/>
          </p:nvPr>
        </p:nvSpPr>
        <p:spPr>
          <a:xfrm>
            <a:off x="433651" y="2204864"/>
            <a:ext cx="8136904" cy="3981417"/>
          </a:xfrm>
        </p:spPr>
        <p:txBody>
          <a:bodyPr>
            <a:normAutofit fontScale="92500" lnSpcReduction="10000"/>
          </a:bodyPr>
          <a:lstStyle/>
          <a:p>
            <a:pPr marL="0" lvl="1" indent="0" algn="just" fontAlgn="auto">
              <a:lnSpc>
                <a:spcPct val="90000"/>
              </a:lnSpc>
              <a:spcAft>
                <a:spcPts val="0"/>
              </a:spcAft>
              <a:buNone/>
              <a:defRPr/>
            </a:pPr>
            <a:r>
              <a:rPr lang="tr-TR" sz="2400" dirty="0" smtClean="0">
                <a:solidFill>
                  <a:srgbClr val="000000"/>
                </a:solidFill>
                <a:latin typeface="Cambria" panose="02040503050406030204" pitchFamily="18" charset="0"/>
                <a:ea typeface="+mn-ea"/>
                <a:cs typeface="Arial" charset="0"/>
              </a:rPr>
              <a:t>      Kuruma kayıtlı işsizlerin yine kuruma kayıtlı işyerlerinde;</a:t>
            </a:r>
          </a:p>
          <a:p>
            <a:pPr marL="342900" lvl="1" indent="-342900" algn="just" fontAlgn="auto">
              <a:lnSpc>
                <a:spcPct val="90000"/>
              </a:lnSpc>
              <a:spcAft>
                <a:spcPts val="0"/>
              </a:spcAft>
              <a:buBlip>
                <a:blip r:embed="rId3"/>
              </a:buBlip>
              <a:defRPr/>
            </a:pPr>
            <a:r>
              <a:rPr lang="tr-TR" sz="2400" dirty="0" smtClean="0">
                <a:solidFill>
                  <a:srgbClr val="000000"/>
                </a:solidFill>
                <a:latin typeface="Cambria" panose="02040503050406030204" pitchFamily="18" charset="0"/>
                <a:ea typeface="+mn-ea"/>
                <a:cs typeface="Arial" charset="0"/>
              </a:rPr>
              <a:t>daha önceden edindikleri </a:t>
            </a:r>
            <a:r>
              <a:rPr lang="tr-TR" sz="2400" b="1" dirty="0" smtClean="0">
                <a:latin typeface="Cambria" panose="02040503050406030204" pitchFamily="18" charset="0"/>
                <a:ea typeface="+mn-ea"/>
                <a:cs typeface="Arial" charset="0"/>
              </a:rPr>
              <a:t>teorik bilgileri uygulama yaparak pekiştirmelerini ve mesleki deneyim kazanmalarını</a:t>
            </a:r>
            <a:r>
              <a:rPr lang="tr-TR" sz="2400" b="1" dirty="0" smtClean="0">
                <a:solidFill>
                  <a:srgbClr val="FF0000"/>
                </a:solidFill>
                <a:latin typeface="Cambria" panose="02040503050406030204" pitchFamily="18" charset="0"/>
                <a:ea typeface="+mn-ea"/>
                <a:cs typeface="Arial" charset="0"/>
              </a:rPr>
              <a:t> </a:t>
            </a:r>
            <a:r>
              <a:rPr lang="tr-TR" sz="2400" dirty="0" smtClean="0">
                <a:solidFill>
                  <a:srgbClr val="000000"/>
                </a:solidFill>
                <a:latin typeface="Cambria" panose="02040503050406030204" pitchFamily="18" charset="0"/>
                <a:ea typeface="+mn-ea"/>
                <a:cs typeface="Arial" charset="0"/>
              </a:rPr>
              <a:t>sağlayabilmeleri amaçlanmıştır.</a:t>
            </a:r>
            <a:endParaRPr lang="tr-TR" sz="2400" b="1" dirty="0" smtClean="0">
              <a:solidFill>
                <a:srgbClr val="000000"/>
              </a:solidFill>
              <a:latin typeface="Cambria" panose="02040503050406030204" pitchFamily="18" charset="0"/>
              <a:ea typeface="+mn-ea"/>
              <a:cs typeface="Arial" charset="0"/>
            </a:endParaRPr>
          </a:p>
          <a:p>
            <a:pPr marL="342900" lvl="1" indent="-342900" algn="just" fontAlgn="auto">
              <a:lnSpc>
                <a:spcPct val="90000"/>
              </a:lnSpc>
              <a:spcAft>
                <a:spcPts val="0"/>
              </a:spcAft>
              <a:buFont typeface="Wingdings" pitchFamily="2" charset="2"/>
              <a:buChar char="Ø"/>
              <a:defRPr/>
            </a:pPr>
            <a:r>
              <a:rPr lang="tr-TR" sz="2400" dirty="0" smtClean="0">
                <a:solidFill>
                  <a:srgbClr val="000000"/>
                </a:solidFill>
                <a:latin typeface="Cambria" panose="02040503050406030204" pitchFamily="18" charset="0"/>
                <a:ea typeface="+mn-ea"/>
                <a:cs typeface="Arial" charset="0"/>
              </a:rPr>
              <a:t>Program,</a:t>
            </a:r>
            <a:r>
              <a:rPr lang="tr-TR" sz="2400" dirty="0" smtClean="0">
                <a:solidFill>
                  <a:schemeClr val="tx1"/>
                </a:solidFill>
                <a:latin typeface="Cambria" panose="02040503050406030204" pitchFamily="18" charset="0"/>
                <a:cs typeface="Arial" charset="0"/>
              </a:rPr>
              <a:t> i</a:t>
            </a:r>
            <a:r>
              <a:rPr lang="tr-TR" sz="2400" dirty="0" smtClean="0">
                <a:solidFill>
                  <a:schemeClr val="tx1"/>
                </a:solidFill>
                <a:latin typeface="Cambria" panose="02040503050406030204" pitchFamily="18" charset="0"/>
              </a:rPr>
              <a:t>şverenin istihdam edeceği kişiyi </a:t>
            </a:r>
            <a:r>
              <a:rPr lang="tr-TR" sz="2400" b="1" dirty="0" smtClean="0">
                <a:solidFill>
                  <a:srgbClr val="FF0000"/>
                </a:solidFill>
                <a:latin typeface="Cambria" panose="02040503050406030204" pitchFamily="18" charset="0"/>
              </a:rPr>
              <a:t> yetiştirmesine ve tanımasına </a:t>
            </a:r>
            <a:r>
              <a:rPr lang="tr-TR" sz="2400" dirty="0" smtClean="0">
                <a:solidFill>
                  <a:schemeClr val="tx1"/>
                </a:solidFill>
                <a:latin typeface="Cambria" panose="02040503050406030204" pitchFamily="18" charset="0"/>
              </a:rPr>
              <a:t>olanak sağlamaktadır.</a:t>
            </a:r>
          </a:p>
          <a:p>
            <a:pPr marL="342900" lvl="1" indent="-342900" algn="just" fontAlgn="auto">
              <a:lnSpc>
                <a:spcPct val="90000"/>
              </a:lnSpc>
              <a:spcAft>
                <a:spcPts val="0"/>
              </a:spcAft>
              <a:buFont typeface="Wingdings" pitchFamily="2" charset="2"/>
              <a:buChar char="Ø"/>
              <a:defRPr/>
            </a:pPr>
            <a:r>
              <a:rPr lang="tr-TR" sz="2400" dirty="0" smtClean="0">
                <a:solidFill>
                  <a:schemeClr val="tx1"/>
                </a:solidFill>
                <a:latin typeface="Cambria" panose="02040503050406030204" pitchFamily="18" charset="0"/>
              </a:rPr>
              <a:t>İşveren katılımcı adaylarını kendisi belirleyebileceği gibi Kurumdan da talep edebilir.</a:t>
            </a:r>
          </a:p>
          <a:p>
            <a:pPr marL="342900" lvl="1" indent="-342900" algn="just" fontAlgn="auto">
              <a:lnSpc>
                <a:spcPct val="90000"/>
              </a:lnSpc>
              <a:spcAft>
                <a:spcPts val="0"/>
              </a:spcAft>
              <a:buFont typeface="Wingdings" pitchFamily="2" charset="2"/>
              <a:buChar char="Ø"/>
              <a:defRPr/>
            </a:pPr>
            <a:r>
              <a:rPr lang="tr-TR" sz="2400" dirty="0">
                <a:solidFill>
                  <a:srgbClr val="000000"/>
                </a:solidFill>
                <a:latin typeface="Cambria" pitchFamily="18" charset="0"/>
                <a:cs typeface="Arial" charset="0"/>
              </a:rPr>
              <a:t>N</a:t>
            </a:r>
            <a:r>
              <a:rPr lang="tr-TR" sz="2400" dirty="0" smtClean="0">
                <a:solidFill>
                  <a:srgbClr val="000000"/>
                </a:solidFill>
                <a:latin typeface="Cambria" pitchFamily="18" charset="0"/>
                <a:cs typeface="Arial" charset="0"/>
              </a:rPr>
              <a:t>itelik </a:t>
            </a:r>
            <a:r>
              <a:rPr lang="tr-TR" sz="2400" dirty="0">
                <a:solidFill>
                  <a:srgbClr val="000000"/>
                </a:solidFill>
                <a:latin typeface="Cambria" pitchFamily="18" charset="0"/>
                <a:cs typeface="Arial" charset="0"/>
              </a:rPr>
              <a:t>gerektiren </a:t>
            </a:r>
            <a:r>
              <a:rPr lang="tr-TR" sz="2400" dirty="0" smtClean="0">
                <a:solidFill>
                  <a:srgbClr val="000000"/>
                </a:solidFill>
                <a:latin typeface="Cambria" pitchFamily="18" charset="0"/>
                <a:cs typeface="Arial" charset="0"/>
              </a:rPr>
              <a:t>mesleklerde </a:t>
            </a:r>
            <a:r>
              <a:rPr lang="tr-TR" sz="2400" dirty="0">
                <a:solidFill>
                  <a:srgbClr val="000000"/>
                </a:solidFill>
                <a:latin typeface="Cambria" pitchFamily="18" charset="0"/>
                <a:cs typeface="Arial" charset="0"/>
              </a:rPr>
              <a:t>program </a:t>
            </a:r>
            <a:r>
              <a:rPr lang="tr-TR" sz="2400" dirty="0" smtClean="0">
                <a:solidFill>
                  <a:srgbClr val="000000"/>
                </a:solidFill>
                <a:latin typeface="Cambria" pitchFamily="18" charset="0"/>
                <a:cs typeface="Arial" charset="0"/>
              </a:rPr>
              <a:t>düzenlenebilir.</a:t>
            </a:r>
            <a:r>
              <a:rPr lang="tr-TR" sz="2400" b="1" u="sng" dirty="0">
                <a:solidFill>
                  <a:srgbClr val="FF0000"/>
                </a:solidFill>
                <a:latin typeface="Cambria" pitchFamily="18" charset="0"/>
                <a:cs typeface="Arial" charset="0"/>
              </a:rPr>
              <a:t> </a:t>
            </a:r>
          </a:p>
          <a:p>
            <a:pPr marL="342900" lvl="1" indent="-342900" algn="just">
              <a:spcBef>
                <a:spcPts val="1200"/>
              </a:spcBef>
              <a:spcAft>
                <a:spcPts val="600"/>
              </a:spcAft>
              <a:buClr>
                <a:srgbClr val="0099FF"/>
              </a:buClr>
              <a:buSzPct val="100000"/>
              <a:buFont typeface="Wingdings" panose="05000000000000000000" pitchFamily="2" charset="2"/>
              <a:buChar char="Ø"/>
              <a:defRPr/>
            </a:pPr>
            <a:r>
              <a:rPr lang="tr-TR" sz="2400" b="1" u="sng" dirty="0">
                <a:solidFill>
                  <a:srgbClr val="FF0000"/>
                </a:solidFill>
                <a:latin typeface="Cambria" pitchFamily="18" charset="0"/>
                <a:cs typeface="Arial" charset="0"/>
              </a:rPr>
              <a:t>En az 2 çalışanı bulunan </a:t>
            </a:r>
            <a:r>
              <a:rPr lang="tr-TR" sz="2400" b="1" dirty="0">
                <a:latin typeface="Cambria" pitchFamily="18" charset="0"/>
                <a:cs typeface="Arial" charset="0"/>
              </a:rPr>
              <a:t>ve </a:t>
            </a:r>
            <a:r>
              <a:rPr lang="tr-TR" sz="2400" b="1" dirty="0" err="1">
                <a:latin typeface="Cambria" pitchFamily="18" charset="0"/>
                <a:cs typeface="Arial" charset="0"/>
              </a:rPr>
              <a:t>işkura</a:t>
            </a:r>
            <a:r>
              <a:rPr lang="tr-TR" sz="2400" b="1" dirty="0">
                <a:latin typeface="Cambria" pitchFamily="18" charset="0"/>
                <a:cs typeface="Arial" charset="0"/>
              </a:rPr>
              <a:t> kayıtlı özel sektör </a:t>
            </a:r>
            <a:r>
              <a:rPr lang="tr-TR" sz="2400" b="1" dirty="0" smtClean="0">
                <a:latin typeface="Cambria" pitchFamily="18" charset="0"/>
                <a:cs typeface="Arial" charset="0"/>
              </a:rPr>
              <a:t>işyerleri </a:t>
            </a:r>
            <a:r>
              <a:rPr lang="tr-TR" sz="2400" b="1" dirty="0" smtClean="0">
                <a:latin typeface="Cambria" pitchFamily="18" charset="0"/>
                <a:ea typeface="ＭＳ Ｐゴシック" pitchFamily="34" charset="-128"/>
                <a:cs typeface="ＭＳ Ｐゴシック" charset="0"/>
              </a:rPr>
              <a:t>fiili </a:t>
            </a:r>
            <a:r>
              <a:rPr lang="tr-TR" sz="2400" b="1" dirty="0">
                <a:latin typeface="Cambria" pitchFamily="18" charset="0"/>
                <a:ea typeface="ＭＳ Ｐゴシック" pitchFamily="34" charset="-128"/>
                <a:cs typeface="ＭＳ Ｐゴシック" charset="0"/>
              </a:rPr>
              <a:t>çalışan sigortalı sayısının %30 </a:t>
            </a:r>
            <a:r>
              <a:rPr lang="tr-TR" sz="2400" b="1" dirty="0" smtClean="0">
                <a:latin typeface="Cambria" pitchFamily="18" charset="0"/>
                <a:ea typeface="ＭＳ Ｐゴシック" pitchFamily="34" charset="-128"/>
                <a:cs typeface="ＭＳ Ｐゴシック" charset="0"/>
              </a:rPr>
              <a:t>una </a:t>
            </a:r>
            <a:r>
              <a:rPr lang="tr-TR" sz="2400" b="1" dirty="0">
                <a:latin typeface="Cambria" pitchFamily="18" charset="0"/>
                <a:ea typeface="ＭＳ Ｐゴシック" pitchFamily="34" charset="-128"/>
                <a:cs typeface="ＭＳ Ｐゴシック" charset="0"/>
              </a:rPr>
              <a:t>kadar</a:t>
            </a:r>
            <a:r>
              <a:rPr lang="tr-TR" sz="2400" b="1" dirty="0">
                <a:solidFill>
                  <a:srgbClr val="00B050"/>
                </a:solidFill>
                <a:latin typeface="Cambria" pitchFamily="18" charset="0"/>
                <a:ea typeface="ＭＳ Ｐゴシック" pitchFamily="34" charset="-128"/>
                <a:cs typeface="ＭＳ Ｐゴシック" charset="0"/>
              </a:rPr>
              <a:t> </a:t>
            </a:r>
            <a:r>
              <a:rPr lang="tr-TR" sz="2400" dirty="0">
                <a:solidFill>
                  <a:srgbClr val="000000"/>
                </a:solidFill>
                <a:latin typeface="Cambria" pitchFamily="18" charset="0"/>
                <a:ea typeface="ＭＳ Ｐゴシック" pitchFamily="34" charset="-128"/>
                <a:cs typeface="ＭＳ Ｐゴシック" charset="0"/>
              </a:rPr>
              <a:t>işbaşı eğitim programı katılımcısı talep edebilir.</a:t>
            </a:r>
          </a:p>
          <a:p>
            <a:pPr marL="342900" lvl="1" indent="-342900" algn="just">
              <a:spcBef>
                <a:spcPts val="1200"/>
              </a:spcBef>
              <a:spcAft>
                <a:spcPts val="600"/>
              </a:spcAft>
              <a:buClr>
                <a:srgbClr val="0099FF"/>
              </a:buClr>
              <a:buSzPct val="100000"/>
              <a:buFont typeface="Wingdings" panose="05000000000000000000" pitchFamily="2" charset="2"/>
              <a:buChar char="Ø"/>
              <a:defRPr/>
            </a:pPr>
            <a:endParaRPr lang="tr-TR" sz="2400" b="1" dirty="0">
              <a:latin typeface="Cambria" pitchFamily="18" charset="0"/>
              <a:cs typeface="Arial" charset="0"/>
            </a:endParaRPr>
          </a:p>
          <a:p>
            <a:pPr marL="0" lvl="1" indent="0" algn="just">
              <a:spcBef>
                <a:spcPts val="1200"/>
              </a:spcBef>
              <a:spcAft>
                <a:spcPts val="600"/>
              </a:spcAft>
              <a:buClr>
                <a:srgbClr val="0099FF"/>
              </a:buClr>
              <a:buSzPct val="100000"/>
              <a:buNone/>
              <a:defRPr/>
            </a:pPr>
            <a:endParaRPr lang="tr-TR" sz="2400" dirty="0" smtClean="0">
              <a:solidFill>
                <a:srgbClr val="000000"/>
              </a:solidFill>
              <a:latin typeface="Cambria" pitchFamily="18" charset="0"/>
              <a:cs typeface="Arial" charset="0"/>
            </a:endParaRPr>
          </a:p>
          <a:p>
            <a:pPr marL="342900" lvl="1" indent="-342900" algn="just" fontAlgn="auto">
              <a:lnSpc>
                <a:spcPct val="90000"/>
              </a:lnSpc>
              <a:spcAft>
                <a:spcPts val="0"/>
              </a:spcAft>
              <a:buFont typeface="Wingdings" pitchFamily="2" charset="2"/>
              <a:buChar char="Ø"/>
              <a:defRPr/>
            </a:pPr>
            <a:endParaRPr lang="tr-TR" sz="2400" dirty="0" smtClean="0">
              <a:solidFill>
                <a:schemeClr val="tx1"/>
              </a:solidFill>
              <a:latin typeface="Cambria" panose="02040503050406030204" pitchFamily="18" charset="0"/>
            </a:endParaRPr>
          </a:p>
        </p:txBody>
      </p:sp>
    </p:spTree>
    <p:extLst>
      <p:ext uri="{BB962C8B-B14F-4D97-AF65-F5344CB8AC3E}">
        <p14:creationId xmlns:p14="http://schemas.microsoft.com/office/powerpoint/2010/main" val="1705898461"/>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47" y="-2"/>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5" name="Metin kutusu 4"/>
          <p:cNvSpPr txBox="1"/>
          <p:nvPr/>
        </p:nvSpPr>
        <p:spPr>
          <a:xfrm>
            <a:off x="2089835" y="188640"/>
            <a:ext cx="4824536" cy="523220"/>
          </a:xfrm>
          <a:prstGeom prst="rect">
            <a:avLst/>
          </a:prstGeom>
          <a:solidFill>
            <a:srgbClr val="CA3644"/>
          </a:solidFill>
        </p:spPr>
        <p:txBody>
          <a:bodyPr wrap="square" rtlCol="0">
            <a:spAutoFit/>
          </a:bodyPr>
          <a:lstStyle/>
          <a:p>
            <a:pPr algn="ctr"/>
            <a:r>
              <a:rPr lang="tr-TR" sz="2800" dirty="0" smtClean="0">
                <a:solidFill>
                  <a:schemeClr val="bg1"/>
                </a:solidFill>
                <a:latin typeface="Arial" pitchFamily="34" charset="0"/>
                <a:cs typeface="Arial" pitchFamily="34" charset="0"/>
              </a:rPr>
              <a:t>İŞBAŞI EĞİTİM PROGRAMI</a:t>
            </a:r>
            <a:endParaRPr lang="tr-TR" sz="2800" dirty="0">
              <a:solidFill>
                <a:schemeClr val="bg1"/>
              </a:solidFill>
              <a:latin typeface="Arial" pitchFamily="34" charset="0"/>
              <a:cs typeface="Arial" pitchFamily="34" charset="0"/>
            </a:endParaRPr>
          </a:p>
        </p:txBody>
      </p:sp>
      <p:sp>
        <p:nvSpPr>
          <p:cNvPr id="7" name="Metin kutusu 6"/>
          <p:cNvSpPr txBox="1"/>
          <p:nvPr/>
        </p:nvSpPr>
        <p:spPr>
          <a:xfrm>
            <a:off x="2089835" y="980727"/>
            <a:ext cx="4824536" cy="400110"/>
          </a:xfrm>
          <a:prstGeom prst="rect">
            <a:avLst/>
          </a:prstGeom>
          <a:solidFill>
            <a:schemeClr val="tx2">
              <a:lumMod val="20000"/>
              <a:lumOff val="80000"/>
            </a:schemeClr>
          </a:solidFill>
        </p:spPr>
        <p:txBody>
          <a:bodyPr wrap="square" rtlCol="0">
            <a:spAutoFit/>
          </a:bodyPr>
          <a:lstStyle/>
          <a:p>
            <a:pPr algn="ctr"/>
            <a:r>
              <a:rPr lang="tr-TR" sz="2000" dirty="0" smtClean="0">
                <a:solidFill>
                  <a:srgbClr val="002060"/>
                </a:solidFill>
                <a:latin typeface="Arial" pitchFamily="34" charset="0"/>
                <a:cs typeface="Arial" pitchFamily="34" charset="0"/>
              </a:rPr>
              <a:t>PROGRAMA KATILMA KOŞULLLARI</a:t>
            </a:r>
            <a:endParaRPr lang="tr-TR" sz="2000" dirty="0">
              <a:solidFill>
                <a:srgbClr val="002060"/>
              </a:solidFill>
              <a:latin typeface="Arial" pitchFamily="34" charset="0"/>
              <a:cs typeface="Arial" pitchFamily="34" charset="0"/>
            </a:endParaRPr>
          </a:p>
        </p:txBody>
      </p:sp>
      <p:sp>
        <p:nvSpPr>
          <p:cNvPr id="8" name="İçerik Yer Tutucusu 2"/>
          <p:cNvSpPr>
            <a:spLocks noGrp="1"/>
          </p:cNvSpPr>
          <p:nvPr>
            <p:ph idx="1"/>
          </p:nvPr>
        </p:nvSpPr>
        <p:spPr>
          <a:xfrm>
            <a:off x="539552" y="2276872"/>
            <a:ext cx="8280920" cy="3960440"/>
          </a:xfrm>
        </p:spPr>
        <p:txBody>
          <a:bodyPr>
            <a:normAutofit fontScale="92500" lnSpcReduction="10000"/>
          </a:bodyPr>
          <a:lstStyle/>
          <a:p>
            <a:pPr marL="342900" lvl="1" indent="-469900" algn="just" defTabSz="457200">
              <a:spcBef>
                <a:spcPts val="600"/>
              </a:spcBef>
              <a:buClr>
                <a:srgbClr val="0099FF"/>
              </a:buClr>
              <a:buSzPct val="100000"/>
              <a:buBlip>
                <a:blip r:embed="rId3"/>
              </a:buBlip>
            </a:pPr>
            <a:r>
              <a:rPr lang="tr-TR" sz="2400" b="1" dirty="0" smtClean="0">
                <a:solidFill>
                  <a:srgbClr val="000000"/>
                </a:solidFill>
                <a:latin typeface="Cambria" pitchFamily="18" charset="0"/>
                <a:ea typeface="ＭＳ Ｐゴシック" pitchFamily="34" charset="-128"/>
              </a:rPr>
              <a:t>İŞKUR</a:t>
            </a:r>
            <a:r>
              <a:rPr lang="tr-TR" sz="2400" dirty="0" smtClean="0">
                <a:solidFill>
                  <a:srgbClr val="000000"/>
                </a:solidFill>
                <a:latin typeface="Cambria" pitchFamily="18" charset="0"/>
                <a:ea typeface="ＭＳ Ｐゴシック" pitchFamily="34" charset="-128"/>
              </a:rPr>
              <a:t>’a </a:t>
            </a:r>
            <a:r>
              <a:rPr lang="tr-TR" sz="2400" dirty="0">
                <a:solidFill>
                  <a:srgbClr val="000000"/>
                </a:solidFill>
                <a:latin typeface="Cambria" pitchFamily="18" charset="0"/>
                <a:ea typeface="ＭＳ Ｐゴシック" pitchFamily="34" charset="-128"/>
              </a:rPr>
              <a:t>kayıtlı işsiz olmak,</a:t>
            </a:r>
          </a:p>
          <a:p>
            <a:pPr marL="342900" lvl="1" indent="-469900" algn="just" defTabSz="457200">
              <a:spcBef>
                <a:spcPts val="600"/>
              </a:spcBef>
              <a:buClr>
                <a:srgbClr val="0099FF"/>
              </a:buClr>
              <a:buSzPct val="100000"/>
              <a:buBlip>
                <a:blip r:embed="rId3"/>
              </a:buBlip>
            </a:pPr>
            <a:r>
              <a:rPr lang="tr-TR" sz="2400" dirty="0">
                <a:solidFill>
                  <a:srgbClr val="000000"/>
                </a:solidFill>
                <a:latin typeface="Cambria" pitchFamily="18" charset="0"/>
                <a:ea typeface="ＭＳ Ｐゴシック" pitchFamily="34" charset="-128"/>
              </a:rPr>
              <a:t>15 yaşını tamamlamış olmak,</a:t>
            </a:r>
          </a:p>
          <a:p>
            <a:pPr marL="342900" lvl="1" indent="-469900" algn="just" defTabSz="457200">
              <a:spcBef>
                <a:spcPts val="600"/>
              </a:spcBef>
              <a:buClr>
                <a:srgbClr val="0099FF"/>
              </a:buClr>
              <a:buSzPct val="100000"/>
              <a:buBlip>
                <a:blip r:embed="rId3"/>
              </a:buBlip>
            </a:pPr>
            <a:r>
              <a:rPr lang="tr-TR" sz="2400" dirty="0">
                <a:solidFill>
                  <a:srgbClr val="000000"/>
                </a:solidFill>
                <a:latin typeface="Cambria" pitchFamily="18" charset="0"/>
                <a:ea typeface="ＭＳ Ｐゴシック" pitchFamily="34" charset="-128"/>
              </a:rPr>
              <a:t>İşverenin </a:t>
            </a:r>
            <a:r>
              <a:rPr lang="tr-TR" sz="2400" b="1" dirty="0">
                <a:solidFill>
                  <a:srgbClr val="FF0000"/>
                </a:solidFill>
                <a:latin typeface="Cambria" pitchFamily="18" charset="0"/>
                <a:ea typeface="ＭＳ Ｐゴシック" pitchFamily="34" charset="-128"/>
              </a:rPr>
              <a:t>birinci veya ikinci derece kan </a:t>
            </a:r>
            <a:r>
              <a:rPr lang="tr-TR" sz="2400" b="1" dirty="0" err="1">
                <a:solidFill>
                  <a:srgbClr val="FF0000"/>
                </a:solidFill>
                <a:latin typeface="Cambria" pitchFamily="18" charset="0"/>
                <a:ea typeface="ＭＳ Ｐゴシック" pitchFamily="34" charset="-128"/>
              </a:rPr>
              <a:t>hısmı</a:t>
            </a:r>
            <a:r>
              <a:rPr lang="tr-TR" sz="2400" b="1" dirty="0">
                <a:solidFill>
                  <a:srgbClr val="FF0000"/>
                </a:solidFill>
                <a:latin typeface="Cambria" pitchFamily="18" charset="0"/>
                <a:ea typeface="ＭＳ Ｐゴシック" pitchFamily="34" charset="-128"/>
              </a:rPr>
              <a:t> veya eşi </a:t>
            </a:r>
            <a:r>
              <a:rPr lang="tr-TR" sz="2400" dirty="0">
                <a:solidFill>
                  <a:srgbClr val="000000"/>
                </a:solidFill>
                <a:latin typeface="Cambria" pitchFamily="18" charset="0"/>
                <a:ea typeface="ＭＳ Ｐゴシック" pitchFamily="34" charset="-128"/>
              </a:rPr>
              <a:t>olmamak</a:t>
            </a:r>
            <a:r>
              <a:rPr lang="tr-TR" sz="2400" dirty="0" smtClean="0">
                <a:solidFill>
                  <a:srgbClr val="000000"/>
                </a:solidFill>
                <a:latin typeface="Cambria" pitchFamily="18" charset="0"/>
                <a:ea typeface="ＭＳ Ｐゴシック" pitchFamily="34" charset="-128"/>
              </a:rPr>
              <a:t>, </a:t>
            </a:r>
            <a:endParaRPr lang="tr-TR" sz="2400" dirty="0">
              <a:solidFill>
                <a:srgbClr val="000000"/>
              </a:solidFill>
              <a:latin typeface="Cambria" pitchFamily="18" charset="0"/>
              <a:ea typeface="ＭＳ Ｐゴシック" pitchFamily="34" charset="-128"/>
            </a:endParaRPr>
          </a:p>
          <a:p>
            <a:pPr marL="342900" lvl="1" indent="-469900" algn="just" defTabSz="457200">
              <a:spcBef>
                <a:spcPts val="600"/>
              </a:spcBef>
              <a:buClr>
                <a:srgbClr val="0099FF"/>
              </a:buClr>
              <a:buSzPct val="100000"/>
              <a:buBlip>
                <a:blip r:embed="rId3"/>
              </a:buBlip>
            </a:pPr>
            <a:r>
              <a:rPr lang="tr-TR" sz="2400" dirty="0">
                <a:solidFill>
                  <a:srgbClr val="000000"/>
                </a:solidFill>
                <a:latin typeface="Cambria" pitchFamily="18" charset="0"/>
                <a:ea typeface="ＭＳ Ｐゴシック" pitchFamily="34" charset="-128"/>
              </a:rPr>
              <a:t>Emekli olmamak,</a:t>
            </a:r>
          </a:p>
          <a:p>
            <a:pPr marL="342900" lvl="1" indent="-469900" algn="just" defTabSz="457200">
              <a:spcBef>
                <a:spcPts val="600"/>
              </a:spcBef>
              <a:buClr>
                <a:srgbClr val="0099FF"/>
              </a:buClr>
              <a:buSzPct val="100000"/>
              <a:buBlip>
                <a:blip r:embed="rId3"/>
              </a:buBlip>
            </a:pPr>
            <a:r>
              <a:rPr lang="tr-TR" sz="2400" dirty="0">
                <a:solidFill>
                  <a:srgbClr val="000000"/>
                </a:solidFill>
                <a:latin typeface="Cambria" pitchFamily="18" charset="0"/>
                <a:ea typeface="ＭＳ Ｐゴシック" pitchFamily="34" charset="-128"/>
              </a:rPr>
              <a:t>Programın başlama tarihinden önceki </a:t>
            </a:r>
            <a:r>
              <a:rPr lang="tr-TR" sz="2400" b="1" dirty="0" smtClean="0">
                <a:solidFill>
                  <a:srgbClr val="FF0000"/>
                </a:solidFill>
                <a:latin typeface="Cambria" pitchFamily="18" charset="0"/>
                <a:ea typeface="ＭＳ Ｐゴシック" pitchFamily="34" charset="-128"/>
              </a:rPr>
              <a:t>3 </a:t>
            </a:r>
            <a:r>
              <a:rPr lang="tr-TR" sz="2400" b="1" dirty="0">
                <a:solidFill>
                  <a:srgbClr val="FF0000"/>
                </a:solidFill>
                <a:latin typeface="Cambria" pitchFamily="18" charset="0"/>
                <a:ea typeface="ＭＳ Ｐゴシック" pitchFamily="34" charset="-128"/>
              </a:rPr>
              <a:t>aylık dönemde </a:t>
            </a:r>
            <a:r>
              <a:rPr lang="tr-TR" sz="2400" dirty="0">
                <a:solidFill>
                  <a:srgbClr val="000000"/>
                </a:solidFill>
                <a:latin typeface="Cambria" pitchFamily="18" charset="0"/>
                <a:ea typeface="ＭＳ Ｐゴシック" pitchFamily="34" charset="-128"/>
              </a:rPr>
              <a:t>programın yapılacağı işyerinin çalışanı olmamak</a:t>
            </a:r>
            <a:r>
              <a:rPr lang="tr-TR" sz="2400" dirty="0" smtClean="0">
                <a:solidFill>
                  <a:srgbClr val="000000"/>
                </a:solidFill>
                <a:latin typeface="Cambria" pitchFamily="18" charset="0"/>
                <a:ea typeface="ＭＳ Ｐゴシック" pitchFamily="34" charset="-128"/>
              </a:rPr>
              <a:t>, </a:t>
            </a:r>
            <a:r>
              <a:rPr lang="tr-TR" sz="2400" b="1" dirty="0" smtClean="0">
                <a:solidFill>
                  <a:srgbClr val="FF0000"/>
                </a:solidFill>
                <a:latin typeface="Cambria" pitchFamily="18" charset="0"/>
                <a:ea typeface="ＭＳ Ｐゴシック" pitchFamily="34" charset="-128"/>
              </a:rPr>
              <a:t>son 1 aylık dönemde</a:t>
            </a:r>
            <a:r>
              <a:rPr lang="tr-TR" sz="2400" dirty="0" smtClean="0">
                <a:solidFill>
                  <a:srgbClr val="000000"/>
                </a:solidFill>
                <a:latin typeface="Cambria" pitchFamily="18" charset="0"/>
                <a:ea typeface="ＭＳ Ｐゴシック" pitchFamily="34" charset="-128"/>
              </a:rPr>
              <a:t> işsiz olmak.</a:t>
            </a:r>
            <a:endParaRPr lang="tr-TR" sz="2400" dirty="0">
              <a:solidFill>
                <a:srgbClr val="000000"/>
              </a:solidFill>
              <a:latin typeface="Cambria" pitchFamily="18" charset="0"/>
              <a:ea typeface="ＭＳ Ｐゴシック" pitchFamily="34" charset="-128"/>
            </a:endParaRPr>
          </a:p>
          <a:p>
            <a:pPr marL="342900" lvl="1" indent="-469900" algn="just" defTabSz="457200">
              <a:spcBef>
                <a:spcPts val="600"/>
              </a:spcBef>
              <a:buClr>
                <a:srgbClr val="0099FF"/>
              </a:buClr>
              <a:buSzPct val="100000"/>
              <a:buBlip>
                <a:blip r:embed="rId3"/>
              </a:buBlip>
            </a:pPr>
            <a:r>
              <a:rPr lang="tr-TR" sz="2400" dirty="0">
                <a:solidFill>
                  <a:schemeClr val="tx1"/>
                </a:solidFill>
                <a:latin typeface="Cambria" pitchFamily="18" charset="0"/>
                <a:ea typeface="ＭＳ Ｐゴシック" pitchFamily="34" charset="-128"/>
              </a:rPr>
              <a:t>İş ve meslek danışmanlığı hizmetlerinden faydalanarak, danışmanın uygun görüşünü almak</a:t>
            </a:r>
            <a:r>
              <a:rPr lang="tr-TR" sz="2400" dirty="0" smtClean="0">
                <a:solidFill>
                  <a:schemeClr val="tx1"/>
                </a:solidFill>
                <a:latin typeface="Cambria" pitchFamily="18" charset="0"/>
                <a:ea typeface="ＭＳ Ｐゴシック" pitchFamily="34" charset="-128"/>
              </a:rPr>
              <a:t>,</a:t>
            </a:r>
          </a:p>
          <a:p>
            <a:pPr marL="342900" lvl="1" indent="-469900" algn="just" defTabSz="457200">
              <a:spcBef>
                <a:spcPts val="600"/>
              </a:spcBef>
              <a:buClr>
                <a:srgbClr val="0099FF"/>
              </a:buClr>
              <a:buSzPct val="100000"/>
              <a:buBlip>
                <a:blip r:embed="rId3"/>
              </a:buBlip>
            </a:pPr>
            <a:r>
              <a:rPr lang="tr-TR" sz="2400" dirty="0" smtClean="0">
                <a:solidFill>
                  <a:schemeClr val="tx1"/>
                </a:solidFill>
                <a:latin typeface="Cambria" pitchFamily="18" charset="0"/>
                <a:ea typeface="ＭＳ Ｐゴシック" pitchFamily="34" charset="-128"/>
              </a:rPr>
              <a:t>Öğrenciler de katılabilecektir. (Lise, MYO, Üniversite)</a:t>
            </a:r>
          </a:p>
          <a:p>
            <a:pPr marL="0" lvl="1" indent="0" algn="just" defTabSz="457200">
              <a:spcBef>
                <a:spcPts val="600"/>
              </a:spcBef>
              <a:buClr>
                <a:srgbClr val="0099FF"/>
              </a:buClr>
              <a:buSzPct val="100000"/>
              <a:buNone/>
            </a:pPr>
            <a:endParaRPr lang="tr-TR" sz="2400" dirty="0">
              <a:solidFill>
                <a:schemeClr val="tx1"/>
              </a:solidFill>
              <a:latin typeface="Cambria" pitchFamily="18" charset="0"/>
              <a:ea typeface="ＭＳ Ｐゴシック" pitchFamily="34" charset="-128"/>
            </a:endParaRPr>
          </a:p>
          <a:p>
            <a:pPr marL="0" indent="0">
              <a:buNone/>
            </a:pPr>
            <a:endParaRPr lang="tr-TR" b="1" i="1" u="sng" dirty="0" smtClean="0">
              <a:solidFill>
                <a:srgbClr val="000000"/>
              </a:solidFill>
              <a:latin typeface="Calibri" pitchFamily="34" charset="0"/>
            </a:endParaRPr>
          </a:p>
          <a:p>
            <a:pPr marL="0" indent="0">
              <a:buNone/>
            </a:pPr>
            <a:endParaRPr lang="tr-TR" b="1" i="1" u="sng" dirty="0">
              <a:solidFill>
                <a:srgbClr val="000000"/>
              </a:solidFill>
              <a:latin typeface="Calibri" pitchFamily="34" charset="0"/>
            </a:endParaRPr>
          </a:p>
        </p:txBody>
      </p:sp>
    </p:spTree>
    <p:extLst>
      <p:ext uri="{BB962C8B-B14F-4D97-AF65-F5344CB8AC3E}">
        <p14:creationId xmlns:p14="http://schemas.microsoft.com/office/powerpoint/2010/main" val="1756932044"/>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47" y="-2"/>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5" name="Metin kutusu 4"/>
          <p:cNvSpPr txBox="1"/>
          <p:nvPr/>
        </p:nvSpPr>
        <p:spPr>
          <a:xfrm>
            <a:off x="2089835" y="188640"/>
            <a:ext cx="4824536" cy="523220"/>
          </a:xfrm>
          <a:prstGeom prst="rect">
            <a:avLst/>
          </a:prstGeom>
          <a:solidFill>
            <a:srgbClr val="CA3644"/>
          </a:solidFill>
        </p:spPr>
        <p:txBody>
          <a:bodyPr wrap="square" rtlCol="0">
            <a:spAutoFit/>
          </a:bodyPr>
          <a:lstStyle/>
          <a:p>
            <a:pPr algn="ctr"/>
            <a:r>
              <a:rPr lang="tr-TR" sz="2800" dirty="0" smtClean="0">
                <a:solidFill>
                  <a:schemeClr val="bg1"/>
                </a:solidFill>
                <a:latin typeface="Arial" pitchFamily="34" charset="0"/>
                <a:cs typeface="Arial" pitchFamily="34" charset="0"/>
              </a:rPr>
              <a:t>İŞBAŞI EĞİTİM PROGRAMI</a:t>
            </a:r>
            <a:endParaRPr lang="tr-TR" sz="2800" dirty="0">
              <a:solidFill>
                <a:schemeClr val="bg1"/>
              </a:solidFill>
              <a:latin typeface="Arial" pitchFamily="34" charset="0"/>
              <a:cs typeface="Arial" pitchFamily="34" charset="0"/>
            </a:endParaRPr>
          </a:p>
        </p:txBody>
      </p:sp>
      <p:sp>
        <p:nvSpPr>
          <p:cNvPr id="9" name="İçerik Yer Tutucusu 2"/>
          <p:cNvSpPr>
            <a:spLocks noGrp="1"/>
          </p:cNvSpPr>
          <p:nvPr>
            <p:ph idx="1"/>
          </p:nvPr>
        </p:nvSpPr>
        <p:spPr>
          <a:xfrm>
            <a:off x="323528" y="2276872"/>
            <a:ext cx="8496944" cy="4032448"/>
          </a:xfrm>
        </p:spPr>
        <p:txBody>
          <a:bodyPr/>
          <a:lstStyle/>
          <a:p>
            <a:pPr marL="344487" lvl="1" indent="-469900" algn="just">
              <a:spcBef>
                <a:spcPts val="1200"/>
              </a:spcBef>
              <a:spcAft>
                <a:spcPts val="600"/>
              </a:spcAft>
              <a:buClr>
                <a:srgbClr val="0099FF"/>
              </a:buClr>
              <a:buSzPct val="100000"/>
              <a:buFont typeface="Wingdings" panose="05000000000000000000" pitchFamily="2" charset="2"/>
              <a:buChar char="§"/>
              <a:defRPr/>
            </a:pPr>
            <a:r>
              <a:rPr lang="tr-TR" sz="2400" dirty="0">
                <a:solidFill>
                  <a:srgbClr val="000000"/>
                </a:solidFill>
                <a:latin typeface="Cambria" pitchFamily="18" charset="0"/>
                <a:ea typeface="ＭＳ Ｐゴシック" pitchFamily="34" charset="-128"/>
                <a:cs typeface="ＭＳ Ｐゴシック" charset="0"/>
              </a:rPr>
              <a:t>Talep dilekçesi</a:t>
            </a:r>
            <a:endParaRPr lang="tr-TR" sz="2400" dirty="0" smtClean="0">
              <a:solidFill>
                <a:srgbClr val="000000"/>
              </a:solidFill>
              <a:latin typeface="Cambria" pitchFamily="18" charset="0"/>
              <a:ea typeface="ＭＳ Ｐゴシック" pitchFamily="34" charset="-128"/>
              <a:cs typeface="ＭＳ Ｐゴシック" charset="0"/>
            </a:endParaRPr>
          </a:p>
          <a:p>
            <a:pPr marL="344487" lvl="1" indent="-469900" algn="just">
              <a:spcBef>
                <a:spcPts val="1200"/>
              </a:spcBef>
              <a:spcAft>
                <a:spcPts val="600"/>
              </a:spcAft>
              <a:buClr>
                <a:srgbClr val="0099FF"/>
              </a:buClr>
              <a:buSzPct val="100000"/>
              <a:buFont typeface="Wingdings" panose="05000000000000000000" pitchFamily="2" charset="2"/>
              <a:buChar char="§"/>
              <a:defRPr/>
            </a:pPr>
            <a:r>
              <a:rPr lang="tr-TR" sz="2400" dirty="0" smtClean="0">
                <a:solidFill>
                  <a:srgbClr val="000000"/>
                </a:solidFill>
                <a:latin typeface="Cambria" pitchFamily="18" charset="0"/>
                <a:ea typeface="ＭＳ Ｐゴシック" pitchFamily="34" charset="-128"/>
                <a:cs typeface="ＭＳ Ｐゴシック" charset="0"/>
              </a:rPr>
              <a:t>Ön </a:t>
            </a:r>
            <a:r>
              <a:rPr lang="tr-TR" sz="2400" dirty="0">
                <a:solidFill>
                  <a:srgbClr val="000000"/>
                </a:solidFill>
                <a:latin typeface="Cambria" pitchFamily="18" charset="0"/>
                <a:ea typeface="ＭＳ Ｐゴシック" pitchFamily="34" charset="-128"/>
                <a:cs typeface="ＭＳ Ｐゴシック" charset="0"/>
              </a:rPr>
              <a:t>Talep </a:t>
            </a:r>
            <a:r>
              <a:rPr lang="tr-TR" sz="2400" dirty="0" smtClean="0">
                <a:solidFill>
                  <a:srgbClr val="000000"/>
                </a:solidFill>
                <a:latin typeface="Cambria" pitchFamily="18" charset="0"/>
                <a:ea typeface="ＭＳ Ｐゴシック" pitchFamily="34" charset="-128"/>
                <a:cs typeface="ＭＳ Ｐゴシック" charset="0"/>
              </a:rPr>
              <a:t>Formu</a:t>
            </a:r>
            <a:endParaRPr lang="tr-TR" sz="2400" dirty="0">
              <a:solidFill>
                <a:srgbClr val="000000"/>
              </a:solidFill>
              <a:latin typeface="Cambria" pitchFamily="18" charset="0"/>
              <a:ea typeface="ＭＳ Ｐゴシック" pitchFamily="34" charset="-128"/>
              <a:cs typeface="ＭＳ Ｐゴシック" charset="0"/>
            </a:endParaRPr>
          </a:p>
          <a:p>
            <a:pPr marL="344487" lvl="1" indent="-469900" algn="just">
              <a:spcBef>
                <a:spcPts val="1200"/>
              </a:spcBef>
              <a:spcAft>
                <a:spcPts val="600"/>
              </a:spcAft>
              <a:buClr>
                <a:srgbClr val="0099FF"/>
              </a:buClr>
              <a:buSzPct val="100000"/>
              <a:buFont typeface="Wingdings" panose="05000000000000000000" pitchFamily="2" charset="2"/>
              <a:buChar char="§"/>
              <a:defRPr/>
            </a:pPr>
            <a:r>
              <a:rPr lang="tr-TR" sz="2400" dirty="0">
                <a:solidFill>
                  <a:srgbClr val="000000"/>
                </a:solidFill>
                <a:latin typeface="Cambria" pitchFamily="18" charset="0"/>
                <a:ea typeface="ＭＳ Ｐゴシック" pitchFamily="34" charset="-128"/>
                <a:cs typeface="ＭＳ Ｐゴシック" charset="0"/>
              </a:rPr>
              <a:t>İşveren taahhütnamesi (EK-20),</a:t>
            </a:r>
          </a:p>
          <a:p>
            <a:pPr marL="344487" lvl="1" indent="-469900" algn="just">
              <a:spcBef>
                <a:spcPts val="1200"/>
              </a:spcBef>
              <a:spcAft>
                <a:spcPts val="600"/>
              </a:spcAft>
              <a:buClr>
                <a:srgbClr val="0099FF"/>
              </a:buClr>
              <a:buSzPct val="100000"/>
              <a:buFont typeface="Wingdings" panose="05000000000000000000" pitchFamily="2" charset="2"/>
              <a:buChar char="§"/>
              <a:defRPr/>
            </a:pPr>
            <a:r>
              <a:rPr lang="tr-TR" sz="2400" dirty="0">
                <a:solidFill>
                  <a:srgbClr val="000000"/>
                </a:solidFill>
                <a:latin typeface="Cambria" pitchFamily="18" charset="0"/>
                <a:ea typeface="ＭＳ Ｐゴシック" pitchFamily="34" charset="-128"/>
                <a:cs typeface="ＭＳ Ｐゴシック" charset="0"/>
              </a:rPr>
              <a:t>İşveren türüne göre; ticaret sicil gazetesi, vakıf senedi, dernek tüzüğü, </a:t>
            </a:r>
            <a:r>
              <a:rPr lang="tr-TR" sz="2400" dirty="0" smtClean="0">
                <a:solidFill>
                  <a:srgbClr val="000000"/>
                </a:solidFill>
                <a:latin typeface="Cambria" pitchFamily="18" charset="0"/>
                <a:ea typeface="ＭＳ Ｐゴシック" pitchFamily="34" charset="-128"/>
                <a:cs typeface="ＭＳ Ｐゴシック" charset="0"/>
              </a:rPr>
              <a:t>  birlik </a:t>
            </a:r>
            <a:r>
              <a:rPr lang="tr-TR" sz="2400" dirty="0">
                <a:solidFill>
                  <a:srgbClr val="000000"/>
                </a:solidFill>
                <a:latin typeface="Cambria" pitchFamily="18" charset="0"/>
                <a:ea typeface="ＭＳ Ｐゴシック" pitchFamily="34" charset="-128"/>
                <a:cs typeface="ＭＳ Ｐゴシック" charset="0"/>
              </a:rPr>
              <a:t>veya oda kaydı belgesi, dernek ve vakıflar için iktisadi işletmeye ait belgelerin aslı veya noter onaylı örnekleri,</a:t>
            </a:r>
          </a:p>
          <a:p>
            <a:pPr marL="344487" lvl="1" indent="-469900" algn="just">
              <a:spcBef>
                <a:spcPts val="1200"/>
              </a:spcBef>
              <a:spcAft>
                <a:spcPts val="600"/>
              </a:spcAft>
              <a:buClr>
                <a:srgbClr val="0099FF"/>
              </a:buClr>
              <a:buSzPct val="100000"/>
              <a:buFont typeface="Wingdings" panose="05000000000000000000" pitchFamily="2" charset="2"/>
              <a:buChar char="§"/>
              <a:defRPr/>
            </a:pPr>
            <a:r>
              <a:rPr lang="tr-TR" sz="2400" dirty="0">
                <a:solidFill>
                  <a:srgbClr val="000000"/>
                </a:solidFill>
                <a:latin typeface="Cambria" pitchFamily="18" charset="0"/>
                <a:ea typeface="ＭＳ Ｐゴシック" pitchFamily="34" charset="-128"/>
                <a:cs typeface="ＭＳ Ｐゴシック" charset="0"/>
              </a:rPr>
              <a:t>İmza sirkülerinin aslı veya noter onaylı örneği,</a:t>
            </a:r>
          </a:p>
          <a:p>
            <a:pPr marL="342900" lvl="1" indent="-342900" algn="just">
              <a:spcBef>
                <a:spcPts val="1200"/>
              </a:spcBef>
              <a:spcAft>
                <a:spcPts val="600"/>
              </a:spcAft>
              <a:buClr>
                <a:srgbClr val="0099FF"/>
              </a:buClr>
              <a:buSzPct val="100000"/>
              <a:buFont typeface="Wingdings" panose="05000000000000000000" pitchFamily="2" charset="2"/>
              <a:buChar char="§"/>
              <a:defRPr/>
            </a:pPr>
            <a:endParaRPr lang="tr-TR" sz="2400" dirty="0" smtClean="0">
              <a:solidFill>
                <a:srgbClr val="000000"/>
              </a:solidFill>
              <a:latin typeface="Cambria" pitchFamily="18" charset="0"/>
              <a:ea typeface="ＭＳ Ｐゴシック" pitchFamily="34" charset="-128"/>
              <a:cs typeface="ＭＳ Ｐゴシック" charset="0"/>
            </a:endParaRPr>
          </a:p>
          <a:p>
            <a:pPr marL="342900" lvl="1" indent="-342900" algn="just">
              <a:spcBef>
                <a:spcPts val="1200"/>
              </a:spcBef>
              <a:spcAft>
                <a:spcPts val="600"/>
              </a:spcAft>
              <a:buClr>
                <a:srgbClr val="0099FF"/>
              </a:buClr>
              <a:buSzPct val="100000"/>
              <a:buFont typeface="Wingdings" panose="05000000000000000000" pitchFamily="2" charset="2"/>
              <a:buChar char="§"/>
              <a:defRPr/>
            </a:pPr>
            <a:endParaRPr lang="tr-TR" sz="2400" dirty="0">
              <a:solidFill>
                <a:srgbClr val="000000"/>
              </a:solidFill>
              <a:latin typeface="Cambria" pitchFamily="18" charset="0"/>
              <a:ea typeface="ＭＳ Ｐゴシック" pitchFamily="34" charset="-128"/>
              <a:cs typeface="ＭＳ Ｐゴシック" charset="0"/>
            </a:endParaRPr>
          </a:p>
        </p:txBody>
      </p:sp>
      <p:sp>
        <p:nvSpPr>
          <p:cNvPr id="10" name="Metin kutusu 9"/>
          <p:cNvSpPr txBox="1"/>
          <p:nvPr/>
        </p:nvSpPr>
        <p:spPr>
          <a:xfrm>
            <a:off x="2089835" y="980727"/>
            <a:ext cx="4824536" cy="707886"/>
          </a:xfrm>
          <a:prstGeom prst="rect">
            <a:avLst/>
          </a:prstGeom>
          <a:solidFill>
            <a:schemeClr val="tx2">
              <a:lumMod val="20000"/>
              <a:lumOff val="80000"/>
            </a:schemeClr>
          </a:solidFill>
        </p:spPr>
        <p:txBody>
          <a:bodyPr wrap="square" rtlCol="0">
            <a:spAutoFit/>
          </a:bodyPr>
          <a:lstStyle/>
          <a:p>
            <a:pPr algn="ctr"/>
            <a:r>
              <a:rPr lang="tr-TR" sz="2000" dirty="0" smtClean="0">
                <a:solidFill>
                  <a:srgbClr val="002060"/>
                </a:solidFill>
                <a:latin typeface="Arial" pitchFamily="34" charset="0"/>
                <a:cs typeface="Arial" pitchFamily="34" charset="0"/>
              </a:rPr>
              <a:t>BAŞVURU ESNASINDA İSTENECEK BELGELER</a:t>
            </a:r>
            <a:endParaRPr lang="tr-TR" sz="20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1266136348"/>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47" y="27383"/>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5" name="İçerik Yer Tutucusu 2"/>
          <p:cNvSpPr>
            <a:spLocks noGrp="1"/>
          </p:cNvSpPr>
          <p:nvPr>
            <p:ph idx="1"/>
          </p:nvPr>
        </p:nvSpPr>
        <p:spPr>
          <a:xfrm>
            <a:off x="251520" y="2276872"/>
            <a:ext cx="8568952" cy="3888432"/>
          </a:xfrm>
        </p:spPr>
        <p:txBody>
          <a:bodyPr/>
          <a:lstStyle/>
          <a:p>
            <a:pPr marL="0" lvl="1" indent="0" algn="just" fontAlgn="auto">
              <a:lnSpc>
                <a:spcPct val="90000"/>
              </a:lnSpc>
              <a:spcAft>
                <a:spcPts val="0"/>
              </a:spcAft>
              <a:buNone/>
              <a:defRPr/>
            </a:pPr>
            <a:endParaRPr lang="tr-TR" sz="2400" b="1" i="1" u="sng" dirty="0" smtClean="0">
              <a:solidFill>
                <a:srgbClr val="000000"/>
              </a:solidFill>
              <a:latin typeface="Calibri" pitchFamily="34" charset="0"/>
              <a:ea typeface="+mn-ea"/>
              <a:cs typeface="Arial" charset="0"/>
            </a:endParaRPr>
          </a:p>
          <a:p>
            <a:pPr marL="342900" lvl="1" indent="-342900" algn="just" fontAlgn="auto">
              <a:lnSpc>
                <a:spcPct val="90000"/>
              </a:lnSpc>
              <a:spcAft>
                <a:spcPts val="0"/>
              </a:spcAft>
              <a:buBlip>
                <a:blip r:embed="rId3"/>
              </a:buBlip>
              <a:defRPr/>
            </a:pPr>
            <a:r>
              <a:rPr lang="tr-TR" sz="2000" dirty="0" smtClean="0">
                <a:solidFill>
                  <a:srgbClr val="000000"/>
                </a:solidFill>
                <a:latin typeface="Cambria" pitchFamily="18" charset="0"/>
                <a:ea typeface="+mn-ea"/>
                <a:cs typeface="Arial" charset="0"/>
              </a:rPr>
              <a:t>Program günlük en </a:t>
            </a:r>
            <a:r>
              <a:rPr lang="tr-TR" sz="2000" dirty="0" smtClean="0">
                <a:solidFill>
                  <a:schemeClr val="tx1"/>
                </a:solidFill>
                <a:latin typeface="Cambria" pitchFamily="18" charset="0"/>
                <a:ea typeface="+mn-ea"/>
                <a:cs typeface="Arial" charset="0"/>
              </a:rPr>
              <a:t>az </a:t>
            </a:r>
            <a:r>
              <a:rPr lang="tr-TR" sz="2000" b="1" dirty="0" smtClean="0">
                <a:solidFill>
                  <a:schemeClr val="tx1"/>
                </a:solidFill>
                <a:latin typeface="Cambria" pitchFamily="18" charset="0"/>
                <a:ea typeface="+mn-ea"/>
                <a:cs typeface="Arial" charset="0"/>
              </a:rPr>
              <a:t>5,</a:t>
            </a:r>
            <a:r>
              <a:rPr lang="tr-TR" sz="2000" dirty="0" smtClean="0">
                <a:solidFill>
                  <a:schemeClr val="tx1"/>
                </a:solidFill>
                <a:latin typeface="Cambria" pitchFamily="18" charset="0"/>
                <a:ea typeface="+mn-ea"/>
                <a:cs typeface="Arial" charset="0"/>
              </a:rPr>
              <a:t> en fazla </a:t>
            </a:r>
            <a:r>
              <a:rPr lang="tr-TR" sz="2000" b="1" dirty="0" smtClean="0">
                <a:solidFill>
                  <a:schemeClr val="tx1"/>
                </a:solidFill>
                <a:latin typeface="Cambria" pitchFamily="18" charset="0"/>
                <a:ea typeface="+mn-ea"/>
                <a:cs typeface="Arial" charset="0"/>
              </a:rPr>
              <a:t>8</a:t>
            </a:r>
            <a:r>
              <a:rPr lang="tr-TR" sz="2000" dirty="0" smtClean="0">
                <a:solidFill>
                  <a:schemeClr val="tx1"/>
                </a:solidFill>
                <a:latin typeface="Cambria" pitchFamily="18" charset="0"/>
                <a:ea typeface="+mn-ea"/>
                <a:cs typeface="Arial" charset="0"/>
              </a:rPr>
              <a:t> saat </a:t>
            </a:r>
          </a:p>
          <a:p>
            <a:pPr marL="342900" lvl="1" indent="-342900" algn="just" fontAlgn="auto">
              <a:lnSpc>
                <a:spcPct val="90000"/>
              </a:lnSpc>
              <a:spcAft>
                <a:spcPts val="0"/>
              </a:spcAft>
              <a:buBlip>
                <a:blip r:embed="rId3"/>
              </a:buBlip>
              <a:defRPr/>
            </a:pPr>
            <a:r>
              <a:rPr lang="tr-TR" sz="2000" dirty="0" smtClean="0">
                <a:solidFill>
                  <a:schemeClr val="tx1"/>
                </a:solidFill>
                <a:latin typeface="Cambria" pitchFamily="18" charset="0"/>
                <a:ea typeface="+mn-ea"/>
                <a:cs typeface="Arial" charset="0"/>
              </a:rPr>
              <a:t>Haftada en fazla </a:t>
            </a:r>
            <a:r>
              <a:rPr lang="tr-TR" sz="2000" b="1" dirty="0" smtClean="0">
                <a:solidFill>
                  <a:schemeClr val="tx1"/>
                </a:solidFill>
                <a:latin typeface="Cambria" pitchFamily="18" charset="0"/>
                <a:ea typeface="+mn-ea"/>
                <a:cs typeface="Arial" charset="0"/>
              </a:rPr>
              <a:t>6</a:t>
            </a:r>
            <a:r>
              <a:rPr lang="tr-TR" sz="2000" dirty="0" smtClean="0">
                <a:solidFill>
                  <a:schemeClr val="tx1"/>
                </a:solidFill>
                <a:latin typeface="Cambria" pitchFamily="18" charset="0"/>
                <a:ea typeface="+mn-ea"/>
                <a:cs typeface="Arial" charset="0"/>
              </a:rPr>
              <a:t> gün</a:t>
            </a:r>
          </a:p>
          <a:p>
            <a:pPr marL="342900" lvl="1" indent="-342900" algn="just" fontAlgn="auto">
              <a:lnSpc>
                <a:spcPct val="90000"/>
              </a:lnSpc>
              <a:spcAft>
                <a:spcPts val="0"/>
              </a:spcAft>
              <a:buBlip>
                <a:blip r:embed="rId3"/>
              </a:buBlip>
              <a:defRPr/>
            </a:pPr>
            <a:r>
              <a:rPr lang="tr-TR" sz="2000" dirty="0" smtClean="0">
                <a:solidFill>
                  <a:schemeClr val="tx1"/>
                </a:solidFill>
                <a:latin typeface="Cambria" pitchFamily="18" charset="0"/>
                <a:ea typeface="+mn-ea"/>
                <a:cs typeface="Arial" charset="0"/>
              </a:rPr>
              <a:t>Haftada en fazla </a:t>
            </a:r>
            <a:r>
              <a:rPr lang="tr-TR" sz="2000" b="1" dirty="0" smtClean="0">
                <a:solidFill>
                  <a:schemeClr val="tx1"/>
                </a:solidFill>
                <a:latin typeface="Cambria" pitchFamily="18" charset="0"/>
                <a:ea typeface="+mn-ea"/>
                <a:cs typeface="Arial" charset="0"/>
              </a:rPr>
              <a:t>45 </a:t>
            </a:r>
            <a:r>
              <a:rPr lang="tr-TR" sz="2000" dirty="0" smtClean="0">
                <a:solidFill>
                  <a:schemeClr val="tx1"/>
                </a:solidFill>
                <a:latin typeface="Cambria" pitchFamily="18" charset="0"/>
                <a:ea typeface="+mn-ea"/>
                <a:cs typeface="Arial" charset="0"/>
              </a:rPr>
              <a:t>saat uygulanabilir</a:t>
            </a:r>
            <a:r>
              <a:rPr lang="tr-TR" sz="2000" b="1" dirty="0" smtClean="0">
                <a:solidFill>
                  <a:schemeClr val="tx1"/>
                </a:solidFill>
                <a:latin typeface="Cambria" pitchFamily="18" charset="0"/>
                <a:ea typeface="+mn-ea"/>
                <a:cs typeface="Arial" charset="0"/>
              </a:rPr>
              <a:t>.</a:t>
            </a:r>
          </a:p>
          <a:p>
            <a:pPr marL="342900" lvl="1" indent="-342900" algn="just" fontAlgn="auto">
              <a:lnSpc>
                <a:spcPct val="90000"/>
              </a:lnSpc>
              <a:spcAft>
                <a:spcPts val="0"/>
              </a:spcAft>
              <a:buBlip>
                <a:blip r:embed="rId3"/>
              </a:buBlip>
              <a:defRPr/>
            </a:pPr>
            <a:r>
              <a:rPr lang="tr-TR" sz="2000" dirty="0" smtClean="0">
                <a:solidFill>
                  <a:schemeClr val="tx1"/>
                </a:solidFill>
                <a:latin typeface="Cambria" pitchFamily="18" charset="0"/>
              </a:rPr>
              <a:t>Program süresi toplamda </a:t>
            </a:r>
            <a:r>
              <a:rPr lang="tr-TR" sz="2000" b="1" dirty="0" smtClean="0">
                <a:solidFill>
                  <a:schemeClr val="tx1"/>
                </a:solidFill>
                <a:latin typeface="Cambria" pitchFamily="18" charset="0"/>
              </a:rPr>
              <a:t>bilişim ve imalat </a:t>
            </a:r>
            <a:r>
              <a:rPr lang="tr-TR" sz="2000" dirty="0" smtClean="0">
                <a:solidFill>
                  <a:schemeClr val="tx1"/>
                </a:solidFill>
                <a:latin typeface="Cambria" pitchFamily="18" charset="0"/>
              </a:rPr>
              <a:t>sektörleri için en fazla </a:t>
            </a:r>
            <a:r>
              <a:rPr lang="tr-TR" sz="2000" b="1" dirty="0" smtClean="0">
                <a:solidFill>
                  <a:schemeClr val="tx1"/>
                </a:solidFill>
                <a:latin typeface="Cambria" pitchFamily="18" charset="0"/>
              </a:rPr>
              <a:t>6 ay</a:t>
            </a:r>
            <a:r>
              <a:rPr lang="tr-TR" sz="2000" dirty="0" smtClean="0">
                <a:solidFill>
                  <a:schemeClr val="tx1"/>
                </a:solidFill>
                <a:latin typeface="Cambria" pitchFamily="18" charset="0"/>
              </a:rPr>
              <a:t>, </a:t>
            </a:r>
            <a:r>
              <a:rPr lang="tr-TR" sz="2000" b="1" dirty="0" smtClean="0">
                <a:solidFill>
                  <a:schemeClr val="tx1"/>
                </a:solidFill>
                <a:latin typeface="Cambria" pitchFamily="18" charset="0"/>
              </a:rPr>
              <a:t>diğer sektörler </a:t>
            </a:r>
            <a:r>
              <a:rPr lang="tr-TR" sz="2000" dirty="0" smtClean="0">
                <a:solidFill>
                  <a:schemeClr val="tx1"/>
                </a:solidFill>
                <a:latin typeface="Cambria" pitchFamily="18" charset="0"/>
              </a:rPr>
              <a:t>için en fazla </a:t>
            </a:r>
            <a:r>
              <a:rPr lang="tr-TR" sz="2000" b="1" dirty="0" smtClean="0">
                <a:solidFill>
                  <a:schemeClr val="tx1"/>
                </a:solidFill>
                <a:latin typeface="Cambria" pitchFamily="18" charset="0"/>
              </a:rPr>
              <a:t>3</a:t>
            </a:r>
            <a:r>
              <a:rPr lang="tr-TR" sz="2000" dirty="0" smtClean="0">
                <a:solidFill>
                  <a:schemeClr val="tx1"/>
                </a:solidFill>
                <a:latin typeface="Cambria" pitchFamily="18" charset="0"/>
              </a:rPr>
              <a:t> </a:t>
            </a:r>
            <a:r>
              <a:rPr lang="tr-TR" sz="2000" b="1" dirty="0" smtClean="0">
                <a:solidFill>
                  <a:schemeClr val="tx1"/>
                </a:solidFill>
                <a:latin typeface="Cambria" pitchFamily="18" charset="0"/>
              </a:rPr>
              <a:t>ay</a:t>
            </a:r>
            <a:r>
              <a:rPr lang="tr-TR" sz="2000" dirty="0" smtClean="0">
                <a:solidFill>
                  <a:schemeClr val="tx1"/>
                </a:solidFill>
                <a:latin typeface="Cambria" pitchFamily="18" charset="0"/>
              </a:rPr>
              <a:t> olarak uygulanır. Ayrıca </a:t>
            </a:r>
            <a:r>
              <a:rPr lang="tr-TR" sz="2000" b="1" dirty="0" smtClean="0">
                <a:solidFill>
                  <a:srgbClr val="FF0000"/>
                </a:solidFill>
                <a:latin typeface="Cambria" pitchFamily="18" charset="0"/>
              </a:rPr>
              <a:t>bulut bilişim </a:t>
            </a:r>
            <a:r>
              <a:rPr lang="tr-TR" sz="2000" dirty="0" smtClean="0">
                <a:solidFill>
                  <a:schemeClr val="tx1"/>
                </a:solidFill>
                <a:latin typeface="Cambria" pitchFamily="18" charset="0"/>
              </a:rPr>
              <a:t>geleceğin meslekleri grubundaki mesleklerde de  </a:t>
            </a:r>
            <a:r>
              <a:rPr lang="tr-TR" sz="2000" b="1" dirty="0" smtClean="0">
                <a:solidFill>
                  <a:srgbClr val="FF0000"/>
                </a:solidFill>
                <a:latin typeface="Cambria" pitchFamily="18" charset="0"/>
              </a:rPr>
              <a:t>9 ay </a:t>
            </a:r>
            <a:r>
              <a:rPr lang="tr-TR" sz="2000" dirty="0" smtClean="0">
                <a:solidFill>
                  <a:schemeClr val="tx1"/>
                </a:solidFill>
                <a:latin typeface="Cambria" pitchFamily="18" charset="0"/>
              </a:rPr>
              <a:t>olarak uygulanacaktır.</a:t>
            </a:r>
          </a:p>
          <a:p>
            <a:pPr marL="342900" lvl="1" indent="-342900" algn="just" fontAlgn="auto">
              <a:lnSpc>
                <a:spcPct val="90000"/>
              </a:lnSpc>
              <a:spcAft>
                <a:spcPts val="0"/>
              </a:spcAft>
              <a:buBlip>
                <a:blip r:embed="rId3"/>
              </a:buBlip>
              <a:defRPr/>
            </a:pPr>
            <a:r>
              <a:rPr lang="tr-TR" sz="2000" dirty="0" smtClean="0">
                <a:solidFill>
                  <a:schemeClr val="tx1"/>
                </a:solidFill>
                <a:latin typeface="Cambria" pitchFamily="18" charset="0"/>
              </a:rPr>
              <a:t>Katılımcılar, </a:t>
            </a:r>
            <a:r>
              <a:rPr lang="tr-TR" sz="2000" b="1" dirty="0" smtClean="0">
                <a:solidFill>
                  <a:schemeClr val="tx1"/>
                </a:solidFill>
                <a:latin typeface="Cambria" pitchFamily="18" charset="0"/>
              </a:rPr>
              <a:t>24 ay içinde en fazla </a:t>
            </a:r>
            <a:r>
              <a:rPr lang="tr-TR" sz="2000" b="1" dirty="0" smtClean="0">
                <a:latin typeface="Cambria" pitchFamily="18" charset="0"/>
              </a:rPr>
              <a:t>320</a:t>
            </a:r>
            <a:r>
              <a:rPr lang="tr-TR" sz="2000" b="1" dirty="0" smtClean="0">
                <a:solidFill>
                  <a:schemeClr val="tx1"/>
                </a:solidFill>
                <a:latin typeface="Cambria" pitchFamily="18" charset="0"/>
              </a:rPr>
              <a:t> fiili gün </a:t>
            </a:r>
            <a:r>
              <a:rPr lang="tr-TR" sz="2000" dirty="0" smtClean="0">
                <a:solidFill>
                  <a:schemeClr val="tx1"/>
                </a:solidFill>
                <a:latin typeface="Cambria" pitchFamily="18" charset="0"/>
              </a:rPr>
              <a:t>işbaşı eğitim programından yararlanabilirler</a:t>
            </a:r>
          </a:p>
          <a:p>
            <a:pPr marL="342900" lvl="1" indent="-342900" algn="just" fontAlgn="auto">
              <a:lnSpc>
                <a:spcPct val="90000"/>
              </a:lnSpc>
              <a:spcAft>
                <a:spcPts val="0"/>
              </a:spcAft>
              <a:buBlip>
                <a:blip r:embed="rId3"/>
              </a:buBlip>
              <a:defRPr/>
            </a:pPr>
            <a:r>
              <a:rPr lang="tr-TR" sz="2000" b="1" dirty="0">
                <a:solidFill>
                  <a:schemeClr val="tx1"/>
                </a:solidFill>
                <a:latin typeface="Cambria" pitchFamily="18" charset="0"/>
                <a:cs typeface="Arial" charset="0"/>
              </a:rPr>
              <a:t>İki program arasında </a:t>
            </a:r>
            <a:r>
              <a:rPr lang="tr-TR" sz="2000" b="1" dirty="0" smtClean="0">
                <a:solidFill>
                  <a:schemeClr val="tx1"/>
                </a:solidFill>
                <a:latin typeface="Cambria" pitchFamily="18" charset="0"/>
                <a:cs typeface="Arial" charset="0"/>
              </a:rPr>
              <a:t>3 </a:t>
            </a:r>
            <a:r>
              <a:rPr lang="tr-TR" sz="2000" b="1" dirty="0">
                <a:solidFill>
                  <a:schemeClr val="tx1"/>
                </a:solidFill>
                <a:latin typeface="Cambria" pitchFamily="18" charset="0"/>
                <a:cs typeface="Arial" charset="0"/>
              </a:rPr>
              <a:t>ay </a:t>
            </a:r>
            <a:r>
              <a:rPr lang="tr-TR" sz="2000" dirty="0">
                <a:solidFill>
                  <a:schemeClr val="tx1"/>
                </a:solidFill>
                <a:latin typeface="Cambria" pitchFamily="18" charset="0"/>
                <a:cs typeface="Arial" charset="0"/>
              </a:rPr>
              <a:t>bekleme süresi bulunmalıdır.</a:t>
            </a:r>
          </a:p>
          <a:p>
            <a:pPr marL="0" lvl="1" indent="0" algn="just" fontAlgn="auto">
              <a:lnSpc>
                <a:spcPct val="90000"/>
              </a:lnSpc>
              <a:spcAft>
                <a:spcPts val="0"/>
              </a:spcAft>
              <a:buNone/>
              <a:defRPr/>
            </a:pPr>
            <a:endParaRPr lang="tr-TR" sz="2400" dirty="0" smtClean="0">
              <a:solidFill>
                <a:srgbClr val="000000"/>
              </a:solidFill>
              <a:latin typeface="Cambria" pitchFamily="18" charset="0"/>
            </a:endParaRPr>
          </a:p>
          <a:p>
            <a:pPr marL="0" lvl="1" indent="0" algn="just" fontAlgn="auto">
              <a:lnSpc>
                <a:spcPct val="90000"/>
              </a:lnSpc>
              <a:spcAft>
                <a:spcPts val="0"/>
              </a:spcAft>
              <a:buNone/>
              <a:defRPr/>
            </a:pPr>
            <a:endParaRPr lang="tr-TR" sz="2400" i="1" dirty="0">
              <a:solidFill>
                <a:srgbClr val="000000"/>
              </a:solidFill>
              <a:latin typeface="Cambria" pitchFamily="18" charset="0"/>
            </a:endParaRPr>
          </a:p>
        </p:txBody>
      </p:sp>
      <p:sp>
        <p:nvSpPr>
          <p:cNvPr id="6" name="Metin kutusu 5"/>
          <p:cNvSpPr txBox="1"/>
          <p:nvPr/>
        </p:nvSpPr>
        <p:spPr>
          <a:xfrm>
            <a:off x="2089835" y="188640"/>
            <a:ext cx="4824536" cy="523220"/>
          </a:xfrm>
          <a:prstGeom prst="rect">
            <a:avLst/>
          </a:prstGeom>
          <a:solidFill>
            <a:srgbClr val="CA3644"/>
          </a:solidFill>
        </p:spPr>
        <p:txBody>
          <a:bodyPr wrap="square" rtlCol="0">
            <a:spAutoFit/>
          </a:bodyPr>
          <a:lstStyle/>
          <a:p>
            <a:pPr algn="ctr"/>
            <a:r>
              <a:rPr lang="tr-TR" sz="2800" dirty="0" smtClean="0">
                <a:solidFill>
                  <a:schemeClr val="bg1"/>
                </a:solidFill>
                <a:latin typeface="Arial" pitchFamily="34" charset="0"/>
                <a:cs typeface="Arial" pitchFamily="34" charset="0"/>
              </a:rPr>
              <a:t>İŞBAŞI EĞİTİM PROGRAMI</a:t>
            </a:r>
            <a:endParaRPr lang="tr-TR"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064505364"/>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47" y="-2"/>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5" name="Metin kutusu 4"/>
          <p:cNvSpPr txBox="1"/>
          <p:nvPr/>
        </p:nvSpPr>
        <p:spPr>
          <a:xfrm>
            <a:off x="2089835" y="188640"/>
            <a:ext cx="4824536" cy="523220"/>
          </a:xfrm>
          <a:prstGeom prst="rect">
            <a:avLst/>
          </a:prstGeom>
          <a:solidFill>
            <a:srgbClr val="CA3644"/>
          </a:solidFill>
        </p:spPr>
        <p:txBody>
          <a:bodyPr wrap="square" rtlCol="0">
            <a:spAutoFit/>
          </a:bodyPr>
          <a:lstStyle/>
          <a:p>
            <a:pPr algn="ctr"/>
            <a:r>
              <a:rPr lang="tr-TR" sz="2800" dirty="0" smtClean="0">
                <a:solidFill>
                  <a:schemeClr val="bg1"/>
                </a:solidFill>
                <a:latin typeface="Arial" pitchFamily="34" charset="0"/>
                <a:cs typeface="Arial" pitchFamily="34" charset="0"/>
              </a:rPr>
              <a:t>İŞBAŞI EĞİTİM PROGRAMI</a:t>
            </a:r>
            <a:endParaRPr lang="tr-TR" sz="2800" dirty="0">
              <a:solidFill>
                <a:schemeClr val="bg1"/>
              </a:solidFill>
              <a:latin typeface="Arial" pitchFamily="34" charset="0"/>
              <a:cs typeface="Arial" pitchFamily="34" charset="0"/>
            </a:endParaRPr>
          </a:p>
        </p:txBody>
      </p:sp>
      <p:sp>
        <p:nvSpPr>
          <p:cNvPr id="6" name="İçerik Yer Tutucusu 2"/>
          <p:cNvSpPr>
            <a:spLocks noGrp="1"/>
          </p:cNvSpPr>
          <p:nvPr>
            <p:ph idx="1"/>
          </p:nvPr>
        </p:nvSpPr>
        <p:spPr>
          <a:xfrm>
            <a:off x="457200" y="2276872"/>
            <a:ext cx="8229600" cy="3849291"/>
          </a:xfrm>
        </p:spPr>
        <p:txBody>
          <a:bodyPr>
            <a:normAutofit fontScale="92500"/>
          </a:bodyPr>
          <a:lstStyle/>
          <a:p>
            <a:pPr marL="0" lvl="1" indent="0" algn="just" fontAlgn="auto">
              <a:lnSpc>
                <a:spcPct val="90000"/>
              </a:lnSpc>
              <a:spcAft>
                <a:spcPts val="0"/>
              </a:spcAft>
              <a:buNone/>
              <a:defRPr/>
            </a:pPr>
            <a:r>
              <a:rPr lang="tr-TR" sz="2600" b="1" i="1" u="sng" dirty="0" smtClean="0">
                <a:solidFill>
                  <a:srgbClr val="000000"/>
                </a:solidFill>
                <a:latin typeface="Calibri" pitchFamily="34" charset="0"/>
                <a:cs typeface="Arial" charset="0"/>
              </a:rPr>
              <a:t>KATILIMCI GİDERLERİ</a:t>
            </a:r>
            <a:endParaRPr lang="tr-TR" sz="2600" b="1" i="1" u="sng" dirty="0">
              <a:solidFill>
                <a:srgbClr val="000000"/>
              </a:solidFill>
              <a:latin typeface="Calibri" pitchFamily="34" charset="0"/>
              <a:cs typeface="Arial" charset="0"/>
            </a:endParaRPr>
          </a:p>
          <a:p>
            <a:pPr lvl="0"/>
            <a:r>
              <a:rPr lang="tr-TR" sz="2600" dirty="0">
                <a:solidFill>
                  <a:schemeClr val="tx1"/>
                </a:solidFill>
              </a:rPr>
              <a:t>iş arayanlar için günlük </a:t>
            </a:r>
            <a:r>
              <a:rPr lang="tr-TR" sz="2600" b="1" dirty="0">
                <a:solidFill>
                  <a:schemeClr val="tx1"/>
                </a:solidFill>
              </a:rPr>
              <a:t>61,65</a:t>
            </a:r>
            <a:r>
              <a:rPr lang="tr-TR" sz="2600" dirty="0">
                <a:solidFill>
                  <a:schemeClr val="tx1"/>
                </a:solidFill>
              </a:rPr>
              <a:t> TL, </a:t>
            </a:r>
          </a:p>
          <a:p>
            <a:pPr lvl="0"/>
            <a:r>
              <a:rPr lang="tr-TR" sz="2600" dirty="0">
                <a:solidFill>
                  <a:schemeClr val="tx1"/>
                </a:solidFill>
              </a:rPr>
              <a:t>öğrenciler için günlük </a:t>
            </a:r>
            <a:r>
              <a:rPr lang="tr-TR" sz="2600" b="1" dirty="0">
                <a:solidFill>
                  <a:schemeClr val="tx1"/>
                </a:solidFill>
              </a:rPr>
              <a:t>46,23</a:t>
            </a:r>
            <a:r>
              <a:rPr lang="tr-TR" sz="2600" dirty="0">
                <a:solidFill>
                  <a:schemeClr val="tx1"/>
                </a:solidFill>
              </a:rPr>
              <a:t> TL,</a:t>
            </a:r>
          </a:p>
          <a:p>
            <a:pPr lvl="0"/>
            <a:r>
              <a:rPr lang="tr-TR" sz="2600" dirty="0">
                <a:solidFill>
                  <a:schemeClr val="tx1"/>
                </a:solidFill>
              </a:rPr>
              <a:t>işsizlik ödeneği alan katılımcılar için günlük </a:t>
            </a:r>
            <a:r>
              <a:rPr lang="tr-TR" sz="2600" b="1" dirty="0">
                <a:solidFill>
                  <a:schemeClr val="tx1"/>
                </a:solidFill>
              </a:rPr>
              <a:t>30,82 </a:t>
            </a:r>
            <a:r>
              <a:rPr lang="tr-TR" sz="2600" dirty="0">
                <a:solidFill>
                  <a:schemeClr val="tx1"/>
                </a:solidFill>
              </a:rPr>
              <a:t>TL </a:t>
            </a:r>
            <a:r>
              <a:rPr lang="tr-TR" sz="2600" dirty="0" smtClean="0">
                <a:solidFill>
                  <a:schemeClr val="tx1"/>
                </a:solidFill>
              </a:rPr>
              <a:t> </a:t>
            </a:r>
          </a:p>
          <a:p>
            <a:pPr lvl="0"/>
            <a:r>
              <a:rPr lang="tr-TR" sz="2600" dirty="0"/>
              <a:t>18-29 yaş gençler için </a:t>
            </a:r>
            <a:r>
              <a:rPr lang="tr-TR" sz="2600" b="1" dirty="0" smtClean="0"/>
              <a:t>Bulut </a:t>
            </a:r>
            <a:r>
              <a:rPr lang="tr-TR" sz="2600" b="1" dirty="0"/>
              <a:t>bilişim </a:t>
            </a:r>
            <a:r>
              <a:rPr lang="tr-TR" sz="2600" dirty="0"/>
              <a:t>, oyun geliştirme uzmanı ve kodlama </a:t>
            </a:r>
            <a:r>
              <a:rPr lang="tr-TR" sz="2600" b="1" dirty="0"/>
              <a:t>geleceğin </a:t>
            </a:r>
            <a:r>
              <a:rPr lang="tr-TR" sz="2600" b="1" dirty="0" smtClean="0"/>
              <a:t>mesleklerinde </a:t>
            </a:r>
            <a:r>
              <a:rPr lang="tr-TR" sz="2600" dirty="0" smtClean="0"/>
              <a:t>günlük </a:t>
            </a:r>
            <a:r>
              <a:rPr lang="tr-TR" sz="2600" b="1" dirty="0" smtClean="0"/>
              <a:t>75</a:t>
            </a:r>
            <a:r>
              <a:rPr lang="tr-TR" sz="2600" dirty="0" smtClean="0"/>
              <a:t> TL olarak</a:t>
            </a:r>
            <a:endParaRPr lang="tr-TR" sz="2600" dirty="0" smtClean="0">
              <a:solidFill>
                <a:schemeClr val="tx1"/>
              </a:solidFill>
            </a:endParaRPr>
          </a:p>
          <a:p>
            <a:pPr lvl="0"/>
            <a:r>
              <a:rPr lang="tr-TR" sz="2600" dirty="0" smtClean="0">
                <a:solidFill>
                  <a:schemeClr val="tx1"/>
                </a:solidFill>
              </a:rPr>
              <a:t>Ayrıca program süresince katılımcılar adına iş kazası ve meslek hastalığı ile genel sağlık sigortası primleri</a:t>
            </a:r>
          </a:p>
          <a:p>
            <a:pPr marL="0" lvl="0" indent="0">
              <a:buNone/>
            </a:pPr>
            <a:r>
              <a:rPr lang="tr-TR" sz="2600" dirty="0" smtClean="0">
                <a:solidFill>
                  <a:schemeClr val="tx1"/>
                </a:solidFill>
              </a:rPr>
              <a:t> </a:t>
            </a:r>
            <a:r>
              <a:rPr lang="tr-TR" sz="2600" dirty="0" smtClean="0">
                <a:solidFill>
                  <a:srgbClr val="FF0000"/>
                </a:solidFill>
              </a:rPr>
              <a:t>İŞKUR</a:t>
            </a:r>
            <a:r>
              <a:rPr lang="tr-TR" sz="2600" dirty="0" smtClean="0">
                <a:solidFill>
                  <a:schemeClr val="tx1"/>
                </a:solidFill>
              </a:rPr>
              <a:t> tarafından karşılanacaktır.</a:t>
            </a:r>
            <a:endParaRPr lang="tr-TR" sz="2600" dirty="0">
              <a:solidFill>
                <a:schemeClr val="tx1"/>
              </a:solidFill>
            </a:endParaRPr>
          </a:p>
        </p:txBody>
      </p:sp>
    </p:spTree>
    <p:extLst>
      <p:ext uri="{BB962C8B-B14F-4D97-AF65-F5344CB8AC3E}">
        <p14:creationId xmlns:p14="http://schemas.microsoft.com/office/powerpoint/2010/main" val="2021205729"/>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47" y="-2"/>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5" name="Metin kutusu 4"/>
          <p:cNvSpPr txBox="1"/>
          <p:nvPr/>
        </p:nvSpPr>
        <p:spPr>
          <a:xfrm>
            <a:off x="2089835" y="188640"/>
            <a:ext cx="4824536" cy="523220"/>
          </a:xfrm>
          <a:prstGeom prst="rect">
            <a:avLst/>
          </a:prstGeom>
          <a:solidFill>
            <a:srgbClr val="CA3644"/>
          </a:solidFill>
        </p:spPr>
        <p:txBody>
          <a:bodyPr wrap="square" rtlCol="0">
            <a:spAutoFit/>
          </a:bodyPr>
          <a:lstStyle/>
          <a:p>
            <a:pPr algn="ctr"/>
            <a:r>
              <a:rPr lang="tr-TR" sz="2800" dirty="0" smtClean="0">
                <a:solidFill>
                  <a:schemeClr val="bg1"/>
                </a:solidFill>
                <a:latin typeface="Arial" pitchFamily="34" charset="0"/>
                <a:cs typeface="Arial" pitchFamily="34" charset="0"/>
              </a:rPr>
              <a:t>İŞBAŞI EĞİTİM PROGRAMI</a:t>
            </a:r>
            <a:endParaRPr lang="tr-TR" sz="2800" dirty="0">
              <a:solidFill>
                <a:schemeClr val="bg1"/>
              </a:solidFill>
              <a:latin typeface="Arial" pitchFamily="34" charset="0"/>
              <a:cs typeface="Arial" pitchFamily="34" charset="0"/>
            </a:endParaRPr>
          </a:p>
        </p:txBody>
      </p:sp>
      <p:sp>
        <p:nvSpPr>
          <p:cNvPr id="6" name="İçerik Yer Tutucusu 2"/>
          <p:cNvSpPr>
            <a:spLocks noGrp="1"/>
          </p:cNvSpPr>
          <p:nvPr>
            <p:ph idx="1"/>
          </p:nvPr>
        </p:nvSpPr>
        <p:spPr>
          <a:xfrm>
            <a:off x="364815" y="2276873"/>
            <a:ext cx="8369751" cy="3888432"/>
          </a:xfrm>
        </p:spPr>
        <p:txBody>
          <a:bodyPr>
            <a:normAutofit fontScale="77500" lnSpcReduction="20000"/>
          </a:bodyPr>
          <a:lstStyle/>
          <a:p>
            <a:pPr marL="342900" lvl="1" indent="-342900" algn="just">
              <a:lnSpc>
                <a:spcPct val="150000"/>
              </a:lnSpc>
              <a:buFont typeface="Wingdings" panose="05000000000000000000" pitchFamily="2" charset="2"/>
              <a:buChar char="Ø"/>
            </a:pPr>
            <a:r>
              <a:rPr lang="tr-TR" sz="2600" dirty="0" smtClean="0">
                <a:solidFill>
                  <a:schemeClr val="tx1"/>
                </a:solidFill>
                <a:latin typeface="Arial" pitchFamily="34" charset="0"/>
                <a:ea typeface="ＭＳ Ｐゴシック" pitchFamily="34" charset="-128"/>
                <a:cs typeface="Arial" pitchFamily="34" charset="0"/>
              </a:rPr>
              <a:t>İşbaşı </a:t>
            </a:r>
            <a:r>
              <a:rPr lang="tr-TR" sz="2600" dirty="0">
                <a:latin typeface="Arial" pitchFamily="34" charset="0"/>
                <a:ea typeface="ＭＳ Ｐゴシック" pitchFamily="34" charset="-128"/>
                <a:cs typeface="Arial" pitchFamily="34" charset="0"/>
              </a:rPr>
              <a:t>E</a:t>
            </a:r>
            <a:r>
              <a:rPr lang="tr-TR" sz="2600" dirty="0" smtClean="0">
                <a:solidFill>
                  <a:schemeClr val="tx1"/>
                </a:solidFill>
                <a:latin typeface="Arial" pitchFamily="34" charset="0"/>
                <a:ea typeface="ＭＳ Ｐゴシック" pitchFamily="34" charset="-128"/>
                <a:cs typeface="Arial" pitchFamily="34" charset="0"/>
              </a:rPr>
              <a:t>ğitim </a:t>
            </a:r>
            <a:r>
              <a:rPr lang="tr-TR" sz="2600" dirty="0">
                <a:latin typeface="Arial" pitchFamily="34" charset="0"/>
                <a:ea typeface="ＭＳ Ｐゴシック" pitchFamily="34" charset="-128"/>
                <a:cs typeface="Arial" pitchFamily="34" charset="0"/>
              </a:rPr>
              <a:t>P</a:t>
            </a:r>
            <a:r>
              <a:rPr lang="tr-TR" sz="2600" dirty="0" smtClean="0">
                <a:solidFill>
                  <a:schemeClr val="tx1"/>
                </a:solidFill>
                <a:latin typeface="Arial" pitchFamily="34" charset="0"/>
                <a:ea typeface="ＭＳ Ｐゴシック" pitchFamily="34" charset="-128"/>
                <a:cs typeface="Arial" pitchFamily="34" charset="0"/>
              </a:rPr>
              <a:t>rogramlarına </a:t>
            </a:r>
            <a:r>
              <a:rPr lang="tr-TR" sz="2600" dirty="0">
                <a:solidFill>
                  <a:schemeClr val="tx1"/>
                </a:solidFill>
                <a:latin typeface="Arial" pitchFamily="34" charset="0"/>
                <a:ea typeface="ＭＳ Ｐゴシック" pitchFamily="34" charset="-128"/>
                <a:cs typeface="Arial" pitchFamily="34" charset="0"/>
              </a:rPr>
              <a:t>katılanlara Kurumumuzun yaptığı ödemelere ek olarak işveren tarafından </a:t>
            </a:r>
            <a:r>
              <a:rPr lang="tr-TR" sz="2600" dirty="0" smtClean="0">
                <a:solidFill>
                  <a:schemeClr val="tx1"/>
                </a:solidFill>
                <a:latin typeface="Arial" pitchFamily="34" charset="0"/>
                <a:ea typeface="ＭＳ Ｐゴシック" pitchFamily="34" charset="-128"/>
                <a:cs typeface="Arial" pitchFamily="34" charset="0"/>
              </a:rPr>
              <a:t>ödeme yapılırsa bu ödemelerin </a:t>
            </a:r>
            <a:r>
              <a:rPr lang="tr-TR" sz="2600" dirty="0">
                <a:solidFill>
                  <a:schemeClr val="tx1"/>
                </a:solidFill>
                <a:latin typeface="Arial" pitchFamily="34" charset="0"/>
                <a:ea typeface="ＭＳ Ｐゴシック" pitchFamily="34" charset="-128"/>
                <a:cs typeface="Arial" pitchFamily="34" charset="0"/>
              </a:rPr>
              <a:t>brüt asgari ücretin yarısına kadar olan tutarı, </a:t>
            </a:r>
            <a:r>
              <a:rPr lang="tr-TR" sz="2600" dirty="0" smtClean="0">
                <a:solidFill>
                  <a:schemeClr val="tx1"/>
                </a:solidFill>
                <a:latin typeface="Arial" pitchFamily="34" charset="0"/>
                <a:ea typeface="ＭＳ Ｐゴシック" pitchFamily="34" charset="-128"/>
                <a:cs typeface="Arial" pitchFamily="34" charset="0"/>
              </a:rPr>
              <a:t>vergi matrahından indirilebiliyor.</a:t>
            </a:r>
          </a:p>
          <a:p>
            <a:pPr marL="342900" lvl="1" indent="-342900" algn="just">
              <a:lnSpc>
                <a:spcPct val="150000"/>
              </a:lnSpc>
              <a:buFont typeface="Wingdings" panose="05000000000000000000" pitchFamily="2" charset="2"/>
              <a:buChar char="Ø"/>
            </a:pPr>
            <a:r>
              <a:rPr lang="tr-TR" sz="2600" dirty="0">
                <a:solidFill>
                  <a:srgbClr val="FF0000"/>
                </a:solidFill>
                <a:latin typeface="Arial" pitchFamily="34" charset="0"/>
                <a:ea typeface="ＭＳ Ｐゴシック" pitchFamily="34" charset="-128"/>
                <a:cs typeface="Arial" pitchFamily="34" charset="0"/>
              </a:rPr>
              <a:t>Sanayi Sektöründe </a:t>
            </a:r>
            <a:r>
              <a:rPr lang="tr-TR" sz="2600" dirty="0" smtClean="0">
                <a:latin typeface="Arial" pitchFamily="34" charset="0"/>
                <a:ea typeface="ＭＳ Ｐゴシック" pitchFamily="34" charset="-128"/>
                <a:cs typeface="Arial" pitchFamily="34" charset="0"/>
              </a:rPr>
              <a:t>düzenlenecek en az %50 istihdam garantili  MEK veya imalat sektöründe düzenlenen İEP katılımcısı, </a:t>
            </a:r>
            <a:r>
              <a:rPr lang="tr-TR" sz="2600" dirty="0">
                <a:solidFill>
                  <a:srgbClr val="FF0000"/>
                </a:solidFill>
                <a:latin typeface="Arial" pitchFamily="34" charset="0"/>
                <a:ea typeface="ＭＳ Ｐゴシック" pitchFamily="34" charset="-128"/>
                <a:cs typeface="Arial" pitchFamily="34" charset="0"/>
              </a:rPr>
              <a:t>2-5</a:t>
            </a:r>
            <a:r>
              <a:rPr lang="tr-TR" sz="2600" dirty="0">
                <a:latin typeface="Arial" pitchFamily="34" charset="0"/>
                <a:ea typeface="ＭＳ Ｐゴシック" pitchFamily="34" charset="-128"/>
                <a:cs typeface="Arial" pitchFamily="34" charset="0"/>
              </a:rPr>
              <a:t> </a:t>
            </a:r>
            <a:r>
              <a:rPr lang="tr-TR" sz="2600" dirty="0" smtClean="0">
                <a:latin typeface="Arial" pitchFamily="34" charset="0"/>
                <a:ea typeface="ＭＳ Ｐゴシック" pitchFamily="34" charset="-128"/>
                <a:cs typeface="Arial" pitchFamily="34" charset="0"/>
              </a:rPr>
              <a:t>yaş arası </a:t>
            </a:r>
            <a:r>
              <a:rPr lang="es-ES" sz="2600" dirty="0" smtClean="0">
                <a:latin typeface="Arial" pitchFamily="34" charset="0"/>
                <a:ea typeface="ＭＳ Ｐゴシック" pitchFamily="34" charset="-128"/>
                <a:cs typeface="Arial" pitchFamily="34" charset="0"/>
              </a:rPr>
              <a:t>(2 </a:t>
            </a:r>
            <a:r>
              <a:rPr lang="es-ES" sz="2600" dirty="0">
                <a:latin typeface="Arial" pitchFamily="34" charset="0"/>
                <a:ea typeface="ＭＳ Ｐゴシック" pitchFamily="34" charset="-128"/>
                <a:cs typeface="Arial" pitchFamily="34" charset="0"/>
              </a:rPr>
              <a:t>ve 5 yaş </a:t>
            </a:r>
            <a:r>
              <a:rPr lang="es-ES" sz="2600" dirty="0" smtClean="0">
                <a:latin typeface="Arial" pitchFamily="34" charset="0"/>
                <a:ea typeface="ＭＳ Ｐゴシック" pitchFamily="34" charset="-128"/>
                <a:cs typeface="Arial" pitchFamily="34" charset="0"/>
              </a:rPr>
              <a:t>dahil</a:t>
            </a:r>
            <a:r>
              <a:rPr lang="tr-TR" sz="2600" dirty="0">
                <a:latin typeface="Arial" pitchFamily="34" charset="0"/>
                <a:ea typeface="ＭＳ Ｐゴシック" pitchFamily="34" charset="-128"/>
                <a:cs typeface="Arial" pitchFamily="34" charset="0"/>
              </a:rPr>
              <a:t>)</a:t>
            </a:r>
            <a:r>
              <a:rPr lang="tr-TR" sz="2600" dirty="0" smtClean="0">
                <a:latin typeface="Arial" pitchFamily="34" charset="0"/>
                <a:ea typeface="ＭＳ Ｐゴシック" pitchFamily="34" charset="-128"/>
                <a:cs typeface="Arial" pitchFamily="34" charset="0"/>
              </a:rPr>
              <a:t> çocuğu olup </a:t>
            </a:r>
            <a:r>
              <a:rPr lang="tr-TR" sz="2600" dirty="0">
                <a:latin typeface="Arial" pitchFamily="34" charset="0"/>
                <a:ea typeface="ＭＳ Ｐゴシック" pitchFamily="34" charset="-128"/>
                <a:cs typeface="Arial" pitchFamily="34" charset="0"/>
              </a:rPr>
              <a:t>kreşe/gündüz bakımevine (özel veya kamu) devam eden kadın </a:t>
            </a:r>
            <a:r>
              <a:rPr lang="tr-TR" sz="2600" dirty="0" smtClean="0">
                <a:latin typeface="Arial" pitchFamily="34" charset="0"/>
                <a:ea typeface="ＭＳ Ｐゴシック" pitchFamily="34" charset="-128"/>
                <a:cs typeface="Arial" pitchFamily="34" charset="0"/>
              </a:rPr>
              <a:t>kursiyer/katılımcılara </a:t>
            </a:r>
            <a:r>
              <a:rPr lang="tr-TR" sz="2600" dirty="0" smtClean="0">
                <a:latin typeface="Arial" pitchFamily="34" charset="0"/>
                <a:ea typeface="ＭＳ Ｐゴシック" pitchFamily="34" charset="-128"/>
                <a:cs typeface="Arial" pitchFamily="34" charset="0"/>
              </a:rPr>
              <a:t>(</a:t>
            </a:r>
            <a:r>
              <a:rPr lang="tr-TR" sz="2600" b="1" dirty="0" smtClean="0">
                <a:latin typeface="Arial" pitchFamily="34" charset="0"/>
                <a:ea typeface="ＭＳ Ｐゴシック" pitchFamily="34" charset="-128"/>
                <a:cs typeface="Arial" pitchFamily="34" charset="0"/>
              </a:rPr>
              <a:t>yalnız </a:t>
            </a:r>
            <a:r>
              <a:rPr lang="tr-TR" sz="2600" b="1" dirty="0">
                <a:latin typeface="Arial" pitchFamily="34" charset="0"/>
                <a:ea typeface="ＭＳ Ｐゴシック" pitchFamily="34" charset="-128"/>
                <a:cs typeface="Arial" pitchFamily="34" charset="0"/>
              </a:rPr>
              <a:t>1 çocuk </a:t>
            </a:r>
            <a:r>
              <a:rPr lang="tr-TR" sz="2600" b="1" dirty="0" smtClean="0">
                <a:latin typeface="Arial" pitchFamily="34" charset="0"/>
                <a:ea typeface="ＭＳ Ｐゴシック" pitchFamily="34" charset="-128"/>
                <a:cs typeface="Arial" pitchFamily="34" charset="0"/>
              </a:rPr>
              <a:t>için)</a:t>
            </a:r>
            <a:r>
              <a:rPr lang="tr-TR" sz="2600" dirty="0" smtClean="0">
                <a:latin typeface="Arial" pitchFamily="34" charset="0"/>
                <a:ea typeface="ＭＳ Ｐゴシック" pitchFamily="34" charset="-128"/>
                <a:cs typeface="Arial" pitchFamily="34" charset="0"/>
              </a:rPr>
              <a:t> </a:t>
            </a:r>
            <a:r>
              <a:rPr lang="tr-TR" sz="2600" dirty="0">
                <a:latin typeface="Arial" pitchFamily="34" charset="0"/>
                <a:ea typeface="ＭＳ Ｐゴシック" pitchFamily="34" charset="-128"/>
                <a:cs typeface="Arial" pitchFamily="34" charset="0"/>
              </a:rPr>
              <a:t>kurs bitene kadar aylık </a:t>
            </a:r>
            <a:r>
              <a:rPr lang="tr-TR" sz="2600" dirty="0">
                <a:solidFill>
                  <a:srgbClr val="FF0000"/>
                </a:solidFill>
                <a:latin typeface="Arial" pitchFamily="34" charset="0"/>
                <a:ea typeface="ＭＳ Ｐゴシック" pitchFamily="34" charset="-128"/>
                <a:cs typeface="Arial" pitchFamily="34" charset="0"/>
              </a:rPr>
              <a:t>400 </a:t>
            </a:r>
            <a:r>
              <a:rPr lang="tr-TR" sz="2600" dirty="0" err="1">
                <a:solidFill>
                  <a:srgbClr val="FF0000"/>
                </a:solidFill>
                <a:latin typeface="Arial" pitchFamily="34" charset="0"/>
                <a:ea typeface="ＭＳ Ｐゴシック" pitchFamily="34" charset="-128"/>
                <a:cs typeface="Arial" pitchFamily="34" charset="0"/>
              </a:rPr>
              <a:t>tl</a:t>
            </a:r>
            <a:r>
              <a:rPr lang="tr-TR" sz="2600" dirty="0">
                <a:solidFill>
                  <a:srgbClr val="FF0000"/>
                </a:solidFill>
                <a:latin typeface="Arial" pitchFamily="34" charset="0"/>
                <a:ea typeface="ＭＳ Ｐゴシック" pitchFamily="34" charset="-128"/>
                <a:cs typeface="Arial" pitchFamily="34" charset="0"/>
              </a:rPr>
              <a:t> </a:t>
            </a:r>
            <a:r>
              <a:rPr lang="tr-TR" sz="2600" dirty="0" smtClean="0">
                <a:latin typeface="Arial" pitchFamily="34" charset="0"/>
                <a:ea typeface="ＭＳ Ｐゴシック" pitchFamily="34" charset="-128"/>
                <a:cs typeface="Arial" pitchFamily="34" charset="0"/>
              </a:rPr>
              <a:t>çocuk bakım desteği verilecektir</a:t>
            </a:r>
            <a:r>
              <a:rPr lang="tr-TR" sz="2600" dirty="0" smtClean="0">
                <a:latin typeface="Arial" pitchFamily="34" charset="0"/>
                <a:ea typeface="ＭＳ Ｐゴシック" pitchFamily="34" charset="-128"/>
                <a:cs typeface="Arial" pitchFamily="34" charset="0"/>
              </a:rPr>
              <a:t>.</a:t>
            </a:r>
            <a:endParaRPr lang="tr-TR" sz="2600" dirty="0" smtClean="0">
              <a:solidFill>
                <a:schemeClr val="tx1"/>
              </a:solidFill>
              <a:latin typeface="Arial" pitchFamily="34" charset="0"/>
              <a:ea typeface="ＭＳ Ｐゴシック" pitchFamily="34" charset="-128"/>
              <a:cs typeface="Arial" pitchFamily="34" charset="0"/>
            </a:endParaRPr>
          </a:p>
          <a:p>
            <a:pPr marL="342900" lvl="1" indent="-342900" algn="just">
              <a:lnSpc>
                <a:spcPct val="150000"/>
              </a:lnSpc>
              <a:buFont typeface="Wingdings" panose="05000000000000000000" pitchFamily="2" charset="2"/>
              <a:buChar char="Ø"/>
            </a:pPr>
            <a:endParaRPr lang="tr-TR" sz="2000" dirty="0" smtClean="0">
              <a:solidFill>
                <a:schemeClr val="tx1"/>
              </a:solidFill>
              <a:latin typeface="Cambria" pitchFamily="18" charset="0"/>
              <a:ea typeface="ＭＳ Ｐゴシック" pitchFamily="34" charset="-128"/>
              <a:cs typeface="ＭＳ Ｐゴシック" charset="0"/>
            </a:endParaRPr>
          </a:p>
          <a:p>
            <a:pPr marL="342900" lvl="1" indent="-342900" algn="just">
              <a:lnSpc>
                <a:spcPct val="150000"/>
              </a:lnSpc>
              <a:buFont typeface="Wingdings" panose="05000000000000000000" pitchFamily="2" charset="2"/>
              <a:buChar char="Ø"/>
            </a:pPr>
            <a:endParaRPr lang="tr-TR" sz="2000" dirty="0" smtClean="0">
              <a:solidFill>
                <a:schemeClr val="tx1"/>
              </a:solidFill>
              <a:latin typeface="Cambria" pitchFamily="18" charset="0"/>
              <a:ea typeface="ＭＳ Ｐゴシック" pitchFamily="34" charset="-128"/>
              <a:cs typeface="ＭＳ Ｐゴシック" charset="0"/>
            </a:endParaRPr>
          </a:p>
          <a:p>
            <a:pPr marL="342900" lvl="1" indent="-342900" algn="just">
              <a:lnSpc>
                <a:spcPct val="150000"/>
              </a:lnSpc>
              <a:buFont typeface="Wingdings" panose="05000000000000000000" pitchFamily="2" charset="2"/>
              <a:buChar char="Ø"/>
            </a:pPr>
            <a:endParaRPr lang="tr-TR" sz="2000" dirty="0">
              <a:solidFill>
                <a:schemeClr val="tx1"/>
              </a:solidFill>
              <a:latin typeface="Cambria" pitchFamily="18" charset="0"/>
              <a:ea typeface="ＭＳ Ｐゴシック" pitchFamily="34" charset="-128"/>
              <a:cs typeface="ＭＳ Ｐゴシック" charset="0"/>
            </a:endParaRPr>
          </a:p>
          <a:p>
            <a:pPr marL="0" lvl="1" indent="0" algn="just">
              <a:lnSpc>
                <a:spcPct val="150000"/>
              </a:lnSpc>
              <a:buNone/>
            </a:pPr>
            <a:endParaRPr lang="tr-TR" sz="1600" i="1" dirty="0">
              <a:solidFill>
                <a:schemeClr val="tx1"/>
              </a:solidFill>
              <a:latin typeface="+mj-lt"/>
              <a:ea typeface="ＭＳ Ｐゴシック" pitchFamily="34" charset="-128"/>
              <a:cs typeface="Arial" pitchFamily="34" charset="0"/>
            </a:endParaRPr>
          </a:p>
        </p:txBody>
      </p:sp>
    </p:spTree>
    <p:extLst>
      <p:ext uri="{BB962C8B-B14F-4D97-AF65-F5344CB8AC3E}">
        <p14:creationId xmlns:p14="http://schemas.microsoft.com/office/powerpoint/2010/main" val="423272514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6632"/>
            <a:ext cx="9144000" cy="7533457"/>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Başlık 1"/>
          <p:cNvSpPr>
            <a:spLocks noGrp="1"/>
          </p:cNvSpPr>
          <p:nvPr>
            <p:ph type="ctrTitle"/>
          </p:nvPr>
        </p:nvSpPr>
        <p:spPr>
          <a:xfrm>
            <a:off x="0" y="836713"/>
            <a:ext cx="9144000" cy="1080120"/>
          </a:xfrm>
        </p:spPr>
        <p:txBody>
          <a:bodyPr/>
          <a:lstStyle/>
          <a:p>
            <a:r>
              <a:rPr lang="tr-TR" b="1" dirty="0" smtClean="0">
                <a:solidFill>
                  <a:srgbClr val="002060"/>
                </a:solidFill>
              </a:rPr>
              <a:t>Sigortalı Yönünden Aranılan Şartlar</a:t>
            </a:r>
            <a:endParaRPr lang="tr-TR" b="1" dirty="0">
              <a:solidFill>
                <a:srgbClr val="002060"/>
              </a:solidFill>
            </a:endParaRPr>
          </a:p>
        </p:txBody>
      </p:sp>
      <p:sp>
        <p:nvSpPr>
          <p:cNvPr id="3" name="Alt Başlık 2"/>
          <p:cNvSpPr>
            <a:spLocks noGrp="1"/>
          </p:cNvSpPr>
          <p:nvPr>
            <p:ph type="subTitle" idx="1"/>
          </p:nvPr>
        </p:nvSpPr>
        <p:spPr>
          <a:xfrm>
            <a:off x="539552" y="2852936"/>
            <a:ext cx="8136904" cy="3240360"/>
          </a:xfrm>
        </p:spPr>
        <p:txBody>
          <a:bodyPr>
            <a:normAutofit fontScale="92500"/>
          </a:bodyPr>
          <a:lstStyle/>
          <a:p>
            <a:pPr marL="457200" lvl="0" indent="-457200" algn="just">
              <a:buBlip>
                <a:blip r:embed="rId3"/>
              </a:buBlip>
            </a:pPr>
            <a:r>
              <a:rPr lang="tr-TR" b="1" dirty="0">
                <a:solidFill>
                  <a:schemeClr val="tx1"/>
                </a:solidFill>
              </a:rPr>
              <a:t>İŞKUR’</a:t>
            </a:r>
            <a:r>
              <a:rPr lang="tr-TR" dirty="0">
                <a:solidFill>
                  <a:schemeClr val="tx1"/>
                </a:solidFill>
              </a:rPr>
              <a:t>a</a:t>
            </a:r>
            <a:r>
              <a:rPr lang="tr-TR" b="1" dirty="0">
                <a:solidFill>
                  <a:schemeClr val="tx1"/>
                </a:solidFill>
              </a:rPr>
              <a:t> </a:t>
            </a:r>
            <a:r>
              <a:rPr lang="tr-TR" dirty="0">
                <a:solidFill>
                  <a:schemeClr val="tx1"/>
                </a:solidFill>
              </a:rPr>
              <a:t>kayıtlı işsiz olması,</a:t>
            </a:r>
          </a:p>
          <a:p>
            <a:pPr marL="457200" lvl="0" indent="-457200" algn="just">
              <a:buBlip>
                <a:blip r:embed="rId3"/>
              </a:buBlip>
            </a:pPr>
            <a:r>
              <a:rPr lang="tr-TR" dirty="0" smtClean="0">
                <a:solidFill>
                  <a:schemeClr val="tx1"/>
                </a:solidFill>
              </a:rPr>
              <a:t>İşe </a:t>
            </a:r>
            <a:r>
              <a:rPr lang="tr-TR" dirty="0">
                <a:solidFill>
                  <a:schemeClr val="tx1"/>
                </a:solidFill>
              </a:rPr>
              <a:t>alındıkları aydan önceki </a:t>
            </a:r>
            <a:r>
              <a:rPr lang="tr-TR" b="1" dirty="0">
                <a:solidFill>
                  <a:srgbClr val="FF0000"/>
                </a:solidFill>
              </a:rPr>
              <a:t>üç</a:t>
            </a:r>
            <a:r>
              <a:rPr lang="tr-TR" b="1" dirty="0">
                <a:solidFill>
                  <a:schemeClr val="tx1"/>
                </a:solidFill>
              </a:rPr>
              <a:t> </a:t>
            </a:r>
            <a:r>
              <a:rPr lang="tr-TR" b="1" dirty="0">
                <a:solidFill>
                  <a:srgbClr val="FF0000"/>
                </a:solidFill>
              </a:rPr>
              <a:t>ayda 10 günden fazla</a:t>
            </a:r>
            <a:r>
              <a:rPr lang="tr-TR" b="1" dirty="0">
                <a:solidFill>
                  <a:schemeClr val="tx1"/>
                </a:solidFill>
              </a:rPr>
              <a:t> </a:t>
            </a:r>
            <a:r>
              <a:rPr lang="tr-TR" dirty="0">
                <a:solidFill>
                  <a:schemeClr val="tx1"/>
                </a:solidFill>
              </a:rPr>
              <a:t>5510/4-a,b,c</a:t>
            </a:r>
            <a:r>
              <a:rPr lang="tr-TR" b="1" dirty="0">
                <a:solidFill>
                  <a:schemeClr val="tx1"/>
                </a:solidFill>
              </a:rPr>
              <a:t> </a:t>
            </a:r>
            <a:r>
              <a:rPr lang="tr-TR" dirty="0">
                <a:solidFill>
                  <a:schemeClr val="tx1"/>
                </a:solidFill>
              </a:rPr>
              <a:t>kapsamında sigortalılıklarının </a:t>
            </a:r>
            <a:r>
              <a:rPr lang="tr-TR" u="sng" dirty="0">
                <a:solidFill>
                  <a:schemeClr val="tx1"/>
                </a:solidFill>
              </a:rPr>
              <a:t>bulunmaması</a:t>
            </a:r>
            <a:r>
              <a:rPr lang="tr-TR" dirty="0">
                <a:solidFill>
                  <a:schemeClr val="tx1"/>
                </a:solidFill>
              </a:rPr>
              <a:t>, </a:t>
            </a:r>
          </a:p>
          <a:p>
            <a:pPr marL="457200" lvl="0" indent="-457200" algn="just">
              <a:buBlip>
                <a:blip r:embed="rId3"/>
              </a:buBlip>
            </a:pPr>
            <a:r>
              <a:rPr lang="tr-TR" b="1" dirty="0" smtClean="0">
                <a:solidFill>
                  <a:schemeClr val="tx1"/>
                </a:solidFill>
              </a:rPr>
              <a:t>1/1/2018</a:t>
            </a:r>
            <a:r>
              <a:rPr lang="tr-TR" dirty="0" smtClean="0">
                <a:solidFill>
                  <a:schemeClr val="tx1"/>
                </a:solidFill>
              </a:rPr>
              <a:t> </a:t>
            </a:r>
            <a:r>
              <a:rPr lang="tr-TR" dirty="0">
                <a:solidFill>
                  <a:schemeClr val="tx1"/>
                </a:solidFill>
              </a:rPr>
              <a:t>ila </a:t>
            </a:r>
            <a:r>
              <a:rPr lang="tr-TR" b="1" dirty="0">
                <a:solidFill>
                  <a:schemeClr val="tx1"/>
                </a:solidFill>
              </a:rPr>
              <a:t>31/12/2020</a:t>
            </a:r>
            <a:r>
              <a:rPr lang="tr-TR" dirty="0">
                <a:solidFill>
                  <a:schemeClr val="tx1"/>
                </a:solidFill>
              </a:rPr>
              <a:t> tarihleri arasında özel sektör işverenlerince istihdam edilmeleri,</a:t>
            </a:r>
          </a:p>
          <a:p>
            <a:endParaRPr lang="tr-TR" dirty="0"/>
          </a:p>
        </p:txBody>
      </p:sp>
    </p:spTree>
    <p:extLst>
      <p:ext uri="{BB962C8B-B14F-4D97-AF65-F5344CB8AC3E}">
        <p14:creationId xmlns:p14="http://schemas.microsoft.com/office/powerpoint/2010/main" val="1726298908"/>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0" y="836713"/>
            <a:ext cx="9144000" cy="1080120"/>
          </a:xfrm>
        </p:spPr>
        <p:txBody>
          <a:bodyPr/>
          <a:lstStyle/>
          <a:p>
            <a:endParaRPr lang="tr-TR" dirty="0"/>
          </a:p>
        </p:txBody>
      </p:sp>
      <p:sp>
        <p:nvSpPr>
          <p:cNvPr id="3" name="Alt Başlık 2"/>
          <p:cNvSpPr>
            <a:spLocks noGrp="1"/>
          </p:cNvSpPr>
          <p:nvPr>
            <p:ph type="subTitle" idx="1"/>
          </p:nvPr>
        </p:nvSpPr>
        <p:spPr>
          <a:xfrm>
            <a:off x="539552" y="2204864"/>
            <a:ext cx="8136904" cy="3888432"/>
          </a:xfrm>
        </p:spPr>
        <p:txBody>
          <a:bodyPr>
            <a:normAutofit/>
          </a:bodyPr>
          <a:lstStyle/>
          <a:p>
            <a:pPr marL="457200" indent="-457200" algn="just">
              <a:buBlip>
                <a:blip r:embed="rId2"/>
              </a:buBlip>
            </a:pPr>
            <a:endParaRPr lang="tr-TR" dirty="0">
              <a:solidFill>
                <a:schemeClr val="tx1"/>
              </a:solidFill>
            </a:endParaRPr>
          </a:p>
        </p:txBody>
      </p:sp>
      <p:pic>
        <p:nvPicPr>
          <p:cNvPr id="2050" name="Picture 2" descr="D:\MASAÜSTÜ\Sunum Hazırlama\29683292_1575332952516450_8556665820057541676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565709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Başlık 1"/>
          <p:cNvSpPr>
            <a:spLocks noGrp="1"/>
          </p:cNvSpPr>
          <p:nvPr>
            <p:ph type="ctrTitle"/>
          </p:nvPr>
        </p:nvSpPr>
        <p:spPr>
          <a:xfrm>
            <a:off x="0" y="836713"/>
            <a:ext cx="9144000" cy="1080120"/>
          </a:xfrm>
        </p:spPr>
        <p:txBody>
          <a:bodyPr/>
          <a:lstStyle/>
          <a:p>
            <a:r>
              <a:rPr lang="tr-TR" b="1" dirty="0">
                <a:solidFill>
                  <a:srgbClr val="002060"/>
                </a:solidFill>
              </a:rPr>
              <a:t>İşyeri </a:t>
            </a:r>
            <a:r>
              <a:rPr lang="tr-TR" b="1" dirty="0" smtClean="0">
                <a:solidFill>
                  <a:srgbClr val="002060"/>
                </a:solidFill>
              </a:rPr>
              <a:t>Yönünden Aranılan Şartlar</a:t>
            </a:r>
            <a:endParaRPr lang="tr-TR" dirty="0">
              <a:solidFill>
                <a:srgbClr val="002060"/>
              </a:solidFill>
            </a:endParaRPr>
          </a:p>
        </p:txBody>
      </p:sp>
      <p:sp>
        <p:nvSpPr>
          <p:cNvPr id="3" name="Alt Başlık 2"/>
          <p:cNvSpPr>
            <a:spLocks noGrp="1"/>
          </p:cNvSpPr>
          <p:nvPr>
            <p:ph type="subTitle" idx="1"/>
          </p:nvPr>
        </p:nvSpPr>
        <p:spPr>
          <a:xfrm>
            <a:off x="539552" y="2204864"/>
            <a:ext cx="8136904" cy="3888432"/>
          </a:xfrm>
        </p:spPr>
        <p:txBody>
          <a:bodyPr>
            <a:noAutofit/>
          </a:bodyPr>
          <a:lstStyle/>
          <a:p>
            <a:pPr marL="457200" lvl="0" indent="-457200" algn="just">
              <a:buBlip>
                <a:blip r:embed="rId3"/>
              </a:buBlip>
            </a:pPr>
            <a:r>
              <a:rPr lang="tr-TR" sz="2000" dirty="0">
                <a:solidFill>
                  <a:schemeClr val="tx1"/>
                </a:solidFill>
              </a:rPr>
              <a:t>Özel sektör işverenine ait olması,</a:t>
            </a:r>
          </a:p>
          <a:p>
            <a:pPr marL="457200" lvl="0" indent="-457200" algn="just">
              <a:buBlip>
                <a:blip r:embed="rId3"/>
              </a:buBlip>
            </a:pPr>
            <a:r>
              <a:rPr lang="tr-TR" sz="2000" b="1" dirty="0">
                <a:solidFill>
                  <a:schemeClr val="tx1"/>
                </a:solidFill>
              </a:rPr>
              <a:t>Sigortalının işe giriş tarihinden önceki takvim yılına ilişkin işe alındıkları işyerinden bildirilen aylık prim ve hizmet belgelerindeki veya muhtasar prim hizmet beyannamelerindeki </a:t>
            </a:r>
            <a:r>
              <a:rPr lang="tr-TR" sz="2000" b="1" dirty="0">
                <a:solidFill>
                  <a:srgbClr val="FF0000"/>
                </a:solidFill>
              </a:rPr>
              <a:t>ortalamaya ilave </a:t>
            </a:r>
            <a:r>
              <a:rPr lang="tr-TR" sz="2000" b="1" dirty="0">
                <a:solidFill>
                  <a:schemeClr val="tx1"/>
                </a:solidFill>
              </a:rPr>
              <a:t>olarak çalıştırılması, </a:t>
            </a:r>
          </a:p>
          <a:p>
            <a:pPr marL="457200" lvl="0" indent="-457200" algn="just">
              <a:buBlip>
                <a:blip r:embed="rId3"/>
              </a:buBlip>
            </a:pPr>
            <a:r>
              <a:rPr lang="tr-TR" sz="2000" dirty="0">
                <a:solidFill>
                  <a:schemeClr val="tx1"/>
                </a:solidFill>
              </a:rPr>
              <a:t>Aylık prim ve hizmet belgelerinin yasal süresi içinde </a:t>
            </a:r>
            <a:r>
              <a:rPr lang="tr-TR" sz="2000" dirty="0" err="1" smtClean="0">
                <a:solidFill>
                  <a:schemeClr val="tx1"/>
                </a:solidFill>
              </a:rPr>
              <a:t>SGK’ya</a:t>
            </a:r>
            <a:r>
              <a:rPr lang="tr-TR" sz="2000" dirty="0" smtClean="0">
                <a:solidFill>
                  <a:schemeClr val="tx1"/>
                </a:solidFill>
              </a:rPr>
              <a:t> </a:t>
            </a:r>
            <a:r>
              <a:rPr lang="tr-TR" sz="2000" dirty="0">
                <a:solidFill>
                  <a:schemeClr val="tx1"/>
                </a:solidFill>
              </a:rPr>
              <a:t>verilmesi, </a:t>
            </a:r>
          </a:p>
          <a:p>
            <a:pPr marL="457200" lvl="0" indent="-457200" algn="just">
              <a:buBlip>
                <a:blip r:embed="rId3"/>
              </a:buBlip>
            </a:pPr>
            <a:r>
              <a:rPr lang="tr-TR" sz="2000" dirty="0">
                <a:solidFill>
                  <a:schemeClr val="tx1"/>
                </a:solidFill>
              </a:rPr>
              <a:t>Tahakkuk eden sigorta primlerinin yasal süresi içinde ödenmesi, </a:t>
            </a:r>
          </a:p>
          <a:p>
            <a:pPr marL="457200" lvl="0" indent="-457200" algn="just">
              <a:buBlip>
                <a:blip r:embed="rId3"/>
              </a:buBlip>
            </a:pPr>
            <a:r>
              <a:rPr lang="tr-TR" sz="2000" dirty="0">
                <a:solidFill>
                  <a:schemeClr val="tx1"/>
                </a:solidFill>
              </a:rPr>
              <a:t>Yasal ödeme süresi geçmiş sigorta primi, işsizlik sigortası primi, idari para cezası ile bunlara ilişkin gecikme cezası ve gecikme zammı borçlarının bulunmaması, </a:t>
            </a:r>
          </a:p>
          <a:p>
            <a:pPr marL="457200" lvl="0" indent="-457200" algn="just">
              <a:buBlip>
                <a:blip r:embed="rId3"/>
              </a:buBlip>
            </a:pPr>
            <a:r>
              <a:rPr lang="tr-TR" sz="2000" dirty="0">
                <a:solidFill>
                  <a:schemeClr val="tx1"/>
                </a:solidFill>
              </a:rPr>
              <a:t>Çalıştırdığı kişileri sigortalı olarak bildirmediği veya bildirdiği sigortalıları fiilen çalıştırmadığı yönünde herhangi bir tespitin bulunmaması, </a:t>
            </a:r>
          </a:p>
        </p:txBody>
      </p:sp>
    </p:spTree>
    <p:extLst>
      <p:ext uri="{BB962C8B-B14F-4D97-AF65-F5344CB8AC3E}">
        <p14:creationId xmlns:p14="http://schemas.microsoft.com/office/powerpoint/2010/main" val="172629890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6632"/>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Başlık 1"/>
          <p:cNvSpPr>
            <a:spLocks noGrp="1"/>
          </p:cNvSpPr>
          <p:nvPr>
            <p:ph type="ctrTitle"/>
          </p:nvPr>
        </p:nvSpPr>
        <p:spPr>
          <a:xfrm>
            <a:off x="0" y="836713"/>
            <a:ext cx="9144000" cy="1080120"/>
          </a:xfrm>
        </p:spPr>
        <p:txBody>
          <a:bodyPr/>
          <a:lstStyle/>
          <a:p>
            <a:r>
              <a:rPr lang="tr-TR" b="1" dirty="0">
                <a:solidFill>
                  <a:srgbClr val="002060"/>
                </a:solidFill>
              </a:rPr>
              <a:t>Destek </a:t>
            </a:r>
            <a:r>
              <a:rPr lang="tr-TR" b="1" dirty="0" smtClean="0">
                <a:solidFill>
                  <a:srgbClr val="002060"/>
                </a:solidFill>
              </a:rPr>
              <a:t>Tutarı</a:t>
            </a:r>
            <a:endParaRPr lang="tr-TR" b="1" dirty="0">
              <a:solidFill>
                <a:srgbClr val="002060"/>
              </a:solidFill>
            </a:endParaRPr>
          </a:p>
        </p:txBody>
      </p:sp>
      <p:sp>
        <p:nvSpPr>
          <p:cNvPr id="3" name="Alt Başlık 2"/>
          <p:cNvSpPr>
            <a:spLocks noGrp="1"/>
          </p:cNvSpPr>
          <p:nvPr>
            <p:ph type="subTitle" idx="1"/>
          </p:nvPr>
        </p:nvSpPr>
        <p:spPr>
          <a:xfrm>
            <a:off x="539552" y="2420888"/>
            <a:ext cx="8136904" cy="3672408"/>
          </a:xfrm>
        </p:spPr>
        <p:txBody>
          <a:bodyPr>
            <a:noAutofit/>
          </a:bodyPr>
          <a:lstStyle/>
          <a:p>
            <a:pPr marL="457200" lvl="0" indent="-457200" algn="just">
              <a:buBlip>
                <a:blip r:embed="rId3"/>
              </a:buBlip>
            </a:pPr>
            <a:r>
              <a:rPr lang="tr-TR" sz="2000" b="1" dirty="0">
                <a:solidFill>
                  <a:schemeClr val="tx1"/>
                </a:solidFill>
              </a:rPr>
              <a:t>İmalat veya bilişim sektöründe </a:t>
            </a:r>
            <a:r>
              <a:rPr lang="tr-TR" sz="2000" dirty="0">
                <a:solidFill>
                  <a:schemeClr val="tx1"/>
                </a:solidFill>
              </a:rPr>
              <a:t>faaliyet gösteren işyerlerinde ilgili döneme ait günlük brüt asgari ücretin sigortalının prim ödeme gün sayısıyla çarpımı sonucu bulunacak tutarı geçmemek üzere, ilave istihdam edilecek her bir sigortalının 5.412 TL’ye kadarki prime esas kazanç tutarı için ödeyecekleri tüm primler (761,06 ila 2.029,50 TL) ile 121,95 TL’lik damga ve gelir vergisi karşılanacaktır. (</a:t>
            </a:r>
            <a:r>
              <a:rPr lang="tr-TR" sz="2000" dirty="0">
                <a:solidFill>
                  <a:srgbClr val="FF0000"/>
                </a:solidFill>
              </a:rPr>
              <a:t>Toplamda 883,01 ila 2.151,45 TL</a:t>
            </a:r>
            <a:r>
              <a:rPr lang="tr-TR" sz="2000" dirty="0">
                <a:solidFill>
                  <a:schemeClr val="tx1"/>
                </a:solidFill>
              </a:rPr>
              <a:t>)</a:t>
            </a:r>
          </a:p>
          <a:p>
            <a:pPr marL="457200" lvl="0" indent="-457200" algn="just">
              <a:buBlip>
                <a:blip r:embed="rId3"/>
              </a:buBlip>
            </a:pPr>
            <a:r>
              <a:rPr lang="tr-TR" sz="2000" b="1" dirty="0">
                <a:solidFill>
                  <a:schemeClr val="tx1"/>
                </a:solidFill>
              </a:rPr>
              <a:t>Diğer sektörlerde </a:t>
            </a:r>
            <a:r>
              <a:rPr lang="tr-TR" sz="2000" dirty="0">
                <a:solidFill>
                  <a:schemeClr val="tx1"/>
                </a:solidFill>
              </a:rPr>
              <a:t>faaliyet gösteren işyerlerinde ilave istihdam edilecek her bir sigortalı prime esas kazanç alt sınırı üzerinden hesaplanacak tüm primler (761,06 TL) ile 121,95 TL’lik damga ve gelir vergisi karşılanacaktır. (</a:t>
            </a:r>
            <a:r>
              <a:rPr lang="tr-TR" sz="2000" dirty="0">
                <a:solidFill>
                  <a:srgbClr val="FF0000"/>
                </a:solidFill>
              </a:rPr>
              <a:t>Toplamda 883,01 TL</a:t>
            </a:r>
            <a:r>
              <a:rPr lang="tr-TR" sz="2000" dirty="0" smtClean="0">
                <a:solidFill>
                  <a:schemeClr val="tx1"/>
                </a:solidFill>
              </a:rPr>
              <a:t>)</a:t>
            </a:r>
            <a:endParaRPr lang="tr-TR" sz="1050" dirty="0"/>
          </a:p>
        </p:txBody>
      </p:sp>
    </p:spTree>
    <p:extLst>
      <p:ext uri="{BB962C8B-B14F-4D97-AF65-F5344CB8AC3E}">
        <p14:creationId xmlns:p14="http://schemas.microsoft.com/office/powerpoint/2010/main" val="172629890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Başlık 1"/>
          <p:cNvSpPr>
            <a:spLocks noGrp="1"/>
          </p:cNvSpPr>
          <p:nvPr>
            <p:ph type="ctrTitle"/>
          </p:nvPr>
        </p:nvSpPr>
        <p:spPr>
          <a:xfrm>
            <a:off x="0" y="836713"/>
            <a:ext cx="9144000" cy="1080120"/>
          </a:xfrm>
        </p:spPr>
        <p:txBody>
          <a:bodyPr>
            <a:normAutofit/>
          </a:bodyPr>
          <a:lstStyle/>
          <a:p>
            <a:r>
              <a:rPr lang="tr-TR" b="1" dirty="0">
                <a:solidFill>
                  <a:srgbClr val="002060"/>
                </a:solidFill>
              </a:rPr>
              <a:t>Destek </a:t>
            </a:r>
            <a:r>
              <a:rPr lang="tr-TR" b="1" dirty="0" smtClean="0">
                <a:solidFill>
                  <a:srgbClr val="002060"/>
                </a:solidFill>
              </a:rPr>
              <a:t>Süresi</a:t>
            </a:r>
            <a:endParaRPr lang="tr-TR" dirty="0">
              <a:solidFill>
                <a:srgbClr val="002060"/>
              </a:solidFill>
            </a:endParaRPr>
          </a:p>
        </p:txBody>
      </p:sp>
      <p:sp>
        <p:nvSpPr>
          <p:cNvPr id="3" name="Alt Başlık 2"/>
          <p:cNvSpPr>
            <a:spLocks noGrp="1"/>
          </p:cNvSpPr>
          <p:nvPr>
            <p:ph type="subTitle" idx="1"/>
          </p:nvPr>
        </p:nvSpPr>
        <p:spPr>
          <a:xfrm>
            <a:off x="539552" y="2204864"/>
            <a:ext cx="8136904" cy="3888432"/>
          </a:xfrm>
        </p:spPr>
        <p:txBody>
          <a:bodyPr>
            <a:normAutofit lnSpcReduction="10000"/>
          </a:bodyPr>
          <a:lstStyle/>
          <a:p>
            <a:pPr marL="457200" lvl="0" indent="-457200" algn="just">
              <a:buBlip>
                <a:blip r:embed="rId3"/>
              </a:buBlip>
            </a:pPr>
            <a:r>
              <a:rPr lang="tr-TR" dirty="0">
                <a:solidFill>
                  <a:schemeClr val="tx1"/>
                </a:solidFill>
              </a:rPr>
              <a:t>2020/Aralık ayı aşılmamak kaydıyla, destek süresi 1/1/2018 ile 31/12/2020 tarihleri arasında istihdam edilen her bir sigortalı için </a:t>
            </a:r>
            <a:r>
              <a:rPr lang="tr-TR" dirty="0">
                <a:solidFill>
                  <a:srgbClr val="FF0000"/>
                </a:solidFill>
              </a:rPr>
              <a:t>12</a:t>
            </a:r>
            <a:r>
              <a:rPr lang="tr-TR" dirty="0">
                <a:solidFill>
                  <a:schemeClr val="tx1"/>
                </a:solidFill>
              </a:rPr>
              <a:t> aydır. </a:t>
            </a:r>
            <a:r>
              <a:rPr lang="tr-TR" b="1" dirty="0">
                <a:solidFill>
                  <a:schemeClr val="tx1"/>
                </a:solidFill>
              </a:rPr>
              <a:t>Ancak istihdam edilen sigortalının, 18 yaşından büyük 25 yaşından küçük erkek, 18 yaşından büyük kadın veya </a:t>
            </a:r>
            <a:r>
              <a:rPr lang="tr-TR" b="1" dirty="0" smtClean="0">
                <a:solidFill>
                  <a:schemeClr val="tx1"/>
                </a:solidFill>
              </a:rPr>
              <a:t>İŞKUR’a </a:t>
            </a:r>
            <a:r>
              <a:rPr lang="tr-TR" b="1" dirty="0">
                <a:solidFill>
                  <a:schemeClr val="tx1"/>
                </a:solidFill>
              </a:rPr>
              <a:t>kayıtlı engelli olması durumunda destek </a:t>
            </a:r>
            <a:r>
              <a:rPr lang="tr-TR" b="1" dirty="0">
                <a:solidFill>
                  <a:srgbClr val="FF0000"/>
                </a:solidFill>
              </a:rPr>
              <a:t>18</a:t>
            </a:r>
            <a:r>
              <a:rPr lang="tr-TR" b="1" dirty="0">
                <a:solidFill>
                  <a:schemeClr val="tx1"/>
                </a:solidFill>
              </a:rPr>
              <a:t> ay süreyle uygulanacaktır.</a:t>
            </a:r>
          </a:p>
          <a:p>
            <a:endParaRPr lang="tr-TR" dirty="0"/>
          </a:p>
        </p:txBody>
      </p:sp>
    </p:spTree>
    <p:extLst>
      <p:ext uri="{BB962C8B-B14F-4D97-AF65-F5344CB8AC3E}">
        <p14:creationId xmlns:p14="http://schemas.microsoft.com/office/powerpoint/2010/main" val="172629890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Başlık 1"/>
          <p:cNvSpPr>
            <a:spLocks noGrp="1"/>
          </p:cNvSpPr>
          <p:nvPr>
            <p:ph type="ctrTitle"/>
          </p:nvPr>
        </p:nvSpPr>
        <p:spPr>
          <a:xfrm>
            <a:off x="0" y="836713"/>
            <a:ext cx="9144000" cy="1080120"/>
          </a:xfrm>
        </p:spPr>
        <p:txBody>
          <a:bodyPr>
            <a:normAutofit/>
          </a:bodyPr>
          <a:lstStyle/>
          <a:p>
            <a:r>
              <a:rPr lang="tr-TR" b="1" dirty="0">
                <a:solidFill>
                  <a:srgbClr val="002060"/>
                </a:solidFill>
              </a:rPr>
              <a:t>Ek </a:t>
            </a:r>
            <a:r>
              <a:rPr lang="tr-TR" b="1" dirty="0" smtClean="0">
                <a:solidFill>
                  <a:srgbClr val="002060"/>
                </a:solidFill>
              </a:rPr>
              <a:t>Kurallar</a:t>
            </a:r>
            <a:endParaRPr lang="tr-TR" dirty="0">
              <a:solidFill>
                <a:srgbClr val="002060"/>
              </a:solidFill>
            </a:endParaRPr>
          </a:p>
        </p:txBody>
      </p:sp>
      <p:sp>
        <p:nvSpPr>
          <p:cNvPr id="3" name="Alt Başlık 2"/>
          <p:cNvSpPr>
            <a:spLocks noGrp="1"/>
          </p:cNvSpPr>
          <p:nvPr>
            <p:ph type="subTitle" idx="1"/>
          </p:nvPr>
        </p:nvSpPr>
        <p:spPr>
          <a:xfrm>
            <a:off x="539552" y="2204864"/>
            <a:ext cx="8136904" cy="3888432"/>
          </a:xfrm>
        </p:spPr>
        <p:txBody>
          <a:bodyPr>
            <a:noAutofit/>
          </a:bodyPr>
          <a:lstStyle/>
          <a:p>
            <a:pPr marL="457200" lvl="0" indent="-457200" algn="just">
              <a:buBlip>
                <a:blip r:embed="rId3"/>
              </a:buBlip>
            </a:pPr>
            <a:r>
              <a:rPr lang="tr-TR" sz="2400" dirty="0">
                <a:solidFill>
                  <a:schemeClr val="tx1"/>
                </a:solidFill>
              </a:rPr>
              <a:t>Bilişim sektöründe destekten yararlanacak işyerlerini belirlemeye Bakanlar Kurulu yetkilidir.</a:t>
            </a:r>
          </a:p>
          <a:p>
            <a:pPr marL="457200" lvl="0" indent="-457200" algn="just">
              <a:buBlip>
                <a:blip r:embed="rId3"/>
              </a:buBlip>
            </a:pPr>
            <a:r>
              <a:rPr lang="tr-TR" sz="2400" dirty="0">
                <a:solidFill>
                  <a:schemeClr val="tx1"/>
                </a:solidFill>
              </a:rPr>
              <a:t>1/1/2018 ila 31/12/2020 tarihleri arasında 5510 sayılı Kanun kapsamına alınan işyerleri ile daha önce tescil edildiği halde ortalama sigortalı sayısının hesaplandığı yılda sigortalı çalıştırmayan işleri; </a:t>
            </a:r>
            <a:r>
              <a:rPr lang="tr-TR" sz="2400" b="1" dirty="0">
                <a:solidFill>
                  <a:schemeClr val="tx1"/>
                </a:solidFill>
              </a:rPr>
              <a:t>1/1/2018 tarihinden sonra ilk defa sigortalı bildiriminde bulunulan ayı takip eden üçüncü aydan itibaren</a:t>
            </a:r>
            <a:r>
              <a:rPr lang="tr-TR" sz="2400" dirty="0">
                <a:solidFill>
                  <a:schemeClr val="tx1"/>
                </a:solidFill>
              </a:rPr>
              <a:t> 12 veya 18 ay süreyle bu destekten yararlandırılır.</a:t>
            </a:r>
          </a:p>
          <a:p>
            <a:pPr marL="457200" lvl="0" indent="-457200" algn="just">
              <a:buBlip>
                <a:blip r:embed="rId3"/>
              </a:buBlip>
            </a:pPr>
            <a:r>
              <a:rPr lang="tr-TR" sz="2400" dirty="0">
                <a:solidFill>
                  <a:schemeClr val="tx1"/>
                </a:solidFill>
              </a:rPr>
              <a:t>Bu teşvikten yararlanılan ayda aynı sigortalı için diğer sigorta primi teşvik, destek ve indirimlerinden yararlanılamaz</a:t>
            </a:r>
            <a:r>
              <a:rPr lang="tr-TR" sz="2400" dirty="0" smtClean="0">
                <a:solidFill>
                  <a:schemeClr val="tx1"/>
                </a:solidFill>
              </a:rPr>
              <a:t>.</a:t>
            </a:r>
            <a:endParaRPr lang="tr-TR" sz="2400" dirty="0">
              <a:solidFill>
                <a:schemeClr val="tx1"/>
              </a:solidFill>
            </a:endParaRPr>
          </a:p>
        </p:txBody>
      </p:sp>
    </p:spTree>
    <p:extLst>
      <p:ext uri="{BB962C8B-B14F-4D97-AF65-F5344CB8AC3E}">
        <p14:creationId xmlns:p14="http://schemas.microsoft.com/office/powerpoint/2010/main" val="1726298908"/>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Başlık 1"/>
          <p:cNvSpPr>
            <a:spLocks noGrp="1"/>
          </p:cNvSpPr>
          <p:nvPr>
            <p:ph type="ctrTitle"/>
          </p:nvPr>
        </p:nvSpPr>
        <p:spPr>
          <a:xfrm>
            <a:off x="0" y="836713"/>
            <a:ext cx="9144000" cy="1080120"/>
          </a:xfrm>
        </p:spPr>
        <p:txBody>
          <a:bodyPr>
            <a:normAutofit/>
          </a:bodyPr>
          <a:lstStyle/>
          <a:p>
            <a:r>
              <a:rPr lang="tr-TR" sz="3600" b="1" dirty="0" smtClean="0">
                <a:solidFill>
                  <a:srgbClr val="002060"/>
                </a:solidFill>
              </a:rPr>
              <a:t>2. BİR </a:t>
            </a:r>
            <a:r>
              <a:rPr lang="tr-TR" sz="3600" b="1" dirty="0">
                <a:solidFill>
                  <a:srgbClr val="002060"/>
                </a:solidFill>
              </a:rPr>
              <a:t>SENDEN BİR BENDEN İSTİHDAM TEŞVİKİ</a:t>
            </a:r>
          </a:p>
        </p:txBody>
      </p:sp>
      <p:sp>
        <p:nvSpPr>
          <p:cNvPr id="3" name="Alt Başlık 2"/>
          <p:cNvSpPr>
            <a:spLocks noGrp="1"/>
          </p:cNvSpPr>
          <p:nvPr>
            <p:ph type="subTitle" idx="1"/>
          </p:nvPr>
        </p:nvSpPr>
        <p:spPr>
          <a:xfrm>
            <a:off x="539552" y="2204864"/>
            <a:ext cx="8136904" cy="3888432"/>
          </a:xfrm>
        </p:spPr>
        <p:txBody>
          <a:bodyPr/>
          <a:lstStyle/>
          <a:p>
            <a:r>
              <a:rPr lang="tr-TR" dirty="0">
                <a:solidFill>
                  <a:schemeClr val="tx1"/>
                </a:solidFill>
              </a:rPr>
              <a:t>Türkiye Büyük Millet Meclisi’nden 7103 sayılı kanun ile çıkan ve 4447 sayılı Kanuna eklenen Geçici 20 ve </a:t>
            </a:r>
            <a:r>
              <a:rPr lang="tr-TR" dirty="0" smtClean="0">
                <a:solidFill>
                  <a:schemeClr val="tx1"/>
                </a:solidFill>
              </a:rPr>
              <a:t>21’nci </a:t>
            </a:r>
            <a:r>
              <a:rPr lang="tr-TR" dirty="0">
                <a:solidFill>
                  <a:schemeClr val="tx1"/>
                </a:solidFill>
              </a:rPr>
              <a:t>maddeleri kapsamında </a:t>
            </a:r>
            <a:r>
              <a:rPr lang="tr-TR" dirty="0" smtClean="0">
                <a:solidFill>
                  <a:schemeClr val="tx1"/>
                </a:solidFill>
              </a:rPr>
              <a:t>uygulanacaktır.</a:t>
            </a:r>
            <a:endParaRPr lang="tr-TR" dirty="0">
              <a:solidFill>
                <a:schemeClr val="tx1"/>
              </a:solidFill>
            </a:endParaRPr>
          </a:p>
        </p:txBody>
      </p:sp>
    </p:spTree>
    <p:extLst>
      <p:ext uri="{BB962C8B-B14F-4D97-AF65-F5344CB8AC3E}">
        <p14:creationId xmlns:p14="http://schemas.microsoft.com/office/powerpoint/2010/main" val="1726298908"/>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ASAÜSTÜ\IMG-20171214-WA0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Başlık 1"/>
          <p:cNvSpPr>
            <a:spLocks noGrp="1"/>
          </p:cNvSpPr>
          <p:nvPr>
            <p:ph type="ctrTitle"/>
          </p:nvPr>
        </p:nvSpPr>
        <p:spPr>
          <a:xfrm>
            <a:off x="0" y="836713"/>
            <a:ext cx="9144000" cy="1080120"/>
          </a:xfrm>
        </p:spPr>
        <p:txBody>
          <a:bodyPr/>
          <a:lstStyle/>
          <a:p>
            <a:r>
              <a:rPr lang="tr-TR" b="1" dirty="0">
                <a:solidFill>
                  <a:srgbClr val="002060"/>
                </a:solidFill>
              </a:rPr>
              <a:t>Sigortalı Yönünden Aranılan Şartlar</a:t>
            </a:r>
            <a:endParaRPr lang="tr-TR" dirty="0">
              <a:solidFill>
                <a:srgbClr val="002060"/>
              </a:solidFill>
            </a:endParaRPr>
          </a:p>
        </p:txBody>
      </p:sp>
      <p:sp>
        <p:nvSpPr>
          <p:cNvPr id="3" name="Alt Başlık 2"/>
          <p:cNvSpPr>
            <a:spLocks noGrp="1"/>
          </p:cNvSpPr>
          <p:nvPr>
            <p:ph type="subTitle" idx="1"/>
          </p:nvPr>
        </p:nvSpPr>
        <p:spPr>
          <a:xfrm>
            <a:off x="539552" y="2204864"/>
            <a:ext cx="8136904" cy="3888432"/>
          </a:xfrm>
        </p:spPr>
        <p:txBody>
          <a:bodyPr>
            <a:normAutofit fontScale="92500" lnSpcReduction="20000"/>
          </a:bodyPr>
          <a:lstStyle/>
          <a:p>
            <a:pPr marL="457200" indent="-457200" algn="just">
              <a:buBlip>
                <a:blip r:embed="rId3"/>
              </a:buBlip>
            </a:pPr>
            <a:r>
              <a:rPr lang="tr-TR" b="1" dirty="0" smtClean="0">
                <a:solidFill>
                  <a:schemeClr val="tx1"/>
                </a:solidFill>
              </a:rPr>
              <a:t>18</a:t>
            </a:r>
            <a:r>
              <a:rPr lang="tr-TR" dirty="0" smtClean="0">
                <a:solidFill>
                  <a:schemeClr val="tx1"/>
                </a:solidFill>
              </a:rPr>
              <a:t> </a:t>
            </a:r>
            <a:r>
              <a:rPr lang="tr-TR" dirty="0">
                <a:solidFill>
                  <a:schemeClr val="tx1"/>
                </a:solidFill>
              </a:rPr>
              <a:t>yaşından büyük </a:t>
            </a:r>
            <a:r>
              <a:rPr lang="tr-TR" b="1" dirty="0">
                <a:solidFill>
                  <a:schemeClr val="tx1"/>
                </a:solidFill>
              </a:rPr>
              <a:t>25</a:t>
            </a:r>
            <a:r>
              <a:rPr lang="tr-TR" dirty="0">
                <a:solidFill>
                  <a:schemeClr val="tx1"/>
                </a:solidFill>
              </a:rPr>
              <a:t> yaşından küçük olmaları,</a:t>
            </a:r>
          </a:p>
          <a:p>
            <a:pPr marL="457200" indent="-457200" algn="just">
              <a:buBlip>
                <a:blip r:embed="rId3"/>
              </a:buBlip>
            </a:pPr>
            <a:r>
              <a:rPr lang="tr-TR" b="1" dirty="0" smtClean="0">
                <a:solidFill>
                  <a:schemeClr val="tx1"/>
                </a:solidFill>
              </a:rPr>
              <a:t>1/1/2018</a:t>
            </a:r>
            <a:r>
              <a:rPr lang="tr-TR" dirty="0" smtClean="0">
                <a:solidFill>
                  <a:schemeClr val="tx1"/>
                </a:solidFill>
              </a:rPr>
              <a:t> </a:t>
            </a:r>
            <a:r>
              <a:rPr lang="tr-TR" dirty="0">
                <a:solidFill>
                  <a:schemeClr val="tx1"/>
                </a:solidFill>
              </a:rPr>
              <a:t>ila </a:t>
            </a:r>
            <a:r>
              <a:rPr lang="tr-TR" b="1" dirty="0" smtClean="0">
                <a:solidFill>
                  <a:schemeClr val="tx1"/>
                </a:solidFill>
              </a:rPr>
              <a:t>30/11/2018</a:t>
            </a:r>
            <a:r>
              <a:rPr lang="tr-TR" dirty="0" smtClean="0">
                <a:solidFill>
                  <a:schemeClr val="tx1"/>
                </a:solidFill>
              </a:rPr>
              <a:t> </a:t>
            </a:r>
            <a:r>
              <a:rPr lang="tr-TR" dirty="0">
                <a:solidFill>
                  <a:schemeClr val="tx1"/>
                </a:solidFill>
              </a:rPr>
              <a:t>tarihleri arasında işe alınmış olması,</a:t>
            </a:r>
          </a:p>
          <a:p>
            <a:pPr marL="457200" indent="-457200" algn="just">
              <a:buBlip>
                <a:blip r:embed="rId3"/>
              </a:buBlip>
            </a:pPr>
            <a:r>
              <a:rPr lang="tr-TR" dirty="0" smtClean="0">
                <a:solidFill>
                  <a:schemeClr val="tx1"/>
                </a:solidFill>
              </a:rPr>
              <a:t>İşe </a:t>
            </a:r>
            <a:r>
              <a:rPr lang="tr-TR" dirty="0">
                <a:solidFill>
                  <a:schemeClr val="tx1"/>
                </a:solidFill>
              </a:rPr>
              <a:t>alındıkları aydan önceki </a:t>
            </a:r>
            <a:r>
              <a:rPr lang="tr-TR" dirty="0">
                <a:solidFill>
                  <a:srgbClr val="FF0000"/>
                </a:solidFill>
              </a:rPr>
              <a:t>üç ayda 10 günden fazla</a:t>
            </a:r>
            <a:r>
              <a:rPr lang="tr-TR" dirty="0">
                <a:solidFill>
                  <a:schemeClr val="tx1"/>
                </a:solidFill>
              </a:rPr>
              <a:t> 5510/4-a,b,c kapsamında sigortalılıklarının </a:t>
            </a:r>
            <a:r>
              <a:rPr lang="tr-TR" u="sng" dirty="0">
                <a:solidFill>
                  <a:schemeClr val="tx1"/>
                </a:solidFill>
              </a:rPr>
              <a:t>bulunmaması</a:t>
            </a:r>
            <a:r>
              <a:rPr lang="tr-TR" dirty="0">
                <a:solidFill>
                  <a:schemeClr val="tx1"/>
                </a:solidFill>
              </a:rPr>
              <a:t>, </a:t>
            </a:r>
          </a:p>
          <a:p>
            <a:pPr marL="457200" indent="-457200" algn="just">
              <a:buBlip>
                <a:blip r:embed="rId3"/>
              </a:buBlip>
            </a:pPr>
            <a:r>
              <a:rPr lang="tr-TR" dirty="0" smtClean="0">
                <a:solidFill>
                  <a:schemeClr val="tx1"/>
                </a:solidFill>
              </a:rPr>
              <a:t>İŞKUR’a </a:t>
            </a:r>
            <a:r>
              <a:rPr lang="tr-TR" dirty="0">
                <a:solidFill>
                  <a:schemeClr val="tx1"/>
                </a:solidFill>
              </a:rPr>
              <a:t>kayıtlı işsiz olması</a:t>
            </a:r>
            <a:r>
              <a:rPr lang="tr-TR" dirty="0" smtClean="0">
                <a:solidFill>
                  <a:schemeClr val="tx1"/>
                </a:solidFill>
              </a:rPr>
              <a:t>,</a:t>
            </a:r>
          </a:p>
          <a:p>
            <a:pPr marL="457200" indent="-457200" algn="just">
              <a:buBlip>
                <a:blip r:embed="rId3"/>
              </a:buBlip>
            </a:pPr>
            <a:r>
              <a:rPr lang="tr-TR" dirty="0" smtClean="0">
                <a:solidFill>
                  <a:schemeClr val="tx1"/>
                </a:solidFill>
              </a:rPr>
              <a:t>İşe </a:t>
            </a:r>
            <a:r>
              <a:rPr lang="tr-TR" dirty="0">
                <a:solidFill>
                  <a:schemeClr val="tx1"/>
                </a:solidFill>
              </a:rPr>
              <a:t>giriş tarihi itibarıyla işverenin </a:t>
            </a:r>
            <a:r>
              <a:rPr lang="tr-TR" dirty="0">
                <a:solidFill>
                  <a:srgbClr val="FF0000"/>
                </a:solidFill>
              </a:rPr>
              <a:t>birinci derece kan veya kayın hısmı ya da eşi </a:t>
            </a:r>
            <a:r>
              <a:rPr lang="tr-TR" u="sng" dirty="0">
                <a:solidFill>
                  <a:srgbClr val="FF0000"/>
                </a:solidFill>
              </a:rPr>
              <a:t>olmaması</a:t>
            </a:r>
            <a:r>
              <a:rPr lang="tr-TR" u="sng" dirty="0">
                <a:solidFill>
                  <a:schemeClr val="tx1"/>
                </a:solidFill>
              </a:rPr>
              <a:t>,</a:t>
            </a:r>
          </a:p>
          <a:p>
            <a:endParaRPr lang="tr-TR" dirty="0"/>
          </a:p>
        </p:txBody>
      </p:sp>
    </p:spTree>
    <p:extLst>
      <p:ext uri="{BB962C8B-B14F-4D97-AF65-F5344CB8AC3E}">
        <p14:creationId xmlns:p14="http://schemas.microsoft.com/office/powerpoint/2010/main" val="172629890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TotalTime>
  <Words>1821</Words>
  <Application>Microsoft Office PowerPoint</Application>
  <PresentationFormat>Ekran Gösterisi (4:3)</PresentationFormat>
  <Paragraphs>138</Paragraphs>
  <Slides>30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30</vt:i4>
      </vt:variant>
    </vt:vector>
  </HeadingPairs>
  <TitlesOfParts>
    <vt:vector size="36" baseType="lpstr">
      <vt:lpstr>ＭＳ Ｐゴシック</vt:lpstr>
      <vt:lpstr>Arial</vt:lpstr>
      <vt:lpstr>Calibri</vt:lpstr>
      <vt:lpstr>Cambria</vt:lpstr>
      <vt:lpstr>Wingdings</vt:lpstr>
      <vt:lpstr>Ofis Teması</vt:lpstr>
      <vt:lpstr>MANİSA ÇALIŞMA VE İŞ KURUMU </vt:lpstr>
      <vt:lpstr>1. İLAVE İSTİHDAM TEŞVİKİ</vt:lpstr>
      <vt:lpstr>Sigortalı Yönünden Aranılan Şartlar</vt:lpstr>
      <vt:lpstr>İşyeri Yönünden Aranılan Şartlar</vt:lpstr>
      <vt:lpstr>Destek Tutarı</vt:lpstr>
      <vt:lpstr>Destek Süresi</vt:lpstr>
      <vt:lpstr>Ek Kurallar</vt:lpstr>
      <vt:lpstr>2. BİR SENDEN BİR BENDEN İSTİHDAM TEŞVİKİ</vt:lpstr>
      <vt:lpstr>Sigortalı Yönünden Aranılan Şartlar</vt:lpstr>
      <vt:lpstr>İşyeri Yönünden Aranılan Şartlar</vt:lpstr>
      <vt:lpstr>Destek Tutarı</vt:lpstr>
      <vt:lpstr>Destek Süresi</vt:lpstr>
      <vt:lpstr>Ek Kurallar</vt:lpstr>
      <vt:lpstr>Ek Kurallar</vt:lpstr>
      <vt:lpstr>Örnek</vt:lpstr>
      <vt:lpstr>3- KADIN, GENÇ VE MESLEKİ YETERLİLİK BELGESİ OLANLARIN TEŞVİKİ (6111)</vt:lpstr>
      <vt:lpstr>Faydalanma şartları</vt:lpstr>
      <vt:lpstr>4. İŞBAŞI EĞİTİM PROGRAMI TEŞVİKİ</vt:lpstr>
      <vt:lpstr>5. İŞSİZLİK ÖDENEĞİ ALANLARA YÖNELİK TEŞVİK</vt:lpstr>
      <vt:lpstr>PowerPoint Sunusu</vt:lpstr>
      <vt:lpstr>6. ENGELLİ İSTİHDAMI TEŞVİKİ</vt:lpstr>
      <vt:lpstr>7. ASGARİ ÜCRET DESTEĞİ</vt:lpstr>
      <vt:lpstr>Destek Tutarı</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Yasin DEMIR</dc:creator>
  <cp:lastModifiedBy>Hatice COŞAR</cp:lastModifiedBy>
  <cp:revision>61</cp:revision>
  <cp:lastPrinted>2018-05-29T13:32:28Z</cp:lastPrinted>
  <dcterms:created xsi:type="dcterms:W3CDTF">2018-04-10T09:01:28Z</dcterms:created>
  <dcterms:modified xsi:type="dcterms:W3CDTF">2018-06-05T05:36:29Z</dcterms:modified>
</cp:coreProperties>
</file>