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6.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355" r:id="rId3"/>
    <p:sldId id="257" r:id="rId4"/>
    <p:sldId id="451" r:id="rId5"/>
    <p:sldId id="258" r:id="rId6"/>
    <p:sldId id="259" r:id="rId7"/>
    <p:sldId id="444" r:id="rId8"/>
    <p:sldId id="445" r:id="rId9"/>
    <p:sldId id="383" r:id="rId10"/>
    <p:sldId id="446" r:id="rId11"/>
    <p:sldId id="424" r:id="rId12"/>
    <p:sldId id="425" r:id="rId13"/>
    <p:sldId id="426" r:id="rId14"/>
    <p:sldId id="427" r:id="rId15"/>
    <p:sldId id="428" r:id="rId16"/>
    <p:sldId id="429" r:id="rId17"/>
    <p:sldId id="430" r:id="rId18"/>
    <p:sldId id="431" r:id="rId19"/>
    <p:sldId id="436" r:id="rId20"/>
    <p:sldId id="432" r:id="rId21"/>
    <p:sldId id="433" r:id="rId22"/>
    <p:sldId id="443" r:id="rId23"/>
    <p:sldId id="421" r:id="rId24"/>
    <p:sldId id="382" r:id="rId25"/>
    <p:sldId id="422" r:id="rId26"/>
    <p:sldId id="423" r:id="rId27"/>
    <p:sldId id="384" r:id="rId28"/>
    <p:sldId id="346" r:id="rId29"/>
    <p:sldId id="418" r:id="rId30"/>
    <p:sldId id="442" r:id="rId31"/>
    <p:sldId id="419" r:id="rId32"/>
    <p:sldId id="420" r:id="rId33"/>
    <p:sldId id="385" r:id="rId34"/>
    <p:sldId id="387" r:id="rId35"/>
    <p:sldId id="434" r:id="rId36"/>
    <p:sldId id="435" r:id="rId37"/>
    <p:sldId id="437" r:id="rId38"/>
    <p:sldId id="450" r:id="rId39"/>
    <p:sldId id="452" r:id="rId40"/>
    <p:sldId id="447" r:id="rId41"/>
    <p:sldId id="449" r:id="rId42"/>
    <p:sldId id="448" r:id="rId43"/>
    <p:sldId id="391" r:id="rId44"/>
    <p:sldId id="378" r:id="rId4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ED6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98" autoAdjust="0"/>
    <p:restoredTop sz="94660"/>
  </p:normalViewPr>
  <p:slideViewPr>
    <p:cSldViewPr snapToGrid="0">
      <p:cViewPr varScale="1">
        <p:scale>
          <a:sx n="109" d="100"/>
          <a:sy n="109" d="100"/>
        </p:scale>
        <p:origin x="1038"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_rels/data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image" Target="../media/image5.jpeg"/><Relationship Id="rId4" Type="http://schemas.openxmlformats.org/officeDocument/2006/relationships/image" Target="../media/image8.jpeg"/></Relationships>
</file>

<file path=ppt/diagrams/_rels/drawing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image" Target="../media/image5.jpeg"/><Relationship Id="rId4" Type="http://schemas.openxmlformats.org/officeDocument/2006/relationships/image" Target="../media/image8.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D0549BF-8819-4A1A-BECF-C4B4E443126B}" type="doc">
      <dgm:prSet loTypeId="urn:microsoft.com/office/officeart/2008/layout/RadialCluster" loCatId="cycle" qsTypeId="urn:microsoft.com/office/officeart/2005/8/quickstyle/simple3" qsCatId="simple" csTypeId="urn:microsoft.com/office/officeart/2005/8/colors/accent1_2" csCatId="accent1" phldr="1"/>
      <dgm:spPr/>
      <dgm:t>
        <a:bodyPr/>
        <a:lstStyle/>
        <a:p>
          <a:endParaRPr lang="tr-TR"/>
        </a:p>
      </dgm:t>
    </dgm:pt>
    <dgm:pt modelId="{0F04B369-D803-4E9D-9707-8B18107237FC}">
      <dgm:prSet phldrT="[Metin]" custT="1">
        <dgm:style>
          <a:lnRef idx="3">
            <a:schemeClr val="lt1"/>
          </a:lnRef>
          <a:fillRef idx="1">
            <a:schemeClr val="accent1"/>
          </a:fillRef>
          <a:effectRef idx="1">
            <a:schemeClr val="accent1"/>
          </a:effectRef>
          <a:fontRef idx="minor">
            <a:schemeClr val="lt1"/>
          </a:fontRef>
        </dgm:style>
      </dgm:prSet>
      <dgm:spPr/>
      <dgm:t>
        <a:bodyPr/>
        <a:lstStyle/>
        <a:p>
          <a:r>
            <a:rPr lang="tr-TR" sz="1600" b="1" dirty="0">
              <a:solidFill>
                <a:schemeClr val="bg1"/>
              </a:solidFill>
            </a:rPr>
            <a:t>Sigortalıların prime esas kazanç ve hizmet bilgilerinin Sosyal Güvenlik Kurumuna aktarılması ve sistem tarafından ön kontrollerin yapılması</a:t>
          </a:r>
        </a:p>
      </dgm:t>
    </dgm:pt>
    <dgm:pt modelId="{E71EB260-E27D-44F4-9AD3-EB776C62C4DB}" type="parTrans" cxnId="{2200A037-8285-490A-B547-7ED8AE0CDBD6}">
      <dgm:prSet/>
      <dgm:spPr/>
      <dgm:t>
        <a:bodyPr/>
        <a:lstStyle/>
        <a:p>
          <a:endParaRPr lang="tr-TR"/>
        </a:p>
      </dgm:t>
    </dgm:pt>
    <dgm:pt modelId="{45F4A5D1-E2F4-44B1-BB0A-4EE8820A8A6E}" type="sibTrans" cxnId="{2200A037-8285-490A-B547-7ED8AE0CDBD6}">
      <dgm:prSet/>
      <dgm:spPr/>
      <dgm:t>
        <a:bodyPr/>
        <a:lstStyle/>
        <a:p>
          <a:endParaRPr lang="tr-TR"/>
        </a:p>
      </dgm:t>
    </dgm:pt>
    <dgm:pt modelId="{8D32DEBB-5FA8-46B5-9E6A-697D63DA1C53}">
      <dgm:prSet phldrT="[Metin]" custT="1">
        <dgm:style>
          <a:lnRef idx="2">
            <a:schemeClr val="dk1">
              <a:shade val="50000"/>
            </a:schemeClr>
          </a:lnRef>
          <a:fillRef idx="1">
            <a:schemeClr val="dk1"/>
          </a:fillRef>
          <a:effectRef idx="0">
            <a:schemeClr val="dk1"/>
          </a:effectRef>
          <a:fontRef idx="minor">
            <a:schemeClr val="lt1"/>
          </a:fontRef>
        </dgm:style>
      </dgm:prSet>
      <dgm:spPr/>
      <dgm:t>
        <a:bodyPr/>
        <a:lstStyle/>
        <a:p>
          <a:r>
            <a:rPr lang="tr-TR" sz="1600" b="1" dirty="0"/>
            <a:t>Muhtasar ve Prim Hizmet Beyannamesinin yetkili vergi dairesine gönderilmesi </a:t>
          </a:r>
        </a:p>
      </dgm:t>
    </dgm:pt>
    <dgm:pt modelId="{CF2F4E69-72B0-4A67-8CC7-A792C07E40B9}" type="parTrans" cxnId="{C8AC51C9-960D-494D-ACB6-3EFEA1407603}">
      <dgm:prSet/>
      <dgm:spPr/>
      <dgm:t>
        <a:bodyPr/>
        <a:lstStyle/>
        <a:p>
          <a:endParaRPr lang="tr-TR"/>
        </a:p>
      </dgm:t>
    </dgm:pt>
    <dgm:pt modelId="{C4F43E02-5786-4A6A-92E3-C83852E2C731}" type="sibTrans" cxnId="{C8AC51C9-960D-494D-ACB6-3EFEA1407603}">
      <dgm:prSet/>
      <dgm:spPr/>
      <dgm:t>
        <a:bodyPr/>
        <a:lstStyle/>
        <a:p>
          <a:endParaRPr lang="tr-TR"/>
        </a:p>
      </dgm:t>
    </dgm:pt>
    <dgm:pt modelId="{C9417B29-81A4-45F7-BDE8-D0D8B32853AA}">
      <dgm:prSet phldrT="[Metin]" custT="1">
        <dgm:style>
          <a:lnRef idx="1">
            <a:schemeClr val="accent2"/>
          </a:lnRef>
          <a:fillRef idx="2">
            <a:schemeClr val="accent2"/>
          </a:fillRef>
          <a:effectRef idx="1">
            <a:schemeClr val="accent2"/>
          </a:effectRef>
          <a:fontRef idx="minor">
            <a:schemeClr val="dk1"/>
          </a:fontRef>
        </dgm:style>
      </dgm:prSet>
      <dgm:spPr/>
      <dgm:t>
        <a:bodyPr/>
        <a:lstStyle/>
        <a:p>
          <a:r>
            <a:rPr lang="tr-TR" sz="1600" b="1" dirty="0"/>
            <a:t>Hata içermediği sistem tarafından saptanması halinde onay verilmesinin istenmesi</a:t>
          </a:r>
        </a:p>
      </dgm:t>
    </dgm:pt>
    <dgm:pt modelId="{D7263B19-8DB5-4CB4-AFE5-DE9E0B116A9E}" type="parTrans" cxnId="{F3874B9D-A13A-4DD9-9D7C-81E18E68DFAB}">
      <dgm:prSet/>
      <dgm:spPr/>
      <dgm:t>
        <a:bodyPr/>
        <a:lstStyle/>
        <a:p>
          <a:endParaRPr lang="tr-TR"/>
        </a:p>
      </dgm:t>
    </dgm:pt>
    <dgm:pt modelId="{AD20FE3A-E5B8-4D5D-8287-403EB6A7561B}" type="sibTrans" cxnId="{F3874B9D-A13A-4DD9-9D7C-81E18E68DFAB}">
      <dgm:prSet/>
      <dgm:spPr/>
      <dgm:t>
        <a:bodyPr/>
        <a:lstStyle/>
        <a:p>
          <a:endParaRPr lang="tr-TR"/>
        </a:p>
      </dgm:t>
    </dgm:pt>
    <dgm:pt modelId="{67D531F7-BB8C-4B38-9A0B-DB55E0FA01B3}">
      <dgm:prSet phldrT="[Metin]" custT="1">
        <dgm:style>
          <a:lnRef idx="1">
            <a:schemeClr val="dk1"/>
          </a:lnRef>
          <a:fillRef idx="2">
            <a:schemeClr val="dk1"/>
          </a:fillRef>
          <a:effectRef idx="1">
            <a:schemeClr val="dk1"/>
          </a:effectRef>
          <a:fontRef idx="minor">
            <a:schemeClr val="dk1"/>
          </a:fontRef>
        </dgm:style>
      </dgm:prSet>
      <dgm:spPr/>
      <dgm:t>
        <a:bodyPr/>
        <a:lstStyle/>
        <a:p>
          <a:r>
            <a:rPr lang="tr-TR" sz="1600" b="1"/>
            <a:t>Hata tespit edilmesi halinde hatanın elektronik ortamda bildirilmesi</a:t>
          </a:r>
          <a:endParaRPr lang="tr-TR" sz="1600" b="1" dirty="0"/>
        </a:p>
      </dgm:t>
    </dgm:pt>
    <dgm:pt modelId="{3ECF5BFA-B238-480D-BBE9-9DC26B00B821}" type="parTrans" cxnId="{FD599D66-4168-48C1-93E5-CDC2BC067885}">
      <dgm:prSet/>
      <dgm:spPr/>
      <dgm:t>
        <a:bodyPr/>
        <a:lstStyle/>
        <a:p>
          <a:endParaRPr lang="tr-TR"/>
        </a:p>
      </dgm:t>
    </dgm:pt>
    <dgm:pt modelId="{CA735348-9674-4991-AA89-6F2509D9EB51}" type="sibTrans" cxnId="{FD599D66-4168-48C1-93E5-CDC2BC067885}">
      <dgm:prSet/>
      <dgm:spPr/>
      <dgm:t>
        <a:bodyPr/>
        <a:lstStyle/>
        <a:p>
          <a:endParaRPr lang="tr-TR"/>
        </a:p>
      </dgm:t>
    </dgm:pt>
    <dgm:pt modelId="{F954779A-B10B-4366-9746-9A0B0C9C1BEB}">
      <dgm:prSet phldrT="[Metin]" custT="1"/>
      <dgm:spPr/>
      <dgm:t>
        <a:bodyPr/>
        <a:lstStyle/>
        <a:p>
          <a:r>
            <a:rPr lang="tr-TR" sz="1600" b="1" dirty="0"/>
            <a:t>Düzeltme yapmaksızın hata tespit edilmeyen tahakkuklara esas bilgilerin onaylanması</a:t>
          </a:r>
        </a:p>
      </dgm:t>
    </dgm:pt>
    <dgm:pt modelId="{F454F3E1-8928-4C0D-9D88-514EA132C25F}" type="parTrans" cxnId="{82CB21E5-D268-4866-B284-511DC0349154}">
      <dgm:prSet/>
      <dgm:spPr/>
      <dgm:t>
        <a:bodyPr/>
        <a:lstStyle/>
        <a:p>
          <a:endParaRPr lang="tr-TR"/>
        </a:p>
      </dgm:t>
    </dgm:pt>
    <dgm:pt modelId="{E766FC4B-FA61-4F16-821E-5AEF980FAD53}" type="sibTrans" cxnId="{82CB21E5-D268-4866-B284-511DC0349154}">
      <dgm:prSet/>
      <dgm:spPr/>
      <dgm:t>
        <a:bodyPr/>
        <a:lstStyle/>
        <a:p>
          <a:endParaRPr lang="tr-TR"/>
        </a:p>
      </dgm:t>
    </dgm:pt>
    <dgm:pt modelId="{9F18B0E9-16EA-43A0-998E-4E235CBF8AD0}">
      <dgm:prSet phldrT="[Metin]" custT="1">
        <dgm:style>
          <a:lnRef idx="1">
            <a:schemeClr val="accent4"/>
          </a:lnRef>
          <a:fillRef idx="2">
            <a:schemeClr val="accent4"/>
          </a:fillRef>
          <a:effectRef idx="1">
            <a:schemeClr val="accent4"/>
          </a:effectRef>
          <a:fontRef idx="minor">
            <a:schemeClr val="dk1"/>
          </a:fontRef>
        </dgm:style>
      </dgm:prSet>
      <dgm:spPr/>
      <dgm:t>
        <a:bodyPr/>
        <a:lstStyle/>
        <a:p>
          <a:r>
            <a:rPr lang="tr-TR" sz="1600" b="1" dirty="0"/>
            <a:t>Hatalar düzeltildikten sonra beyannamenin gönderilmesi</a:t>
          </a:r>
        </a:p>
      </dgm:t>
    </dgm:pt>
    <dgm:pt modelId="{0B1097F7-969E-4690-A22E-008C39ED2462}" type="parTrans" cxnId="{1DD676E8-EA95-4861-98A1-43A9A135EDD0}">
      <dgm:prSet/>
      <dgm:spPr/>
      <dgm:t>
        <a:bodyPr/>
        <a:lstStyle/>
        <a:p>
          <a:endParaRPr lang="tr-TR"/>
        </a:p>
      </dgm:t>
    </dgm:pt>
    <dgm:pt modelId="{DE484B77-A1C5-4753-A2A5-916A16E78BAA}" type="sibTrans" cxnId="{1DD676E8-EA95-4861-98A1-43A9A135EDD0}">
      <dgm:prSet/>
      <dgm:spPr/>
      <dgm:t>
        <a:bodyPr/>
        <a:lstStyle/>
        <a:p>
          <a:endParaRPr lang="tr-TR"/>
        </a:p>
      </dgm:t>
    </dgm:pt>
    <dgm:pt modelId="{7EE6ECF8-1998-46D1-B173-7F14DABBF6DC}" type="pres">
      <dgm:prSet presAssocID="{5D0549BF-8819-4A1A-BECF-C4B4E443126B}" presName="Name0" presStyleCnt="0">
        <dgm:presLayoutVars>
          <dgm:chMax val="1"/>
          <dgm:chPref val="1"/>
          <dgm:dir/>
          <dgm:animOne val="branch"/>
          <dgm:animLvl val="lvl"/>
        </dgm:presLayoutVars>
      </dgm:prSet>
      <dgm:spPr/>
      <dgm:t>
        <a:bodyPr/>
        <a:lstStyle/>
        <a:p>
          <a:endParaRPr lang="tr-TR"/>
        </a:p>
      </dgm:t>
    </dgm:pt>
    <dgm:pt modelId="{7F6A8035-60B2-4452-9721-EF4C5F78E245}" type="pres">
      <dgm:prSet presAssocID="{0F04B369-D803-4E9D-9707-8B18107237FC}" presName="textCenter" presStyleLbl="node1" presStyleIdx="0" presStyleCnt="6" custScaleX="473741" custScaleY="97539" custLinFactNeighborX="15960" custLinFactNeighborY="-54591"/>
      <dgm:spPr/>
      <dgm:t>
        <a:bodyPr/>
        <a:lstStyle/>
        <a:p>
          <a:endParaRPr lang="tr-TR"/>
        </a:p>
      </dgm:t>
    </dgm:pt>
    <dgm:pt modelId="{B06002E1-CD35-4854-9FAB-1F10FDDF2163}" type="pres">
      <dgm:prSet presAssocID="{0F04B369-D803-4E9D-9707-8B18107237FC}" presName="cycle_1" presStyleCnt="0"/>
      <dgm:spPr/>
    </dgm:pt>
    <dgm:pt modelId="{7017C58B-1F32-46CD-9A67-8032218418C0}" type="pres">
      <dgm:prSet presAssocID="{8D32DEBB-5FA8-46B5-9E6A-697D63DA1C53}" presName="childCenter1" presStyleLbl="node1" presStyleIdx="1" presStyleCnt="6" custScaleX="680028" custScaleY="174787" custLinFactNeighborX="5714" custLinFactNeighborY="-16556"/>
      <dgm:spPr/>
      <dgm:t>
        <a:bodyPr/>
        <a:lstStyle/>
        <a:p>
          <a:endParaRPr lang="tr-TR"/>
        </a:p>
      </dgm:t>
    </dgm:pt>
    <dgm:pt modelId="{DBE33C25-E3A6-487A-8398-B77B39ED62F2}" type="pres">
      <dgm:prSet presAssocID="{CF2F4E69-72B0-4A67-8CC7-A792C07E40B9}" presName="Name144" presStyleLbl="parChTrans1D2" presStyleIdx="0" presStyleCnt="3"/>
      <dgm:spPr/>
      <dgm:t>
        <a:bodyPr/>
        <a:lstStyle/>
        <a:p>
          <a:endParaRPr lang="tr-TR"/>
        </a:p>
      </dgm:t>
    </dgm:pt>
    <dgm:pt modelId="{9CA88C62-7722-4BA0-BFA7-44C39E338936}" type="pres">
      <dgm:prSet presAssocID="{0F04B369-D803-4E9D-9707-8B18107237FC}" presName="cycle_2" presStyleCnt="0"/>
      <dgm:spPr/>
    </dgm:pt>
    <dgm:pt modelId="{46B9466E-B4C3-4F47-BA6F-23899787DD3D}" type="pres">
      <dgm:prSet presAssocID="{C9417B29-81A4-45F7-BDE8-D0D8B32853AA}" presName="childCenter2" presStyleLbl="node1" presStyleIdx="2" presStyleCnt="6" custScaleX="509614" custLinFactNeighborX="40413" custLinFactNeighborY="-10803"/>
      <dgm:spPr/>
      <dgm:t>
        <a:bodyPr/>
        <a:lstStyle/>
        <a:p>
          <a:endParaRPr lang="tr-TR"/>
        </a:p>
      </dgm:t>
    </dgm:pt>
    <dgm:pt modelId="{6018A8DA-00D3-459E-81FE-1CB452A4D340}" type="pres">
      <dgm:prSet presAssocID="{D7263B19-8DB5-4CB4-AFE5-DE9E0B116A9E}" presName="Name221" presStyleLbl="parChTrans1D2" presStyleIdx="1" presStyleCnt="3"/>
      <dgm:spPr/>
      <dgm:t>
        <a:bodyPr/>
        <a:lstStyle/>
        <a:p>
          <a:endParaRPr lang="tr-TR"/>
        </a:p>
      </dgm:t>
    </dgm:pt>
    <dgm:pt modelId="{F88CE395-824F-4D08-84BB-5DF4522D6433}" type="pres">
      <dgm:prSet presAssocID="{0F04B369-D803-4E9D-9707-8B18107237FC}" presName="cycle_3" presStyleCnt="0"/>
      <dgm:spPr/>
    </dgm:pt>
    <dgm:pt modelId="{A0525443-F505-49D5-BFC5-4EBA7F9ABC5C}" type="pres">
      <dgm:prSet presAssocID="{67D531F7-BB8C-4B38-9A0B-DB55E0FA01B3}" presName="childCenter3" presStyleLbl="node1" presStyleIdx="3" presStyleCnt="6" custScaleX="475109" custLinFactNeighborX="-75654" custLinFactNeighborY="-2408"/>
      <dgm:spPr/>
      <dgm:t>
        <a:bodyPr/>
        <a:lstStyle/>
        <a:p>
          <a:endParaRPr lang="tr-TR"/>
        </a:p>
      </dgm:t>
    </dgm:pt>
    <dgm:pt modelId="{CD1BB68E-4C2F-4169-836C-6CF5BC49E94F}" type="pres">
      <dgm:prSet presAssocID="{F454F3E1-8928-4C0D-9D88-514EA132C25F}" presName="Name285" presStyleLbl="parChTrans1D3" presStyleIdx="0" presStyleCnt="2"/>
      <dgm:spPr/>
      <dgm:t>
        <a:bodyPr/>
        <a:lstStyle/>
        <a:p>
          <a:endParaRPr lang="tr-TR"/>
        </a:p>
      </dgm:t>
    </dgm:pt>
    <dgm:pt modelId="{4671E1A3-8210-49F3-B205-E0672D9B188B}" type="pres">
      <dgm:prSet presAssocID="{F954779A-B10B-4366-9746-9A0B0C9C1BEB}" presName="text3" presStyleLbl="node1" presStyleIdx="4" presStyleCnt="6" custScaleX="513754" custScaleY="100204" custRadScaleRad="176909" custRadScaleInc="48931">
        <dgm:presLayoutVars>
          <dgm:bulletEnabled val="1"/>
        </dgm:presLayoutVars>
      </dgm:prSet>
      <dgm:spPr/>
      <dgm:t>
        <a:bodyPr/>
        <a:lstStyle/>
        <a:p>
          <a:endParaRPr lang="tr-TR"/>
        </a:p>
      </dgm:t>
    </dgm:pt>
    <dgm:pt modelId="{A303F952-EF84-4A0D-A297-ADAAEE3BBE3A}" type="pres">
      <dgm:prSet presAssocID="{0B1097F7-969E-4690-A22E-008C39ED2462}" presName="Name285" presStyleLbl="parChTrans1D3" presStyleIdx="1" presStyleCnt="2"/>
      <dgm:spPr/>
      <dgm:t>
        <a:bodyPr/>
        <a:lstStyle/>
        <a:p>
          <a:endParaRPr lang="tr-TR"/>
        </a:p>
      </dgm:t>
    </dgm:pt>
    <dgm:pt modelId="{8D2ED9B9-12FB-43C3-9EBE-53519DA9AD9D}" type="pres">
      <dgm:prSet presAssocID="{9F18B0E9-16EA-43A0-998E-4E235CBF8AD0}" presName="text3" presStyleLbl="node1" presStyleIdx="5" presStyleCnt="6" custScaleX="460575" custRadScaleRad="199001" custRadScaleInc="-186446">
        <dgm:presLayoutVars>
          <dgm:bulletEnabled val="1"/>
        </dgm:presLayoutVars>
      </dgm:prSet>
      <dgm:spPr/>
      <dgm:t>
        <a:bodyPr/>
        <a:lstStyle/>
        <a:p>
          <a:endParaRPr lang="tr-TR"/>
        </a:p>
      </dgm:t>
    </dgm:pt>
    <dgm:pt modelId="{DCC9BA90-7859-4B71-830A-13AADD95F1E9}" type="pres">
      <dgm:prSet presAssocID="{3ECF5BFA-B238-480D-BBE9-9DC26B00B821}" presName="Name288" presStyleLbl="parChTrans1D2" presStyleIdx="2" presStyleCnt="3"/>
      <dgm:spPr/>
      <dgm:t>
        <a:bodyPr/>
        <a:lstStyle/>
        <a:p>
          <a:endParaRPr lang="tr-TR"/>
        </a:p>
      </dgm:t>
    </dgm:pt>
  </dgm:ptLst>
  <dgm:cxnLst>
    <dgm:cxn modelId="{47E00CD7-BF8D-44DB-86E8-009C7BD7C55C}" type="presOf" srcId="{CF2F4E69-72B0-4A67-8CC7-A792C07E40B9}" destId="{DBE33C25-E3A6-487A-8398-B77B39ED62F2}" srcOrd="0" destOrd="0" presId="urn:microsoft.com/office/officeart/2008/layout/RadialCluster"/>
    <dgm:cxn modelId="{DCFF8871-A479-4195-9E14-C15F5DCDC147}" type="presOf" srcId="{67D531F7-BB8C-4B38-9A0B-DB55E0FA01B3}" destId="{A0525443-F505-49D5-BFC5-4EBA7F9ABC5C}" srcOrd="0" destOrd="0" presId="urn:microsoft.com/office/officeart/2008/layout/RadialCluster"/>
    <dgm:cxn modelId="{E3C38AC6-22AC-4D10-A96E-E8B9536BDFAC}" type="presOf" srcId="{5D0549BF-8819-4A1A-BECF-C4B4E443126B}" destId="{7EE6ECF8-1998-46D1-B173-7F14DABBF6DC}" srcOrd="0" destOrd="0" presId="urn:microsoft.com/office/officeart/2008/layout/RadialCluster"/>
    <dgm:cxn modelId="{207F150B-A34F-4319-BCF5-C96BA7C98303}" type="presOf" srcId="{3ECF5BFA-B238-480D-BBE9-9DC26B00B821}" destId="{DCC9BA90-7859-4B71-830A-13AADD95F1E9}" srcOrd="0" destOrd="0" presId="urn:microsoft.com/office/officeart/2008/layout/RadialCluster"/>
    <dgm:cxn modelId="{564E72B9-194C-4C08-BF8D-D18758CC90CB}" type="presOf" srcId="{F954779A-B10B-4366-9746-9A0B0C9C1BEB}" destId="{4671E1A3-8210-49F3-B205-E0672D9B188B}" srcOrd="0" destOrd="0" presId="urn:microsoft.com/office/officeart/2008/layout/RadialCluster"/>
    <dgm:cxn modelId="{FD599D66-4168-48C1-93E5-CDC2BC067885}" srcId="{0F04B369-D803-4E9D-9707-8B18107237FC}" destId="{67D531F7-BB8C-4B38-9A0B-DB55E0FA01B3}" srcOrd="2" destOrd="0" parTransId="{3ECF5BFA-B238-480D-BBE9-9DC26B00B821}" sibTransId="{CA735348-9674-4991-AA89-6F2509D9EB51}"/>
    <dgm:cxn modelId="{27871684-2C28-435D-9E63-98DDCADBCBF5}" type="presOf" srcId="{8D32DEBB-5FA8-46B5-9E6A-697D63DA1C53}" destId="{7017C58B-1F32-46CD-9A67-8032218418C0}" srcOrd="0" destOrd="0" presId="urn:microsoft.com/office/officeart/2008/layout/RadialCluster"/>
    <dgm:cxn modelId="{1FFCBB67-58B4-40AB-A9E9-CD52B1B2141D}" type="presOf" srcId="{0B1097F7-969E-4690-A22E-008C39ED2462}" destId="{A303F952-EF84-4A0D-A297-ADAAEE3BBE3A}" srcOrd="0" destOrd="0" presId="urn:microsoft.com/office/officeart/2008/layout/RadialCluster"/>
    <dgm:cxn modelId="{1DD676E8-EA95-4861-98A1-43A9A135EDD0}" srcId="{67D531F7-BB8C-4B38-9A0B-DB55E0FA01B3}" destId="{9F18B0E9-16EA-43A0-998E-4E235CBF8AD0}" srcOrd="1" destOrd="0" parTransId="{0B1097F7-969E-4690-A22E-008C39ED2462}" sibTransId="{DE484B77-A1C5-4753-A2A5-916A16E78BAA}"/>
    <dgm:cxn modelId="{231CA887-58E9-44A2-9ACF-851F482DE533}" type="presOf" srcId="{F454F3E1-8928-4C0D-9D88-514EA132C25F}" destId="{CD1BB68E-4C2F-4169-836C-6CF5BC49E94F}" srcOrd="0" destOrd="0" presId="urn:microsoft.com/office/officeart/2008/layout/RadialCluster"/>
    <dgm:cxn modelId="{30FAD7DE-43B5-4E94-A413-8480DD19D7E5}" type="presOf" srcId="{D7263B19-8DB5-4CB4-AFE5-DE9E0B116A9E}" destId="{6018A8DA-00D3-459E-81FE-1CB452A4D340}" srcOrd="0" destOrd="0" presId="urn:microsoft.com/office/officeart/2008/layout/RadialCluster"/>
    <dgm:cxn modelId="{82CB21E5-D268-4866-B284-511DC0349154}" srcId="{67D531F7-BB8C-4B38-9A0B-DB55E0FA01B3}" destId="{F954779A-B10B-4366-9746-9A0B0C9C1BEB}" srcOrd="0" destOrd="0" parTransId="{F454F3E1-8928-4C0D-9D88-514EA132C25F}" sibTransId="{E766FC4B-FA61-4F16-821E-5AEF980FAD53}"/>
    <dgm:cxn modelId="{F3874B9D-A13A-4DD9-9D7C-81E18E68DFAB}" srcId="{0F04B369-D803-4E9D-9707-8B18107237FC}" destId="{C9417B29-81A4-45F7-BDE8-D0D8B32853AA}" srcOrd="1" destOrd="0" parTransId="{D7263B19-8DB5-4CB4-AFE5-DE9E0B116A9E}" sibTransId="{AD20FE3A-E5B8-4D5D-8287-403EB6A7561B}"/>
    <dgm:cxn modelId="{2200A037-8285-490A-B547-7ED8AE0CDBD6}" srcId="{5D0549BF-8819-4A1A-BECF-C4B4E443126B}" destId="{0F04B369-D803-4E9D-9707-8B18107237FC}" srcOrd="0" destOrd="0" parTransId="{E71EB260-E27D-44F4-9AD3-EB776C62C4DB}" sibTransId="{45F4A5D1-E2F4-44B1-BB0A-4EE8820A8A6E}"/>
    <dgm:cxn modelId="{C8AC51C9-960D-494D-ACB6-3EFEA1407603}" srcId="{0F04B369-D803-4E9D-9707-8B18107237FC}" destId="{8D32DEBB-5FA8-46B5-9E6A-697D63DA1C53}" srcOrd="0" destOrd="0" parTransId="{CF2F4E69-72B0-4A67-8CC7-A792C07E40B9}" sibTransId="{C4F43E02-5786-4A6A-92E3-C83852E2C731}"/>
    <dgm:cxn modelId="{E04F6D0C-E4A4-4196-A949-544CC75E7BFD}" type="presOf" srcId="{9F18B0E9-16EA-43A0-998E-4E235CBF8AD0}" destId="{8D2ED9B9-12FB-43C3-9EBE-53519DA9AD9D}" srcOrd="0" destOrd="0" presId="urn:microsoft.com/office/officeart/2008/layout/RadialCluster"/>
    <dgm:cxn modelId="{6994A437-AB25-4B52-89FC-A99D00FA3915}" type="presOf" srcId="{0F04B369-D803-4E9D-9707-8B18107237FC}" destId="{7F6A8035-60B2-4452-9721-EF4C5F78E245}" srcOrd="0" destOrd="0" presId="urn:microsoft.com/office/officeart/2008/layout/RadialCluster"/>
    <dgm:cxn modelId="{77F726D0-9286-4D19-9CA7-C8D86F4D047F}" type="presOf" srcId="{C9417B29-81A4-45F7-BDE8-D0D8B32853AA}" destId="{46B9466E-B4C3-4F47-BA6F-23899787DD3D}" srcOrd="0" destOrd="0" presId="urn:microsoft.com/office/officeart/2008/layout/RadialCluster"/>
    <dgm:cxn modelId="{D6345D07-95AF-4A69-8D34-B0FA777B76E1}" type="presParOf" srcId="{7EE6ECF8-1998-46D1-B173-7F14DABBF6DC}" destId="{7F6A8035-60B2-4452-9721-EF4C5F78E245}" srcOrd="0" destOrd="0" presId="urn:microsoft.com/office/officeart/2008/layout/RadialCluster"/>
    <dgm:cxn modelId="{90C04724-18BB-4F5D-B413-3583B376636F}" type="presParOf" srcId="{7EE6ECF8-1998-46D1-B173-7F14DABBF6DC}" destId="{B06002E1-CD35-4854-9FAB-1F10FDDF2163}" srcOrd="1" destOrd="0" presId="urn:microsoft.com/office/officeart/2008/layout/RadialCluster"/>
    <dgm:cxn modelId="{80F705A9-EB19-4689-ABA6-98B59E7F349B}" type="presParOf" srcId="{B06002E1-CD35-4854-9FAB-1F10FDDF2163}" destId="{7017C58B-1F32-46CD-9A67-8032218418C0}" srcOrd="0" destOrd="0" presId="urn:microsoft.com/office/officeart/2008/layout/RadialCluster"/>
    <dgm:cxn modelId="{1230FD6F-FFFE-4025-8C7B-666B3AC4C262}" type="presParOf" srcId="{7EE6ECF8-1998-46D1-B173-7F14DABBF6DC}" destId="{DBE33C25-E3A6-487A-8398-B77B39ED62F2}" srcOrd="2" destOrd="0" presId="urn:microsoft.com/office/officeart/2008/layout/RadialCluster"/>
    <dgm:cxn modelId="{EAD0B748-378F-4E62-AECC-AC883C7A0BB9}" type="presParOf" srcId="{7EE6ECF8-1998-46D1-B173-7F14DABBF6DC}" destId="{9CA88C62-7722-4BA0-BFA7-44C39E338936}" srcOrd="3" destOrd="0" presId="urn:microsoft.com/office/officeart/2008/layout/RadialCluster"/>
    <dgm:cxn modelId="{CC1B1A27-8783-4BAD-8B6E-A9DAD79BD375}" type="presParOf" srcId="{9CA88C62-7722-4BA0-BFA7-44C39E338936}" destId="{46B9466E-B4C3-4F47-BA6F-23899787DD3D}" srcOrd="0" destOrd="0" presId="urn:microsoft.com/office/officeart/2008/layout/RadialCluster"/>
    <dgm:cxn modelId="{CE965C95-BCE7-43C6-91B7-8C59B9ADFEFC}" type="presParOf" srcId="{7EE6ECF8-1998-46D1-B173-7F14DABBF6DC}" destId="{6018A8DA-00D3-459E-81FE-1CB452A4D340}" srcOrd="4" destOrd="0" presId="urn:microsoft.com/office/officeart/2008/layout/RadialCluster"/>
    <dgm:cxn modelId="{EC9A841B-4DB9-44D0-A1CF-314E240CF913}" type="presParOf" srcId="{7EE6ECF8-1998-46D1-B173-7F14DABBF6DC}" destId="{F88CE395-824F-4D08-84BB-5DF4522D6433}" srcOrd="5" destOrd="0" presId="urn:microsoft.com/office/officeart/2008/layout/RadialCluster"/>
    <dgm:cxn modelId="{F9BE09F5-6FEF-4C2B-9CD3-AC385D0115C2}" type="presParOf" srcId="{F88CE395-824F-4D08-84BB-5DF4522D6433}" destId="{A0525443-F505-49D5-BFC5-4EBA7F9ABC5C}" srcOrd="0" destOrd="0" presId="urn:microsoft.com/office/officeart/2008/layout/RadialCluster"/>
    <dgm:cxn modelId="{DBE5051B-BD35-4CE5-811F-45B8D1510992}" type="presParOf" srcId="{F88CE395-824F-4D08-84BB-5DF4522D6433}" destId="{CD1BB68E-4C2F-4169-836C-6CF5BC49E94F}" srcOrd="1" destOrd="0" presId="urn:microsoft.com/office/officeart/2008/layout/RadialCluster"/>
    <dgm:cxn modelId="{5DEB22F5-2723-4B19-9A3A-C97331CC8C45}" type="presParOf" srcId="{F88CE395-824F-4D08-84BB-5DF4522D6433}" destId="{4671E1A3-8210-49F3-B205-E0672D9B188B}" srcOrd="2" destOrd="0" presId="urn:microsoft.com/office/officeart/2008/layout/RadialCluster"/>
    <dgm:cxn modelId="{DDE9CEC4-BDA3-464F-8543-C0EF832CDE5F}" type="presParOf" srcId="{F88CE395-824F-4D08-84BB-5DF4522D6433}" destId="{A303F952-EF84-4A0D-A297-ADAAEE3BBE3A}" srcOrd="3" destOrd="0" presId="urn:microsoft.com/office/officeart/2008/layout/RadialCluster"/>
    <dgm:cxn modelId="{31D3B6E5-594E-4ED8-B7E0-EB6752E9A41B}" type="presParOf" srcId="{F88CE395-824F-4D08-84BB-5DF4522D6433}" destId="{8D2ED9B9-12FB-43C3-9EBE-53519DA9AD9D}" srcOrd="4" destOrd="0" presId="urn:microsoft.com/office/officeart/2008/layout/RadialCluster"/>
    <dgm:cxn modelId="{BB58E6ED-0724-4397-B4AF-5997C62A52B3}" type="presParOf" srcId="{7EE6ECF8-1998-46D1-B173-7F14DABBF6DC}" destId="{DCC9BA90-7859-4B71-830A-13AADD95F1E9}"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B61FEF4-256F-40F7-9A07-E18E3063C067}" type="doc">
      <dgm:prSet loTypeId="urn:microsoft.com/office/officeart/2005/8/layout/vList2" loCatId="list" qsTypeId="urn:microsoft.com/office/officeart/2005/8/quickstyle/simple1" qsCatId="simple" csTypeId="urn:microsoft.com/office/officeart/2005/8/colors/accent1_4" csCatId="accent1" phldr="1"/>
      <dgm:spPr/>
      <dgm:t>
        <a:bodyPr/>
        <a:lstStyle/>
        <a:p>
          <a:endParaRPr lang="tr-TR"/>
        </a:p>
      </dgm:t>
    </dgm:pt>
    <dgm:pt modelId="{47266775-6DC9-4982-9567-4B48165396F1}" type="pres">
      <dgm:prSet presAssocID="{2B61FEF4-256F-40F7-9A07-E18E3063C067}" presName="linear" presStyleCnt="0">
        <dgm:presLayoutVars>
          <dgm:animLvl val="lvl"/>
          <dgm:resizeHandles val="exact"/>
        </dgm:presLayoutVars>
      </dgm:prSet>
      <dgm:spPr/>
      <dgm:t>
        <a:bodyPr/>
        <a:lstStyle/>
        <a:p>
          <a:endParaRPr lang="tr-TR"/>
        </a:p>
      </dgm:t>
    </dgm:pt>
  </dgm:ptLst>
  <dgm:cxnLst>
    <dgm:cxn modelId="{769F0CB0-DD28-47B1-B0C7-10DA8A681050}" type="presOf" srcId="{2B61FEF4-256F-40F7-9A07-E18E3063C067}" destId="{47266775-6DC9-4982-9567-4B48165396F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0549BF-8819-4A1A-BECF-C4B4E443126B}" type="doc">
      <dgm:prSet loTypeId="urn:microsoft.com/office/officeart/2008/layout/RadialCluster" loCatId="cycle" qsTypeId="urn:microsoft.com/office/officeart/2005/8/quickstyle/simple3" qsCatId="simple" csTypeId="urn:microsoft.com/office/officeart/2005/8/colors/accent1_2" csCatId="accent1" phldr="1"/>
      <dgm:spPr/>
      <dgm:t>
        <a:bodyPr/>
        <a:lstStyle/>
        <a:p>
          <a:endParaRPr lang="tr-TR"/>
        </a:p>
      </dgm:t>
    </dgm:pt>
    <dgm:pt modelId="{0F04B369-D803-4E9D-9707-8B18107237FC}">
      <dgm:prSet phldrT="[Metin]" custT="1">
        <dgm:style>
          <a:lnRef idx="3">
            <a:schemeClr val="lt1"/>
          </a:lnRef>
          <a:fillRef idx="1">
            <a:schemeClr val="accent1"/>
          </a:fillRef>
          <a:effectRef idx="1">
            <a:schemeClr val="accent1"/>
          </a:effectRef>
          <a:fontRef idx="minor">
            <a:schemeClr val="lt1"/>
          </a:fontRef>
        </dgm:style>
      </dgm:prSet>
      <dgm:spPr>
        <a:solidFill>
          <a:schemeClr val="bg2">
            <a:lumMod val="90000"/>
          </a:schemeClr>
        </a:solidFill>
        <a:scene3d>
          <a:camera prst="orthographicFront"/>
          <a:lightRig rig="flat" dir="t"/>
        </a:scene3d>
        <a:sp3d>
          <a:bevelT w="139700" h="139700" prst="divot"/>
        </a:sp3d>
      </dgm:spPr>
      <dgm:t>
        <a:bodyPr/>
        <a:lstStyle/>
        <a:p>
          <a:r>
            <a:rPr lang="tr-TR" sz="1600" b="1" dirty="0">
              <a:solidFill>
                <a:schemeClr val="accent5">
                  <a:lumMod val="50000"/>
                </a:schemeClr>
              </a:solidFill>
            </a:rPr>
            <a:t>Sigortalıların prime esas kazanç ve hizmete ilişkin aktarılan bilgilerin Sosyal Güvenlik İl Müdürlüğü/Sosyal Güvenlik Merkezinin onayına düşmesi</a:t>
          </a:r>
        </a:p>
      </dgm:t>
    </dgm:pt>
    <dgm:pt modelId="{E71EB260-E27D-44F4-9AD3-EB776C62C4DB}" type="parTrans" cxnId="{2200A037-8285-490A-B547-7ED8AE0CDBD6}">
      <dgm:prSet/>
      <dgm:spPr/>
      <dgm:t>
        <a:bodyPr/>
        <a:lstStyle/>
        <a:p>
          <a:endParaRPr lang="tr-TR"/>
        </a:p>
      </dgm:t>
    </dgm:pt>
    <dgm:pt modelId="{45F4A5D1-E2F4-44B1-BB0A-4EE8820A8A6E}" type="sibTrans" cxnId="{2200A037-8285-490A-B547-7ED8AE0CDBD6}">
      <dgm:prSet/>
      <dgm:spPr/>
      <dgm:t>
        <a:bodyPr/>
        <a:lstStyle/>
        <a:p>
          <a:endParaRPr lang="tr-TR"/>
        </a:p>
      </dgm:t>
    </dgm:pt>
    <dgm:pt modelId="{8D32DEBB-5FA8-46B5-9E6A-697D63DA1C53}">
      <dgm:prSet phldrT="[Metin]" custT="1">
        <dgm:style>
          <a:lnRef idx="2">
            <a:schemeClr val="dk1">
              <a:shade val="50000"/>
            </a:schemeClr>
          </a:lnRef>
          <a:fillRef idx="1">
            <a:schemeClr val="dk1"/>
          </a:fillRef>
          <a:effectRef idx="0">
            <a:schemeClr val="dk1"/>
          </a:effectRef>
          <a:fontRef idx="minor">
            <a:schemeClr val="lt1"/>
          </a:fontRef>
        </dgm:style>
      </dgm:prSet>
      <dgm:spPr>
        <a:solidFill>
          <a:srgbClr val="00B050"/>
        </a:solidFill>
        <a:scene3d>
          <a:camera prst="orthographicFront"/>
          <a:lightRig rig="flat" dir="t"/>
        </a:scene3d>
        <a:sp3d>
          <a:bevelT prst="angle"/>
        </a:sp3d>
      </dgm:spPr>
      <dgm:t>
        <a:bodyPr/>
        <a:lstStyle/>
        <a:p>
          <a:r>
            <a:rPr lang="tr-TR" sz="1600" b="1" dirty="0"/>
            <a:t>Yasal süresi dışında verilen beyannamenin yetkili vergi dairesine elektronik ortamda gönderilmesi </a:t>
          </a:r>
        </a:p>
      </dgm:t>
    </dgm:pt>
    <dgm:pt modelId="{CF2F4E69-72B0-4A67-8CC7-A792C07E40B9}" type="parTrans" cxnId="{C8AC51C9-960D-494D-ACB6-3EFEA1407603}">
      <dgm:prSet/>
      <dgm:spPr/>
      <dgm:t>
        <a:bodyPr/>
        <a:lstStyle/>
        <a:p>
          <a:endParaRPr lang="tr-TR"/>
        </a:p>
      </dgm:t>
    </dgm:pt>
    <dgm:pt modelId="{C4F43E02-5786-4A6A-92E3-C83852E2C731}" type="sibTrans" cxnId="{C8AC51C9-960D-494D-ACB6-3EFEA1407603}">
      <dgm:prSet/>
      <dgm:spPr/>
      <dgm:t>
        <a:bodyPr/>
        <a:lstStyle/>
        <a:p>
          <a:endParaRPr lang="tr-TR"/>
        </a:p>
      </dgm:t>
    </dgm:pt>
    <dgm:pt modelId="{C9417B29-81A4-45F7-BDE8-D0D8B32853AA}">
      <dgm:prSet phldrT="[Metin]" custT="1">
        <dgm:style>
          <a:lnRef idx="1">
            <a:schemeClr val="accent2"/>
          </a:lnRef>
          <a:fillRef idx="2">
            <a:schemeClr val="accent2"/>
          </a:fillRef>
          <a:effectRef idx="1">
            <a:schemeClr val="accent2"/>
          </a:effectRef>
          <a:fontRef idx="minor">
            <a:schemeClr val="dk1"/>
          </a:fontRef>
        </dgm:style>
      </dgm:prSet>
      <dgm:spPr>
        <a:scene3d>
          <a:camera prst="orthographicFront"/>
          <a:lightRig rig="flat" dir="t"/>
        </a:scene3d>
        <a:sp3d>
          <a:bevelT w="139700" h="139700" prst="divot"/>
        </a:sp3d>
      </dgm:spPr>
      <dgm:t>
        <a:bodyPr/>
        <a:lstStyle/>
        <a:p>
          <a:r>
            <a:rPr lang="tr-TR" sz="1600" dirty="0"/>
            <a:t>Sadece tahakkukun oluşturulmasının uygun görülmesi halinde tahakkukun oluşturulması, hizmet kısmının inceleme yapıldıktan sonra oluşturulması</a:t>
          </a:r>
          <a:endParaRPr lang="tr-TR" sz="1600" b="1" dirty="0"/>
        </a:p>
      </dgm:t>
    </dgm:pt>
    <dgm:pt modelId="{D7263B19-8DB5-4CB4-AFE5-DE9E0B116A9E}" type="parTrans" cxnId="{F3874B9D-A13A-4DD9-9D7C-81E18E68DFAB}">
      <dgm:prSet/>
      <dgm:spPr/>
      <dgm:t>
        <a:bodyPr/>
        <a:lstStyle/>
        <a:p>
          <a:endParaRPr lang="tr-TR"/>
        </a:p>
      </dgm:t>
    </dgm:pt>
    <dgm:pt modelId="{AD20FE3A-E5B8-4D5D-8287-403EB6A7561B}" type="sibTrans" cxnId="{F3874B9D-A13A-4DD9-9D7C-81E18E68DFAB}">
      <dgm:prSet/>
      <dgm:spPr/>
      <dgm:t>
        <a:bodyPr/>
        <a:lstStyle/>
        <a:p>
          <a:endParaRPr lang="tr-TR"/>
        </a:p>
      </dgm:t>
    </dgm:pt>
    <dgm:pt modelId="{67D531F7-BB8C-4B38-9A0B-DB55E0FA01B3}">
      <dgm:prSet phldrT="[Metin]" custT="1">
        <dgm:style>
          <a:lnRef idx="1">
            <a:schemeClr val="dk1"/>
          </a:lnRef>
          <a:fillRef idx="2">
            <a:schemeClr val="dk1"/>
          </a:fillRef>
          <a:effectRef idx="1">
            <a:schemeClr val="dk1"/>
          </a:effectRef>
          <a:fontRef idx="minor">
            <a:schemeClr val="dk1"/>
          </a:fontRef>
        </dgm:style>
      </dgm:prSet>
      <dgm:spPr>
        <a:solidFill>
          <a:schemeClr val="accent2">
            <a:lumMod val="20000"/>
            <a:lumOff val="80000"/>
          </a:schemeClr>
        </a:solidFill>
        <a:scene3d>
          <a:camera prst="orthographicFront"/>
          <a:lightRig rig="flat" dir="t"/>
        </a:scene3d>
        <a:sp3d>
          <a:bevelT prst="angle"/>
        </a:sp3d>
      </dgm:spPr>
      <dgm:t>
        <a:bodyPr/>
        <a:lstStyle/>
        <a:p>
          <a:r>
            <a:rPr lang="tr-TR" sz="1600" dirty="0"/>
            <a:t>Aynı zamanda tahakkuk ve  hizmetin oluşturulmasına karar verilmesi halinde hizmet ve tahakkuk oluşturulması </a:t>
          </a:r>
          <a:endParaRPr lang="tr-TR" sz="1600" b="1" dirty="0"/>
        </a:p>
      </dgm:t>
    </dgm:pt>
    <dgm:pt modelId="{3ECF5BFA-B238-480D-BBE9-9DC26B00B821}" type="parTrans" cxnId="{FD599D66-4168-48C1-93E5-CDC2BC067885}">
      <dgm:prSet/>
      <dgm:spPr/>
      <dgm:t>
        <a:bodyPr/>
        <a:lstStyle/>
        <a:p>
          <a:endParaRPr lang="tr-TR"/>
        </a:p>
      </dgm:t>
    </dgm:pt>
    <dgm:pt modelId="{CA735348-9674-4991-AA89-6F2509D9EB51}" type="sibTrans" cxnId="{FD599D66-4168-48C1-93E5-CDC2BC067885}">
      <dgm:prSet/>
      <dgm:spPr/>
      <dgm:t>
        <a:bodyPr/>
        <a:lstStyle/>
        <a:p>
          <a:endParaRPr lang="tr-TR"/>
        </a:p>
      </dgm:t>
    </dgm:pt>
    <dgm:pt modelId="{7EE6ECF8-1998-46D1-B173-7F14DABBF6DC}" type="pres">
      <dgm:prSet presAssocID="{5D0549BF-8819-4A1A-BECF-C4B4E443126B}" presName="Name0" presStyleCnt="0">
        <dgm:presLayoutVars>
          <dgm:chMax val="1"/>
          <dgm:chPref val="1"/>
          <dgm:dir/>
          <dgm:animOne val="branch"/>
          <dgm:animLvl val="lvl"/>
        </dgm:presLayoutVars>
      </dgm:prSet>
      <dgm:spPr/>
      <dgm:t>
        <a:bodyPr/>
        <a:lstStyle/>
        <a:p>
          <a:endParaRPr lang="tr-TR"/>
        </a:p>
      </dgm:t>
    </dgm:pt>
    <dgm:pt modelId="{D5949E59-1D7B-4FEF-A054-96C447271CDA}" type="pres">
      <dgm:prSet presAssocID="{0F04B369-D803-4E9D-9707-8B18107237FC}" presName="singleCycle" presStyleCnt="0"/>
      <dgm:spPr/>
    </dgm:pt>
    <dgm:pt modelId="{736FC87A-56FE-4E79-8106-728D85691905}" type="pres">
      <dgm:prSet presAssocID="{0F04B369-D803-4E9D-9707-8B18107237FC}" presName="singleCenter" presStyleLbl="node1" presStyleIdx="0" presStyleCnt="4" custScaleX="276995" custLinFactNeighborX="509" custLinFactNeighborY="-10743">
        <dgm:presLayoutVars>
          <dgm:chMax val="7"/>
          <dgm:chPref val="7"/>
        </dgm:presLayoutVars>
      </dgm:prSet>
      <dgm:spPr/>
      <dgm:t>
        <a:bodyPr/>
        <a:lstStyle/>
        <a:p>
          <a:endParaRPr lang="tr-TR"/>
        </a:p>
      </dgm:t>
    </dgm:pt>
    <dgm:pt modelId="{A9ED0A44-6104-4056-85CB-E3E1E00AAE71}" type="pres">
      <dgm:prSet presAssocID="{CF2F4E69-72B0-4A67-8CC7-A792C07E40B9}" presName="Name56" presStyleLbl="parChTrans1D2" presStyleIdx="0" presStyleCnt="3"/>
      <dgm:spPr/>
      <dgm:t>
        <a:bodyPr/>
        <a:lstStyle/>
        <a:p>
          <a:endParaRPr lang="tr-TR"/>
        </a:p>
      </dgm:t>
    </dgm:pt>
    <dgm:pt modelId="{F772028D-E5AD-4286-A3C2-125D50585EFB}" type="pres">
      <dgm:prSet presAssocID="{8D32DEBB-5FA8-46B5-9E6A-697D63DA1C53}" presName="text0" presStyleLbl="node1" presStyleIdx="1" presStyleCnt="4" custScaleX="413426" custRadScaleRad="86525" custRadScaleInc="-890">
        <dgm:presLayoutVars>
          <dgm:bulletEnabled val="1"/>
        </dgm:presLayoutVars>
      </dgm:prSet>
      <dgm:spPr/>
      <dgm:t>
        <a:bodyPr/>
        <a:lstStyle/>
        <a:p>
          <a:endParaRPr lang="tr-TR"/>
        </a:p>
      </dgm:t>
    </dgm:pt>
    <dgm:pt modelId="{4732CF14-4853-487E-BC5B-D95A41539393}" type="pres">
      <dgm:prSet presAssocID="{D7263B19-8DB5-4CB4-AFE5-DE9E0B116A9E}" presName="Name56" presStyleLbl="parChTrans1D2" presStyleIdx="1" presStyleCnt="3"/>
      <dgm:spPr/>
      <dgm:t>
        <a:bodyPr/>
        <a:lstStyle/>
        <a:p>
          <a:endParaRPr lang="tr-TR"/>
        </a:p>
      </dgm:t>
    </dgm:pt>
    <dgm:pt modelId="{26D43656-B058-4408-A7C4-9A2D832A692C}" type="pres">
      <dgm:prSet presAssocID="{C9417B29-81A4-45F7-BDE8-D0D8B32853AA}" presName="text0" presStyleLbl="node1" presStyleIdx="2" presStyleCnt="4" custScaleX="375556" custScaleY="138417" custRadScaleRad="103759" custRadScaleInc="5178">
        <dgm:presLayoutVars>
          <dgm:bulletEnabled val="1"/>
        </dgm:presLayoutVars>
      </dgm:prSet>
      <dgm:spPr/>
      <dgm:t>
        <a:bodyPr/>
        <a:lstStyle/>
        <a:p>
          <a:endParaRPr lang="tr-TR"/>
        </a:p>
      </dgm:t>
    </dgm:pt>
    <dgm:pt modelId="{84BE3811-F6B7-48FB-B6E1-BDE337962A15}" type="pres">
      <dgm:prSet presAssocID="{3ECF5BFA-B238-480D-BBE9-9DC26B00B821}" presName="Name56" presStyleLbl="parChTrans1D2" presStyleIdx="2" presStyleCnt="3"/>
      <dgm:spPr/>
      <dgm:t>
        <a:bodyPr/>
        <a:lstStyle/>
        <a:p>
          <a:endParaRPr lang="tr-TR"/>
        </a:p>
      </dgm:t>
    </dgm:pt>
    <dgm:pt modelId="{B54444CC-824B-4793-B88C-24337192D686}" type="pres">
      <dgm:prSet presAssocID="{67D531F7-BB8C-4B38-9A0B-DB55E0FA01B3}" presName="text0" presStyleLbl="node1" presStyleIdx="3" presStyleCnt="4" custScaleX="382950" custScaleY="138029" custRadScaleRad="103003" custRadScaleInc="-5410">
        <dgm:presLayoutVars>
          <dgm:bulletEnabled val="1"/>
        </dgm:presLayoutVars>
      </dgm:prSet>
      <dgm:spPr/>
      <dgm:t>
        <a:bodyPr/>
        <a:lstStyle/>
        <a:p>
          <a:endParaRPr lang="tr-TR"/>
        </a:p>
      </dgm:t>
    </dgm:pt>
  </dgm:ptLst>
  <dgm:cxnLst>
    <dgm:cxn modelId="{DF9090A8-DE4E-4854-88B4-B54A8D369C45}" type="presOf" srcId="{8D32DEBB-5FA8-46B5-9E6A-697D63DA1C53}" destId="{F772028D-E5AD-4286-A3C2-125D50585EFB}" srcOrd="0" destOrd="0" presId="urn:microsoft.com/office/officeart/2008/layout/RadialCluster"/>
    <dgm:cxn modelId="{FD599D66-4168-48C1-93E5-CDC2BC067885}" srcId="{0F04B369-D803-4E9D-9707-8B18107237FC}" destId="{67D531F7-BB8C-4B38-9A0B-DB55E0FA01B3}" srcOrd="2" destOrd="0" parTransId="{3ECF5BFA-B238-480D-BBE9-9DC26B00B821}" sibTransId="{CA735348-9674-4991-AA89-6F2509D9EB51}"/>
    <dgm:cxn modelId="{2C7DC95F-2172-45F0-B553-BC0F61E1FDB6}" type="presOf" srcId="{67D531F7-BB8C-4B38-9A0B-DB55E0FA01B3}" destId="{B54444CC-824B-4793-B88C-24337192D686}" srcOrd="0" destOrd="0" presId="urn:microsoft.com/office/officeart/2008/layout/RadialCluster"/>
    <dgm:cxn modelId="{A600FBFD-8653-4457-B457-52D6974B195C}" type="presOf" srcId="{5D0549BF-8819-4A1A-BECF-C4B4E443126B}" destId="{7EE6ECF8-1998-46D1-B173-7F14DABBF6DC}" srcOrd="0" destOrd="0" presId="urn:microsoft.com/office/officeart/2008/layout/RadialCluster"/>
    <dgm:cxn modelId="{F55B6FA2-D91E-495A-9A46-86B08BBAE32B}" type="presOf" srcId="{C9417B29-81A4-45F7-BDE8-D0D8B32853AA}" destId="{26D43656-B058-4408-A7C4-9A2D832A692C}" srcOrd="0" destOrd="0" presId="urn:microsoft.com/office/officeart/2008/layout/RadialCluster"/>
    <dgm:cxn modelId="{380E52BF-F8A9-4E9E-9E89-600287583CC1}" type="presOf" srcId="{3ECF5BFA-B238-480D-BBE9-9DC26B00B821}" destId="{84BE3811-F6B7-48FB-B6E1-BDE337962A15}" srcOrd="0" destOrd="0" presId="urn:microsoft.com/office/officeart/2008/layout/RadialCluster"/>
    <dgm:cxn modelId="{2200A037-8285-490A-B547-7ED8AE0CDBD6}" srcId="{5D0549BF-8819-4A1A-BECF-C4B4E443126B}" destId="{0F04B369-D803-4E9D-9707-8B18107237FC}" srcOrd="0" destOrd="0" parTransId="{E71EB260-E27D-44F4-9AD3-EB776C62C4DB}" sibTransId="{45F4A5D1-E2F4-44B1-BB0A-4EE8820A8A6E}"/>
    <dgm:cxn modelId="{F3874B9D-A13A-4DD9-9D7C-81E18E68DFAB}" srcId="{0F04B369-D803-4E9D-9707-8B18107237FC}" destId="{C9417B29-81A4-45F7-BDE8-D0D8B32853AA}" srcOrd="1" destOrd="0" parTransId="{D7263B19-8DB5-4CB4-AFE5-DE9E0B116A9E}" sibTransId="{AD20FE3A-E5B8-4D5D-8287-403EB6A7561B}"/>
    <dgm:cxn modelId="{43E2BA78-2A01-4530-8B19-DE6C50EBE130}" type="presOf" srcId="{D7263B19-8DB5-4CB4-AFE5-DE9E0B116A9E}" destId="{4732CF14-4853-487E-BC5B-D95A41539393}" srcOrd="0" destOrd="0" presId="urn:microsoft.com/office/officeart/2008/layout/RadialCluster"/>
    <dgm:cxn modelId="{C8AC51C9-960D-494D-ACB6-3EFEA1407603}" srcId="{0F04B369-D803-4E9D-9707-8B18107237FC}" destId="{8D32DEBB-5FA8-46B5-9E6A-697D63DA1C53}" srcOrd="0" destOrd="0" parTransId="{CF2F4E69-72B0-4A67-8CC7-A792C07E40B9}" sibTransId="{C4F43E02-5786-4A6A-92E3-C83852E2C731}"/>
    <dgm:cxn modelId="{2D084EB2-A97A-4CCE-A4AC-293829340D50}" type="presOf" srcId="{CF2F4E69-72B0-4A67-8CC7-A792C07E40B9}" destId="{A9ED0A44-6104-4056-85CB-E3E1E00AAE71}" srcOrd="0" destOrd="0" presId="urn:microsoft.com/office/officeart/2008/layout/RadialCluster"/>
    <dgm:cxn modelId="{C1C6A358-4A3A-4890-B9D4-0954F76690DA}" type="presOf" srcId="{0F04B369-D803-4E9D-9707-8B18107237FC}" destId="{736FC87A-56FE-4E79-8106-728D85691905}" srcOrd="0" destOrd="0" presId="urn:microsoft.com/office/officeart/2008/layout/RadialCluster"/>
    <dgm:cxn modelId="{D5F5FECB-42FF-437D-8451-09432B9F0B93}" type="presParOf" srcId="{7EE6ECF8-1998-46D1-B173-7F14DABBF6DC}" destId="{D5949E59-1D7B-4FEF-A054-96C447271CDA}" srcOrd="0" destOrd="0" presId="urn:microsoft.com/office/officeart/2008/layout/RadialCluster"/>
    <dgm:cxn modelId="{06EEAB97-5E7F-4201-9BF9-45C880176BE2}" type="presParOf" srcId="{D5949E59-1D7B-4FEF-A054-96C447271CDA}" destId="{736FC87A-56FE-4E79-8106-728D85691905}" srcOrd="0" destOrd="0" presId="urn:microsoft.com/office/officeart/2008/layout/RadialCluster"/>
    <dgm:cxn modelId="{A342CA14-F6DA-4B51-ABD4-6BF03A9E5E49}" type="presParOf" srcId="{D5949E59-1D7B-4FEF-A054-96C447271CDA}" destId="{A9ED0A44-6104-4056-85CB-E3E1E00AAE71}" srcOrd="1" destOrd="0" presId="urn:microsoft.com/office/officeart/2008/layout/RadialCluster"/>
    <dgm:cxn modelId="{F6583527-ECC1-4A17-8B31-5FA32BD3FF5B}" type="presParOf" srcId="{D5949E59-1D7B-4FEF-A054-96C447271CDA}" destId="{F772028D-E5AD-4286-A3C2-125D50585EFB}" srcOrd="2" destOrd="0" presId="urn:microsoft.com/office/officeart/2008/layout/RadialCluster"/>
    <dgm:cxn modelId="{CD454D91-261E-4310-9645-90107A011334}" type="presParOf" srcId="{D5949E59-1D7B-4FEF-A054-96C447271CDA}" destId="{4732CF14-4853-487E-BC5B-D95A41539393}" srcOrd="3" destOrd="0" presId="urn:microsoft.com/office/officeart/2008/layout/RadialCluster"/>
    <dgm:cxn modelId="{9E201761-D6B6-4852-9167-94B40B83A7F9}" type="presParOf" srcId="{D5949E59-1D7B-4FEF-A054-96C447271CDA}" destId="{26D43656-B058-4408-A7C4-9A2D832A692C}" srcOrd="4" destOrd="0" presId="urn:microsoft.com/office/officeart/2008/layout/RadialCluster"/>
    <dgm:cxn modelId="{7A7B3D11-695F-474A-AC23-3DA1FCC59EFE}" type="presParOf" srcId="{D5949E59-1D7B-4FEF-A054-96C447271CDA}" destId="{84BE3811-F6B7-48FB-B6E1-BDE337962A15}" srcOrd="5" destOrd="0" presId="urn:microsoft.com/office/officeart/2008/layout/RadialCluster"/>
    <dgm:cxn modelId="{9EE0A824-5105-4BF9-A5D8-50403A939DB6}" type="presParOf" srcId="{D5949E59-1D7B-4FEF-A054-96C447271CDA}" destId="{B54444CC-824B-4793-B88C-24337192D686}" srcOrd="6"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D0549BF-8819-4A1A-BECF-C4B4E443126B}" type="doc">
      <dgm:prSet loTypeId="urn:microsoft.com/office/officeart/2008/layout/RadialCluster" loCatId="cycle" qsTypeId="urn:microsoft.com/office/officeart/2005/8/quickstyle/3d2" qsCatId="3D" csTypeId="urn:microsoft.com/office/officeart/2005/8/colors/accent1_2" csCatId="accent1" phldr="1"/>
      <dgm:spPr/>
      <dgm:t>
        <a:bodyPr/>
        <a:lstStyle/>
        <a:p>
          <a:endParaRPr lang="tr-TR"/>
        </a:p>
      </dgm:t>
    </dgm:pt>
    <dgm:pt modelId="{0F04B369-D803-4E9D-9707-8B18107237FC}">
      <dgm:prSet phldrT="[Metin]" custT="1"/>
      <dgm:spPr>
        <a:blipFill rotWithShape="0">
          <a:blip xmlns:r="http://schemas.openxmlformats.org/officeDocument/2006/relationships" r:embed="rId1"/>
          <a:tile tx="0" ty="0" sx="100000" sy="100000" flip="none" algn="tl"/>
        </a:blipFill>
      </dgm:spPr>
      <dgm:t>
        <a:bodyPr/>
        <a:lstStyle/>
        <a:p>
          <a:r>
            <a:rPr lang="tr-TR" sz="1600" b="1"/>
            <a:t>Sosyal güvenlik il müdürlüğüne/sosyal güvenlik merkezi tarafından beyannamenin gönderilebilmesi için tanımlama işleminin yapılması</a:t>
          </a:r>
          <a:endParaRPr lang="tr-TR" sz="1600" b="1" dirty="0"/>
        </a:p>
      </dgm:t>
    </dgm:pt>
    <dgm:pt modelId="{E71EB260-E27D-44F4-9AD3-EB776C62C4DB}" type="parTrans" cxnId="{2200A037-8285-490A-B547-7ED8AE0CDBD6}">
      <dgm:prSet/>
      <dgm:spPr/>
      <dgm:t>
        <a:bodyPr/>
        <a:lstStyle/>
        <a:p>
          <a:endParaRPr lang="tr-TR"/>
        </a:p>
      </dgm:t>
    </dgm:pt>
    <dgm:pt modelId="{45F4A5D1-E2F4-44B1-BB0A-4EE8820A8A6E}" type="sibTrans" cxnId="{2200A037-8285-490A-B547-7ED8AE0CDBD6}">
      <dgm:prSet/>
      <dgm:spPr/>
      <dgm:t>
        <a:bodyPr/>
        <a:lstStyle/>
        <a:p>
          <a:endParaRPr lang="tr-TR"/>
        </a:p>
      </dgm:t>
    </dgm:pt>
    <dgm:pt modelId="{8D32DEBB-5FA8-46B5-9E6A-697D63DA1C53}">
      <dgm:prSet phldrT="[Metin]" custT="1"/>
      <dgm:spPr>
        <a:blipFill rotWithShape="0">
          <a:blip xmlns:r="http://schemas.openxmlformats.org/officeDocument/2006/relationships" r:embed="rId2"/>
          <a:tile tx="0" ty="0" sx="100000" sy="100000" flip="none" algn="tl"/>
        </a:blipFill>
      </dgm:spPr>
      <dgm:t>
        <a:bodyPr/>
        <a:lstStyle/>
        <a:p>
          <a:r>
            <a:rPr lang="tr-TR" sz="1800" b="1" dirty="0"/>
            <a:t>Kurumca belirlenen belgelerle(Örneğin toplu iş sözleşmesinin onaylı nüshası) birlikte işyerinin bağlı bulunduğu sosyal güvenlik il müdürlüğüne/sosyal güvenlik merkezine müracaat edilmesi</a:t>
          </a:r>
          <a:r>
            <a:rPr lang="tr-TR" sz="1600" b="0" i="0" dirty="0"/>
            <a:t> </a:t>
          </a:r>
          <a:endParaRPr lang="tr-TR" sz="1600" b="1" dirty="0"/>
        </a:p>
      </dgm:t>
    </dgm:pt>
    <dgm:pt modelId="{CF2F4E69-72B0-4A67-8CC7-A792C07E40B9}" type="parTrans" cxnId="{C8AC51C9-960D-494D-ACB6-3EFEA1407603}">
      <dgm:prSet/>
      <dgm:spPr/>
      <dgm:t>
        <a:bodyPr/>
        <a:lstStyle/>
        <a:p>
          <a:endParaRPr lang="tr-TR"/>
        </a:p>
      </dgm:t>
    </dgm:pt>
    <dgm:pt modelId="{C4F43E02-5786-4A6A-92E3-C83852E2C731}" type="sibTrans" cxnId="{C8AC51C9-960D-494D-ACB6-3EFEA1407603}">
      <dgm:prSet/>
      <dgm:spPr/>
      <dgm:t>
        <a:bodyPr/>
        <a:lstStyle/>
        <a:p>
          <a:endParaRPr lang="tr-TR"/>
        </a:p>
      </dgm:t>
    </dgm:pt>
    <dgm:pt modelId="{C9417B29-81A4-45F7-BDE8-D0D8B32853AA}">
      <dgm:prSet phldrT="[Metin]" custT="1"/>
      <dgm:spPr>
        <a:blipFill rotWithShape="0">
          <a:blip xmlns:r="http://schemas.openxmlformats.org/officeDocument/2006/relationships" r:embed="rId3"/>
          <a:tile tx="0" ty="0" sx="100000" sy="100000" flip="none" algn="tl"/>
        </a:blipFill>
      </dgm:spPr>
      <dgm:t>
        <a:bodyPr/>
        <a:lstStyle/>
        <a:p>
          <a:r>
            <a:rPr lang="tr-TR" sz="1600" b="1" dirty="0"/>
            <a:t>Beyannamenin yetkili vergi dairesine elektronik ortamda yasal süresi içerisinde gönderilmesi </a:t>
          </a:r>
        </a:p>
      </dgm:t>
    </dgm:pt>
    <dgm:pt modelId="{D7263B19-8DB5-4CB4-AFE5-DE9E0B116A9E}" type="parTrans" cxnId="{F3874B9D-A13A-4DD9-9D7C-81E18E68DFAB}">
      <dgm:prSet/>
      <dgm:spPr/>
      <dgm:t>
        <a:bodyPr/>
        <a:lstStyle/>
        <a:p>
          <a:endParaRPr lang="tr-TR"/>
        </a:p>
      </dgm:t>
    </dgm:pt>
    <dgm:pt modelId="{AD20FE3A-E5B8-4D5D-8287-403EB6A7561B}" type="sibTrans" cxnId="{F3874B9D-A13A-4DD9-9D7C-81E18E68DFAB}">
      <dgm:prSet/>
      <dgm:spPr/>
      <dgm:t>
        <a:bodyPr/>
        <a:lstStyle/>
        <a:p>
          <a:endParaRPr lang="tr-TR"/>
        </a:p>
      </dgm:t>
    </dgm:pt>
    <dgm:pt modelId="{C812CDA0-8C7E-408B-BF5D-BCEC48F55FD3}">
      <dgm:prSet phldrT="[Metin]" custT="1"/>
      <dgm:spPr>
        <a:blipFill rotWithShape="0">
          <a:blip xmlns:r="http://schemas.openxmlformats.org/officeDocument/2006/relationships" r:embed="rId4"/>
          <a:tile tx="0" ty="0" sx="100000" sy="100000" flip="none" algn="tl"/>
        </a:blipFill>
      </dgm:spPr>
      <dgm:t>
        <a:bodyPr/>
        <a:lstStyle/>
        <a:p>
          <a:r>
            <a:rPr lang="tr-TR" sz="1600" b="1"/>
            <a:t>Tahakkukun oluşması</a:t>
          </a:r>
          <a:endParaRPr lang="tr-TR" sz="1600" b="1" dirty="0"/>
        </a:p>
      </dgm:t>
    </dgm:pt>
    <dgm:pt modelId="{6F727C2C-2DAE-440C-97D9-B77D712CA6E5}" type="parTrans" cxnId="{5AA4E51D-41F2-42A1-BE93-476D3B2156AA}">
      <dgm:prSet/>
      <dgm:spPr/>
      <dgm:t>
        <a:bodyPr/>
        <a:lstStyle/>
        <a:p>
          <a:endParaRPr lang="tr-TR"/>
        </a:p>
      </dgm:t>
    </dgm:pt>
    <dgm:pt modelId="{B3DCEEA2-B536-4323-81A6-973AEB15295E}" type="sibTrans" cxnId="{5AA4E51D-41F2-42A1-BE93-476D3B2156AA}">
      <dgm:prSet/>
      <dgm:spPr/>
      <dgm:t>
        <a:bodyPr/>
        <a:lstStyle/>
        <a:p>
          <a:endParaRPr lang="tr-TR"/>
        </a:p>
      </dgm:t>
    </dgm:pt>
    <dgm:pt modelId="{7EE6ECF8-1998-46D1-B173-7F14DABBF6DC}" type="pres">
      <dgm:prSet presAssocID="{5D0549BF-8819-4A1A-BECF-C4B4E443126B}" presName="Name0" presStyleCnt="0">
        <dgm:presLayoutVars>
          <dgm:chMax val="1"/>
          <dgm:chPref val="1"/>
          <dgm:dir/>
          <dgm:animOne val="branch"/>
          <dgm:animLvl val="lvl"/>
        </dgm:presLayoutVars>
      </dgm:prSet>
      <dgm:spPr/>
      <dgm:t>
        <a:bodyPr/>
        <a:lstStyle/>
        <a:p>
          <a:endParaRPr lang="tr-TR"/>
        </a:p>
      </dgm:t>
    </dgm:pt>
    <dgm:pt modelId="{7F6A8035-60B2-4452-9721-EF4C5F78E245}" type="pres">
      <dgm:prSet presAssocID="{0F04B369-D803-4E9D-9707-8B18107237FC}" presName="textCenter" presStyleLbl="node1" presStyleIdx="0" presStyleCnt="4" custScaleX="403788" custScaleY="97420" custLinFactNeighborX="12860" custLinFactNeighborY="-19715"/>
      <dgm:spPr/>
      <dgm:t>
        <a:bodyPr/>
        <a:lstStyle/>
        <a:p>
          <a:endParaRPr lang="tr-TR"/>
        </a:p>
      </dgm:t>
    </dgm:pt>
    <dgm:pt modelId="{B06002E1-CD35-4854-9FAB-1F10FDDF2163}" type="pres">
      <dgm:prSet presAssocID="{0F04B369-D803-4E9D-9707-8B18107237FC}" presName="cycle_1" presStyleCnt="0"/>
      <dgm:spPr/>
    </dgm:pt>
    <dgm:pt modelId="{7017C58B-1F32-46CD-9A67-8032218418C0}" type="pres">
      <dgm:prSet presAssocID="{8D32DEBB-5FA8-46B5-9E6A-697D63DA1C53}" presName="childCenter1" presStyleLbl="node1" presStyleIdx="1" presStyleCnt="4" custScaleX="657763" custScaleY="155142" custLinFactNeighborX="3777" custLinFactNeighborY="-6836"/>
      <dgm:spPr/>
      <dgm:t>
        <a:bodyPr/>
        <a:lstStyle/>
        <a:p>
          <a:endParaRPr lang="tr-TR"/>
        </a:p>
      </dgm:t>
    </dgm:pt>
    <dgm:pt modelId="{DBE33C25-E3A6-487A-8398-B77B39ED62F2}" type="pres">
      <dgm:prSet presAssocID="{CF2F4E69-72B0-4A67-8CC7-A792C07E40B9}" presName="Name144" presStyleLbl="parChTrans1D2" presStyleIdx="0" presStyleCnt="2"/>
      <dgm:spPr/>
      <dgm:t>
        <a:bodyPr/>
        <a:lstStyle/>
        <a:p>
          <a:endParaRPr lang="tr-TR"/>
        </a:p>
      </dgm:t>
    </dgm:pt>
    <dgm:pt modelId="{9CA88C62-7722-4BA0-BFA7-44C39E338936}" type="pres">
      <dgm:prSet presAssocID="{0F04B369-D803-4E9D-9707-8B18107237FC}" presName="cycle_2" presStyleCnt="0"/>
      <dgm:spPr/>
    </dgm:pt>
    <dgm:pt modelId="{46B9466E-B4C3-4F47-BA6F-23899787DD3D}" type="pres">
      <dgm:prSet presAssocID="{C9417B29-81A4-45F7-BDE8-D0D8B32853AA}" presName="childCenter2" presStyleLbl="node1" presStyleIdx="2" presStyleCnt="4" custScaleX="644256" custLinFactNeighborX="8751" custLinFactNeighborY="8455"/>
      <dgm:spPr/>
      <dgm:t>
        <a:bodyPr/>
        <a:lstStyle/>
        <a:p>
          <a:endParaRPr lang="tr-TR"/>
        </a:p>
      </dgm:t>
    </dgm:pt>
    <dgm:pt modelId="{8859E892-C86E-45E6-9514-3E16D0E6DBF4}" type="pres">
      <dgm:prSet presAssocID="{6F727C2C-2DAE-440C-97D9-B77D712CA6E5}" presName="Name218" presStyleLbl="parChTrans1D3" presStyleIdx="0" presStyleCnt="1"/>
      <dgm:spPr/>
      <dgm:t>
        <a:bodyPr/>
        <a:lstStyle/>
        <a:p>
          <a:endParaRPr lang="tr-TR"/>
        </a:p>
      </dgm:t>
    </dgm:pt>
    <dgm:pt modelId="{0BCA3E8F-D6C6-4712-9CC3-702970C3DFF1}" type="pres">
      <dgm:prSet presAssocID="{C812CDA0-8C7E-408B-BF5D-BCEC48F55FD3}" presName="text2" presStyleLbl="node1" presStyleIdx="3" presStyleCnt="4" custScaleX="373579" custRadScaleRad="97067" custRadScaleInc="-6643">
        <dgm:presLayoutVars>
          <dgm:bulletEnabled val="1"/>
        </dgm:presLayoutVars>
      </dgm:prSet>
      <dgm:spPr/>
      <dgm:t>
        <a:bodyPr/>
        <a:lstStyle/>
        <a:p>
          <a:endParaRPr lang="tr-TR"/>
        </a:p>
      </dgm:t>
    </dgm:pt>
    <dgm:pt modelId="{6018A8DA-00D3-459E-81FE-1CB452A4D340}" type="pres">
      <dgm:prSet presAssocID="{D7263B19-8DB5-4CB4-AFE5-DE9E0B116A9E}" presName="Name221" presStyleLbl="parChTrans1D2" presStyleIdx="1" presStyleCnt="2"/>
      <dgm:spPr/>
      <dgm:t>
        <a:bodyPr/>
        <a:lstStyle/>
        <a:p>
          <a:endParaRPr lang="tr-TR"/>
        </a:p>
      </dgm:t>
    </dgm:pt>
  </dgm:ptLst>
  <dgm:cxnLst>
    <dgm:cxn modelId="{3A8FAC40-E1E2-41AC-96C6-8071EC0CC428}" type="presOf" srcId="{0F04B369-D803-4E9D-9707-8B18107237FC}" destId="{7F6A8035-60B2-4452-9721-EF4C5F78E245}" srcOrd="0" destOrd="0" presId="urn:microsoft.com/office/officeart/2008/layout/RadialCluster"/>
    <dgm:cxn modelId="{5A0ADFBE-385C-4B03-83DC-661C991B9B7B}" type="presOf" srcId="{C9417B29-81A4-45F7-BDE8-D0D8B32853AA}" destId="{46B9466E-B4C3-4F47-BA6F-23899787DD3D}" srcOrd="0" destOrd="0" presId="urn:microsoft.com/office/officeart/2008/layout/RadialCluster"/>
    <dgm:cxn modelId="{758DB8EB-A2BA-42AE-90C3-E14B15B34839}" type="presOf" srcId="{6F727C2C-2DAE-440C-97D9-B77D712CA6E5}" destId="{8859E892-C86E-45E6-9514-3E16D0E6DBF4}" srcOrd="0" destOrd="0" presId="urn:microsoft.com/office/officeart/2008/layout/RadialCluster"/>
    <dgm:cxn modelId="{224CD08A-45C0-4DE1-87CD-CE934BFF76D5}" type="presOf" srcId="{8D32DEBB-5FA8-46B5-9E6A-697D63DA1C53}" destId="{7017C58B-1F32-46CD-9A67-8032218418C0}" srcOrd="0" destOrd="0" presId="urn:microsoft.com/office/officeart/2008/layout/RadialCluster"/>
    <dgm:cxn modelId="{619C241B-884A-4EE0-8B36-4271FE2A5411}" type="presOf" srcId="{C812CDA0-8C7E-408B-BF5D-BCEC48F55FD3}" destId="{0BCA3E8F-D6C6-4712-9CC3-702970C3DFF1}" srcOrd="0" destOrd="0" presId="urn:microsoft.com/office/officeart/2008/layout/RadialCluster"/>
    <dgm:cxn modelId="{EB7385CB-BDAF-4089-902B-D930AC8BE18A}" type="presOf" srcId="{CF2F4E69-72B0-4A67-8CC7-A792C07E40B9}" destId="{DBE33C25-E3A6-487A-8398-B77B39ED62F2}" srcOrd="0" destOrd="0" presId="urn:microsoft.com/office/officeart/2008/layout/RadialCluster"/>
    <dgm:cxn modelId="{2200A037-8285-490A-B547-7ED8AE0CDBD6}" srcId="{5D0549BF-8819-4A1A-BECF-C4B4E443126B}" destId="{0F04B369-D803-4E9D-9707-8B18107237FC}" srcOrd="0" destOrd="0" parTransId="{E71EB260-E27D-44F4-9AD3-EB776C62C4DB}" sibTransId="{45F4A5D1-E2F4-44B1-BB0A-4EE8820A8A6E}"/>
    <dgm:cxn modelId="{F3874B9D-A13A-4DD9-9D7C-81E18E68DFAB}" srcId="{0F04B369-D803-4E9D-9707-8B18107237FC}" destId="{C9417B29-81A4-45F7-BDE8-D0D8B32853AA}" srcOrd="1" destOrd="0" parTransId="{D7263B19-8DB5-4CB4-AFE5-DE9E0B116A9E}" sibTransId="{AD20FE3A-E5B8-4D5D-8287-403EB6A7561B}"/>
    <dgm:cxn modelId="{5AA4E51D-41F2-42A1-BE93-476D3B2156AA}" srcId="{C9417B29-81A4-45F7-BDE8-D0D8B32853AA}" destId="{C812CDA0-8C7E-408B-BF5D-BCEC48F55FD3}" srcOrd="0" destOrd="0" parTransId="{6F727C2C-2DAE-440C-97D9-B77D712CA6E5}" sibTransId="{B3DCEEA2-B536-4323-81A6-973AEB15295E}"/>
    <dgm:cxn modelId="{CECA66AA-6B52-462A-BDD3-CD5AF933C92B}" type="presOf" srcId="{D7263B19-8DB5-4CB4-AFE5-DE9E0B116A9E}" destId="{6018A8DA-00D3-459E-81FE-1CB452A4D340}" srcOrd="0" destOrd="0" presId="urn:microsoft.com/office/officeart/2008/layout/RadialCluster"/>
    <dgm:cxn modelId="{C8AC51C9-960D-494D-ACB6-3EFEA1407603}" srcId="{0F04B369-D803-4E9D-9707-8B18107237FC}" destId="{8D32DEBB-5FA8-46B5-9E6A-697D63DA1C53}" srcOrd="0" destOrd="0" parTransId="{CF2F4E69-72B0-4A67-8CC7-A792C07E40B9}" sibTransId="{C4F43E02-5786-4A6A-92E3-C83852E2C731}"/>
    <dgm:cxn modelId="{85592732-B0AF-494F-83B1-8B768BFE3DED}" type="presOf" srcId="{5D0549BF-8819-4A1A-BECF-C4B4E443126B}" destId="{7EE6ECF8-1998-46D1-B173-7F14DABBF6DC}" srcOrd="0" destOrd="0" presId="urn:microsoft.com/office/officeart/2008/layout/RadialCluster"/>
    <dgm:cxn modelId="{810C4AAA-CE78-4B27-9A27-80490023F3AA}" type="presParOf" srcId="{7EE6ECF8-1998-46D1-B173-7F14DABBF6DC}" destId="{7F6A8035-60B2-4452-9721-EF4C5F78E245}" srcOrd="0" destOrd="0" presId="urn:microsoft.com/office/officeart/2008/layout/RadialCluster"/>
    <dgm:cxn modelId="{ED6C0A90-33ED-4D4A-AF77-1869F82B4D17}" type="presParOf" srcId="{7EE6ECF8-1998-46D1-B173-7F14DABBF6DC}" destId="{B06002E1-CD35-4854-9FAB-1F10FDDF2163}" srcOrd="1" destOrd="0" presId="urn:microsoft.com/office/officeart/2008/layout/RadialCluster"/>
    <dgm:cxn modelId="{3F3C1620-C7B4-4AF8-8752-168A261449BA}" type="presParOf" srcId="{B06002E1-CD35-4854-9FAB-1F10FDDF2163}" destId="{7017C58B-1F32-46CD-9A67-8032218418C0}" srcOrd="0" destOrd="0" presId="urn:microsoft.com/office/officeart/2008/layout/RadialCluster"/>
    <dgm:cxn modelId="{71B08115-8897-442D-9914-E161F566D8D9}" type="presParOf" srcId="{7EE6ECF8-1998-46D1-B173-7F14DABBF6DC}" destId="{DBE33C25-E3A6-487A-8398-B77B39ED62F2}" srcOrd="2" destOrd="0" presId="urn:microsoft.com/office/officeart/2008/layout/RadialCluster"/>
    <dgm:cxn modelId="{0E613A64-6D9A-494E-A9F3-C5020457BC54}" type="presParOf" srcId="{7EE6ECF8-1998-46D1-B173-7F14DABBF6DC}" destId="{9CA88C62-7722-4BA0-BFA7-44C39E338936}" srcOrd="3" destOrd="0" presId="urn:microsoft.com/office/officeart/2008/layout/RadialCluster"/>
    <dgm:cxn modelId="{2491A552-46F3-4FBB-A3F5-74196DB272E2}" type="presParOf" srcId="{9CA88C62-7722-4BA0-BFA7-44C39E338936}" destId="{46B9466E-B4C3-4F47-BA6F-23899787DD3D}" srcOrd="0" destOrd="0" presId="urn:microsoft.com/office/officeart/2008/layout/RadialCluster"/>
    <dgm:cxn modelId="{E0D3EFA2-0783-4FF5-B50B-C96C6B268234}" type="presParOf" srcId="{9CA88C62-7722-4BA0-BFA7-44C39E338936}" destId="{8859E892-C86E-45E6-9514-3E16D0E6DBF4}" srcOrd="1" destOrd="0" presId="urn:microsoft.com/office/officeart/2008/layout/RadialCluster"/>
    <dgm:cxn modelId="{BD93983F-31C4-4FC0-8996-F35BC903BA79}" type="presParOf" srcId="{9CA88C62-7722-4BA0-BFA7-44C39E338936}" destId="{0BCA3E8F-D6C6-4712-9CC3-702970C3DFF1}" srcOrd="2" destOrd="0" presId="urn:microsoft.com/office/officeart/2008/layout/RadialCluster"/>
    <dgm:cxn modelId="{CADCC4DD-3D57-4E95-BD79-EE07D1914059}" type="presParOf" srcId="{7EE6ECF8-1998-46D1-B173-7F14DABBF6DC}" destId="{6018A8DA-00D3-459E-81FE-1CB452A4D340}" srcOrd="4"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C9BA90-7859-4B71-830A-13AADD95F1E9}">
      <dsp:nvSpPr>
        <dsp:cNvPr id="0" name=""/>
        <dsp:cNvSpPr/>
      </dsp:nvSpPr>
      <dsp:spPr>
        <a:xfrm rot="8652824">
          <a:off x="2432351" y="2899873"/>
          <a:ext cx="671986" cy="0"/>
        </a:xfrm>
        <a:custGeom>
          <a:avLst/>
          <a:gdLst/>
          <a:ahLst/>
          <a:cxnLst/>
          <a:rect l="0" t="0" r="0" b="0"/>
          <a:pathLst>
            <a:path>
              <a:moveTo>
                <a:pt x="0" y="0"/>
              </a:moveTo>
              <a:lnTo>
                <a:pt x="671986"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018A8DA-00D3-459E-81FE-1CB452A4D340}">
      <dsp:nvSpPr>
        <dsp:cNvPr id="0" name=""/>
        <dsp:cNvSpPr/>
      </dsp:nvSpPr>
      <dsp:spPr>
        <a:xfrm rot="1778936">
          <a:off x="4635158" y="2899873"/>
          <a:ext cx="794350" cy="0"/>
        </a:xfrm>
        <a:custGeom>
          <a:avLst/>
          <a:gdLst/>
          <a:ahLst/>
          <a:cxnLst/>
          <a:rect l="0" t="0" r="0" b="0"/>
          <a:pathLst>
            <a:path>
              <a:moveTo>
                <a:pt x="0" y="0"/>
              </a:moveTo>
              <a:lnTo>
                <a:pt x="794350"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BE33C25-E3A6-487A-8398-B77B39ED62F2}">
      <dsp:nvSpPr>
        <dsp:cNvPr id="0" name=""/>
        <dsp:cNvSpPr/>
      </dsp:nvSpPr>
      <dsp:spPr>
        <a:xfrm rot="16143962">
          <a:off x="3556023" y="1456745"/>
          <a:ext cx="398923" cy="0"/>
        </a:xfrm>
        <a:custGeom>
          <a:avLst/>
          <a:gdLst/>
          <a:ahLst/>
          <a:cxnLst/>
          <a:rect l="0" t="0" r="0" b="0"/>
          <a:pathLst>
            <a:path>
              <a:moveTo>
                <a:pt x="0" y="0"/>
              </a:moveTo>
              <a:lnTo>
                <a:pt x="398923"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6A8035-60B2-4452-9721-EF4C5F78E245}">
      <dsp:nvSpPr>
        <dsp:cNvPr id="0" name=""/>
        <dsp:cNvSpPr/>
      </dsp:nvSpPr>
      <dsp:spPr>
        <a:xfrm>
          <a:off x="1224137" y="1656180"/>
          <a:ext cx="5086269" cy="1047217"/>
        </a:xfrm>
        <a:prstGeom prst="roundRect">
          <a:avLst/>
        </a:prstGeom>
        <a:solidFill>
          <a:schemeClr val="accent1"/>
        </a:solidFill>
        <a:ln w="22225" cap="rnd" cmpd="sng" algn="ctr">
          <a:solidFill>
            <a:schemeClr val="lt1"/>
          </a:solidFill>
          <a:prstDash val="solid"/>
        </a:ln>
        <a:effectLst/>
        <a:scene3d>
          <a:camera prst="orthographicFront"/>
          <a:lightRig rig="flat" dir="t"/>
        </a:scene3d>
        <a:sp3d/>
      </dsp:spPr>
      <dsp:style>
        <a:lnRef idx="3">
          <a:schemeClr val="lt1"/>
        </a:lnRef>
        <a:fillRef idx="1">
          <a:schemeClr val="accent1"/>
        </a:fillRef>
        <a:effectRef idx="1">
          <a:schemeClr val="accent1"/>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solidFill>
                <a:schemeClr val="bg1"/>
              </a:solidFill>
            </a:rPr>
            <a:t>Sigortalıların prime esas kazanç ve hizmet bilgilerinin Sosyal Güvenlik Kurumuna aktarılması ve sistem tarafından ön kontrollerin yapılması</a:t>
          </a:r>
        </a:p>
      </dsp:txBody>
      <dsp:txXfrm>
        <a:off x="1275258" y="1707301"/>
        <a:ext cx="4984027" cy="944975"/>
      </dsp:txXfrm>
    </dsp:sp>
    <dsp:sp modelId="{7017C58B-1F32-46CD-9A67-8032218418C0}">
      <dsp:nvSpPr>
        <dsp:cNvPr id="0" name=""/>
        <dsp:cNvSpPr/>
      </dsp:nvSpPr>
      <dsp:spPr>
        <a:xfrm>
          <a:off x="1296134" y="0"/>
          <a:ext cx="4891701" cy="1257309"/>
        </a:xfrm>
        <a:prstGeom prst="roundRect">
          <a:avLst/>
        </a:prstGeom>
        <a:solidFill>
          <a:schemeClr val="dk1"/>
        </a:solidFill>
        <a:ln w="15875" cap="rnd" cmpd="sng" algn="ctr">
          <a:solidFill>
            <a:schemeClr val="dk1">
              <a:shade val="50000"/>
            </a:schemeClr>
          </a:solidFill>
          <a:prstDash val="solid"/>
        </a:ln>
        <a:effectLst/>
        <a:scene3d>
          <a:camera prst="orthographicFront"/>
          <a:lightRig rig="flat" dir="t"/>
        </a:scene3d>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t>Muhtasar ve Prim Hizmet Beyannamesinin yetkili vergi dairesine gönderilmesi </a:t>
          </a:r>
        </a:p>
      </dsp:txBody>
      <dsp:txXfrm>
        <a:off x="1357511" y="61377"/>
        <a:ext cx="4768947" cy="1134555"/>
      </dsp:txXfrm>
    </dsp:sp>
    <dsp:sp modelId="{46B9466E-B4C3-4F47-BA6F-23899787DD3D}">
      <dsp:nvSpPr>
        <dsp:cNvPr id="0" name=""/>
        <dsp:cNvSpPr/>
      </dsp:nvSpPr>
      <dsp:spPr>
        <a:xfrm>
          <a:off x="4176459" y="3096350"/>
          <a:ext cx="3665848" cy="719338"/>
        </a:xfrm>
        <a:prstGeom prst="roundRect">
          <a:avLst/>
        </a:prstGeom>
        <a:solidFill>
          <a:schemeClr val="accent2">
            <a:tint val="70000"/>
            <a:lumMod val="104000"/>
          </a:schemeClr>
        </a:solidFill>
        <a:ln w="9525" cap="rnd" cmpd="sng" algn="ctr">
          <a:solidFill>
            <a:schemeClr val="accent2">
              <a:shade val="90000"/>
            </a:schemeClr>
          </a:solidFill>
          <a:prstDash val="solid"/>
        </a:ln>
        <a:effectLst/>
        <a:scene3d>
          <a:camera prst="orthographicFront"/>
          <a:lightRig rig="flat" dir="t"/>
        </a:scene3d>
        <a:sp3d/>
      </dsp:spPr>
      <dsp:style>
        <a:lnRef idx="1">
          <a:schemeClr val="accent2"/>
        </a:lnRef>
        <a:fillRef idx="2">
          <a:schemeClr val="accent2"/>
        </a:fillRef>
        <a:effectRef idx="1">
          <a:schemeClr val="accent2"/>
        </a:effectRef>
        <a:fontRef idx="minor">
          <a:schemeClr val="dk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t>Hata içermediği sistem tarafından saptanması halinde onay verilmesinin istenmesi</a:t>
          </a:r>
        </a:p>
      </dsp:txBody>
      <dsp:txXfrm>
        <a:off x="4211574" y="3131465"/>
        <a:ext cx="3595618" cy="649108"/>
      </dsp:txXfrm>
    </dsp:sp>
    <dsp:sp modelId="{A0525443-F505-49D5-BFC5-4EBA7F9ABC5C}">
      <dsp:nvSpPr>
        <dsp:cNvPr id="0" name=""/>
        <dsp:cNvSpPr/>
      </dsp:nvSpPr>
      <dsp:spPr>
        <a:xfrm>
          <a:off x="288020" y="3096350"/>
          <a:ext cx="3417641" cy="719338"/>
        </a:xfrm>
        <a:prstGeom prst="roundRect">
          <a:avLst/>
        </a:prstGeom>
        <a:solidFill>
          <a:schemeClr val="dk1">
            <a:tint val="70000"/>
            <a:lumMod val="104000"/>
          </a:schemeClr>
        </a:solidFill>
        <a:ln w="9525" cap="rnd" cmpd="sng" algn="ctr">
          <a:solidFill>
            <a:schemeClr val="dk1">
              <a:shade val="90000"/>
            </a:schemeClr>
          </a:solidFill>
          <a:prstDash val="solid"/>
        </a:ln>
        <a:effectLst/>
        <a:scene3d>
          <a:camera prst="orthographicFront"/>
          <a:lightRig rig="flat" dir="t"/>
        </a:scene3d>
        <a:sp3d/>
      </dsp:spPr>
      <dsp:style>
        <a:lnRef idx="1">
          <a:schemeClr val="dk1"/>
        </a:lnRef>
        <a:fillRef idx="2">
          <a:schemeClr val="dk1"/>
        </a:fillRef>
        <a:effectRef idx="1">
          <a:schemeClr val="dk1"/>
        </a:effectRef>
        <a:fontRef idx="minor">
          <a:schemeClr val="dk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a:t>Hata tespit edilmesi halinde hatanın elektronik ortamda bildirilmesi</a:t>
          </a:r>
          <a:endParaRPr lang="tr-TR" sz="1600" b="1" kern="1200" dirty="0"/>
        </a:p>
      </dsp:txBody>
      <dsp:txXfrm>
        <a:off x="323135" y="3131465"/>
        <a:ext cx="3347411" cy="649108"/>
      </dsp:txXfrm>
    </dsp:sp>
    <dsp:sp modelId="{CD1BB68E-4C2F-4169-836C-6CF5BC49E94F}">
      <dsp:nvSpPr>
        <dsp:cNvPr id="0" name=""/>
        <dsp:cNvSpPr/>
      </dsp:nvSpPr>
      <dsp:spPr>
        <a:xfrm rot="5414093">
          <a:off x="1741940" y="4068077"/>
          <a:ext cx="504782" cy="0"/>
        </a:xfrm>
        <a:custGeom>
          <a:avLst/>
          <a:gdLst/>
          <a:ahLst/>
          <a:cxnLst/>
          <a:rect l="0" t="0" r="0" b="0"/>
          <a:pathLst>
            <a:path>
              <a:moveTo>
                <a:pt x="0" y="0"/>
              </a:moveTo>
              <a:lnTo>
                <a:pt x="504782" y="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671E1A3-8210-49F3-B205-E0672D9B188B}">
      <dsp:nvSpPr>
        <dsp:cNvPr id="0" name=""/>
        <dsp:cNvSpPr/>
      </dsp:nvSpPr>
      <dsp:spPr>
        <a:xfrm>
          <a:off x="144004" y="4320466"/>
          <a:ext cx="3695629" cy="720805"/>
        </a:xfrm>
        <a:prstGeom prst="roundRect">
          <a:avLst/>
        </a:prstGeom>
        <a:solidFill>
          <a:schemeClr val="accent1">
            <a:hueOff val="0"/>
            <a:satOff val="0"/>
            <a:lumOff val="0"/>
            <a:alphaOff val="0"/>
          </a:schemeClr>
        </a:soli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t>Düzeltme yapmaksızın hata tespit edilmeyen tahakkuklara esas bilgilerin onaylanması</a:t>
          </a:r>
        </a:p>
      </dsp:txBody>
      <dsp:txXfrm>
        <a:off x="179191" y="4355653"/>
        <a:ext cx="3625255" cy="650431"/>
      </dsp:txXfrm>
    </dsp:sp>
    <dsp:sp modelId="{A303F952-EF84-4A0D-A297-ADAAEE3BBE3A}">
      <dsp:nvSpPr>
        <dsp:cNvPr id="0" name=""/>
        <dsp:cNvSpPr/>
      </dsp:nvSpPr>
      <dsp:spPr>
        <a:xfrm rot="975954">
          <a:off x="3193466" y="4068087"/>
          <a:ext cx="1802233" cy="0"/>
        </a:xfrm>
        <a:custGeom>
          <a:avLst/>
          <a:gdLst/>
          <a:ahLst/>
          <a:cxnLst/>
          <a:rect l="0" t="0" r="0" b="0"/>
          <a:pathLst>
            <a:path>
              <a:moveTo>
                <a:pt x="0" y="0"/>
              </a:moveTo>
              <a:lnTo>
                <a:pt x="1802233" y="0"/>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2ED9B9-12FB-43C3-9EBE-53519DA9AD9D}">
      <dsp:nvSpPr>
        <dsp:cNvPr id="0" name=""/>
        <dsp:cNvSpPr/>
      </dsp:nvSpPr>
      <dsp:spPr>
        <a:xfrm>
          <a:off x="4535779" y="4320485"/>
          <a:ext cx="3313092" cy="719338"/>
        </a:xfrm>
        <a:prstGeom prst="roundRect">
          <a:avLst/>
        </a:prstGeom>
        <a:solidFill>
          <a:schemeClr val="accent4">
            <a:tint val="70000"/>
            <a:lumMod val="104000"/>
          </a:schemeClr>
        </a:solidFill>
        <a:ln w="9525" cap="rnd" cmpd="sng" algn="ctr">
          <a:solidFill>
            <a:schemeClr val="accent4">
              <a:shade val="90000"/>
            </a:schemeClr>
          </a:solidFill>
          <a:prstDash val="solid"/>
        </a:ln>
        <a:effectLst/>
        <a:scene3d>
          <a:camera prst="orthographicFront"/>
          <a:lightRig rig="flat" dir="t"/>
        </a:scene3d>
        <a:sp3d/>
      </dsp:spPr>
      <dsp:style>
        <a:lnRef idx="1">
          <a:schemeClr val="accent4"/>
        </a:lnRef>
        <a:fillRef idx="2">
          <a:schemeClr val="accent4"/>
        </a:fillRef>
        <a:effectRef idx="1">
          <a:schemeClr val="accent4"/>
        </a:effectRef>
        <a:fontRef idx="minor">
          <a:schemeClr val="dk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t>Hatalar düzeltildikten sonra beyannamenin gönderilmesi</a:t>
          </a:r>
        </a:p>
      </dsp:txBody>
      <dsp:txXfrm>
        <a:off x="4570894" y="4355600"/>
        <a:ext cx="3242862" cy="6491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6FC87A-56FE-4E79-8106-728D85691905}">
      <dsp:nvSpPr>
        <dsp:cNvPr id="0" name=""/>
        <dsp:cNvSpPr/>
      </dsp:nvSpPr>
      <dsp:spPr>
        <a:xfrm>
          <a:off x="1843187" y="1773513"/>
          <a:ext cx="4248467" cy="1533770"/>
        </a:xfrm>
        <a:prstGeom prst="roundRect">
          <a:avLst/>
        </a:prstGeom>
        <a:solidFill>
          <a:schemeClr val="bg2">
            <a:lumMod val="90000"/>
          </a:schemeClr>
        </a:solidFill>
        <a:ln w="22225" cap="rnd" cmpd="sng" algn="ctr">
          <a:solidFill>
            <a:schemeClr val="lt1"/>
          </a:solidFill>
          <a:prstDash val="solid"/>
        </a:ln>
        <a:effectLst/>
        <a:scene3d>
          <a:camera prst="orthographicFront"/>
          <a:lightRig rig="flat" dir="t"/>
        </a:scene3d>
        <a:sp3d>
          <a:bevelT w="139700" h="139700" prst="divot"/>
        </a:sp3d>
      </dsp:spPr>
      <dsp:style>
        <a:lnRef idx="3">
          <a:schemeClr val="lt1"/>
        </a:lnRef>
        <a:fillRef idx="1">
          <a:schemeClr val="accent1"/>
        </a:fillRef>
        <a:effectRef idx="1">
          <a:schemeClr val="accent1"/>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solidFill>
                <a:schemeClr val="accent5">
                  <a:lumMod val="50000"/>
                </a:schemeClr>
              </a:solidFill>
            </a:rPr>
            <a:t>Sigortalıların prime esas kazanç ve hizmete ilişkin aktarılan bilgilerin Sosyal Güvenlik İl Müdürlüğü/Sosyal Güvenlik Merkezinin onayına düşmesi</a:t>
          </a:r>
        </a:p>
      </dsp:txBody>
      <dsp:txXfrm>
        <a:off x="1918059" y="1848385"/>
        <a:ext cx="4098723" cy="1384026"/>
      </dsp:txXfrm>
    </dsp:sp>
    <dsp:sp modelId="{A9ED0A44-6104-4056-85CB-E3E1E00AAE71}">
      <dsp:nvSpPr>
        <dsp:cNvPr id="0" name=""/>
        <dsp:cNvSpPr/>
      </dsp:nvSpPr>
      <dsp:spPr>
        <a:xfrm rot="16103588">
          <a:off x="3816372" y="1647560"/>
          <a:ext cx="252004" cy="0"/>
        </a:xfrm>
        <a:custGeom>
          <a:avLst/>
          <a:gdLst/>
          <a:ahLst/>
          <a:cxnLst/>
          <a:rect l="0" t="0" r="0" b="0"/>
          <a:pathLst>
            <a:path>
              <a:moveTo>
                <a:pt x="0" y="0"/>
              </a:moveTo>
              <a:lnTo>
                <a:pt x="252004"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772028D-E5AD-4286-A3C2-125D50585EFB}">
      <dsp:nvSpPr>
        <dsp:cNvPr id="0" name=""/>
        <dsp:cNvSpPr/>
      </dsp:nvSpPr>
      <dsp:spPr>
        <a:xfrm>
          <a:off x="1800191" y="493981"/>
          <a:ext cx="4248473" cy="1027626"/>
        </a:xfrm>
        <a:prstGeom prst="roundRect">
          <a:avLst/>
        </a:prstGeom>
        <a:solidFill>
          <a:srgbClr val="00B050"/>
        </a:solidFill>
        <a:ln w="15875" cap="rnd" cmpd="sng" algn="ctr">
          <a:solidFill>
            <a:schemeClr val="dk1">
              <a:shade val="50000"/>
            </a:schemeClr>
          </a:solidFill>
          <a:prstDash val="solid"/>
        </a:ln>
        <a:effectLst/>
        <a:scene3d>
          <a:camera prst="orthographicFront"/>
          <a:lightRig rig="flat" dir="t"/>
        </a:scene3d>
        <a:sp3d>
          <a:bevelT prst="angle"/>
        </a:sp3d>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t>Yasal süresi dışında verilen beyannamenin yetkili vergi dairesine elektronik ortamda gönderilmesi </a:t>
          </a:r>
        </a:p>
      </dsp:txBody>
      <dsp:txXfrm>
        <a:off x="1850356" y="544146"/>
        <a:ext cx="4148143" cy="927296"/>
      </dsp:txXfrm>
    </dsp:sp>
    <dsp:sp modelId="{4732CF14-4853-487E-BC5B-D95A41539393}">
      <dsp:nvSpPr>
        <dsp:cNvPr id="0" name=""/>
        <dsp:cNvSpPr/>
      </dsp:nvSpPr>
      <dsp:spPr>
        <a:xfrm rot="2544216">
          <a:off x="4736602" y="3489179"/>
          <a:ext cx="539471" cy="0"/>
        </a:xfrm>
        <a:custGeom>
          <a:avLst/>
          <a:gdLst/>
          <a:ahLst/>
          <a:cxnLst/>
          <a:rect l="0" t="0" r="0" b="0"/>
          <a:pathLst>
            <a:path>
              <a:moveTo>
                <a:pt x="0" y="0"/>
              </a:moveTo>
              <a:lnTo>
                <a:pt x="539471"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6D43656-B058-4408-A7C4-9A2D832A692C}">
      <dsp:nvSpPr>
        <dsp:cNvPr id="0" name=""/>
        <dsp:cNvSpPr/>
      </dsp:nvSpPr>
      <dsp:spPr>
        <a:xfrm>
          <a:off x="4054629" y="3671075"/>
          <a:ext cx="3859311" cy="1422409"/>
        </a:xfrm>
        <a:prstGeom prst="roundRect">
          <a:avLst/>
        </a:prstGeom>
        <a:solidFill>
          <a:schemeClr val="accent2">
            <a:tint val="70000"/>
            <a:lumMod val="104000"/>
          </a:schemeClr>
        </a:solidFill>
        <a:ln w="9525" cap="rnd" cmpd="sng" algn="ctr">
          <a:solidFill>
            <a:schemeClr val="accent2">
              <a:shade val="90000"/>
            </a:schemeClr>
          </a:solidFill>
          <a:prstDash val="solid"/>
        </a:ln>
        <a:effectLst/>
        <a:scene3d>
          <a:camera prst="orthographicFront"/>
          <a:lightRig rig="flat" dir="t"/>
        </a:scene3d>
        <a:sp3d>
          <a:bevelT w="139700" h="139700" prst="divot"/>
        </a:sp3d>
      </dsp:spPr>
      <dsp:style>
        <a:lnRef idx="1">
          <a:schemeClr val="accent2"/>
        </a:lnRef>
        <a:fillRef idx="2">
          <a:schemeClr val="accent2"/>
        </a:fillRef>
        <a:effectRef idx="1">
          <a:schemeClr val="accent2"/>
        </a:effectRef>
        <a:fontRef idx="minor">
          <a:schemeClr val="dk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kern="1200" dirty="0"/>
            <a:t>Sadece tahakkukun oluşturulmasının uygun görülmesi halinde tahakkukun oluşturulması, hizmet kısmının inceleme yapıldıktan sonra oluşturulması</a:t>
          </a:r>
          <a:endParaRPr lang="tr-TR" sz="1600" b="1" kern="1200" dirty="0"/>
        </a:p>
      </dsp:txBody>
      <dsp:txXfrm>
        <a:off x="4124065" y="3740511"/>
        <a:ext cx="3720439" cy="1283537"/>
      </dsp:txXfrm>
    </dsp:sp>
    <dsp:sp modelId="{84BE3811-F6B7-48FB-B6E1-BDE337962A15}">
      <dsp:nvSpPr>
        <dsp:cNvPr id="0" name=""/>
        <dsp:cNvSpPr/>
      </dsp:nvSpPr>
      <dsp:spPr>
        <a:xfrm rot="8291472">
          <a:off x="2637410" y="3487778"/>
          <a:ext cx="541502" cy="0"/>
        </a:xfrm>
        <a:custGeom>
          <a:avLst/>
          <a:gdLst/>
          <a:ahLst/>
          <a:cxnLst/>
          <a:rect l="0" t="0" r="0" b="0"/>
          <a:pathLst>
            <a:path>
              <a:moveTo>
                <a:pt x="0" y="0"/>
              </a:moveTo>
              <a:lnTo>
                <a:pt x="541502" y="0"/>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4444CC-824B-4793-B88C-24337192D686}">
      <dsp:nvSpPr>
        <dsp:cNvPr id="0" name=""/>
        <dsp:cNvSpPr/>
      </dsp:nvSpPr>
      <dsp:spPr>
        <a:xfrm>
          <a:off x="-54261" y="3668274"/>
          <a:ext cx="3935294" cy="1418422"/>
        </a:xfrm>
        <a:prstGeom prst="roundRect">
          <a:avLst/>
        </a:prstGeom>
        <a:solidFill>
          <a:schemeClr val="accent2">
            <a:lumMod val="20000"/>
            <a:lumOff val="80000"/>
          </a:schemeClr>
        </a:solidFill>
        <a:ln w="9525" cap="rnd" cmpd="sng" algn="ctr">
          <a:solidFill>
            <a:schemeClr val="dk1">
              <a:shade val="90000"/>
            </a:schemeClr>
          </a:solidFill>
          <a:prstDash val="solid"/>
        </a:ln>
        <a:effectLst/>
        <a:scene3d>
          <a:camera prst="orthographicFront"/>
          <a:lightRig rig="flat" dir="t"/>
        </a:scene3d>
        <a:sp3d>
          <a:bevelT prst="angle"/>
        </a:sp3d>
      </dsp:spPr>
      <dsp:style>
        <a:lnRef idx="1">
          <a:schemeClr val="dk1"/>
        </a:lnRef>
        <a:fillRef idx="2">
          <a:schemeClr val="dk1"/>
        </a:fillRef>
        <a:effectRef idx="1">
          <a:schemeClr val="dk1"/>
        </a:effectRef>
        <a:fontRef idx="minor">
          <a:schemeClr val="dk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kern="1200" dirty="0"/>
            <a:t>Aynı zamanda tahakkuk ve  hizmetin oluşturulmasına karar verilmesi halinde hizmet ve tahakkuk oluşturulması </a:t>
          </a:r>
          <a:endParaRPr lang="tr-TR" sz="1600" b="1" kern="1200" dirty="0"/>
        </a:p>
      </dsp:txBody>
      <dsp:txXfrm>
        <a:off x="14981" y="3737516"/>
        <a:ext cx="3796810" cy="12799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18A8DA-00D3-459E-81FE-1CB452A4D340}">
      <dsp:nvSpPr>
        <dsp:cNvPr id="0" name=""/>
        <dsp:cNvSpPr/>
      </dsp:nvSpPr>
      <dsp:spPr>
        <a:xfrm rot="5350756">
          <a:off x="3988445" y="3469379"/>
          <a:ext cx="672650" cy="0"/>
        </a:xfrm>
        <a:custGeom>
          <a:avLst/>
          <a:gdLst/>
          <a:ahLst/>
          <a:cxnLst/>
          <a:rect l="0" t="0" r="0" b="0"/>
          <a:pathLst>
            <a:path>
              <a:moveTo>
                <a:pt x="0" y="0"/>
              </a:moveTo>
              <a:lnTo>
                <a:pt x="672650" y="0"/>
              </a:lnTo>
            </a:path>
          </a:pathLst>
        </a:custGeom>
        <a:noFill/>
        <a:ln w="15875"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BE33C25-E3A6-487A-8398-B77B39ED62F2}">
      <dsp:nvSpPr>
        <dsp:cNvPr id="0" name=""/>
        <dsp:cNvSpPr/>
      </dsp:nvSpPr>
      <dsp:spPr>
        <a:xfrm rot="16130445">
          <a:off x="4104002" y="1611181"/>
          <a:ext cx="378184" cy="0"/>
        </a:xfrm>
        <a:custGeom>
          <a:avLst/>
          <a:gdLst/>
          <a:ahLst/>
          <a:cxnLst/>
          <a:rect l="0" t="0" r="0" b="0"/>
          <a:pathLst>
            <a:path>
              <a:moveTo>
                <a:pt x="0" y="0"/>
              </a:moveTo>
              <a:lnTo>
                <a:pt x="378184" y="0"/>
              </a:lnTo>
            </a:path>
          </a:pathLst>
        </a:custGeom>
        <a:noFill/>
        <a:ln w="15875" cap="rnd"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F6A8035-60B2-4452-9721-EF4C5F78E245}">
      <dsp:nvSpPr>
        <dsp:cNvPr id="0" name=""/>
        <dsp:cNvSpPr/>
      </dsp:nvSpPr>
      <dsp:spPr>
        <a:xfrm>
          <a:off x="1548189" y="1800234"/>
          <a:ext cx="5524433" cy="1332853"/>
        </a:xfrm>
        <a:prstGeom prst="roundRect">
          <a:avLst/>
        </a:prstGeom>
        <a:blipFill rotWithShape="0">
          <a:blip xmlns:r="http://schemas.openxmlformats.org/officeDocument/2006/relationships" r:embed="rId1"/>
          <a:tile tx="0" ty="0" sx="100000" sy="100000" flip="none" algn="tl"/>
        </a:blip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a:t>Sosyal güvenlik il müdürlüğüne/sosyal güvenlik merkezi tarafından beyannamenin gönderilebilmesi için tanımlama işleminin yapılması</a:t>
          </a:r>
          <a:endParaRPr lang="tr-TR" sz="1600" b="1" kern="1200" dirty="0"/>
        </a:p>
      </dsp:txBody>
      <dsp:txXfrm>
        <a:off x="1613254" y="1865299"/>
        <a:ext cx="5394303" cy="1202723"/>
      </dsp:txXfrm>
    </dsp:sp>
    <dsp:sp modelId="{7017C58B-1F32-46CD-9A67-8032218418C0}">
      <dsp:nvSpPr>
        <dsp:cNvPr id="0" name=""/>
        <dsp:cNvSpPr/>
      </dsp:nvSpPr>
      <dsp:spPr>
        <a:xfrm>
          <a:off x="1260149" y="0"/>
          <a:ext cx="6029462" cy="1422127"/>
        </a:xfrm>
        <a:prstGeom prst="roundRect">
          <a:avLst/>
        </a:prstGeom>
        <a:blipFill rotWithShape="0">
          <a:blip xmlns:r="http://schemas.openxmlformats.org/officeDocument/2006/relationships" r:embed="rId2"/>
          <a:tile tx="0" ty="0" sx="100000" sy="100000" flip="none" algn="tl"/>
        </a:blip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5720" tIns="45720" rIns="45720" bIns="45720" numCol="1" spcCol="1270" anchor="ctr" anchorCtr="0">
          <a:noAutofit/>
        </a:bodyPr>
        <a:lstStyle/>
        <a:p>
          <a:pPr lvl="0" algn="ctr" defTabSz="800100">
            <a:lnSpc>
              <a:spcPct val="90000"/>
            </a:lnSpc>
            <a:spcBef>
              <a:spcPct val="0"/>
            </a:spcBef>
            <a:spcAft>
              <a:spcPct val="35000"/>
            </a:spcAft>
          </a:pPr>
          <a:r>
            <a:rPr lang="tr-TR" sz="1800" b="1" kern="1200" dirty="0"/>
            <a:t>Kurumca belirlenen belgelerle(Örneğin toplu iş sözleşmesinin onaylı nüshası) birlikte işyerinin bağlı bulunduğu sosyal güvenlik il müdürlüğüne/sosyal güvenlik merkezine müracaat edilmesi</a:t>
          </a:r>
          <a:r>
            <a:rPr lang="tr-TR" sz="1600" b="0" i="0" kern="1200" dirty="0"/>
            <a:t> </a:t>
          </a:r>
          <a:endParaRPr lang="tr-TR" sz="1600" b="1" kern="1200" dirty="0"/>
        </a:p>
      </dsp:txBody>
      <dsp:txXfrm>
        <a:off x="1329572" y="69423"/>
        <a:ext cx="5890616" cy="1283281"/>
      </dsp:txXfrm>
    </dsp:sp>
    <dsp:sp modelId="{46B9466E-B4C3-4F47-BA6F-23899787DD3D}">
      <dsp:nvSpPr>
        <dsp:cNvPr id="0" name=""/>
        <dsp:cNvSpPr/>
      </dsp:nvSpPr>
      <dsp:spPr>
        <a:xfrm>
          <a:off x="2027823" y="3805670"/>
          <a:ext cx="4613788" cy="716142"/>
        </a:xfrm>
        <a:prstGeom prst="roundRect">
          <a:avLst/>
        </a:prstGeom>
        <a:blipFill rotWithShape="0">
          <a:blip xmlns:r="http://schemas.openxmlformats.org/officeDocument/2006/relationships" r:embed="rId3"/>
          <a:tile tx="0" ty="0" sx="100000" sy="100000" flip="none" algn="tl"/>
        </a:blip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dirty="0"/>
            <a:t>Beyannamenin yetkili vergi dairesine elektronik ortamda yasal süresi içerisinde gönderilmesi </a:t>
          </a:r>
        </a:p>
      </dsp:txBody>
      <dsp:txXfrm>
        <a:off x="2062782" y="3840629"/>
        <a:ext cx="4543870" cy="646224"/>
      </dsp:txXfrm>
    </dsp:sp>
    <dsp:sp modelId="{8859E892-C86E-45E6-9514-3E16D0E6DBF4}">
      <dsp:nvSpPr>
        <dsp:cNvPr id="0" name=""/>
        <dsp:cNvSpPr/>
      </dsp:nvSpPr>
      <dsp:spPr>
        <a:xfrm rot="5285140">
          <a:off x="4261139" y="4610265"/>
          <a:ext cx="177005" cy="0"/>
        </a:xfrm>
        <a:custGeom>
          <a:avLst/>
          <a:gdLst/>
          <a:ahLst/>
          <a:cxnLst/>
          <a:rect l="0" t="0" r="0" b="0"/>
          <a:pathLst>
            <a:path>
              <a:moveTo>
                <a:pt x="0" y="0"/>
              </a:moveTo>
              <a:lnTo>
                <a:pt x="177005" y="0"/>
              </a:lnTo>
            </a:path>
          </a:pathLst>
        </a:custGeom>
        <a:noFill/>
        <a:ln w="15875" cap="rnd"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0BCA3E8F-D6C6-4712-9CC3-702970C3DFF1}">
      <dsp:nvSpPr>
        <dsp:cNvPr id="0" name=""/>
        <dsp:cNvSpPr/>
      </dsp:nvSpPr>
      <dsp:spPr>
        <a:xfrm>
          <a:off x="3026889" y="4698719"/>
          <a:ext cx="2675356" cy="716142"/>
        </a:xfrm>
        <a:prstGeom prst="roundRect">
          <a:avLst/>
        </a:prstGeom>
        <a:blipFill rotWithShape="0">
          <a:blip xmlns:r="http://schemas.openxmlformats.org/officeDocument/2006/relationships" r:embed="rId4"/>
          <a:tile tx="0" ty="0" sx="100000" sy="100000" flip="none" algn="tl"/>
        </a:blipFill>
        <a:ln>
          <a:noFill/>
        </a:ln>
        <a:effectLst>
          <a:outerShdw blurRad="38100" dist="25400" dir="5400000" rotWithShape="0">
            <a:srgbClr val="000000">
              <a:alpha val="2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0640" tIns="40640" rIns="40640" bIns="40640" numCol="1" spcCol="1270" anchor="ctr" anchorCtr="0">
          <a:noAutofit/>
        </a:bodyPr>
        <a:lstStyle/>
        <a:p>
          <a:pPr lvl="0" algn="ctr" defTabSz="711200">
            <a:lnSpc>
              <a:spcPct val="90000"/>
            </a:lnSpc>
            <a:spcBef>
              <a:spcPct val="0"/>
            </a:spcBef>
            <a:spcAft>
              <a:spcPct val="35000"/>
            </a:spcAft>
          </a:pPr>
          <a:r>
            <a:rPr lang="tr-TR" sz="1600" b="1" kern="1200"/>
            <a:t>Tahakkukun oluşması</a:t>
          </a:r>
          <a:endParaRPr lang="tr-TR" sz="1600" b="1" kern="1200" dirty="0"/>
        </a:p>
      </dsp:txBody>
      <dsp:txXfrm>
        <a:off x="3061848" y="4733678"/>
        <a:ext cx="2605438" cy="64622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FF6CA8-768F-499B-9C31-EE8780151A4A}" type="datetimeFigureOut">
              <a:rPr lang="tr-TR" smtClean="0"/>
              <a:t>29.01.2020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6DB05F-8ECD-4536-9EBE-03BD42FCFDCB}" type="slidenum">
              <a:rPr lang="tr-TR" smtClean="0"/>
              <a:t>‹#›</a:t>
            </a:fld>
            <a:endParaRPr lang="tr-TR"/>
          </a:p>
        </p:txBody>
      </p:sp>
    </p:spTree>
    <p:extLst>
      <p:ext uri="{BB962C8B-B14F-4D97-AF65-F5344CB8AC3E}">
        <p14:creationId xmlns:p14="http://schemas.microsoft.com/office/powerpoint/2010/main" val="39827822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5118314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22564809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17906930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8596776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4623522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23213625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42170711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6828750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19074094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9933814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682875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6828750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9109478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9109478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7830130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9109478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91094788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6828750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682875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8767556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2432945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27847575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52079812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tr-TR" sz="1200" kern="1200" baseline="0" dirty="0">
              <a:solidFill>
                <a:schemeClr val="tx1"/>
              </a:solidFill>
              <a:effectLst/>
              <a:latin typeface="+mn-lt"/>
              <a:ea typeface="+mn-ea"/>
              <a:cs typeface="+mn-cs"/>
            </a:endParaRPr>
          </a:p>
        </p:txBody>
      </p:sp>
    </p:spTree>
    <p:extLst>
      <p:ext uri="{BB962C8B-B14F-4D97-AF65-F5344CB8AC3E}">
        <p14:creationId xmlns:p14="http://schemas.microsoft.com/office/powerpoint/2010/main" val="3910947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686815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30585501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10008259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8633877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2275791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Tree>
    <p:extLst>
      <p:ext uri="{BB962C8B-B14F-4D97-AF65-F5344CB8AC3E}">
        <p14:creationId xmlns:p14="http://schemas.microsoft.com/office/powerpoint/2010/main" val="17068681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3286329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2064269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C20643-4D21-44C3-B1FD-39E15A3297A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329974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A4E0BB7-3D59-4835-920B-1F1E3DA37572}"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060843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A4E0BB7-3D59-4835-920B-1F1E3DA37572}"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C20643-4D21-44C3-B1FD-39E15A3297A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83361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4A4E0BB7-3D59-4835-920B-1F1E3DA37572}"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21719450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820324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42099733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3" name="9 Veri Yer Tutucusu"/>
          <p:cNvSpPr txBox="1">
            <a:spLocks/>
          </p:cNvSpPr>
          <p:nvPr userDrawn="1"/>
        </p:nvSpPr>
        <p:spPr>
          <a:xfrm>
            <a:off x="476252" y="6492875"/>
            <a:ext cx="2355849" cy="280988"/>
          </a:xfrm>
          <a:prstGeom prst="rect">
            <a:avLst/>
          </a:prstGeom>
        </p:spPr>
        <p:txBody>
          <a:bodyPr anchor="ctr"/>
          <a:lstStyle>
            <a:lvl1pPr algn="l">
              <a:defRPr sz="1200" b="1">
                <a:solidFill>
                  <a:schemeClr val="tx1"/>
                </a:solidFill>
              </a:defRPr>
            </a:lvl1pPr>
          </a:lstStyle>
          <a:p>
            <a:pPr>
              <a:defRPr/>
            </a:pPr>
            <a:fld id="{7EFC573B-7069-4A5C-9596-597F9A83DC07}" type="datetime4">
              <a:rPr lang="tr-TR" sz="1200" smtClean="0">
                <a:solidFill>
                  <a:srgbClr val="046CA6"/>
                </a:solidFill>
              </a:rPr>
              <a:pPr>
                <a:defRPr/>
              </a:pPr>
              <a:t>29 Ocak 2020</a:t>
            </a:fld>
            <a:endParaRPr lang="tr-TR" sz="1200" dirty="0">
              <a:solidFill>
                <a:srgbClr val="046CA6"/>
              </a:solidFill>
            </a:endParaRPr>
          </a:p>
        </p:txBody>
      </p:sp>
      <p:sp>
        <p:nvSpPr>
          <p:cNvPr id="2" name="1 Başlık"/>
          <p:cNvSpPr>
            <a:spLocks noGrp="1"/>
          </p:cNvSpPr>
          <p:nvPr>
            <p:ph type="title"/>
          </p:nvPr>
        </p:nvSpPr>
        <p:spPr>
          <a:xfrm>
            <a:off x="3429000" y="-24"/>
            <a:ext cx="8763000" cy="706419"/>
          </a:xfrm>
        </p:spPr>
        <p:txBody>
          <a:bodyPr/>
          <a:lstStyle>
            <a:lvl1pPr>
              <a:defRPr sz="2400"/>
            </a:lvl1pPr>
          </a:lstStyle>
          <a:p>
            <a:r>
              <a:rPr lang="tr-TR" dirty="0"/>
              <a:t>Asıl başlık stili için tıklatın</a:t>
            </a:r>
          </a:p>
        </p:txBody>
      </p:sp>
      <p:sp>
        <p:nvSpPr>
          <p:cNvPr id="4" name="4 Veri Yer Tutucusu"/>
          <p:cNvSpPr>
            <a:spLocks noGrp="1"/>
          </p:cNvSpPr>
          <p:nvPr>
            <p:ph type="dt" sz="half" idx="10"/>
          </p:nvPr>
        </p:nvSpPr>
        <p:spPr>
          <a:xfrm>
            <a:off x="8331200" y="0"/>
            <a:ext cx="3556000" cy="228600"/>
          </a:xfrm>
          <a:prstGeom prst="rect">
            <a:avLst/>
          </a:prstGeom>
        </p:spPr>
        <p:txBody>
          <a:bodyPr/>
          <a:lstStyle>
            <a:lvl1pPr>
              <a:defRPr>
                <a:solidFill>
                  <a:srgbClr val="046CA6"/>
                </a:solidFill>
              </a:defRPr>
            </a:lvl1pPr>
          </a:lstStyle>
          <a:p>
            <a:pPr>
              <a:defRPr/>
            </a:pPr>
            <a:endParaRPr lang="en-US"/>
          </a:p>
        </p:txBody>
      </p:sp>
      <p:sp>
        <p:nvSpPr>
          <p:cNvPr id="5" name="11 Altbilgi Yer Tutucusu"/>
          <p:cNvSpPr>
            <a:spLocks noGrp="1"/>
          </p:cNvSpPr>
          <p:nvPr>
            <p:ph type="ftr" sz="quarter" idx="11"/>
          </p:nvPr>
        </p:nvSpPr>
        <p:spPr>
          <a:xfrm>
            <a:off x="2286001" y="6492876"/>
            <a:ext cx="8227484" cy="365125"/>
          </a:xfrm>
        </p:spPr>
        <p:txBody>
          <a:bodyPr/>
          <a:lstStyle>
            <a:lvl1pPr algn="ctr" fontAlgn="auto">
              <a:spcBef>
                <a:spcPts val="0"/>
              </a:spcBef>
              <a:spcAft>
                <a:spcPts val="0"/>
              </a:spcAft>
              <a:defRPr sz="1200" b="1">
                <a:solidFill>
                  <a:srgbClr val="046CA6"/>
                </a:solidFill>
              </a:defRPr>
            </a:lvl1pPr>
          </a:lstStyle>
          <a:p>
            <a:pPr>
              <a:defRPr/>
            </a:pPr>
            <a:endParaRPr lang="tr-TR"/>
          </a:p>
        </p:txBody>
      </p:sp>
      <p:sp>
        <p:nvSpPr>
          <p:cNvPr id="6" name="12 Slayt Numarası Yer Tutucusu"/>
          <p:cNvSpPr>
            <a:spLocks noGrp="1"/>
          </p:cNvSpPr>
          <p:nvPr>
            <p:ph type="sldNum" sz="quarter" idx="12"/>
          </p:nvPr>
        </p:nvSpPr>
        <p:spPr>
          <a:xfrm>
            <a:off x="9552517" y="6532564"/>
            <a:ext cx="1970616" cy="280987"/>
          </a:xfrm>
          <a:prstGeom prst="rect">
            <a:avLst/>
          </a:prstGeom>
        </p:spPr>
        <p:txBody>
          <a:bodyPr/>
          <a:lstStyle>
            <a:lvl1pPr algn="r">
              <a:defRPr sz="1200" b="1">
                <a:solidFill>
                  <a:srgbClr val="046CA6"/>
                </a:solidFill>
              </a:defRPr>
            </a:lvl1pPr>
          </a:lstStyle>
          <a:p>
            <a:pPr>
              <a:defRPr/>
            </a:pPr>
            <a:r>
              <a:rPr lang="tr-TR"/>
              <a:t>2/21</a:t>
            </a:r>
          </a:p>
        </p:txBody>
      </p:sp>
    </p:spTree>
    <p:extLst>
      <p:ext uri="{BB962C8B-B14F-4D97-AF65-F5344CB8AC3E}">
        <p14:creationId xmlns:p14="http://schemas.microsoft.com/office/powerpoint/2010/main" val="230639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2206734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4A4E0BB7-3D59-4835-920B-1F1E3DA37572}" type="datetimeFigureOut">
              <a:rPr lang="tr-TR" smtClean="0"/>
              <a:t>29.01.2020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419333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A4E0BB7-3D59-4835-920B-1F1E3DA37572}"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710487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A4E0BB7-3D59-4835-920B-1F1E3DA37572}" type="datetimeFigureOut">
              <a:rPr lang="tr-TR" smtClean="0"/>
              <a:t>29.01.2020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311583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4A4E0BB7-3D59-4835-920B-1F1E3DA37572}" type="datetimeFigureOut">
              <a:rPr lang="tr-TR" smtClean="0"/>
              <a:t>29.01.2020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1829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4E0BB7-3D59-4835-920B-1F1E3DA37572}" type="datetimeFigureOut">
              <a:rPr lang="tr-TR" smtClean="0"/>
              <a:t>29.01.2020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983719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A4E0BB7-3D59-4835-920B-1F1E3DA37572}"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194866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4A4E0BB7-3D59-4835-920B-1F1E3DA37572}" type="datetimeFigureOut">
              <a:rPr lang="tr-TR" smtClean="0"/>
              <a:t>29.01.2020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6C20643-4D21-44C3-B1FD-39E15A3297A8}" type="slidenum">
              <a:rPr lang="tr-TR" smtClean="0"/>
              <a:t>‹#›</a:t>
            </a:fld>
            <a:endParaRPr lang="tr-TR"/>
          </a:p>
        </p:txBody>
      </p:sp>
    </p:spTree>
    <p:extLst>
      <p:ext uri="{BB962C8B-B14F-4D97-AF65-F5344CB8AC3E}">
        <p14:creationId xmlns:p14="http://schemas.microsoft.com/office/powerpoint/2010/main" val="3007637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A4E0BB7-3D59-4835-920B-1F1E3DA37572}" type="datetimeFigureOut">
              <a:rPr lang="tr-TR" smtClean="0"/>
              <a:t>29.01.2020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6C20643-4D21-44C3-B1FD-39E15A3297A8}" type="slidenum">
              <a:rPr lang="tr-TR" smtClean="0"/>
              <a:t>‹#›</a:t>
            </a:fld>
            <a:endParaRPr lang="tr-TR"/>
          </a:p>
        </p:txBody>
      </p:sp>
    </p:spTree>
    <p:extLst>
      <p:ext uri="{BB962C8B-B14F-4D97-AF65-F5344CB8AC3E}">
        <p14:creationId xmlns:p14="http://schemas.microsoft.com/office/powerpoint/2010/main" val="21716114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6.xml"/><Relationship Id="rId1" Type="http://schemas.openxmlformats.org/officeDocument/2006/relationships/slideLayout" Target="../slideLayouts/slideLayout1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9.xml"/><Relationship Id="rId1" Type="http://schemas.openxmlformats.org/officeDocument/2006/relationships/slideLayout" Target="../slideLayouts/slideLayout1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7.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5.xml"/><Relationship Id="rId1" Type="http://schemas.openxmlformats.org/officeDocument/2006/relationships/slideLayout" Target="../slideLayouts/slideLayout1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26.xml"/><Relationship Id="rId1" Type="http://schemas.openxmlformats.org/officeDocument/2006/relationships/slideLayout" Target="../slideLayouts/slideLayout1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0">
              <a:srgbClr val="E9EFD7"/>
            </a:gs>
            <a:gs pos="52000">
              <a:srgbClr val="00B0F0"/>
            </a:gs>
            <a:gs pos="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12" name="Resim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5" name="Rectangle 6"/>
          <p:cNvSpPr/>
          <p:nvPr/>
        </p:nvSpPr>
        <p:spPr>
          <a:xfrm>
            <a:off x="270869" y="-59258"/>
            <a:ext cx="6588222" cy="6946134"/>
          </a:xfrm>
          <a:custGeom>
            <a:avLst/>
            <a:gdLst>
              <a:gd name="connsiteX0" fmla="*/ 0 w 5122843"/>
              <a:gd name="connsiteY0" fmla="*/ 0 h 3723701"/>
              <a:gd name="connsiteX1" fmla="*/ 5122843 w 5122843"/>
              <a:gd name="connsiteY1" fmla="*/ 0 h 3723701"/>
              <a:gd name="connsiteX2" fmla="*/ 5122843 w 5122843"/>
              <a:gd name="connsiteY2" fmla="*/ 3723701 h 3723701"/>
              <a:gd name="connsiteX3" fmla="*/ 0 w 5122843"/>
              <a:gd name="connsiteY3" fmla="*/ 3723701 h 3723701"/>
              <a:gd name="connsiteX4" fmla="*/ 0 w 5122843"/>
              <a:gd name="connsiteY4" fmla="*/ 0 h 3723701"/>
              <a:gd name="connsiteX0" fmla="*/ 0 w 5122843"/>
              <a:gd name="connsiteY0" fmla="*/ 0 h 3723701"/>
              <a:gd name="connsiteX1" fmla="*/ 5122843 w 5122843"/>
              <a:gd name="connsiteY1" fmla="*/ 0 h 3723701"/>
              <a:gd name="connsiteX2" fmla="*/ 4649118 w 5122843"/>
              <a:gd name="connsiteY2" fmla="*/ 3294044 h 3723701"/>
              <a:gd name="connsiteX3" fmla="*/ 0 w 5122843"/>
              <a:gd name="connsiteY3" fmla="*/ 3723701 h 3723701"/>
              <a:gd name="connsiteX4" fmla="*/ 0 w 5122843"/>
              <a:gd name="connsiteY4" fmla="*/ 0 h 3723701"/>
              <a:gd name="connsiteX0" fmla="*/ 0 w 5122843"/>
              <a:gd name="connsiteY0" fmla="*/ 0 h 3723701"/>
              <a:gd name="connsiteX1" fmla="*/ 5122843 w 5122843"/>
              <a:gd name="connsiteY1" fmla="*/ 0 h 3723701"/>
              <a:gd name="connsiteX2" fmla="*/ 4239691 w 5122843"/>
              <a:gd name="connsiteY2" fmla="*/ 2774026 h 3723701"/>
              <a:gd name="connsiteX3" fmla="*/ 0 w 5122843"/>
              <a:gd name="connsiteY3" fmla="*/ 3723701 h 3723701"/>
              <a:gd name="connsiteX4" fmla="*/ 0 w 5122843"/>
              <a:gd name="connsiteY4" fmla="*/ 0 h 3723701"/>
              <a:gd name="connsiteX0" fmla="*/ 0 w 5122843"/>
              <a:gd name="connsiteY0" fmla="*/ 0 h 3723701"/>
              <a:gd name="connsiteX1" fmla="*/ 5122843 w 5122843"/>
              <a:gd name="connsiteY1" fmla="*/ 0 h 3723701"/>
              <a:gd name="connsiteX2" fmla="*/ 4369510 w 5122843"/>
              <a:gd name="connsiteY2" fmla="*/ 3026481 h 3723701"/>
              <a:gd name="connsiteX3" fmla="*/ 0 w 5122843"/>
              <a:gd name="connsiteY3" fmla="*/ 3723701 h 3723701"/>
              <a:gd name="connsiteX4" fmla="*/ 0 w 5122843"/>
              <a:gd name="connsiteY4" fmla="*/ 0 h 3723701"/>
              <a:gd name="connsiteX0" fmla="*/ 0 w 5122843"/>
              <a:gd name="connsiteY0" fmla="*/ 0 h 3723701"/>
              <a:gd name="connsiteX1" fmla="*/ 5122843 w 5122843"/>
              <a:gd name="connsiteY1" fmla="*/ 0 h 3723701"/>
              <a:gd name="connsiteX2" fmla="*/ 4069929 w 5122843"/>
              <a:gd name="connsiteY2" fmla="*/ 2535970 h 3723701"/>
              <a:gd name="connsiteX3" fmla="*/ 0 w 5122843"/>
              <a:gd name="connsiteY3" fmla="*/ 3723701 h 3723701"/>
              <a:gd name="connsiteX4" fmla="*/ 0 w 5122843"/>
              <a:gd name="connsiteY4" fmla="*/ 0 h 3723701"/>
              <a:gd name="connsiteX0" fmla="*/ 0 w 4813275"/>
              <a:gd name="connsiteY0" fmla="*/ 5982 h 3729683"/>
              <a:gd name="connsiteX1" fmla="*/ 4813275 w 4813275"/>
              <a:gd name="connsiteY1" fmla="*/ 0 h 3729683"/>
              <a:gd name="connsiteX2" fmla="*/ 4069929 w 4813275"/>
              <a:gd name="connsiteY2" fmla="*/ 2541952 h 3729683"/>
              <a:gd name="connsiteX3" fmla="*/ 0 w 4813275"/>
              <a:gd name="connsiteY3" fmla="*/ 3729683 h 3729683"/>
              <a:gd name="connsiteX4" fmla="*/ 0 w 4813275"/>
              <a:gd name="connsiteY4" fmla="*/ 5982 h 37296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13275" h="3729683">
                <a:moveTo>
                  <a:pt x="0" y="5982"/>
                </a:moveTo>
                <a:lnTo>
                  <a:pt x="4813275" y="0"/>
                </a:lnTo>
                <a:lnTo>
                  <a:pt x="4069929" y="2541952"/>
                </a:lnTo>
                <a:lnTo>
                  <a:pt x="0" y="3729683"/>
                </a:lnTo>
                <a:lnTo>
                  <a:pt x="0" y="5982"/>
                </a:lnTo>
                <a:close/>
              </a:path>
            </a:pathLst>
          </a:custGeom>
          <a:gradFill flip="none" rotWithShape="1">
            <a:gsLst>
              <a:gs pos="100000">
                <a:srgbClr val="33CCCC"/>
              </a:gs>
              <a:gs pos="57000">
                <a:srgbClr val="4472C4"/>
              </a:gs>
              <a:gs pos="0">
                <a:srgbClr val="4472C4"/>
              </a:gs>
            </a:gsLst>
            <a:path path="circle">
              <a:fillToRect l="100000" b="100000"/>
            </a:path>
            <a:tileRect t="-100000" r="-100000"/>
          </a:gradFill>
          <a:ln>
            <a:noFill/>
          </a:ln>
          <a:effectLst>
            <a:outerShdw blurRad="57150" dist="19050" dir="5400000" algn="ctr" rotWithShape="0">
              <a:srgbClr val="000000">
                <a:alpha val="63000"/>
              </a:srgbClr>
            </a:outerShdw>
          </a:effectLst>
        </p:spPr>
        <p:txBody>
          <a:bodyPr rtlCol="0" anchor="ctr"/>
          <a:lstStyle/>
          <a:p>
            <a:pPr lvl="0" algn="ctr">
              <a:defRPr/>
            </a:pPr>
            <a:endParaRPr lang="tr-TR" sz="1600" b="1" dirty="0">
              <a:ln w="10160">
                <a:noFill/>
                <a:prstDash val="solid"/>
              </a:ln>
              <a:solidFill>
                <a:srgbClr val="FFFFFF"/>
              </a:solidFill>
              <a:effectLst>
                <a:outerShdw blurRad="38100" dist="22860" dir="5400000" algn="tl" rotWithShape="0">
                  <a:srgbClr val="000000">
                    <a:alpha val="30000"/>
                  </a:srgbClr>
                </a:outerShdw>
              </a:effectLst>
              <a:latin typeface="Tw Cen MT" panose="020B0602020104020603"/>
            </a:endParaRPr>
          </a:p>
        </p:txBody>
      </p:sp>
      <p:sp>
        <p:nvSpPr>
          <p:cNvPr id="2" name="Unvan 1"/>
          <p:cNvSpPr>
            <a:spLocks noGrp="1"/>
          </p:cNvSpPr>
          <p:nvPr>
            <p:ph type="ctrTitle"/>
          </p:nvPr>
        </p:nvSpPr>
        <p:spPr>
          <a:xfrm>
            <a:off x="6761285" y="1389185"/>
            <a:ext cx="4743326" cy="2110153"/>
          </a:xfrm>
        </p:spPr>
        <p:txBody>
          <a:bodyPr>
            <a:normAutofit fontScale="90000"/>
          </a:bodyPr>
          <a:lstStyle/>
          <a:p>
            <a:r>
              <a:rPr lang="tr-TR" b="1" spc="50" dirty="0">
                <a:ln w="9525" cmpd="sng">
                  <a:solidFill>
                    <a:schemeClr val="accent1"/>
                  </a:solidFill>
                  <a:prstDash val="solid"/>
                </a:ln>
                <a:solidFill>
                  <a:srgbClr val="FF0000"/>
                </a:solidFill>
                <a:effectLst>
                  <a:glow rad="38100">
                    <a:schemeClr val="accent1">
                      <a:alpha val="40000"/>
                    </a:schemeClr>
                  </a:glow>
                </a:effectLst>
              </a:rPr>
              <a:t/>
            </a:r>
            <a:br>
              <a:rPr lang="tr-TR" b="1" spc="50" dirty="0">
                <a:ln w="9525" cmpd="sng">
                  <a:solidFill>
                    <a:schemeClr val="accent1"/>
                  </a:solidFill>
                  <a:prstDash val="solid"/>
                </a:ln>
                <a:solidFill>
                  <a:srgbClr val="FF0000"/>
                </a:solidFill>
                <a:effectLst>
                  <a:glow rad="38100">
                    <a:schemeClr val="accent1">
                      <a:alpha val="40000"/>
                    </a:schemeClr>
                  </a:glow>
                </a:effectLst>
              </a:rPr>
            </a:br>
            <a:r>
              <a:rPr lang="tr-TR" sz="2700" b="1" spc="50" dirty="0">
                <a:ln w="9525" cmpd="sng">
                  <a:solidFill>
                    <a:schemeClr val="accent1"/>
                  </a:solidFill>
                  <a:prstDash val="solid"/>
                </a:ln>
                <a:solidFill>
                  <a:srgbClr val="FF0000"/>
                </a:solidFill>
                <a:effectLst>
                  <a:glow rad="38100">
                    <a:schemeClr val="accent1">
                      <a:alpha val="40000"/>
                    </a:schemeClr>
                  </a:glow>
                </a:effectLst>
              </a:rPr>
              <a:t/>
            </a:r>
            <a:br>
              <a:rPr lang="tr-TR" sz="2700" b="1" spc="50" dirty="0">
                <a:ln w="9525" cmpd="sng">
                  <a:solidFill>
                    <a:schemeClr val="accent1"/>
                  </a:solidFill>
                  <a:prstDash val="solid"/>
                </a:ln>
                <a:solidFill>
                  <a:srgbClr val="FF0000"/>
                </a:solidFill>
                <a:effectLst>
                  <a:glow rad="38100">
                    <a:schemeClr val="accent1">
                      <a:alpha val="40000"/>
                    </a:schemeClr>
                  </a:glow>
                </a:effectLst>
              </a:rPr>
            </a:br>
            <a:r>
              <a:rPr lang="tr-TR" sz="2700" b="1" spc="50" dirty="0">
                <a:ln w="9525" cmpd="sng">
                  <a:solidFill>
                    <a:schemeClr val="accent1"/>
                  </a:solidFill>
                  <a:prstDash val="solid"/>
                </a:ln>
                <a:solidFill>
                  <a:srgbClr val="FF0000"/>
                </a:solidFill>
                <a:effectLst>
                  <a:glow rad="38100">
                    <a:schemeClr val="accent1">
                      <a:alpha val="40000"/>
                    </a:schemeClr>
                  </a:glow>
                </a:effectLst>
              </a:rPr>
              <a:t/>
            </a:r>
            <a:br>
              <a:rPr lang="tr-TR" sz="2700" b="1" spc="50" dirty="0">
                <a:ln w="9525" cmpd="sng">
                  <a:solidFill>
                    <a:schemeClr val="accent1"/>
                  </a:solidFill>
                  <a:prstDash val="solid"/>
                </a:ln>
                <a:solidFill>
                  <a:srgbClr val="FF0000"/>
                </a:solidFill>
                <a:effectLst>
                  <a:glow rad="38100">
                    <a:schemeClr val="accent1">
                      <a:alpha val="40000"/>
                    </a:schemeClr>
                  </a:glow>
                </a:effectLst>
              </a:rPr>
            </a:br>
            <a:r>
              <a:rPr lang="tr-TR" sz="2700" b="1" spc="50" dirty="0">
                <a:ln w="9525" cmpd="sng">
                  <a:solidFill>
                    <a:schemeClr val="accent1"/>
                  </a:solidFill>
                  <a:prstDash val="solid"/>
                </a:ln>
                <a:solidFill>
                  <a:srgbClr val="FF0000"/>
                </a:solidFill>
                <a:effectLst>
                  <a:glow rad="38100">
                    <a:schemeClr val="accent1">
                      <a:alpha val="40000"/>
                    </a:schemeClr>
                  </a:glow>
                </a:effectLst>
              </a:rPr>
              <a:t/>
            </a:r>
            <a:br>
              <a:rPr lang="tr-TR" sz="2700" b="1" spc="50" dirty="0">
                <a:ln w="9525" cmpd="sng">
                  <a:solidFill>
                    <a:schemeClr val="accent1"/>
                  </a:solidFill>
                  <a:prstDash val="solid"/>
                </a:ln>
                <a:solidFill>
                  <a:srgbClr val="FF0000"/>
                </a:solidFill>
                <a:effectLst>
                  <a:glow rad="38100">
                    <a:schemeClr val="accent1">
                      <a:alpha val="40000"/>
                    </a:schemeClr>
                  </a:glow>
                </a:effectLst>
              </a:rPr>
            </a:br>
            <a:r>
              <a:rPr lang="tr-TR" b="1" spc="50" dirty="0">
                <a:ln w="9525" cmpd="sng">
                  <a:solidFill>
                    <a:schemeClr val="accent1"/>
                  </a:solidFill>
                  <a:prstDash val="solid"/>
                </a:ln>
                <a:solidFill>
                  <a:srgbClr val="FF0000"/>
                </a:solidFill>
                <a:effectLst>
                  <a:glow rad="38100">
                    <a:schemeClr val="accent1">
                      <a:alpha val="40000"/>
                    </a:schemeClr>
                  </a:glow>
                </a:effectLst>
              </a:rPr>
              <a:t/>
            </a:r>
            <a:br>
              <a:rPr lang="tr-TR" b="1" spc="50" dirty="0">
                <a:ln w="9525" cmpd="sng">
                  <a:solidFill>
                    <a:schemeClr val="accent1"/>
                  </a:solidFill>
                  <a:prstDash val="solid"/>
                </a:ln>
                <a:solidFill>
                  <a:srgbClr val="FF0000"/>
                </a:solidFill>
                <a:effectLst>
                  <a:glow rad="38100">
                    <a:schemeClr val="accent1">
                      <a:alpha val="40000"/>
                    </a:schemeClr>
                  </a:glow>
                </a:effectLst>
              </a:rPr>
            </a:br>
            <a:endParaRPr lang="tr-TR" dirty="0"/>
          </a:p>
        </p:txBody>
      </p:sp>
      <p:sp>
        <p:nvSpPr>
          <p:cNvPr id="3" name="Alt Başlık 2"/>
          <p:cNvSpPr>
            <a:spLocks noGrp="1"/>
          </p:cNvSpPr>
          <p:nvPr>
            <p:ph type="subTitle" idx="1"/>
          </p:nvPr>
        </p:nvSpPr>
        <p:spPr>
          <a:xfrm>
            <a:off x="2314874" y="4328724"/>
            <a:ext cx="2040555" cy="1126283"/>
          </a:xfrm>
        </p:spPr>
        <p:txBody>
          <a:bodyPr>
            <a:normAutofit fontScale="92500" lnSpcReduction="20000"/>
          </a:bodyPr>
          <a:lstStyle/>
          <a:p>
            <a:r>
              <a:rPr lang="tr-TR" sz="4400" dirty="0">
                <a:latin typeface="Times New Roman" panose="02020603050405020304" pitchFamily="18" charset="0"/>
                <a:cs typeface="Times New Roman" panose="02020603050405020304" pitchFamily="18" charset="0"/>
              </a:rPr>
              <a:t>                                                              </a:t>
            </a:r>
            <a:r>
              <a:rPr lang="tr-TR" sz="4400" b="1" dirty="0">
                <a:ln w="9525">
                  <a:solidFill>
                    <a:schemeClr val="bg1"/>
                  </a:solidFill>
                  <a:prstDash val="solid"/>
                </a:ln>
                <a:solidFill>
                  <a:schemeClr val="accent5">
                    <a:lumMod val="50000"/>
                  </a:schemeClr>
                </a:solidFill>
                <a:effectLst>
                  <a:outerShdw blurRad="12700" dist="38100" dir="2700000" algn="tl" rotWithShape="0">
                    <a:schemeClr val="accent5">
                      <a:lumMod val="60000"/>
                      <a:lumOff val="40000"/>
                    </a:schemeClr>
                  </a:outerShdw>
                </a:effectLst>
                <a:latin typeface="Times New Roman" panose="02020603050405020304" pitchFamily="18" charset="0"/>
                <a:cs typeface="Times New Roman" panose="02020603050405020304" pitchFamily="18" charset="0"/>
              </a:rPr>
              <a:t>2020</a:t>
            </a:r>
            <a:endParaRPr lang="tr-TR" sz="4400" dirty="0">
              <a:solidFill>
                <a:schemeClr val="accent5">
                  <a:lumMod val="50000"/>
                </a:schemeClr>
              </a:solidFill>
              <a:latin typeface="Times New Roman" panose="02020603050405020304" pitchFamily="18" charset="0"/>
              <a:cs typeface="Times New Roman" panose="02020603050405020304" pitchFamily="18" charset="0"/>
            </a:endParaRPr>
          </a:p>
        </p:txBody>
      </p:sp>
      <p:sp>
        <p:nvSpPr>
          <p:cNvPr id="4" name="Dikdörtgen 3"/>
          <p:cNvSpPr/>
          <p:nvPr/>
        </p:nvSpPr>
        <p:spPr>
          <a:xfrm>
            <a:off x="-1404085" y="2925116"/>
            <a:ext cx="7477981" cy="2169825"/>
          </a:xfrm>
          <a:prstGeom prst="rect">
            <a:avLst/>
          </a:prstGeom>
        </p:spPr>
        <p:txBody>
          <a:bodyPr wrap="square">
            <a:spAutoFit/>
          </a:bodyPr>
          <a:lstStyle/>
          <a:p>
            <a:r>
              <a:rPr lang="tr-TR" sz="2700" b="1" dirty="0">
                <a:ln w="6600">
                  <a:solidFill>
                    <a:schemeClr val="accent2"/>
                  </a:solidFill>
                  <a:prstDash val="solid"/>
                </a:ln>
                <a:solidFill>
                  <a:srgbClr val="FF0000"/>
                </a:solidFill>
                <a:effectLst>
                  <a:outerShdw dist="38100" dir="2700000" algn="tl" rotWithShape="0">
                    <a:schemeClr val="accent2"/>
                  </a:outerShdw>
                </a:effectLst>
                <a:ea typeface="+mj-ea"/>
                <a:cs typeface="+mj-cs"/>
              </a:rPr>
              <a:t>                        </a:t>
            </a:r>
            <a:r>
              <a:rPr lang="tr-TR" sz="2700" b="1" spc="50" dirty="0">
                <a:ln w="9525" cmpd="sng">
                  <a:solidFill>
                    <a:srgbClr val="A53010"/>
                  </a:solidFill>
                  <a:prstDash val="solid"/>
                </a:ln>
                <a:solidFill>
                  <a:schemeClr val="bg1"/>
                </a:solidFill>
                <a:effectLst>
                  <a:glow rad="38100">
                    <a:srgbClr val="A53010">
                      <a:alpha val="40000"/>
                    </a:srgbClr>
                  </a:glow>
                </a:effectLst>
                <a:ea typeface="+mj-ea"/>
                <a:cs typeface="+mj-cs"/>
              </a:rPr>
              <a:t/>
            </a:r>
            <a:br>
              <a:rPr lang="tr-TR" sz="2700" b="1" spc="50" dirty="0">
                <a:ln w="9525" cmpd="sng">
                  <a:solidFill>
                    <a:srgbClr val="A53010"/>
                  </a:solidFill>
                  <a:prstDash val="solid"/>
                </a:ln>
                <a:solidFill>
                  <a:schemeClr val="bg1"/>
                </a:solidFill>
                <a:effectLst>
                  <a:glow rad="38100">
                    <a:srgbClr val="A53010">
                      <a:alpha val="40000"/>
                    </a:srgbClr>
                  </a:glow>
                </a:effectLst>
                <a:ea typeface="+mj-ea"/>
                <a:cs typeface="+mj-cs"/>
              </a:rPr>
            </a:br>
            <a:endParaRPr lang="tr-TR" sz="2700" b="1" spc="50" dirty="0">
              <a:ln w="9525" cmpd="sng">
                <a:solidFill>
                  <a:srgbClr val="A53010"/>
                </a:solidFill>
                <a:prstDash val="solid"/>
              </a:ln>
              <a:solidFill>
                <a:schemeClr val="bg1"/>
              </a:solidFill>
              <a:effectLst>
                <a:glow rad="38100">
                  <a:srgbClr val="A53010">
                    <a:alpha val="40000"/>
                  </a:srgbClr>
                </a:glow>
              </a:effectLst>
              <a:ea typeface="+mj-ea"/>
              <a:cs typeface="+mj-cs"/>
            </a:endParaRPr>
          </a:p>
          <a:p>
            <a:r>
              <a:rPr lang="tr-TR" sz="2700" b="1" spc="50" dirty="0">
                <a:ln w="9525" cmpd="sng">
                  <a:solidFill>
                    <a:srgbClr val="A53010"/>
                  </a:solidFill>
                  <a:prstDash val="solid"/>
                </a:ln>
                <a:solidFill>
                  <a:schemeClr val="bg1"/>
                </a:solidFill>
                <a:effectLst>
                  <a:glow rad="38100">
                    <a:srgbClr val="A53010">
                      <a:alpha val="40000"/>
                    </a:srgbClr>
                  </a:glow>
                </a:effectLst>
                <a:ea typeface="+mj-ea"/>
                <a:cs typeface="+mj-cs"/>
              </a:rPr>
              <a:t> 					</a:t>
            </a:r>
            <a:r>
              <a:rPr lang="tr-TR" sz="2700" b="1" dirty="0">
                <a:ln w="6600">
                  <a:solidFill>
                    <a:schemeClr val="accent2"/>
                  </a:solidFill>
                  <a:prstDash val="solid"/>
                </a:ln>
                <a:solidFill>
                  <a:srgbClr val="FFFFFF"/>
                </a:solidFill>
                <a:effectLst>
                  <a:outerShdw dist="38100" dir="2700000" algn="tl" rotWithShape="0">
                    <a:schemeClr val="accent2"/>
                  </a:outerShdw>
                </a:effectLst>
                <a:ea typeface="+mj-ea"/>
                <a:cs typeface="+mj-cs"/>
              </a:rPr>
              <a:t>MUHTASAR VE PRİM HİZMET </a:t>
            </a:r>
          </a:p>
          <a:p>
            <a:r>
              <a:rPr lang="tr-TR" sz="2700" b="1" dirty="0">
                <a:ln w="6600">
                  <a:solidFill>
                    <a:schemeClr val="accent2"/>
                  </a:solidFill>
                  <a:prstDash val="solid"/>
                </a:ln>
                <a:solidFill>
                  <a:srgbClr val="FFFFFF"/>
                </a:solidFill>
                <a:effectLst>
                  <a:outerShdw dist="38100" dir="2700000" algn="tl" rotWithShape="0">
                    <a:schemeClr val="accent2"/>
                  </a:outerShdw>
                </a:effectLst>
                <a:ea typeface="+mj-ea"/>
                <a:cs typeface="+mj-cs"/>
              </a:rPr>
              <a:t>  					         </a:t>
            </a:r>
            <a:r>
              <a:rPr lang="tr-TR" sz="2700" b="1" dirty="0">
                <a:ln w="6600">
                  <a:solidFill>
                    <a:schemeClr val="accent2"/>
                  </a:solidFill>
                  <a:prstDash val="solid"/>
                </a:ln>
                <a:solidFill>
                  <a:srgbClr val="FFFFFF"/>
                </a:solidFill>
                <a:effectLst>
                  <a:outerShdw dist="38100" dir="2700000" algn="tl" rotWithShape="0">
                    <a:schemeClr val="accent2"/>
                  </a:outerShdw>
                </a:effectLst>
              </a:rPr>
              <a:t>BEYANNAMESİ</a:t>
            </a:r>
          </a:p>
          <a:p>
            <a:endParaRPr lang="tr-TR" sz="2700" spc="50" dirty="0">
              <a:ln w="9525" cmpd="sng">
                <a:solidFill>
                  <a:srgbClr val="A53010"/>
                </a:solidFill>
                <a:prstDash val="solid"/>
              </a:ln>
              <a:solidFill>
                <a:srgbClr val="FF0000"/>
              </a:solidFill>
              <a:effectLst>
                <a:glow rad="38100">
                  <a:srgbClr val="A53010">
                    <a:alpha val="40000"/>
                  </a:srgbClr>
                </a:glow>
              </a:effectLst>
              <a:ea typeface="+mj-ea"/>
              <a:cs typeface="+mj-cs"/>
            </a:endParaRPr>
          </a:p>
        </p:txBody>
      </p:sp>
      <p:sp>
        <p:nvSpPr>
          <p:cNvPr id="6" name="Metin kutusu 5"/>
          <p:cNvSpPr txBox="1"/>
          <p:nvPr/>
        </p:nvSpPr>
        <p:spPr>
          <a:xfrm>
            <a:off x="1087653" y="394636"/>
            <a:ext cx="4494999" cy="923330"/>
          </a:xfrm>
          <a:prstGeom prst="rect">
            <a:avLst/>
          </a:prstGeom>
          <a:noFill/>
        </p:spPr>
        <p:txBody>
          <a:bodyPr wrap="square" rtlCol="0">
            <a:spAutoFit/>
          </a:bodyPr>
          <a:lstStyle/>
          <a:p>
            <a:pPr lvl="0" algn="ctr">
              <a:defRPr/>
            </a:pPr>
            <a:r>
              <a:rPr lang="tr-TR" b="1" dirty="0">
                <a:ln w="10160">
                  <a:noFill/>
                  <a:prstDash val="solid"/>
                </a:ln>
                <a:solidFill>
                  <a:srgbClr val="FFFFFF"/>
                </a:solidFill>
                <a:effectLst>
                  <a:outerShdw blurRad="38100" dist="22860" dir="5400000" algn="tl" rotWithShape="0">
                    <a:srgbClr val="000000">
                      <a:alpha val="30000"/>
                    </a:srgbClr>
                  </a:outerShdw>
                </a:effectLst>
                <a:latin typeface="Tw Cen MT" panose="020B0602020104020603"/>
              </a:rPr>
              <a:t>T.C.</a:t>
            </a:r>
            <a:br>
              <a:rPr lang="tr-TR" b="1" dirty="0">
                <a:ln w="10160">
                  <a:noFill/>
                  <a:prstDash val="solid"/>
                </a:ln>
                <a:solidFill>
                  <a:srgbClr val="FFFFFF"/>
                </a:solidFill>
                <a:effectLst>
                  <a:outerShdw blurRad="38100" dist="22860" dir="5400000" algn="tl" rotWithShape="0">
                    <a:srgbClr val="000000">
                      <a:alpha val="30000"/>
                    </a:srgbClr>
                  </a:outerShdw>
                </a:effectLst>
                <a:latin typeface="Tw Cen MT" panose="020B0602020104020603"/>
              </a:rPr>
            </a:br>
            <a:r>
              <a:rPr lang="tr-TR" b="1" dirty="0">
                <a:ln w="10160">
                  <a:noFill/>
                  <a:prstDash val="solid"/>
                </a:ln>
                <a:solidFill>
                  <a:srgbClr val="FFFFFF"/>
                </a:solidFill>
                <a:effectLst>
                  <a:outerShdw blurRad="38100" dist="22860" dir="5400000" algn="tl" rotWithShape="0">
                    <a:srgbClr val="000000">
                      <a:alpha val="30000"/>
                    </a:srgbClr>
                  </a:outerShdw>
                </a:effectLst>
                <a:latin typeface="Tw Cen MT" panose="020B0602020104020603"/>
              </a:rPr>
              <a:t>SOSYAL GÜVENLİK KURUMU BAŞKANLIĞI</a:t>
            </a:r>
            <a:br>
              <a:rPr lang="tr-TR" b="1" dirty="0">
                <a:ln w="10160">
                  <a:noFill/>
                  <a:prstDash val="solid"/>
                </a:ln>
                <a:solidFill>
                  <a:srgbClr val="FFFFFF"/>
                </a:solidFill>
                <a:effectLst>
                  <a:outerShdw blurRad="38100" dist="22860" dir="5400000" algn="tl" rotWithShape="0">
                    <a:srgbClr val="000000">
                      <a:alpha val="30000"/>
                    </a:srgbClr>
                  </a:outerShdw>
                </a:effectLst>
                <a:latin typeface="Tw Cen MT" panose="020B0602020104020603"/>
              </a:rPr>
            </a:br>
            <a:r>
              <a:rPr lang="tr-TR" b="1" dirty="0">
                <a:ln w="10160">
                  <a:noFill/>
                  <a:prstDash val="solid"/>
                </a:ln>
                <a:solidFill>
                  <a:srgbClr val="FFFFFF"/>
                </a:solidFill>
                <a:effectLst>
                  <a:outerShdw blurRad="38100" dist="22860" dir="5400000" algn="tl" rotWithShape="0">
                    <a:srgbClr val="000000">
                      <a:alpha val="30000"/>
                    </a:srgbClr>
                  </a:outerShdw>
                </a:effectLst>
                <a:latin typeface="Tw Cen MT" panose="020B0602020104020603"/>
              </a:rPr>
              <a:t>MANİSA SOSYAL GÜVENLİK İL MÜDÜRLÜĞÜ</a:t>
            </a:r>
          </a:p>
        </p:txBody>
      </p:sp>
      <p:pic>
        <p:nvPicPr>
          <p:cNvPr id="8" name="Resim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31416" y="1971388"/>
            <a:ext cx="1721664" cy="953728"/>
          </a:xfrm>
          <a:prstGeom prst="rect">
            <a:avLst/>
          </a:prstGeom>
        </p:spPr>
      </p:pic>
      <p:pic>
        <p:nvPicPr>
          <p:cNvPr id="9" name="Resim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753736" y="1971388"/>
            <a:ext cx="1775903" cy="916270"/>
          </a:xfrm>
          <a:prstGeom prst="rect">
            <a:avLst/>
          </a:prstGeom>
          <a:effectLst>
            <a:outerShdw blurRad="50800" dist="38100" dir="8100000" algn="tr" rotWithShape="0">
              <a:prstClr val="black">
                <a:alpha val="40000"/>
              </a:prstClr>
            </a:outerShdw>
          </a:effectLst>
        </p:spPr>
      </p:pic>
    </p:spTree>
    <p:extLst>
      <p:ext uri="{BB962C8B-B14F-4D97-AF65-F5344CB8AC3E}">
        <p14:creationId xmlns:p14="http://schemas.microsoft.com/office/powerpoint/2010/main" val="3817683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5000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0-#ppt_w/2"/>
                                          </p:val>
                                        </p:tav>
                                        <p:tav tm="100000">
                                          <p:val>
                                            <p:strVal val="#ppt_x"/>
                                          </p:val>
                                        </p:tav>
                                      </p:tavLst>
                                    </p:anim>
                                    <p:anim calcmode="lin" valueType="num">
                                      <p:cBhvr additive="base">
                                        <p:cTn id="8" dur="1000" fill="hold"/>
                                        <p:tgtEl>
                                          <p:spTgt spid="5"/>
                                        </p:tgtEl>
                                        <p:attrNameLst>
                                          <p:attrName>ppt_y</p:attrName>
                                        </p:attrNameLst>
                                      </p:cBhvr>
                                      <p:tavLst>
                                        <p:tav tm="0">
                                          <p:val>
                                            <p:strVal val="#ppt_y"/>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par>
                          <p:cTn id="11" fill="hold">
                            <p:stCondLst>
                              <p:cond delay="1000"/>
                            </p:stCondLst>
                            <p:childTnLst>
                              <p:par>
                                <p:cTn id="12" presetID="1" presetClass="entr" presetSubtype="0" fill="hold" nodeType="afterEffect">
                                  <p:stCondLst>
                                    <p:cond delay="0"/>
                                  </p:stCondLst>
                                  <p:childTnLst>
                                    <p:set>
                                      <p:cBhvr>
                                        <p:cTn id="13"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ikdörtgen: Yuvarlatılmış Köşeler 6">
            <a:extLst>
              <a:ext uri="{FF2B5EF4-FFF2-40B4-BE49-F238E27FC236}">
                <a16:creationId xmlns:a16="http://schemas.microsoft.com/office/drawing/2014/main" id="{3CE2BE50-46F6-4264-B54A-7ECB005F332C}"/>
              </a:ext>
            </a:extLst>
          </p:cNvPr>
          <p:cNvSpPr/>
          <p:nvPr/>
        </p:nvSpPr>
        <p:spPr>
          <a:xfrm>
            <a:off x="2195744" y="1083076"/>
            <a:ext cx="8238477" cy="2068497"/>
          </a:xfrm>
          <a:prstGeom prst="roundRect">
            <a:avLst/>
          </a:prstGeom>
          <a:solidFill>
            <a:schemeClr val="tx2">
              <a:lumMod val="75000"/>
            </a:schemeClr>
          </a:solidFill>
          <a:effectLst>
            <a:glow rad="228600">
              <a:schemeClr val="accent2">
                <a:satMod val="175000"/>
                <a:alpha val="40000"/>
              </a:schemeClr>
            </a:glow>
            <a:outerShdw blurRad="152400" dist="317500" dir="5400000" sx="90000" sy="-19000" rotWithShape="0">
              <a:prstClr val="black">
                <a:alpha val="15000"/>
              </a:prstClr>
            </a:outerShdw>
          </a:effectLst>
          <a:scene3d>
            <a:camera prst="orthographicFront"/>
            <a:lightRig rig="threePt" dir="t"/>
          </a:scene3d>
          <a:sp3d>
            <a:bevelT w="114300" prst="hardEdg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Metin kutusu 2">
            <a:extLst>
              <a:ext uri="{FF2B5EF4-FFF2-40B4-BE49-F238E27FC236}">
                <a16:creationId xmlns:a16="http://schemas.microsoft.com/office/drawing/2014/main" id="{D958C2BB-16DC-4D78-BA67-F1AC692422C9}"/>
              </a:ext>
            </a:extLst>
          </p:cNvPr>
          <p:cNvSpPr txBox="1"/>
          <p:nvPr/>
        </p:nvSpPr>
        <p:spPr>
          <a:xfrm>
            <a:off x="2386613" y="1420173"/>
            <a:ext cx="7856738" cy="1200329"/>
          </a:xfrm>
          <a:prstGeom prst="rect">
            <a:avLst/>
          </a:prstGeom>
          <a:noFill/>
        </p:spPr>
        <p:txBody>
          <a:bodyPr wrap="square" rtlCol="0">
            <a:spAutoFit/>
          </a:bodyPr>
          <a:lstStyle/>
          <a:p>
            <a:pPr algn="just"/>
            <a:r>
              <a:rPr lang="tr-TR" dirty="0"/>
              <a:t>	</a:t>
            </a:r>
            <a:r>
              <a:rPr lang="tr-TR" b="1" dirty="0">
                <a:solidFill>
                  <a:schemeClr val="bg1"/>
                </a:solidFill>
                <a:effectLst>
                  <a:glow rad="127000">
                    <a:srgbClr val="00B0F0">
                      <a:alpha val="40000"/>
                    </a:srgbClr>
                  </a:glow>
                  <a:outerShdw blurRad="190500" dist="977900" dir="5400000" algn="ctr" rotWithShape="0">
                    <a:srgbClr val="000000">
                      <a:alpha val="24000"/>
                    </a:srgbClr>
                  </a:outerShdw>
                  <a:reflection blurRad="1231900" stA="45000" endPos="0" dist="571500" dir="5400000" sy="-100000" algn="bl" rotWithShape="0"/>
                </a:effectLst>
              </a:rPr>
              <a:t>Ev hizmetlerinde çalışan personellerinizi e-bildirge ile bildiriyor iseniz Sosyal Güvenlik Merkezine başvurarak 'Ek-9 Kapsamında’ 'Kolay İşverenlik', 'Kolay Sigorta' uygulaması ile bildirebilir bu sayede MUHSGK ile bildirim yapmak zorunda kalmazsınız </a:t>
            </a:r>
          </a:p>
        </p:txBody>
      </p:sp>
      <p:sp>
        <p:nvSpPr>
          <p:cNvPr id="5" name="Rectangle 1">
            <a:extLst>
              <a:ext uri="{FF2B5EF4-FFF2-40B4-BE49-F238E27FC236}">
                <a16:creationId xmlns:a16="http://schemas.microsoft.com/office/drawing/2014/main" id="{4B8C4834-8F18-4BCF-ABFB-63B9284B4E73}"/>
              </a:ext>
            </a:extLst>
          </p:cNvPr>
          <p:cNvSpPr>
            <a:spLocks noChangeArrowheads="1"/>
          </p:cNvSpPr>
          <p:nvPr/>
        </p:nvSpPr>
        <p:spPr bwMode="auto">
          <a:xfrm>
            <a:off x="2485748" y="1640767"/>
            <a:ext cx="7176116"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3480" tIns="0" rIns="6348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600" b="0" i="1" u="none" strike="noStrike" cap="none" normalizeH="0" baseline="0" dirty="0">
                <a:ln>
                  <a:noFill/>
                </a:ln>
                <a:solidFill>
                  <a:srgbClr val="000000"/>
                </a:solidFill>
                <a:effectLst/>
                <a:latin typeface="Georgia" panose="02040502050405020303" pitchFamily="18" charset="0"/>
              </a:rPr>
              <a:t>	</a:t>
            </a:r>
            <a:endParaRPr kumimoji="0" lang="tr-TR" altLang="tr-TR" sz="1600" b="0" i="0" u="none" strike="noStrike" cap="none" normalizeH="0" baseline="0" dirty="0">
              <a:ln>
                <a:noFill/>
              </a:ln>
              <a:solidFill>
                <a:schemeClr val="tx1"/>
              </a:solidFill>
              <a:effectLst/>
              <a:latin typeface="Arial" panose="020B0604020202020204" pitchFamily="34" charset="0"/>
            </a:endParaRPr>
          </a:p>
        </p:txBody>
      </p:sp>
      <p:sp>
        <p:nvSpPr>
          <p:cNvPr id="6" name="Metin kutusu 5">
            <a:extLst>
              <a:ext uri="{FF2B5EF4-FFF2-40B4-BE49-F238E27FC236}">
                <a16:creationId xmlns:a16="http://schemas.microsoft.com/office/drawing/2014/main" id="{B9EDE347-1DFF-47CE-8FF3-AC278FB46D74}"/>
              </a:ext>
            </a:extLst>
          </p:cNvPr>
          <p:cNvSpPr txBox="1"/>
          <p:nvPr/>
        </p:nvSpPr>
        <p:spPr>
          <a:xfrm flipH="1">
            <a:off x="2437846" y="4486942"/>
            <a:ext cx="9188388" cy="1600438"/>
          </a:xfrm>
          <a:prstGeom prst="rect">
            <a:avLst/>
          </a:prstGeom>
          <a:noFill/>
        </p:spPr>
        <p:txBody>
          <a:bodyPr wrap="square" rtlCol="0">
            <a:spAutoFit/>
          </a:bodyPr>
          <a:lstStyle/>
          <a:p>
            <a:r>
              <a:rPr lang="tr-TR" sz="1100" dirty="0"/>
              <a:t>	</a:t>
            </a:r>
            <a:r>
              <a:rPr lang="tr-TR" sz="1400" dirty="0"/>
              <a:t>1.4.2015 tarihinden itibaren 'Kolay İşverenlik', 'Kolay Sigorta' uygulaması ile ev hizmetlerinde 10 günden az çalışanların bildirimleri kolaylaştırılmış, SGK’ ya gitmeden, e-devlet, SMS gönderimi ile kolayca kayıt oluşturma ve bildirim yapma imkanı getirilmiştir.</a:t>
            </a:r>
            <a:br>
              <a:rPr lang="tr-TR" sz="1400" dirty="0"/>
            </a:br>
            <a:r>
              <a:rPr lang="tr-TR" sz="1400" dirty="0"/>
              <a:t>	21.03.2018 tarihinde kabul edilen 7103 sayılı Kanun ile </a:t>
            </a:r>
            <a:r>
              <a:rPr lang="tr-TR" altLang="tr-TR" sz="1400" i="1" dirty="0">
                <a:latin typeface="Georgia" panose="02040502050405020303" pitchFamily="18" charset="0"/>
              </a:rPr>
              <a:t>1/3/2019 tarihinden itibaren </a:t>
            </a:r>
            <a:r>
              <a:rPr lang="tr-TR" sz="1400" dirty="0"/>
              <a:t>'Kolay Sigorta' kapsamına 'konutlarda kapıcı olarak görev yapanların sigortalılığı' da alınmış, bu sayede apartman ve site yöneticilerinin her ay SGK’ ya belge verme zorunlulukları ortadan kaldırılmış ve kendileri için ilave bir masraf olan damga vergisi ödemelerine gerek kalmamıştır.</a:t>
            </a:r>
          </a:p>
        </p:txBody>
      </p:sp>
      <p:sp>
        <p:nvSpPr>
          <p:cNvPr id="8" name="Kaydırma: Yatay 7">
            <a:extLst>
              <a:ext uri="{FF2B5EF4-FFF2-40B4-BE49-F238E27FC236}">
                <a16:creationId xmlns:a16="http://schemas.microsoft.com/office/drawing/2014/main" id="{9E368DE4-CFD3-4503-A587-D8F8A4DD2A49}"/>
              </a:ext>
            </a:extLst>
          </p:cNvPr>
          <p:cNvSpPr/>
          <p:nvPr/>
        </p:nvSpPr>
        <p:spPr>
          <a:xfrm>
            <a:off x="1752600" y="4034141"/>
            <a:ext cx="9953625" cy="2506041"/>
          </a:xfrm>
          <a:prstGeom prst="horizontalScroll">
            <a:avLst/>
          </a:prstGeom>
          <a:noFill/>
          <a:effectLst>
            <a:glow rad="139700">
              <a:schemeClr val="accent6">
                <a:satMod val="175000"/>
                <a:alpha val="40000"/>
              </a:schemeClr>
            </a:glow>
            <a:outerShdw blurRad="76200" dir="18900000" sy="23000" kx="-1200000" algn="bl"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8765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961260" y="1133184"/>
            <a:ext cx="7399838" cy="6186309"/>
          </a:xfrm>
          <a:prstGeom prst="rect">
            <a:avLst/>
          </a:prstGeom>
        </p:spPr>
        <p:txBody>
          <a:bodyPr wrap="square">
            <a:spAutoFit/>
          </a:bodyPr>
          <a:lstStyle/>
          <a:p>
            <a:pPr marL="457200" indent="-457200" algn="just">
              <a:buFont typeface="Wingdings" panose="05000000000000000000" pitchFamily="2" charset="2"/>
              <a:buChar char="v"/>
            </a:pPr>
            <a:r>
              <a:rPr lang="tr-TR" sz="2000" b="1" dirty="0">
                <a:solidFill>
                  <a:srgbClr val="046CA6"/>
                </a:solidFill>
              </a:rPr>
              <a:t>Aylık prim ve hizmet belgesi on-</a:t>
            </a:r>
            <a:r>
              <a:rPr lang="tr-TR" sz="2000" b="1" dirty="0" err="1">
                <a:solidFill>
                  <a:srgbClr val="046CA6"/>
                </a:solidFill>
              </a:rPr>
              <a:t>line</a:t>
            </a:r>
            <a:r>
              <a:rPr lang="tr-TR" sz="2000" b="1" dirty="0">
                <a:solidFill>
                  <a:srgbClr val="046CA6"/>
                </a:solidFill>
              </a:rPr>
              <a:t> çalışan bir yapıya sahiptir.</a:t>
            </a:r>
          </a:p>
          <a:p>
            <a:pPr marL="457200" indent="-457200" algn="just">
              <a:buFont typeface="Wingdings" panose="05000000000000000000" pitchFamily="2" charset="2"/>
              <a:buChar char="v"/>
            </a:pPr>
            <a:endParaRPr lang="tr-TR" sz="2000" dirty="0">
              <a:solidFill>
                <a:srgbClr val="046CA6"/>
              </a:solidFill>
            </a:endParaRPr>
          </a:p>
          <a:p>
            <a:pPr marL="457200" indent="-457200" algn="just">
              <a:buFont typeface="Wingdings" panose="05000000000000000000" pitchFamily="2" charset="2"/>
              <a:buChar char="v"/>
            </a:pPr>
            <a:r>
              <a:rPr lang="tr-TR" sz="2000" b="1" dirty="0">
                <a:solidFill>
                  <a:srgbClr val="046CA6"/>
                </a:solidFill>
              </a:rPr>
              <a:t>E-bildirge sistemi interaktif yapıya sahip olduğundan sigortalının bilgilerindeki hatalarda bireysel bazda düzeltme imkanı mümkündür.</a:t>
            </a:r>
          </a:p>
          <a:p>
            <a:pPr marL="457200" indent="-457200" algn="just">
              <a:buFont typeface="Wingdings" panose="05000000000000000000" pitchFamily="2" charset="2"/>
              <a:buChar char="v"/>
            </a:pPr>
            <a:endParaRPr lang="tr-TR" sz="2000" b="1" dirty="0">
              <a:solidFill>
                <a:srgbClr val="046CA6"/>
              </a:solidFill>
            </a:endParaRPr>
          </a:p>
          <a:p>
            <a:pPr marL="457200" indent="-457200" algn="just">
              <a:buFont typeface="Wingdings" panose="05000000000000000000" pitchFamily="2" charset="2"/>
              <a:buChar char="v"/>
            </a:pPr>
            <a:r>
              <a:rPr lang="tr-TR" sz="2000" b="1" dirty="0">
                <a:solidFill>
                  <a:srgbClr val="046CA6"/>
                </a:solidFill>
              </a:rPr>
              <a:t>E-beyanname kapalı bir sisteme sahiptir.</a:t>
            </a:r>
          </a:p>
          <a:p>
            <a:pPr marL="457200" indent="-457200" algn="just">
              <a:buFont typeface="Wingdings" panose="05000000000000000000" pitchFamily="2" charset="2"/>
              <a:buChar char="v"/>
            </a:pPr>
            <a:endParaRPr lang="tr-TR" sz="2000" b="1" dirty="0">
              <a:solidFill>
                <a:srgbClr val="046CA6"/>
              </a:solidFill>
            </a:endParaRPr>
          </a:p>
          <a:p>
            <a:pPr marL="457200" indent="-457200" algn="just">
              <a:buFont typeface="Wingdings" panose="05000000000000000000" pitchFamily="2" charset="2"/>
              <a:buChar char="v"/>
            </a:pPr>
            <a:r>
              <a:rPr lang="tr-TR" sz="2000" b="1" dirty="0">
                <a:solidFill>
                  <a:srgbClr val="046CA6"/>
                </a:solidFill>
              </a:rPr>
              <a:t>Bilgiler de hata bulunması halinde </a:t>
            </a:r>
            <a:r>
              <a:rPr lang="tr-TR" sz="2000" b="1" dirty="0" smtClean="0">
                <a:solidFill>
                  <a:srgbClr val="046CA6"/>
                </a:solidFill>
              </a:rPr>
              <a:t>düzeltmenin </a:t>
            </a:r>
            <a:r>
              <a:rPr lang="tr-TR" sz="2000" b="1" dirty="0">
                <a:solidFill>
                  <a:srgbClr val="046CA6"/>
                </a:solidFill>
              </a:rPr>
              <a:t>sistem üzerinden yapılması mümkün değildir.</a:t>
            </a:r>
          </a:p>
          <a:p>
            <a:pPr marL="457200" indent="-457200" algn="just">
              <a:buFont typeface="Wingdings" panose="05000000000000000000" pitchFamily="2" charset="2"/>
              <a:buChar char="v"/>
            </a:pPr>
            <a:endParaRPr lang="tr-TR" sz="2000" b="1" dirty="0">
              <a:solidFill>
                <a:srgbClr val="046CA6"/>
              </a:solidFill>
            </a:endParaRPr>
          </a:p>
          <a:p>
            <a:pPr marL="457200" indent="-457200" algn="just">
              <a:buFont typeface="Wingdings" panose="05000000000000000000" pitchFamily="2" charset="2"/>
              <a:buChar char="v"/>
            </a:pPr>
            <a:r>
              <a:rPr lang="tr-TR" sz="2000" b="1" dirty="0">
                <a:solidFill>
                  <a:srgbClr val="046CA6"/>
                </a:solidFill>
              </a:rPr>
              <a:t>Bilgilerde hata bulunması halinde düzeltme beyannamesi verilme zorunluluğu doğmaktadır.</a:t>
            </a:r>
          </a:p>
          <a:p>
            <a:pPr marL="457200" indent="-457200" algn="just">
              <a:buFont typeface="Wingdings" panose="05000000000000000000" pitchFamily="2" charset="2"/>
              <a:buChar char="v"/>
            </a:pPr>
            <a:endParaRPr lang="tr-TR" sz="2000" b="1" dirty="0">
              <a:solidFill>
                <a:srgbClr val="046CA6"/>
              </a:solidFill>
            </a:endParaRPr>
          </a:p>
          <a:p>
            <a:pPr marL="457200" indent="-457200" algn="just">
              <a:buFont typeface="Wingdings" panose="05000000000000000000" pitchFamily="2" charset="2"/>
              <a:buChar char="v"/>
            </a:pPr>
            <a:r>
              <a:rPr lang="tr-TR" sz="2000" b="1" dirty="0">
                <a:solidFill>
                  <a:srgbClr val="046CA6"/>
                </a:solidFill>
              </a:rPr>
              <a:t>Bu bakımdan, sistemin bu yapısı gereği özellikle sigortalı bilgilerinin düzgün bir şekilde beyannameye yazılması iş ve işlemlerin azalmasını sağlayacaktır.</a:t>
            </a:r>
          </a:p>
          <a:p>
            <a:pPr algn="just"/>
            <a:endParaRPr lang="tr-TR" b="1" dirty="0"/>
          </a:p>
          <a:p>
            <a:pPr algn="just"/>
            <a:endParaRPr lang="tr-TR" b="1" dirty="0"/>
          </a:p>
        </p:txBody>
      </p:sp>
      <p:sp>
        <p:nvSpPr>
          <p:cNvPr id="5"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669761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Yuvarlatılmış Köşeler 3">
            <a:extLst>
              <a:ext uri="{FF2B5EF4-FFF2-40B4-BE49-F238E27FC236}">
                <a16:creationId xmlns:a16="http://schemas.microsoft.com/office/drawing/2014/main" id="{44D16217-7F9B-4A95-A04A-6D0C8983B378}"/>
              </a:ext>
            </a:extLst>
          </p:cNvPr>
          <p:cNvSpPr/>
          <p:nvPr/>
        </p:nvSpPr>
        <p:spPr>
          <a:xfrm>
            <a:off x="2272683" y="2050743"/>
            <a:ext cx="9294921" cy="348004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r-TR"/>
          </a:p>
        </p:txBody>
      </p:sp>
      <p:sp>
        <p:nvSpPr>
          <p:cNvPr id="2" name="Dikdörtgen 1"/>
          <p:cNvSpPr/>
          <p:nvPr/>
        </p:nvSpPr>
        <p:spPr>
          <a:xfrm>
            <a:off x="2881954" y="1260629"/>
            <a:ext cx="8037579" cy="6709529"/>
          </a:xfrm>
          <a:prstGeom prst="rect">
            <a:avLst/>
          </a:prstGeom>
        </p:spPr>
        <p:txBody>
          <a:bodyPr wrap="square">
            <a:spAutoFit/>
          </a:bodyPr>
          <a:lstStyle/>
          <a:p>
            <a:pPr algn="ctr"/>
            <a:r>
              <a:rPr lang="tr-TR" b="1" dirty="0">
                <a:solidFill>
                  <a:schemeClr val="accent6">
                    <a:lumMod val="50000"/>
                  </a:schemeClr>
                </a:solidFill>
              </a:rPr>
              <a:t>Aylık prim ve hizmet belgesinde olmayan ancak </a:t>
            </a:r>
            <a:r>
              <a:rPr lang="tr-TR" b="1" dirty="0" err="1">
                <a:solidFill>
                  <a:schemeClr val="accent6">
                    <a:lumMod val="50000"/>
                  </a:schemeClr>
                </a:solidFill>
              </a:rPr>
              <a:t>MuhSgk’da</a:t>
            </a:r>
            <a:r>
              <a:rPr lang="tr-TR" b="1" dirty="0">
                <a:solidFill>
                  <a:schemeClr val="accent6">
                    <a:lumMod val="50000"/>
                  </a:schemeClr>
                </a:solidFill>
              </a:rPr>
              <a:t> prime esas kazanç ve hizmet bilgilerinde olan sütunlar</a:t>
            </a:r>
          </a:p>
          <a:p>
            <a:pPr algn="just"/>
            <a:endParaRPr lang="tr-TR" sz="2500" b="1" dirty="0"/>
          </a:p>
          <a:p>
            <a:pPr algn="just"/>
            <a:r>
              <a:rPr lang="tr-TR" sz="2500" b="1" dirty="0"/>
              <a:t>Tahakkuk Nedeni: </a:t>
            </a:r>
            <a:r>
              <a:rPr lang="tr-TR" sz="2500" dirty="0">
                <a:solidFill>
                  <a:srgbClr val="0070C0"/>
                </a:solidFill>
              </a:rPr>
              <a:t>Sigortalının prime esas kazanç ve hizmet bilgilerinin verilme nedeni</a:t>
            </a:r>
          </a:p>
          <a:p>
            <a:pPr algn="just"/>
            <a:endParaRPr lang="tr-TR" sz="2500" dirty="0"/>
          </a:p>
          <a:p>
            <a:pPr algn="just"/>
            <a:r>
              <a:rPr lang="tr-TR" sz="2500" b="1" dirty="0"/>
              <a:t>*Hizmet Dönem Ay: </a:t>
            </a:r>
            <a:r>
              <a:rPr lang="tr-TR" sz="2500" dirty="0">
                <a:solidFill>
                  <a:srgbClr val="0070C0"/>
                </a:solidFill>
              </a:rPr>
              <a:t>Prime esas kazanç ve hizmet bilgilerinin ilişkin olduğu ay.</a:t>
            </a:r>
          </a:p>
          <a:p>
            <a:pPr algn="just"/>
            <a:endParaRPr lang="tr-TR" sz="2500" dirty="0"/>
          </a:p>
          <a:p>
            <a:pPr algn="just"/>
            <a:r>
              <a:rPr lang="tr-TR" sz="2500" b="1" dirty="0"/>
              <a:t>*Hizmet Dönem Yıl: </a:t>
            </a:r>
            <a:r>
              <a:rPr lang="tr-TR" sz="2500" dirty="0">
                <a:solidFill>
                  <a:srgbClr val="0070C0"/>
                </a:solidFill>
              </a:rPr>
              <a:t>Prime esas kazanç ve hizmet bilgilerinin ilişkin olduğu yıl.</a:t>
            </a:r>
          </a:p>
          <a:p>
            <a:pPr algn="just"/>
            <a:endParaRPr lang="tr-TR" sz="2500" dirty="0"/>
          </a:p>
          <a:p>
            <a:pPr algn="just"/>
            <a:r>
              <a:rPr lang="tr-TR" sz="2500" dirty="0"/>
              <a:t>	</a:t>
            </a:r>
            <a:r>
              <a:rPr lang="tr-TR" sz="2000" dirty="0">
                <a:solidFill>
                  <a:srgbClr val="C00000"/>
                </a:solidFill>
              </a:rPr>
              <a:t>*Bu bilgiler hali hazırda yasal süresi dışında verilen belgeler için kullanılan e-bildirge ekranında da istenilmektedir.</a:t>
            </a:r>
          </a:p>
          <a:p>
            <a:pPr algn="just"/>
            <a:endParaRPr lang="tr-TR" sz="2400" dirty="0">
              <a:solidFill>
                <a:srgbClr val="FF0000"/>
              </a:solidFill>
            </a:endParaRPr>
          </a:p>
          <a:p>
            <a:pPr algn="just"/>
            <a:endParaRPr lang="tr-TR" sz="2500" b="1" dirty="0"/>
          </a:p>
          <a:p>
            <a:pPr algn="just"/>
            <a:endParaRPr lang="tr-TR" sz="2500" b="1" dirty="0"/>
          </a:p>
          <a:p>
            <a:pPr algn="just"/>
            <a:endParaRPr lang="tr-TR" sz="2500" b="1" dirty="0"/>
          </a:p>
        </p:txBody>
      </p:sp>
      <p:sp>
        <p:nvSpPr>
          <p:cNvPr id="6"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8915667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Yuvarlatılmış Köşeler 3">
            <a:extLst>
              <a:ext uri="{FF2B5EF4-FFF2-40B4-BE49-F238E27FC236}">
                <a16:creationId xmlns:a16="http://schemas.microsoft.com/office/drawing/2014/main" id="{7FBD400B-F41A-49AB-9481-980E22CD510D}"/>
              </a:ext>
            </a:extLst>
          </p:cNvPr>
          <p:cNvSpPr/>
          <p:nvPr/>
        </p:nvSpPr>
        <p:spPr>
          <a:xfrm>
            <a:off x="2574524" y="1233996"/>
            <a:ext cx="8993080" cy="4287915"/>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r-TR"/>
          </a:p>
        </p:txBody>
      </p:sp>
      <p:sp>
        <p:nvSpPr>
          <p:cNvPr id="7" name="Başlık 1"/>
          <p:cNvSpPr>
            <a:spLocks noGrp="1"/>
          </p:cNvSpPr>
          <p:nvPr>
            <p:ph type="title"/>
          </p:nvPr>
        </p:nvSpPr>
        <p:spPr>
          <a:xfrm>
            <a:off x="3320248" y="343917"/>
            <a:ext cx="7501631" cy="594804"/>
          </a:xfr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p>
            <a:pPr algn="ctr"/>
            <a:r>
              <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p>
        </p:txBody>
      </p:sp>
      <p:sp>
        <p:nvSpPr>
          <p:cNvPr id="2" name="Dikdörtgen 1"/>
          <p:cNvSpPr/>
          <p:nvPr/>
        </p:nvSpPr>
        <p:spPr>
          <a:xfrm>
            <a:off x="2762421" y="1426881"/>
            <a:ext cx="8424936" cy="6247864"/>
          </a:xfrm>
          <a:prstGeom prst="rect">
            <a:avLst/>
          </a:prstGeom>
        </p:spPr>
        <p:txBody>
          <a:bodyPr wrap="square">
            <a:spAutoFit/>
          </a:bodyPr>
          <a:lstStyle/>
          <a:p>
            <a:pPr marL="342900" indent="-342900" algn="just">
              <a:buFont typeface="Wingdings" panose="05000000000000000000" pitchFamily="2" charset="2"/>
              <a:buChar char="v"/>
            </a:pPr>
            <a:r>
              <a:rPr lang="tr-TR" sz="2500" b="1" dirty="0"/>
              <a:t>Gelir Vergisinden Muaf mı?: </a:t>
            </a:r>
            <a:r>
              <a:rPr lang="tr-TR" sz="2500" dirty="0">
                <a:solidFill>
                  <a:srgbClr val="0070C0"/>
                </a:solidFill>
              </a:rPr>
              <a:t>Gelir İdaresi Başkanlığı tarafından istenilmektedir.</a:t>
            </a:r>
          </a:p>
          <a:p>
            <a:pPr marL="342900" indent="-342900" algn="just">
              <a:buFont typeface="Wingdings" panose="05000000000000000000" pitchFamily="2" charset="2"/>
              <a:buChar char="v"/>
            </a:pPr>
            <a:r>
              <a:rPr lang="tr-TR" sz="2500" b="1" dirty="0"/>
              <a:t>	Asgari Geçim İndirimi : </a:t>
            </a:r>
            <a:r>
              <a:rPr lang="tr-TR" sz="2500" dirty="0">
                <a:solidFill>
                  <a:srgbClr val="0070C0"/>
                </a:solidFill>
              </a:rPr>
              <a:t>Gelir İdaresi Başkanlığı tarafından istenilmektedir.</a:t>
            </a:r>
          </a:p>
          <a:p>
            <a:pPr marL="342900" indent="-342900" algn="just">
              <a:buFont typeface="Wingdings" panose="05000000000000000000" pitchFamily="2" charset="2"/>
              <a:buChar char="v"/>
            </a:pPr>
            <a:r>
              <a:rPr lang="tr-TR" sz="2500" b="1" dirty="0"/>
              <a:t>	İlgili Döneme Ait Gelir Vergisi Matrahı: </a:t>
            </a:r>
            <a:r>
              <a:rPr lang="tr-TR" sz="2500" dirty="0">
                <a:solidFill>
                  <a:srgbClr val="0070C0"/>
                </a:solidFill>
              </a:rPr>
              <a:t>Gelir idaresi Başkanlığı tarafından istenilmektedir.</a:t>
            </a:r>
          </a:p>
          <a:p>
            <a:pPr marL="342900" indent="-342900" algn="just">
              <a:buFont typeface="Wingdings" panose="05000000000000000000" pitchFamily="2" charset="2"/>
              <a:buChar char="v"/>
            </a:pPr>
            <a:r>
              <a:rPr lang="tr-TR" sz="2500" b="1" dirty="0"/>
              <a:t>	Gelir Vergisi  Engellilik Oranı : </a:t>
            </a:r>
            <a:r>
              <a:rPr lang="tr-TR" sz="2500" dirty="0">
                <a:solidFill>
                  <a:srgbClr val="0070C0"/>
                </a:solidFill>
              </a:rPr>
              <a:t>Gelir İdaresi Başkanlığı tarafından istenilmektedir.</a:t>
            </a:r>
          </a:p>
          <a:p>
            <a:pPr marL="342900" indent="-342900" algn="just">
              <a:buFont typeface="Wingdings" panose="05000000000000000000" pitchFamily="2" charset="2"/>
              <a:buChar char="v"/>
            </a:pPr>
            <a:r>
              <a:rPr lang="tr-TR" sz="2500" b="1" dirty="0"/>
              <a:t>	Gelir Vergisi Kesintisi : </a:t>
            </a:r>
            <a:r>
              <a:rPr lang="tr-TR" sz="2500" dirty="0">
                <a:solidFill>
                  <a:srgbClr val="0070C0"/>
                </a:solidFill>
              </a:rPr>
              <a:t>Gelir İdaresi Başkanlığı tarafından istenilmektedir.</a:t>
            </a:r>
          </a:p>
          <a:p>
            <a:pPr algn="just"/>
            <a:endParaRPr lang="tr-TR" sz="2500" dirty="0"/>
          </a:p>
          <a:p>
            <a:pPr algn="just"/>
            <a:r>
              <a:rPr lang="tr-TR" sz="2000" dirty="0">
                <a:solidFill>
                  <a:srgbClr val="C00000"/>
                </a:solidFill>
              </a:rPr>
              <a:t>*GİB tarafından istenilen bu bilgiler Sosyal Güvenlik Kurumu veri tabanında saklanmayacaktır.</a:t>
            </a:r>
          </a:p>
          <a:p>
            <a:pPr algn="just"/>
            <a:endParaRPr lang="tr-TR" sz="2500" b="1" dirty="0"/>
          </a:p>
          <a:p>
            <a:pPr algn="just"/>
            <a:endParaRPr lang="tr-TR" sz="2500" b="1" dirty="0"/>
          </a:p>
          <a:p>
            <a:pPr algn="just"/>
            <a:endParaRPr lang="tr-TR" sz="2500" b="1" dirty="0"/>
          </a:p>
        </p:txBody>
      </p:sp>
    </p:spTree>
    <p:extLst>
      <p:ext uri="{BB962C8B-B14F-4D97-AF65-F5344CB8AC3E}">
        <p14:creationId xmlns:p14="http://schemas.microsoft.com/office/powerpoint/2010/main" val="39478306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31976" y="1447060"/>
            <a:ext cx="8296484" cy="7217360"/>
          </a:xfrm>
          <a:prstGeom prst="rect">
            <a:avLst/>
          </a:prstGeom>
        </p:spPr>
        <p:txBody>
          <a:bodyPr wrap="square">
            <a:spAutoFit/>
          </a:bodyPr>
          <a:lstStyle/>
          <a:p>
            <a:pPr algn="ctr"/>
            <a:r>
              <a:rPr lang="tr-TR" sz="2000" b="1" dirty="0">
                <a:solidFill>
                  <a:srgbClr val="FF0000"/>
                </a:solidFill>
              </a:rPr>
              <a:t>	</a:t>
            </a:r>
            <a:r>
              <a:rPr lang="tr-TR" sz="2400" b="1" dirty="0">
                <a:solidFill>
                  <a:srgbClr val="7030A0"/>
                </a:solidFill>
              </a:rPr>
              <a:t>Tahakkuk Nedeni </a:t>
            </a:r>
          </a:p>
          <a:p>
            <a:pPr algn="just"/>
            <a:r>
              <a:rPr lang="tr-TR" sz="2000" b="1" dirty="0">
                <a:solidFill>
                  <a:srgbClr val="FF0000"/>
                </a:solidFill>
              </a:rPr>
              <a:t>	</a:t>
            </a:r>
          </a:p>
          <a:p>
            <a:pPr algn="just"/>
            <a:r>
              <a:rPr lang="tr-TR" sz="2000" dirty="0"/>
              <a:t>Sigortalının prime esas kazanç ve hizmet bilgilerinin verilme nedenidir.</a:t>
            </a:r>
          </a:p>
          <a:p>
            <a:pPr algn="just"/>
            <a:endParaRPr lang="tr-TR" sz="2000" dirty="0"/>
          </a:p>
          <a:p>
            <a:pPr algn="just"/>
            <a:r>
              <a:rPr lang="tr-TR" sz="2000" b="1" dirty="0"/>
              <a:t>A-Yasal süresinde verilme</a:t>
            </a:r>
            <a:r>
              <a:rPr lang="tr-TR" sz="2000" dirty="0"/>
              <a:t>: </a:t>
            </a:r>
            <a:r>
              <a:rPr lang="tr-TR" sz="2000" dirty="0">
                <a:solidFill>
                  <a:srgbClr val="0070C0"/>
                </a:solidFill>
              </a:rPr>
              <a:t>Yasal süresinde bildirilen sigortalılar için seçilecektir.</a:t>
            </a:r>
          </a:p>
          <a:p>
            <a:pPr algn="just"/>
            <a:endParaRPr lang="tr-TR" sz="2000" dirty="0"/>
          </a:p>
          <a:p>
            <a:pPr algn="just"/>
            <a:r>
              <a:rPr lang="tr-TR" sz="2000" b="1" dirty="0"/>
              <a:t>B- Yasal süresi dışında verilme: </a:t>
            </a:r>
            <a:r>
              <a:rPr lang="tr-TR" sz="2000" dirty="0">
                <a:solidFill>
                  <a:srgbClr val="0070C0"/>
                </a:solidFill>
              </a:rPr>
              <a:t>Yasal süresi dışında bildirilen sigortalılar için seçilecektir.</a:t>
            </a:r>
          </a:p>
          <a:p>
            <a:pPr algn="just"/>
            <a:endParaRPr lang="tr-TR" sz="2000" dirty="0"/>
          </a:p>
          <a:p>
            <a:pPr algn="just"/>
            <a:r>
              <a:rPr lang="tr-TR" sz="2000" b="1" dirty="0"/>
              <a:t>C-</a:t>
            </a:r>
            <a:r>
              <a:rPr lang="tr-TR" sz="2000" dirty="0"/>
              <a:t> </a:t>
            </a:r>
            <a:r>
              <a:rPr lang="tr-TR" sz="2000" b="1" dirty="0"/>
              <a:t>4447 sayılı İşsizlik Sigortası Kanununun Ek 5 inci maddesi: </a:t>
            </a:r>
            <a:r>
              <a:rPr lang="tr-TR" sz="2000" dirty="0">
                <a:solidFill>
                  <a:srgbClr val="0070C0"/>
                </a:solidFill>
              </a:rPr>
              <a:t>4447 sayılı İşsizlik Sigortası Kanununun Ek 5 inci maddesi kapsamında yarım çalışma ödeneği alan sigortalıların prime esas kazanç ve hizmet bilgilerine ilişkin kısmın verilmesi halinde seçilecektir. Bu tahakkuk nedeni yalnızca Türkiye İş Kurumu Genel Müdürlüğü tarafından seçilecektir. </a:t>
            </a:r>
          </a:p>
          <a:p>
            <a:pPr algn="just"/>
            <a:endParaRPr lang="tr-TR" sz="2400" dirty="0">
              <a:solidFill>
                <a:srgbClr val="FF0000"/>
              </a:solidFill>
            </a:endParaRPr>
          </a:p>
          <a:p>
            <a:pPr algn="just"/>
            <a:endParaRPr lang="tr-TR" sz="2400" dirty="0">
              <a:solidFill>
                <a:srgbClr val="FF0000"/>
              </a:solidFill>
            </a:endParaRPr>
          </a:p>
          <a:p>
            <a:pPr algn="just"/>
            <a:endParaRPr lang="tr-TR" sz="2500" b="1" dirty="0"/>
          </a:p>
          <a:p>
            <a:pPr algn="just"/>
            <a:endParaRPr lang="tr-TR" sz="2500" b="1" dirty="0"/>
          </a:p>
          <a:p>
            <a:pPr algn="just"/>
            <a:endParaRPr lang="tr-TR" sz="2500" b="1" dirty="0"/>
          </a:p>
        </p:txBody>
      </p:sp>
      <p:sp>
        <p:nvSpPr>
          <p:cNvPr id="4" name="Yıldız: 4 Nokta 3">
            <a:extLst>
              <a:ext uri="{FF2B5EF4-FFF2-40B4-BE49-F238E27FC236}">
                <a16:creationId xmlns:a16="http://schemas.microsoft.com/office/drawing/2014/main" id="{6701340E-549B-4042-B4E1-288932AB22BB}"/>
              </a:ext>
            </a:extLst>
          </p:cNvPr>
          <p:cNvSpPr/>
          <p:nvPr/>
        </p:nvSpPr>
        <p:spPr>
          <a:xfrm>
            <a:off x="5110579" y="1105270"/>
            <a:ext cx="656947" cy="68358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Yıldız: 4 Nokta 5">
            <a:extLst>
              <a:ext uri="{FF2B5EF4-FFF2-40B4-BE49-F238E27FC236}">
                <a16:creationId xmlns:a16="http://schemas.microsoft.com/office/drawing/2014/main" id="{C51AFDE1-D6E3-4137-8E35-29432009924E}"/>
              </a:ext>
            </a:extLst>
          </p:cNvPr>
          <p:cNvSpPr/>
          <p:nvPr/>
        </p:nvSpPr>
        <p:spPr>
          <a:xfrm>
            <a:off x="8632055" y="1118586"/>
            <a:ext cx="656947" cy="68358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7356917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684233" y="1091953"/>
            <a:ext cx="7009221" cy="6555641"/>
          </a:xfrm>
          <a:prstGeom prst="rect">
            <a:avLst/>
          </a:prstGeom>
        </p:spPr>
        <p:txBody>
          <a:bodyPr wrap="square">
            <a:spAutoFit/>
          </a:bodyPr>
          <a:lstStyle/>
          <a:p>
            <a:pPr algn="just"/>
            <a:endParaRPr lang="tr-TR" sz="2000" b="1" dirty="0">
              <a:solidFill>
                <a:srgbClr val="FF0000"/>
              </a:solidFill>
            </a:endParaRPr>
          </a:p>
          <a:p>
            <a:pPr algn="just"/>
            <a:endParaRPr lang="tr-TR" sz="2000" dirty="0">
              <a:solidFill>
                <a:srgbClr val="FF0000"/>
              </a:solidFill>
            </a:endParaRPr>
          </a:p>
          <a:p>
            <a:pPr algn="just"/>
            <a:r>
              <a:rPr lang="tr-TR" sz="2000" b="1" dirty="0"/>
              <a:t>D- Belge türü ve/veya Kanun türü değişikliği: </a:t>
            </a:r>
            <a:r>
              <a:rPr lang="tr-TR" sz="2000" dirty="0">
                <a:solidFill>
                  <a:srgbClr val="0070C0"/>
                </a:solidFill>
              </a:rPr>
              <a:t>Sigortalının belge türü veya kanun türünün değiştirilmesi halinde seçilecektir.</a:t>
            </a:r>
          </a:p>
          <a:p>
            <a:pPr algn="just"/>
            <a:endParaRPr lang="tr-TR" sz="2000" dirty="0"/>
          </a:p>
          <a:p>
            <a:pPr algn="just"/>
            <a:r>
              <a:rPr lang="tr-TR" sz="2000" b="1" dirty="0"/>
              <a:t>E- 30 günden az bildirilen sürelere ilişkin verilme (5510/86-5. Md.): </a:t>
            </a:r>
            <a:r>
              <a:rPr lang="tr-TR" sz="2000" dirty="0">
                <a:solidFill>
                  <a:srgbClr val="0070C0"/>
                </a:solidFill>
              </a:rPr>
              <a:t>Sigortalıların otuz günden az çalıştığını gösteren bilgi ve belgelerin Kurumca istenilmesine rağmen ibraz edilmemesi veya ibraz edilen bilgi ve belgelerin geçerli sayılmaması halinde otuz günden az bildirilen sürelerin bildirimi halinde seçilecektir. </a:t>
            </a:r>
          </a:p>
          <a:p>
            <a:pPr algn="just"/>
            <a:endParaRPr lang="tr-TR" sz="2000" dirty="0"/>
          </a:p>
          <a:p>
            <a:pPr algn="just"/>
            <a:r>
              <a:rPr lang="tr-TR" sz="2000" b="1" dirty="0"/>
              <a:t>F-P arası tahakkuk nedenleri: </a:t>
            </a:r>
            <a:r>
              <a:rPr lang="tr-TR" sz="2000" dirty="0">
                <a:solidFill>
                  <a:srgbClr val="0070C0"/>
                </a:solidFill>
              </a:rPr>
              <a:t>Sosyal Sigorta İşlemleri Yönetmeliğinde belirtilen yasal süresi dışında verilmiş olmakla birlikte yasal süresi içinde verilmiş gibi kabul edilen haller için bu tahakkuk nedeni seçilecektir.</a:t>
            </a:r>
          </a:p>
          <a:p>
            <a:pPr algn="just"/>
            <a:endParaRPr lang="tr-TR" sz="2000" dirty="0">
              <a:solidFill>
                <a:srgbClr val="FF0000"/>
              </a:solidFill>
            </a:endParaRPr>
          </a:p>
          <a:p>
            <a:pPr algn="just"/>
            <a:endParaRPr lang="tr-TR" sz="2000" b="1" dirty="0"/>
          </a:p>
          <a:p>
            <a:pPr algn="just"/>
            <a:endParaRPr lang="tr-TR" sz="2000" b="1" dirty="0"/>
          </a:p>
          <a:p>
            <a:pPr algn="just"/>
            <a:endParaRPr lang="tr-TR" sz="2000" b="1" dirty="0"/>
          </a:p>
        </p:txBody>
      </p:sp>
      <p:sp>
        <p:nvSpPr>
          <p:cNvPr id="5" name="Başlık 1"/>
          <p:cNvSpPr>
            <a:spLocks noGrp="1"/>
          </p:cNvSpPr>
          <p:nvPr>
            <p:ph type="title"/>
          </p:nvPr>
        </p:nvSpPr>
        <p:spPr>
          <a:xfrm>
            <a:off x="3320248" y="343917"/>
            <a:ext cx="7501631" cy="594804"/>
          </a:xfr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p>
            <a:pPr algn="ctr"/>
            <a:r>
              <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p>
        </p:txBody>
      </p:sp>
    </p:spTree>
    <p:extLst>
      <p:ext uri="{BB962C8B-B14F-4D97-AF65-F5344CB8AC3E}">
        <p14:creationId xmlns:p14="http://schemas.microsoft.com/office/powerpoint/2010/main" val="19361223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58105" y="1020931"/>
            <a:ext cx="8105312" cy="5979743"/>
          </a:xfrm>
          <a:prstGeom prst="rect">
            <a:avLst/>
          </a:prstGeom>
        </p:spPr>
        <p:txBody>
          <a:bodyPr wrap="square">
            <a:spAutoFit/>
          </a:bodyPr>
          <a:lstStyle/>
          <a:p>
            <a:pPr algn="ctr">
              <a:spcBef>
                <a:spcPct val="0"/>
              </a:spcBef>
            </a:pPr>
            <a:endParaRPr lang="tr-TR" sz="2400" b="1" dirty="0">
              <a:ln w="9525">
                <a:solidFill>
                  <a:schemeClr val="bg1"/>
                </a:solidFill>
                <a:prstDash val="solid"/>
              </a:ln>
              <a:solidFill>
                <a:schemeClr val="accent1"/>
              </a:solidFill>
              <a:effectLst>
                <a:outerShdw blurRad="12700" dist="38100" dir="2700000" algn="tl" rotWithShape="0">
                  <a:schemeClr val="bg1">
                    <a:lumMod val="50000"/>
                  </a:schemeClr>
                </a:outerShdw>
              </a:effectLst>
              <a:latin typeface="+mj-lt"/>
              <a:ea typeface="+mj-ea"/>
              <a:cs typeface="+mj-cs"/>
            </a:endParaRPr>
          </a:p>
          <a:p>
            <a:pPr algn="just"/>
            <a:endParaRPr lang="tr-TR" sz="2500" dirty="0">
              <a:solidFill>
                <a:srgbClr val="FF0000"/>
              </a:solidFill>
            </a:endParaRPr>
          </a:p>
          <a:p>
            <a:pPr algn="just"/>
            <a:r>
              <a:rPr lang="tr-TR" b="1" dirty="0"/>
              <a:t>R- Mahkemelerce verilen kararlar: </a:t>
            </a:r>
            <a:r>
              <a:rPr lang="tr-TR" dirty="0">
                <a:solidFill>
                  <a:srgbClr val="0070C0"/>
                </a:solidFill>
              </a:rPr>
              <a:t>Mahkeme kararına göre hizmetleri ve kazançları Kuruma bildirilmediği veya eksik bildirildiği ya da sadece hizmetlerinin Kuruma eksik bildirildiği anlaşılan sigortalılar için bu tahakkuk nedeni seçilecektir.</a:t>
            </a:r>
          </a:p>
          <a:p>
            <a:pPr algn="just"/>
            <a:endParaRPr lang="tr-TR" dirty="0"/>
          </a:p>
          <a:p>
            <a:pPr algn="just"/>
            <a:r>
              <a:rPr lang="tr-TR" b="1" dirty="0"/>
              <a:t>S- Sosyal Güvenlik Kurumu denetim ve kontrol ile görevlendirilmiş memurlarınca, fiilen yapılan denetimler sonucunda veya işyeri kayıtlarından yapılan tespitler: </a:t>
            </a:r>
            <a:r>
              <a:rPr lang="tr-TR" dirty="0">
                <a:solidFill>
                  <a:srgbClr val="0070C0"/>
                </a:solidFill>
              </a:rPr>
              <a:t>Sosyal Güvenlik Kurumu denetim ve kontrol ile görevlendirilmiş memurlarınca, fiilen yapılan denetimler sonucunda veya işyeri kayıtlarından yapılan tespitlerden hizmetleri ve kazançları Kuruma bildirilmediği veya eksik bildirildiği ya da sadece hizmetlerinin Kuruma eksik bildirildiği anlaşılan sigortalılar için bu tahakkuk nedeni seçilecektir.</a:t>
            </a:r>
          </a:p>
          <a:p>
            <a:pPr algn="just"/>
            <a:endParaRPr lang="tr-TR" sz="2400" dirty="0">
              <a:solidFill>
                <a:srgbClr val="FF0000"/>
              </a:solidFill>
            </a:endParaRPr>
          </a:p>
          <a:p>
            <a:pPr algn="just"/>
            <a:endParaRPr lang="tr-TR" sz="2500" b="1" dirty="0"/>
          </a:p>
          <a:p>
            <a:pPr algn="just"/>
            <a:endParaRPr lang="tr-TR" sz="2500" b="1" dirty="0"/>
          </a:p>
          <a:p>
            <a:pPr algn="just"/>
            <a:endParaRPr lang="tr-TR" sz="2500" b="1" dirty="0"/>
          </a:p>
        </p:txBody>
      </p:sp>
      <p:sp>
        <p:nvSpPr>
          <p:cNvPr id="5"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5349326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107184" y="1189607"/>
            <a:ext cx="8611340" cy="6401753"/>
          </a:xfrm>
          <a:prstGeom prst="rect">
            <a:avLst/>
          </a:prstGeom>
        </p:spPr>
        <p:txBody>
          <a:bodyPr wrap="square">
            <a:spAutoFit/>
          </a:bodyPr>
          <a:lstStyle/>
          <a:p>
            <a:pPr algn="just"/>
            <a:endParaRPr lang="tr-TR" sz="2200" b="1" dirty="0">
              <a:ln w="9525">
                <a:solidFill>
                  <a:schemeClr val="bg1"/>
                </a:solidFill>
                <a:prstDash val="solid"/>
              </a:ln>
              <a:solidFill>
                <a:schemeClr val="accent1"/>
              </a:solidFill>
              <a:effectLst>
                <a:outerShdw blurRad="12700" dist="38100" dir="2700000" algn="tl" rotWithShape="0">
                  <a:schemeClr val="bg1">
                    <a:lumMod val="50000"/>
                  </a:schemeClr>
                </a:outerShdw>
              </a:effectLst>
              <a:latin typeface="+mj-lt"/>
              <a:ea typeface="+mj-ea"/>
              <a:cs typeface="+mj-cs"/>
            </a:endParaRPr>
          </a:p>
          <a:p>
            <a:pPr algn="just"/>
            <a:endParaRPr lang="tr-TR" sz="2500" dirty="0">
              <a:solidFill>
                <a:srgbClr val="FF0000"/>
              </a:solidFill>
            </a:endParaRPr>
          </a:p>
          <a:p>
            <a:pPr algn="just"/>
            <a:r>
              <a:rPr lang="tr-TR" sz="2400" b="1" dirty="0"/>
              <a:t>T- Kamu idarelerinin denetim elemanlarınca yapılan soruşturma, denetim ve inceleme: </a:t>
            </a:r>
            <a:r>
              <a:rPr lang="tr-TR" dirty="0">
                <a:solidFill>
                  <a:srgbClr val="0070C0"/>
                </a:solidFill>
              </a:rPr>
              <a:t>Kamu idarelerinin denetim elemanlarınca yapılan soruşturma, denetim ve incelemelerden hizmetleri ve kazançları Kuruma bildirilmediği veya eksik bildirildiği ya da sadece hizmetlerinin Kuruma eksik bildirildiği anlaşılan sigortalılar için bu tahakkuk nedeni seçilecektir.</a:t>
            </a:r>
          </a:p>
          <a:p>
            <a:pPr algn="just"/>
            <a:endParaRPr lang="tr-TR" sz="2400" dirty="0"/>
          </a:p>
          <a:p>
            <a:pPr algn="just"/>
            <a:r>
              <a:rPr lang="tr-TR" sz="2400" b="1" dirty="0"/>
              <a:t>U- </a:t>
            </a:r>
            <a:r>
              <a:rPr lang="nn-NO" sz="2400" b="1" dirty="0"/>
              <a:t>Kamu kurum ve kuruluşları ile bankalar tarafından düzenlenen belge veya alınan bilgiler</a:t>
            </a:r>
            <a:r>
              <a:rPr lang="tr-TR" sz="2400" b="1" dirty="0"/>
              <a:t>: </a:t>
            </a:r>
            <a:r>
              <a:rPr lang="nn-NO" dirty="0">
                <a:solidFill>
                  <a:srgbClr val="0070C0"/>
                </a:solidFill>
              </a:rPr>
              <a:t>Kamu kurum ve kuruluşları ile bankalar tarafından düzenlenen belge veya alınan bilgiler</a:t>
            </a:r>
            <a:r>
              <a:rPr lang="tr-TR" dirty="0">
                <a:solidFill>
                  <a:srgbClr val="0070C0"/>
                </a:solidFill>
              </a:rPr>
              <a:t>den hizmetleri ve kazançları Kuruma bildirilmediği veya eksik bildirildiği ya da sadece hizmetlerinin Kuruma eksik bildirildiği anlaşılan sigortalılar için bu tahakkuk nedeni seçilecektir.</a:t>
            </a:r>
          </a:p>
          <a:p>
            <a:pPr algn="just"/>
            <a:endParaRPr lang="tr-TR" sz="2400" dirty="0">
              <a:solidFill>
                <a:srgbClr val="FF0000"/>
              </a:solidFill>
            </a:endParaRPr>
          </a:p>
          <a:p>
            <a:pPr algn="just"/>
            <a:endParaRPr lang="tr-TR" sz="2500" b="1" dirty="0"/>
          </a:p>
          <a:p>
            <a:pPr algn="just"/>
            <a:endParaRPr lang="tr-TR" sz="2500" b="1" dirty="0"/>
          </a:p>
          <a:p>
            <a:pPr algn="just"/>
            <a:endParaRPr lang="tr-TR" sz="2500" b="1" dirty="0"/>
          </a:p>
        </p:txBody>
      </p:sp>
      <p:sp>
        <p:nvSpPr>
          <p:cNvPr id="4"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12790256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569678" y="1480225"/>
            <a:ext cx="7007468" cy="4585871"/>
          </a:xfrm>
          <a:prstGeom prst="rect">
            <a:avLst/>
          </a:prstGeom>
        </p:spPr>
        <p:txBody>
          <a:bodyPr wrap="square">
            <a:spAutoFit/>
          </a:bodyPr>
          <a:lstStyle/>
          <a:p>
            <a:pPr algn="just"/>
            <a:endParaRPr lang="tr-TR" sz="2500" b="1" dirty="0">
              <a:solidFill>
                <a:srgbClr val="FF0000"/>
              </a:solidFill>
            </a:endParaRPr>
          </a:p>
          <a:p>
            <a:pPr algn="just"/>
            <a:endParaRPr lang="tr-TR" sz="2500" dirty="0">
              <a:solidFill>
                <a:srgbClr val="FF0000"/>
              </a:solidFill>
            </a:endParaRPr>
          </a:p>
          <a:p>
            <a:pPr algn="just"/>
            <a:r>
              <a:rPr lang="tr-TR" sz="2400" b="1" dirty="0"/>
              <a:t>V-Sadece prime esas kazançların eksik bildirilmesi: </a:t>
            </a:r>
            <a:r>
              <a:rPr lang="tr-TR" dirty="0">
                <a:solidFill>
                  <a:srgbClr val="0070C0"/>
                </a:solidFill>
              </a:rPr>
              <a:t>Mahkeme kararı, Kurumun denetim ve kontrol ile görevlendirilmiş memurlarınca yapılan tespitler veya diğer kamu idarelerinin denetim elemanlarınca kendi mevzuatları gereğince yapacakları soruşturma, denetim ve incelemeler neticesinde ya da bankalar, döner sermayeli kuruluşlar, kamu idareleri ile kanunla kurulan kurum ve kuruluşlardan alınan bilgi ve belgelerden sadece prime esas kazançların eksik bildirilmesi halinde bu tahakkuk nedeni seçilecektir. </a:t>
            </a:r>
          </a:p>
          <a:p>
            <a:pPr algn="just"/>
            <a:endParaRPr lang="tr-TR" dirty="0">
              <a:solidFill>
                <a:srgbClr val="0070C0"/>
              </a:solidFill>
            </a:endParaRPr>
          </a:p>
          <a:p>
            <a:pPr algn="just"/>
            <a:endParaRPr lang="tr-TR" sz="2500" b="1" dirty="0"/>
          </a:p>
          <a:p>
            <a:pPr algn="just"/>
            <a:endParaRPr lang="tr-TR" sz="2500" b="1" dirty="0"/>
          </a:p>
        </p:txBody>
      </p:sp>
      <p:sp>
        <p:nvSpPr>
          <p:cNvPr id="4"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6532208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Yuvarlatılmış Köşeler 7">
            <a:extLst>
              <a:ext uri="{FF2B5EF4-FFF2-40B4-BE49-F238E27FC236}">
                <a16:creationId xmlns:a16="http://schemas.microsoft.com/office/drawing/2014/main" id="{5CED89ED-5965-4006-B05E-7CF67B0EE058}"/>
              </a:ext>
            </a:extLst>
          </p:cNvPr>
          <p:cNvSpPr/>
          <p:nvPr/>
        </p:nvSpPr>
        <p:spPr>
          <a:xfrm>
            <a:off x="2829213" y="4714042"/>
            <a:ext cx="8424936" cy="1331651"/>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Yuvarlatılmış Köşeler 5">
            <a:extLst>
              <a:ext uri="{FF2B5EF4-FFF2-40B4-BE49-F238E27FC236}">
                <a16:creationId xmlns:a16="http://schemas.microsoft.com/office/drawing/2014/main" id="{CFF9B6D2-C6FF-4058-A8A8-713E1A125317}"/>
              </a:ext>
            </a:extLst>
          </p:cNvPr>
          <p:cNvSpPr/>
          <p:nvPr/>
        </p:nvSpPr>
        <p:spPr>
          <a:xfrm>
            <a:off x="2829213" y="3655459"/>
            <a:ext cx="8424936" cy="89664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ikdörtgen: Yuvarlatılmış Köşeler 3">
            <a:extLst>
              <a:ext uri="{FF2B5EF4-FFF2-40B4-BE49-F238E27FC236}">
                <a16:creationId xmlns:a16="http://schemas.microsoft.com/office/drawing/2014/main" id="{5DF42A78-3C15-42D6-9004-8F3D7346866D}"/>
              </a:ext>
            </a:extLst>
          </p:cNvPr>
          <p:cNvSpPr/>
          <p:nvPr/>
        </p:nvSpPr>
        <p:spPr>
          <a:xfrm>
            <a:off x="2829213" y="1824519"/>
            <a:ext cx="8424936" cy="1669002"/>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Başlık 1"/>
          <p:cNvSpPr>
            <a:spLocks noGrp="1"/>
          </p:cNvSpPr>
          <p:nvPr>
            <p:ph type="title"/>
          </p:nvPr>
        </p:nvSpPr>
        <p:spPr>
          <a:xfrm>
            <a:off x="2419117" y="918139"/>
            <a:ext cx="9596761" cy="1020939"/>
          </a:xfrm>
        </p:spPr>
        <p:txBody>
          <a:bodyPr>
            <a:normAutofit/>
          </a:bodyPr>
          <a:lstStyle/>
          <a:p>
            <a:pPr algn="ctr"/>
            <a:r>
              <a:rPr lang="tr-TR" sz="2800" b="1" dirty="0">
                <a:ln w="9525">
                  <a:solidFill>
                    <a:schemeClr val="bg1"/>
                  </a:solidFill>
                  <a:prstDash val="solid"/>
                </a:ln>
                <a:solidFill>
                  <a:srgbClr val="7030A0"/>
                </a:solidFill>
                <a:effectLst>
                  <a:outerShdw blurRad="12700" dist="38100" dir="2700000" algn="tl" rotWithShape="0">
                    <a:schemeClr val="bg1">
                      <a:lumMod val="50000"/>
                    </a:schemeClr>
                  </a:outerShdw>
                </a:effectLst>
              </a:rPr>
              <a:t>TANIMLAMA YAPILMASI GEREKEN TAHAKKUK NEDENLERİ</a:t>
            </a:r>
          </a:p>
        </p:txBody>
      </p:sp>
      <p:sp>
        <p:nvSpPr>
          <p:cNvPr id="9"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
        <p:nvSpPr>
          <p:cNvPr id="2" name="Dikdörtgen 1"/>
          <p:cNvSpPr/>
          <p:nvPr/>
        </p:nvSpPr>
        <p:spPr>
          <a:xfrm>
            <a:off x="2829213" y="308775"/>
            <a:ext cx="8424936" cy="9556462"/>
          </a:xfrm>
          <a:prstGeom prst="rect">
            <a:avLst/>
          </a:prstGeom>
        </p:spPr>
        <p:txBody>
          <a:bodyPr wrap="square">
            <a:spAutoFit/>
          </a:bodyPr>
          <a:lstStyle/>
          <a:p>
            <a:pPr algn="just"/>
            <a:endParaRPr lang="tr-TR" sz="2500" b="1" dirty="0">
              <a:solidFill>
                <a:srgbClr val="FF0000"/>
              </a:solidFill>
            </a:endParaRPr>
          </a:p>
          <a:p>
            <a:pPr algn="just"/>
            <a:endParaRPr lang="tr-TR" sz="2500" dirty="0">
              <a:solidFill>
                <a:srgbClr val="FF0000"/>
              </a:solidFill>
            </a:endParaRPr>
          </a:p>
          <a:p>
            <a:pPr algn="just"/>
            <a:endParaRPr lang="tr-TR" sz="2500" b="1" dirty="0"/>
          </a:p>
          <a:p>
            <a:pPr algn="just"/>
            <a:endParaRPr lang="tr-TR" sz="2500" b="1" dirty="0"/>
          </a:p>
          <a:p>
            <a:pPr algn="just"/>
            <a:r>
              <a:rPr lang="tr-TR" sz="2500" b="1" dirty="0"/>
              <a:t>	</a:t>
            </a:r>
            <a:r>
              <a:rPr lang="tr-TR" sz="2400" b="1" dirty="0">
                <a:solidFill>
                  <a:schemeClr val="accent3">
                    <a:lumMod val="20000"/>
                    <a:lumOff val="80000"/>
                  </a:schemeClr>
                </a:solidFill>
              </a:rPr>
              <a:t>Yasal süresi içerisinde verilmiş sayılan hallere ilişkin </a:t>
            </a:r>
            <a:r>
              <a:rPr lang="tr-TR" sz="2400" b="1" dirty="0" smtClean="0">
                <a:solidFill>
                  <a:schemeClr val="accent3">
                    <a:lumMod val="20000"/>
                    <a:lumOff val="80000"/>
                  </a:schemeClr>
                </a:solidFill>
              </a:rPr>
              <a:t> F </a:t>
            </a:r>
            <a:r>
              <a:rPr lang="tr-TR" sz="2400" b="1" dirty="0">
                <a:solidFill>
                  <a:schemeClr val="accent3">
                    <a:lumMod val="20000"/>
                    <a:lumOff val="80000"/>
                  </a:schemeClr>
                </a:solidFill>
              </a:rPr>
              <a:t>- P arasındaki tahakkuk nedenlerinin seçilebilmesi için gerekli olan evraklarla İl Müdürlüğüne/Sosyal Güvenlik Merkez Müdürlüğüne başvurulacaktır.</a:t>
            </a:r>
          </a:p>
          <a:p>
            <a:pPr algn="just"/>
            <a:endParaRPr lang="tr-TR" sz="2400" b="1" dirty="0"/>
          </a:p>
          <a:p>
            <a:pPr algn="just"/>
            <a:r>
              <a:rPr lang="tr-TR" sz="2400" b="1" dirty="0"/>
              <a:t>	</a:t>
            </a:r>
            <a:r>
              <a:rPr lang="tr-TR" sz="2400" b="1" dirty="0">
                <a:solidFill>
                  <a:schemeClr val="accent3">
                    <a:lumMod val="20000"/>
                    <a:lumOff val="80000"/>
                  </a:schemeClr>
                </a:solidFill>
              </a:rPr>
              <a:t>E ile R- V arasındaki tahakkuk nedenlerinin seçilebilmesi için tanımlama yapılması gerekmektedir.</a:t>
            </a:r>
          </a:p>
          <a:p>
            <a:pPr algn="just"/>
            <a:endParaRPr lang="tr-TR" sz="2400" b="1" dirty="0"/>
          </a:p>
          <a:p>
            <a:pPr algn="just"/>
            <a:r>
              <a:rPr lang="tr-TR" sz="2400" b="1" dirty="0"/>
              <a:t>	</a:t>
            </a:r>
            <a:r>
              <a:rPr lang="tr-TR" sz="2400" b="1" dirty="0">
                <a:solidFill>
                  <a:schemeClr val="accent3">
                    <a:lumMod val="20000"/>
                    <a:lumOff val="80000"/>
                  </a:schemeClr>
                </a:solidFill>
              </a:rPr>
              <a:t>Bu tanımlama işveren, sigortalının gerekli evraklarla başvurması ile yapılabileceği gibi, Kurum tarafından da yapılabilecektir.</a:t>
            </a:r>
          </a:p>
          <a:p>
            <a:pPr algn="just"/>
            <a:endParaRPr lang="tr-TR" sz="2500" b="1" dirty="0"/>
          </a:p>
          <a:p>
            <a:pPr algn="just"/>
            <a:endParaRPr lang="tr-TR" sz="2500" b="1" dirty="0"/>
          </a:p>
          <a:p>
            <a:pPr algn="just"/>
            <a:endParaRPr lang="tr-TR" sz="2500" b="1" dirty="0"/>
          </a:p>
          <a:p>
            <a:pPr algn="just"/>
            <a:endParaRPr lang="tr-TR" sz="2500" b="1" dirty="0"/>
          </a:p>
          <a:p>
            <a:pPr algn="just"/>
            <a:endParaRPr lang="tr-TR" sz="2500" b="1" dirty="0"/>
          </a:p>
          <a:p>
            <a:pPr algn="just"/>
            <a:endParaRPr lang="tr-TR" sz="2500" b="1" dirty="0"/>
          </a:p>
          <a:p>
            <a:pPr algn="just"/>
            <a:endParaRPr lang="tr-TR" sz="2500" b="1" dirty="0"/>
          </a:p>
          <a:p>
            <a:pPr algn="just"/>
            <a:r>
              <a:rPr lang="tr-TR" sz="2500" b="1" dirty="0"/>
              <a:t> </a:t>
            </a:r>
          </a:p>
          <a:p>
            <a:pPr algn="just"/>
            <a:endParaRPr lang="tr-TR" sz="2500" b="1" dirty="0"/>
          </a:p>
          <a:p>
            <a:pPr algn="just"/>
            <a:endParaRPr lang="tr-TR" sz="2500" b="1" dirty="0"/>
          </a:p>
        </p:txBody>
      </p:sp>
    </p:spTree>
    <p:extLst>
      <p:ext uri="{BB962C8B-B14F-4D97-AF65-F5344CB8AC3E}">
        <p14:creationId xmlns:p14="http://schemas.microsoft.com/office/powerpoint/2010/main" val="937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p:cNvSpPr txBox="1">
            <a:spLocks/>
          </p:cNvSpPr>
          <p:nvPr/>
        </p:nvSpPr>
        <p:spPr bwMode="white">
          <a:xfrm>
            <a:off x="2512336" y="116633"/>
            <a:ext cx="7890088" cy="60722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r" rtl="0" eaLnBrk="0" fontAlgn="base" hangingPunct="0">
              <a:spcBef>
                <a:spcPct val="0"/>
              </a:spcBef>
              <a:spcAft>
                <a:spcPct val="0"/>
              </a:spcAft>
              <a:defRPr sz="2400">
                <a:solidFill>
                  <a:schemeClr val="bg1"/>
                </a:solidFill>
                <a:latin typeface="Calibri" pitchFamily="34" charset="0"/>
                <a:ea typeface="+mj-ea"/>
                <a:cs typeface="+mj-cs"/>
              </a:defRPr>
            </a:lvl1pPr>
            <a:lvl2pPr algn="r" rtl="0" eaLnBrk="0" fontAlgn="base" hangingPunct="0">
              <a:spcBef>
                <a:spcPct val="0"/>
              </a:spcBef>
              <a:spcAft>
                <a:spcPct val="0"/>
              </a:spcAft>
              <a:defRPr sz="3200">
                <a:solidFill>
                  <a:schemeClr val="bg1"/>
                </a:solidFill>
                <a:latin typeface="Calibri" pitchFamily="34" charset="0"/>
              </a:defRPr>
            </a:lvl2pPr>
            <a:lvl3pPr algn="r" rtl="0" eaLnBrk="0" fontAlgn="base" hangingPunct="0">
              <a:spcBef>
                <a:spcPct val="0"/>
              </a:spcBef>
              <a:spcAft>
                <a:spcPct val="0"/>
              </a:spcAft>
              <a:defRPr sz="3200">
                <a:solidFill>
                  <a:schemeClr val="bg1"/>
                </a:solidFill>
                <a:latin typeface="Calibri" pitchFamily="34" charset="0"/>
              </a:defRPr>
            </a:lvl3pPr>
            <a:lvl4pPr algn="r" rtl="0" eaLnBrk="0" fontAlgn="base" hangingPunct="0">
              <a:spcBef>
                <a:spcPct val="0"/>
              </a:spcBef>
              <a:spcAft>
                <a:spcPct val="0"/>
              </a:spcAft>
              <a:defRPr sz="3200">
                <a:solidFill>
                  <a:schemeClr val="bg1"/>
                </a:solidFill>
                <a:latin typeface="Calibri" pitchFamily="34" charset="0"/>
              </a:defRPr>
            </a:lvl4pPr>
            <a:lvl5pPr algn="r" rtl="0" eaLnBrk="0" fontAlgn="base" hangingPunct="0">
              <a:spcBef>
                <a:spcPct val="0"/>
              </a:spcBef>
              <a:spcAft>
                <a:spcPct val="0"/>
              </a:spcAft>
              <a:defRPr sz="3200">
                <a:solidFill>
                  <a:schemeClr val="bg1"/>
                </a:solidFill>
                <a:latin typeface="Calibri" pitchFamily="34" charset="0"/>
              </a:defRPr>
            </a:lvl5pPr>
            <a:lvl6pPr marL="457200" algn="r" rtl="0" eaLnBrk="1" fontAlgn="base" hangingPunct="1">
              <a:spcBef>
                <a:spcPct val="0"/>
              </a:spcBef>
              <a:spcAft>
                <a:spcPct val="0"/>
              </a:spcAft>
              <a:defRPr sz="3200">
                <a:solidFill>
                  <a:schemeClr val="bg1"/>
                </a:solidFill>
                <a:latin typeface="Verdana" pitchFamily="34" charset="0"/>
              </a:defRPr>
            </a:lvl6pPr>
            <a:lvl7pPr marL="914400" algn="r" rtl="0" eaLnBrk="1" fontAlgn="base" hangingPunct="1">
              <a:spcBef>
                <a:spcPct val="0"/>
              </a:spcBef>
              <a:spcAft>
                <a:spcPct val="0"/>
              </a:spcAft>
              <a:defRPr sz="3200">
                <a:solidFill>
                  <a:schemeClr val="bg1"/>
                </a:solidFill>
                <a:latin typeface="Verdana" pitchFamily="34" charset="0"/>
              </a:defRPr>
            </a:lvl7pPr>
            <a:lvl8pPr marL="1371600" algn="r" rtl="0" eaLnBrk="1" fontAlgn="base" hangingPunct="1">
              <a:spcBef>
                <a:spcPct val="0"/>
              </a:spcBef>
              <a:spcAft>
                <a:spcPct val="0"/>
              </a:spcAft>
              <a:defRPr sz="3200">
                <a:solidFill>
                  <a:schemeClr val="bg1"/>
                </a:solidFill>
                <a:latin typeface="Verdana" pitchFamily="34" charset="0"/>
              </a:defRPr>
            </a:lvl8pPr>
            <a:lvl9pPr marL="1828800" algn="r" rtl="0" eaLnBrk="1" fontAlgn="base" hangingPunct="1">
              <a:spcBef>
                <a:spcPct val="0"/>
              </a:spcBef>
              <a:spcAft>
                <a:spcPct val="0"/>
              </a:spcAft>
              <a:defRPr sz="3200">
                <a:solidFill>
                  <a:schemeClr val="bg1"/>
                </a:solidFill>
                <a:latin typeface="Verdana" pitchFamily="34" charset="0"/>
              </a:defRPr>
            </a:lvl9pPr>
          </a:lstStyle>
          <a:p>
            <a:pPr algn="ctr"/>
            <a:endParaRPr lang="tr-TR" sz="3000" b="1" dirty="0"/>
          </a:p>
        </p:txBody>
      </p:sp>
      <p:sp>
        <p:nvSpPr>
          <p:cNvPr id="6" name="İçerik Yer Tutucusu 3"/>
          <p:cNvSpPr txBox="1">
            <a:spLocks/>
          </p:cNvSpPr>
          <p:nvPr/>
        </p:nvSpPr>
        <p:spPr>
          <a:xfrm>
            <a:off x="1943100" y="723856"/>
            <a:ext cx="9705975" cy="5486400"/>
          </a:xfrm>
          <a:prstGeom prst="rect">
            <a:avLst/>
          </a:prstGeom>
          <a:solidFill>
            <a:schemeClr val="accent6">
              <a:lumMod val="40000"/>
              <a:lumOff val="60000"/>
            </a:schemeClr>
          </a:solidFill>
          <a:effectLst>
            <a:outerShdw blurRad="76200" dir="13500000" sy="23000" kx="1200000" algn="br" rotWithShape="0">
              <a:prstClr val="black">
                <a:alpha val="20000"/>
              </a:prstClr>
            </a:outerShdw>
          </a:effectLst>
          <a:scene3d>
            <a:camera prst="orthographicFront"/>
            <a:lightRig rig="threePt" dir="t"/>
          </a:scene3d>
          <a:sp3d>
            <a:bevelT prst="angle"/>
          </a:sp3d>
        </p:spPr>
        <p:txBody>
          <a:bodyPr anchor="ctr"/>
          <a:lstStyle>
            <a:defPPr>
              <a:defRPr lang="tr-TR"/>
            </a:defPPr>
            <a:lvl1pPr algn="l" rtl="0" fontAlgn="base">
              <a:spcBef>
                <a:spcPct val="0"/>
              </a:spcBef>
              <a:spcAft>
                <a:spcPct val="0"/>
              </a:spcAft>
              <a:defRPr kern="1200">
                <a:solidFill>
                  <a:srgbClr val="046CA6"/>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ctr"/>
            <a:r>
              <a:rPr lang="tr-TR" altLang="tr-TR" sz="3200" dirty="0">
                <a:solidFill>
                  <a:srgbClr val="C00000"/>
                </a:solidFill>
                <a:effectLst>
                  <a:outerShdw blurRad="38100" dist="38100" dir="2700000" algn="tl">
                    <a:srgbClr val="000000">
                      <a:alpha val="43137"/>
                    </a:srgbClr>
                  </a:outerShdw>
                </a:effectLst>
              </a:rPr>
              <a:t>YASAL DAYANAK </a:t>
            </a:r>
          </a:p>
          <a:p>
            <a:pPr algn="ctr"/>
            <a:r>
              <a:rPr lang="tr-TR" sz="2800" dirty="0">
                <a:solidFill>
                  <a:schemeClr val="tx1"/>
                </a:solidFill>
              </a:rPr>
              <a:t>193 sayılı Gelir Vergisi Kanununun 98/A maddesi ile 5510 sayılı Kanunun 86 </a:t>
            </a:r>
            <a:r>
              <a:rPr lang="tr-TR" sz="2800" dirty="0" err="1">
                <a:solidFill>
                  <a:schemeClr val="tx1"/>
                </a:solidFill>
              </a:rPr>
              <a:t>ncı</a:t>
            </a:r>
            <a:r>
              <a:rPr lang="tr-TR" sz="2800" dirty="0">
                <a:solidFill>
                  <a:schemeClr val="tx1"/>
                </a:solidFill>
              </a:rPr>
              <a:t> maddesinin </a:t>
            </a:r>
            <a:r>
              <a:rPr lang="tr-TR" sz="2800" dirty="0" err="1">
                <a:solidFill>
                  <a:schemeClr val="tx1"/>
                </a:solidFill>
              </a:rPr>
              <a:t>onüçüncü</a:t>
            </a:r>
            <a:r>
              <a:rPr lang="tr-TR" sz="2800" dirty="0">
                <a:solidFill>
                  <a:schemeClr val="tx1"/>
                </a:solidFill>
              </a:rPr>
              <a:t> fıkrası</a:t>
            </a:r>
            <a:endParaRPr lang="tr-TR" altLang="tr-TR" i="1" dirty="0">
              <a:solidFill>
                <a:schemeClr val="tx1"/>
              </a:solidFill>
            </a:endParaRPr>
          </a:p>
          <a:p>
            <a:pPr algn="ctr"/>
            <a:endParaRPr lang="tr-TR" altLang="tr-TR" sz="2400" dirty="0">
              <a:solidFill>
                <a:srgbClr val="FF0000"/>
              </a:solidFill>
              <a:effectLst>
                <a:outerShdw blurRad="38100" dist="38100" dir="2700000" algn="tl">
                  <a:srgbClr val="000000">
                    <a:alpha val="43137"/>
                  </a:srgbClr>
                </a:outerShdw>
              </a:effectLst>
            </a:endParaRPr>
          </a:p>
          <a:p>
            <a:pPr algn="ctr"/>
            <a:r>
              <a:rPr lang="tr-TR" altLang="tr-TR" sz="3200" dirty="0">
                <a:solidFill>
                  <a:srgbClr val="C00000"/>
                </a:solidFill>
                <a:effectLst>
                  <a:outerShdw blurRad="38100" dist="38100" dir="2700000" algn="tl">
                    <a:srgbClr val="000000">
                      <a:alpha val="43137"/>
                    </a:srgbClr>
                  </a:outerShdw>
                </a:effectLst>
              </a:rPr>
              <a:t>AMACI</a:t>
            </a:r>
          </a:p>
          <a:p>
            <a:pPr marL="457200" indent="-457200" algn="just">
              <a:buFont typeface="Wingdings" panose="05000000000000000000" pitchFamily="2" charset="2"/>
              <a:buChar char="v"/>
              <a:defRPr/>
            </a:pPr>
            <a:r>
              <a:rPr lang="tr-TR" sz="2800" dirty="0">
                <a:solidFill>
                  <a:schemeClr val="tx1"/>
                </a:solidFill>
              </a:rPr>
              <a:t>Vergiye uyum maliyetlerinin azaltılması</a:t>
            </a:r>
          </a:p>
          <a:p>
            <a:pPr marL="457200" indent="-457200" algn="just">
              <a:buFont typeface="Wingdings" panose="05000000000000000000" pitchFamily="2" charset="2"/>
              <a:buChar char="v"/>
              <a:defRPr/>
            </a:pPr>
            <a:r>
              <a:rPr lang="tr-TR" sz="2800" dirty="0">
                <a:solidFill>
                  <a:schemeClr val="tx1"/>
                </a:solidFill>
              </a:rPr>
              <a:t>Gönüllü uyumun teşvik edilmesi </a:t>
            </a:r>
          </a:p>
          <a:p>
            <a:pPr marL="457200" indent="-457200" algn="just">
              <a:buFont typeface="Wingdings" panose="05000000000000000000" pitchFamily="2" charset="2"/>
              <a:buChar char="v"/>
              <a:defRPr/>
            </a:pPr>
            <a:r>
              <a:rPr lang="tr-TR" sz="2800" dirty="0">
                <a:solidFill>
                  <a:schemeClr val="tx1"/>
                </a:solidFill>
              </a:rPr>
              <a:t>Kayıt dışı ekonomi ile mücadelede etkinliğin artırılması </a:t>
            </a:r>
          </a:p>
          <a:p>
            <a:pPr marL="457200" indent="-457200" algn="just">
              <a:buFont typeface="Wingdings" panose="05000000000000000000" pitchFamily="2" charset="2"/>
              <a:buChar char="v"/>
              <a:defRPr/>
            </a:pPr>
            <a:r>
              <a:rPr lang="tr-TR" sz="2800" dirty="0">
                <a:solidFill>
                  <a:schemeClr val="tx1"/>
                </a:solidFill>
              </a:rPr>
              <a:t>Bürokrasinin azaltılması</a:t>
            </a:r>
          </a:p>
          <a:p>
            <a:pPr marL="457200" indent="-457200" algn="just">
              <a:buFont typeface="Wingdings" panose="05000000000000000000" pitchFamily="2" charset="2"/>
              <a:buChar char="v"/>
              <a:defRPr/>
            </a:pPr>
            <a:endParaRPr lang="tr-TR" sz="2800" dirty="0"/>
          </a:p>
        </p:txBody>
      </p:sp>
    </p:spTree>
    <p:extLst>
      <p:ext uri="{BB962C8B-B14F-4D97-AF65-F5344CB8AC3E}">
        <p14:creationId xmlns:p14="http://schemas.microsoft.com/office/powerpoint/2010/main" val="3285926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Yuvarlatılmış Köşeler 5">
            <a:extLst>
              <a:ext uri="{FF2B5EF4-FFF2-40B4-BE49-F238E27FC236}">
                <a16:creationId xmlns:a16="http://schemas.microsoft.com/office/drawing/2014/main" id="{6F2D125A-0FC7-44D0-8405-C401AD30CC2E}"/>
              </a:ext>
            </a:extLst>
          </p:cNvPr>
          <p:cNvSpPr/>
          <p:nvPr/>
        </p:nvSpPr>
        <p:spPr>
          <a:xfrm>
            <a:off x="2976759" y="3898232"/>
            <a:ext cx="8728495" cy="1776581"/>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Dikdörtgen: Yuvarlatılmış Köşeler 2">
            <a:extLst>
              <a:ext uri="{FF2B5EF4-FFF2-40B4-BE49-F238E27FC236}">
                <a16:creationId xmlns:a16="http://schemas.microsoft.com/office/drawing/2014/main" id="{8166FDA9-241D-438A-AC29-BCE217237FF3}"/>
              </a:ext>
            </a:extLst>
          </p:cNvPr>
          <p:cNvSpPr/>
          <p:nvPr/>
        </p:nvSpPr>
        <p:spPr>
          <a:xfrm>
            <a:off x="2976760" y="2346830"/>
            <a:ext cx="8728495" cy="1189607"/>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Dikdörtgen 1"/>
          <p:cNvSpPr/>
          <p:nvPr/>
        </p:nvSpPr>
        <p:spPr>
          <a:xfrm>
            <a:off x="2976760" y="1052928"/>
            <a:ext cx="8424936" cy="6047809"/>
          </a:xfrm>
          <a:prstGeom prst="rect">
            <a:avLst/>
          </a:prstGeom>
        </p:spPr>
        <p:txBody>
          <a:bodyPr wrap="square">
            <a:spAutoFit/>
          </a:bodyPr>
          <a:lstStyle/>
          <a:p>
            <a:pPr algn="just"/>
            <a:endParaRPr lang="tr-TR" sz="2500" dirty="0">
              <a:solidFill>
                <a:srgbClr val="FF0000"/>
              </a:solidFill>
            </a:endParaRPr>
          </a:p>
          <a:p>
            <a:pPr marL="0" lvl="5" algn="ctr"/>
            <a:r>
              <a:rPr lang="tr-TR" sz="2400" b="1" dirty="0">
                <a:solidFill>
                  <a:srgbClr val="7030A0"/>
                </a:solidFill>
              </a:rPr>
              <a:t>Hizmet Dönem Ay / Yıl: </a:t>
            </a:r>
          </a:p>
          <a:p>
            <a:pPr algn="just"/>
            <a:endParaRPr lang="tr-TR" sz="2400" b="1" dirty="0"/>
          </a:p>
          <a:p>
            <a:pPr algn="just"/>
            <a:endParaRPr lang="tr-TR" sz="2400" dirty="0"/>
          </a:p>
          <a:p>
            <a:pPr marL="342900" indent="-342900" algn="just">
              <a:buFont typeface="Wingdings" panose="05000000000000000000" pitchFamily="2" charset="2"/>
              <a:buChar char="v"/>
            </a:pPr>
            <a:r>
              <a:rPr lang="tr-TR" sz="2400" dirty="0"/>
              <a:t>	F-P dışındaki tahakkuk nedenleri için hizmetin ait olduğu dönem tahakkuk dönemi ile aynı olmalıdır. </a:t>
            </a:r>
          </a:p>
          <a:p>
            <a:pPr marL="342900" indent="-342900" algn="just">
              <a:buFont typeface="Wingdings" panose="05000000000000000000" pitchFamily="2" charset="2"/>
              <a:buChar char="v"/>
            </a:pPr>
            <a:endParaRPr lang="tr-TR" sz="2400" b="1" dirty="0"/>
          </a:p>
          <a:p>
            <a:pPr marL="342900" indent="-342900" algn="just">
              <a:buFont typeface="Wingdings" panose="05000000000000000000" pitchFamily="2" charset="2"/>
              <a:buChar char="v"/>
            </a:pPr>
            <a:endParaRPr lang="tr-TR" sz="2400" dirty="0"/>
          </a:p>
          <a:p>
            <a:pPr marL="342900" indent="-342900" algn="just">
              <a:buFont typeface="Wingdings" panose="05000000000000000000" pitchFamily="2" charset="2"/>
              <a:buChar char="v"/>
            </a:pPr>
            <a:r>
              <a:rPr lang="tr-TR" sz="2400" dirty="0"/>
              <a:t>	Yasal süresinde verilmiş gibi sayılan haller için tahakkuk dönemi beyannamenin verildiği dönem, hizmet dönemi ücret farkı veya ödemenin yapılması gereken dönem seçilecektir.</a:t>
            </a:r>
          </a:p>
          <a:p>
            <a:pPr algn="just"/>
            <a:endParaRPr lang="tr-TR" sz="2400" dirty="0">
              <a:solidFill>
                <a:srgbClr val="FF0000"/>
              </a:solidFill>
            </a:endParaRPr>
          </a:p>
          <a:p>
            <a:pPr algn="just"/>
            <a:endParaRPr lang="tr-TR" sz="2400" dirty="0">
              <a:solidFill>
                <a:srgbClr val="FF0000"/>
              </a:solidFill>
            </a:endParaRPr>
          </a:p>
          <a:p>
            <a:pPr algn="just"/>
            <a:endParaRPr lang="tr-TR" sz="2500" b="1" dirty="0"/>
          </a:p>
          <a:p>
            <a:pPr algn="just"/>
            <a:endParaRPr lang="tr-TR" sz="2500" b="1" dirty="0"/>
          </a:p>
        </p:txBody>
      </p:sp>
      <p:sp>
        <p:nvSpPr>
          <p:cNvPr id="4" name="Yıldız: 4 Nokta 3">
            <a:extLst>
              <a:ext uri="{FF2B5EF4-FFF2-40B4-BE49-F238E27FC236}">
                <a16:creationId xmlns:a16="http://schemas.microsoft.com/office/drawing/2014/main" id="{4AE8E962-714B-42E0-A497-DA2F04CA3B89}"/>
              </a:ext>
            </a:extLst>
          </p:cNvPr>
          <p:cNvSpPr/>
          <p:nvPr/>
        </p:nvSpPr>
        <p:spPr>
          <a:xfrm>
            <a:off x="9215240" y="1437262"/>
            <a:ext cx="656947" cy="68358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Yıldız: 4 Nokta 4">
            <a:extLst>
              <a:ext uri="{FF2B5EF4-FFF2-40B4-BE49-F238E27FC236}">
                <a16:creationId xmlns:a16="http://schemas.microsoft.com/office/drawing/2014/main" id="{6B7CD148-B853-4184-A293-98B2A288F083}"/>
              </a:ext>
            </a:extLst>
          </p:cNvPr>
          <p:cNvSpPr/>
          <p:nvPr/>
        </p:nvSpPr>
        <p:spPr>
          <a:xfrm>
            <a:off x="4505309" y="1437559"/>
            <a:ext cx="656947" cy="683580"/>
          </a:xfrm>
          <a:prstGeom prst="star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23591851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30830" y="398326"/>
            <a:ext cx="8424936" cy="6340197"/>
          </a:xfrm>
          <a:prstGeom prst="rect">
            <a:avLst/>
          </a:prstGeom>
        </p:spPr>
        <p:txBody>
          <a:bodyPr wrap="square">
            <a:spAutoFit/>
          </a:bodyPr>
          <a:lstStyle/>
          <a:p>
            <a:pPr algn="just"/>
            <a:endParaRPr lang="tr-TR" sz="2500" b="1" dirty="0">
              <a:solidFill>
                <a:srgbClr val="FF0000"/>
              </a:solidFill>
            </a:endParaRPr>
          </a:p>
          <a:p>
            <a:pPr algn="just"/>
            <a:endParaRPr lang="tr-TR" sz="2500" dirty="0">
              <a:solidFill>
                <a:srgbClr val="FF0000"/>
              </a:solidFill>
            </a:endParaRPr>
          </a:p>
          <a:p>
            <a:pPr algn="ctr"/>
            <a:r>
              <a:rPr lang="tr-TR" sz="2400" b="1" dirty="0">
                <a:solidFill>
                  <a:srgbClr val="7030A0"/>
                </a:solidFill>
              </a:rPr>
              <a:t>Hizmet Dönem Ay / Yıl</a:t>
            </a:r>
          </a:p>
          <a:p>
            <a:pPr algn="just"/>
            <a:endParaRPr lang="tr-TR" sz="2400" b="1" dirty="0"/>
          </a:p>
          <a:p>
            <a:pPr algn="just"/>
            <a:r>
              <a:rPr lang="tr-TR" sz="2400" b="1" dirty="0"/>
              <a:t>Örnek: </a:t>
            </a:r>
            <a:r>
              <a:rPr lang="tr-TR" sz="2600" dirty="0">
                <a:solidFill>
                  <a:srgbClr val="0070C0"/>
                </a:solidFill>
              </a:rPr>
              <a:t>2020 Şubat ayına ilişkin 26/3/2020 tarihine kadar verilmesi gereken muhtasar ve prim hizmet beyannamesinde tahakkuk dönemi ve hizmet dönemi 2020/Şubat seçilecektir.</a:t>
            </a:r>
          </a:p>
          <a:p>
            <a:pPr algn="just"/>
            <a:endParaRPr lang="tr-TR" sz="2400" dirty="0"/>
          </a:p>
          <a:p>
            <a:pPr algn="just"/>
            <a:r>
              <a:rPr lang="tr-TR" sz="2400" b="1" dirty="0"/>
              <a:t>Örnek: </a:t>
            </a:r>
            <a:r>
              <a:rPr lang="tr-TR" sz="2600" dirty="0">
                <a:solidFill>
                  <a:srgbClr val="0070C0"/>
                </a:solidFill>
              </a:rPr>
              <a:t>Ayın1 i ila 30 arasında ücret alan sigortalılara ilişkin 12/11/2020 tarihinde imzalanan ve 2020 Ocak ila Haziran aylarına ait toplu iş sözleşmesi için tahakkuk dönemi 2020/Kasım, hizmet dönemleri 2020 Ocak ila Haziran ayları olacaktır.</a:t>
            </a:r>
          </a:p>
          <a:p>
            <a:pPr algn="just"/>
            <a:endParaRPr lang="tr-TR" sz="2500" b="1" dirty="0"/>
          </a:p>
          <a:p>
            <a:pPr algn="just"/>
            <a:endParaRPr lang="tr-TR" sz="2500" b="1" dirty="0"/>
          </a:p>
        </p:txBody>
      </p:sp>
      <p:sp>
        <p:nvSpPr>
          <p:cNvPr id="5" name="Başlık 1"/>
          <p:cNvSpPr txBox="1">
            <a:spLocks/>
          </p:cNvSpPr>
          <p:nvPr/>
        </p:nvSpPr>
        <p:spPr>
          <a:xfrm>
            <a:off x="3320248" y="343917"/>
            <a:ext cx="7501631" cy="594804"/>
          </a:xfrm>
          <a:prstGeom prst="rect">
            <a:avLst/>
          </a:prstGeom>
          <a:solidFill>
            <a:schemeClr val="tx2">
              <a:lumMod val="75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lvl1pPr algn="l" defTabSz="457200" rtl="0" eaLnBrk="1" latinLnBrk="0" hangingPunct="1">
              <a:spcBef>
                <a:spcPct val="0"/>
              </a:spcBef>
              <a:buNone/>
              <a:defRPr sz="2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dirty="0" smtClean="0">
                <a:ln w="9525">
                  <a:solidFill>
                    <a:schemeClr val="bg1"/>
                  </a:solidFill>
                  <a:prstDash val="solid"/>
                </a:ln>
                <a:solidFill>
                  <a:schemeClr val="accent1"/>
                </a:solidFill>
                <a:effectLst>
                  <a:outerShdw blurRad="12700" dist="38100" dir="2700000" algn="tl" rotWithShape="0">
                    <a:schemeClr val="bg1">
                      <a:lumMod val="50000"/>
                    </a:schemeClr>
                  </a:outerShdw>
                </a:effectLst>
              </a:rPr>
              <a:t>e-BİLDİRGE e- BEYANNAME ARASINDAKİ FARKLILIKLAR</a:t>
            </a:r>
            <a:endParaRPr lang="tr-TR" b="1" dirty="0">
              <a:ln w="9525">
                <a:solidFill>
                  <a:schemeClr val="bg1"/>
                </a:solidFill>
                <a:prstDash val="solid"/>
              </a:ln>
              <a:solidFill>
                <a:schemeClr val="accent1"/>
              </a:solidFill>
              <a:effectLst>
                <a:outerShdw blurRad="12700" dist="38100" dir="2700000" algn="tl" rotWithShape="0">
                  <a:schemeClr val="bg1">
                    <a:lumMod val="50000"/>
                  </a:schemeClr>
                </a:outerShdw>
              </a:effectLst>
            </a:endParaRPr>
          </a:p>
        </p:txBody>
      </p:sp>
    </p:spTree>
    <p:extLst>
      <p:ext uri="{BB962C8B-B14F-4D97-AF65-F5344CB8AC3E}">
        <p14:creationId xmlns:p14="http://schemas.microsoft.com/office/powerpoint/2010/main" val="37818206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858702" y="1114699"/>
            <a:ext cx="8405071" cy="6694140"/>
          </a:xfrm>
          <a:prstGeom prst="rect">
            <a:avLst/>
          </a:prstGeom>
        </p:spPr>
        <p:txBody>
          <a:bodyPr wrap="square">
            <a:spAutoFit/>
          </a:bodyPr>
          <a:lstStyle/>
          <a:p>
            <a:pPr algn="just"/>
            <a:endParaRPr lang="tr-TR" sz="2000" b="1" dirty="0">
              <a:ln w="9525">
                <a:solidFill>
                  <a:schemeClr val="bg1"/>
                </a:solidFill>
                <a:prstDash val="solid"/>
              </a:ln>
              <a:solidFill>
                <a:schemeClr val="accent1"/>
              </a:solidFill>
              <a:effectLst>
                <a:outerShdw blurRad="12700" dist="38100" dir="2700000" algn="tl" rotWithShape="0">
                  <a:schemeClr val="bg1">
                    <a:lumMod val="50000"/>
                  </a:schemeClr>
                </a:outerShdw>
              </a:effectLst>
              <a:latin typeface="+mj-lt"/>
              <a:ea typeface="+mj-ea"/>
              <a:cs typeface="+mj-cs"/>
            </a:endParaRPr>
          </a:p>
          <a:p>
            <a:pPr algn="just"/>
            <a:endParaRPr lang="tr-TR" sz="2500" dirty="0">
              <a:solidFill>
                <a:srgbClr val="FF0000"/>
              </a:solidFill>
            </a:endParaRPr>
          </a:p>
          <a:p>
            <a:pPr algn="just"/>
            <a:r>
              <a:rPr lang="tr-TR" sz="2200" dirty="0">
                <a:solidFill>
                  <a:srgbClr val="0070C0"/>
                </a:solidFill>
              </a:rPr>
              <a:t>	Hizmet dönemi/yılı ile tahakkuk döneminin farklı olduğu durumlarda hizmet dönemine göre belge/beyanname verilecektir.</a:t>
            </a:r>
          </a:p>
          <a:p>
            <a:pPr algn="just"/>
            <a:r>
              <a:rPr lang="tr-TR" sz="2400" b="1" dirty="0"/>
              <a:t>	Örnek: </a:t>
            </a:r>
            <a:r>
              <a:rPr lang="tr-TR" sz="2200" dirty="0">
                <a:solidFill>
                  <a:srgbClr val="0070C0"/>
                </a:solidFill>
              </a:rPr>
              <a:t>Ayın1 i ila 30 arasında ücret alan sigortalılara ilişkin 12/11/2020 tarihinde imzalanan ve 2019 Ocak ila Aralık aylarına ait toplu iş sözleşmesi için tahakkuk dönemi 2020/Kasım, hizmet dönemleri 2019 Ocak ila Aralık ayları olacaktır.</a:t>
            </a:r>
          </a:p>
          <a:p>
            <a:pPr algn="just"/>
            <a:endParaRPr lang="tr-TR" sz="2200" dirty="0">
              <a:solidFill>
                <a:srgbClr val="0070C0"/>
              </a:solidFill>
            </a:endParaRPr>
          </a:p>
          <a:p>
            <a:pPr marL="342900" indent="-342900" algn="just">
              <a:buFont typeface="Wingdings" panose="05000000000000000000" pitchFamily="2" charset="2"/>
              <a:buChar char="Ø"/>
            </a:pPr>
            <a:r>
              <a:rPr lang="tr-TR" sz="2200" dirty="0">
                <a:solidFill>
                  <a:srgbClr val="0070C0"/>
                </a:solidFill>
              </a:rPr>
              <a:t>	</a:t>
            </a:r>
            <a:r>
              <a:rPr lang="tr-TR" sz="2200" dirty="0"/>
              <a:t>Hizmet dönemleri 2019/Ocak ila Aralık olması nedeniyle e-Bildirge v.2 kullanılacaktır.</a:t>
            </a:r>
          </a:p>
          <a:p>
            <a:pPr algn="just"/>
            <a:endParaRPr lang="tr-TR" sz="2200" dirty="0">
              <a:solidFill>
                <a:srgbClr val="0070C0"/>
              </a:solidFill>
            </a:endParaRPr>
          </a:p>
          <a:p>
            <a:pPr marL="342900" indent="-342900" algn="just">
              <a:buFont typeface="Wingdings" panose="05000000000000000000" pitchFamily="2" charset="2"/>
              <a:buChar char="Ø"/>
            </a:pPr>
            <a:r>
              <a:rPr lang="tr-TR" sz="2200" dirty="0">
                <a:solidFill>
                  <a:srgbClr val="0070C0"/>
                </a:solidFill>
              </a:rPr>
              <a:t>  </a:t>
            </a:r>
            <a:r>
              <a:rPr lang="tr-TR" sz="2200" dirty="0"/>
              <a:t>Örnekteki hizmet dönemlerinin 2020/Ocak ve sonrası olduğu varsayıldığında </a:t>
            </a:r>
            <a:r>
              <a:rPr lang="tr-TR" sz="2200" dirty="0" err="1"/>
              <a:t>Muhsgk</a:t>
            </a:r>
            <a:r>
              <a:rPr lang="tr-TR" sz="2200" dirty="0"/>
              <a:t> kullanılacaktır.</a:t>
            </a:r>
          </a:p>
          <a:p>
            <a:pPr algn="just"/>
            <a:endParaRPr lang="tr-TR" sz="2400" dirty="0">
              <a:solidFill>
                <a:srgbClr val="FF0000"/>
              </a:solidFill>
            </a:endParaRPr>
          </a:p>
          <a:p>
            <a:pPr algn="just"/>
            <a:endParaRPr lang="tr-TR" sz="2500" b="1" dirty="0"/>
          </a:p>
          <a:p>
            <a:pPr algn="just"/>
            <a:endParaRPr lang="tr-TR" sz="2500" b="1" dirty="0"/>
          </a:p>
        </p:txBody>
      </p:sp>
      <p:sp>
        <p:nvSpPr>
          <p:cNvPr id="7" name="Başlık 1"/>
          <p:cNvSpPr>
            <a:spLocks noGrp="1"/>
          </p:cNvSpPr>
          <p:nvPr>
            <p:ph type="title"/>
          </p:nvPr>
        </p:nvSpPr>
        <p:spPr>
          <a:xfrm>
            <a:off x="2296732" y="1284709"/>
            <a:ext cx="9529010" cy="706419"/>
          </a:xfrm>
        </p:spPr>
        <p:txBody>
          <a:bodyPr>
            <a:normAutofit fontScale="90000"/>
          </a:bodyPr>
          <a:lstStyle/>
          <a:p>
            <a:pPr algn="ctr"/>
            <a:r>
              <a:rPr lang="tr-TR" sz="2800" b="1" dirty="0">
                <a:ln w="0"/>
                <a:solidFill>
                  <a:schemeClr val="accent1"/>
                </a:solidFill>
                <a:effectLst>
                  <a:outerShdw blurRad="38100" dist="25400" dir="5400000" algn="ctr" rotWithShape="0">
                    <a:srgbClr val="6E747A">
                      <a:alpha val="43000"/>
                    </a:srgbClr>
                  </a:outerShdw>
                </a:effectLst>
              </a:rPr>
              <a:t>HİZMET DÖNEMİ İLE TAHAKKUK DÖNEMİNİN FARKLI OLMASI</a:t>
            </a:r>
          </a:p>
        </p:txBody>
      </p:sp>
      <p:sp>
        <p:nvSpPr>
          <p:cNvPr id="3" name="Dikdörtgen 2">
            <a:extLst>
              <a:ext uri="{FF2B5EF4-FFF2-40B4-BE49-F238E27FC236}">
                <a16:creationId xmlns:a16="http://schemas.microsoft.com/office/drawing/2014/main" id="{020E8E2F-2DA2-40A8-BD22-C8A6E835E771}"/>
              </a:ext>
            </a:extLst>
          </p:cNvPr>
          <p:cNvSpPr/>
          <p:nvPr/>
        </p:nvSpPr>
        <p:spPr>
          <a:xfrm>
            <a:off x="4933514" y="591479"/>
            <a:ext cx="4057521" cy="523220"/>
          </a:xfrm>
          <a:prstGeom prst="rect">
            <a:avLst/>
          </a:prstGeom>
        </p:spPr>
        <p:txBody>
          <a:bodyPr wrap="none">
            <a:spAutoFit/>
          </a:bodyPr>
          <a:lstStyle/>
          <a:p>
            <a:pPr algn="ctr"/>
            <a:r>
              <a:rPr lang="tr-TR" sz="2800" b="1" dirty="0">
                <a:solidFill>
                  <a:srgbClr val="7030A0"/>
                </a:solidFill>
                <a:effectLst>
                  <a:outerShdw blurRad="50800" dist="38100" dir="10800000" algn="r" rotWithShape="0">
                    <a:prstClr val="black">
                      <a:alpha val="40000"/>
                    </a:prstClr>
                  </a:outerShdw>
                </a:effectLst>
              </a:rPr>
              <a:t>Hizmet Dönem Ay / Yıl</a:t>
            </a:r>
          </a:p>
        </p:txBody>
      </p:sp>
      <p:sp>
        <p:nvSpPr>
          <p:cNvPr id="5" name="Komut Düğmesi: Ses 4">
            <a:hlinkClick r:id="" action="ppaction://noaction" highlightClick="1"/>
            <a:extLst>
              <a:ext uri="{FF2B5EF4-FFF2-40B4-BE49-F238E27FC236}">
                <a16:creationId xmlns:a16="http://schemas.microsoft.com/office/drawing/2014/main" id="{84E8D07B-EAB1-4D7A-BADE-C56ADA142C33}"/>
              </a:ext>
            </a:extLst>
          </p:cNvPr>
          <p:cNvSpPr/>
          <p:nvPr/>
        </p:nvSpPr>
        <p:spPr>
          <a:xfrm>
            <a:off x="1535301" y="5052083"/>
            <a:ext cx="1042416" cy="1042416"/>
          </a:xfrm>
          <a:prstGeom prst="actionButtonSound">
            <a:avLst/>
          </a:prstGeom>
          <a:solidFill>
            <a:schemeClr val="accent1">
              <a:lumMod val="75000"/>
            </a:schemeClr>
          </a:solidFill>
          <a:ln>
            <a:solidFill>
              <a:schemeClr val="accent1">
                <a:lumMod val="20000"/>
                <a:lumOff val="80000"/>
              </a:schemeClr>
            </a:solidFill>
          </a:ln>
          <a:effectLst>
            <a:outerShdw blurRad="50800" dist="38100" dir="10800000" algn="r" rotWithShape="0">
              <a:prstClr val="black">
                <a:alpha val="40000"/>
              </a:prstClr>
            </a:outerShdw>
          </a:effectLst>
          <a:scene3d>
            <a:camera prst="orthographicFront"/>
            <a:lightRig rig="threePt" dir="t"/>
          </a:scene3d>
          <a:sp3d>
            <a:bevelT w="152400" h="50800" prst="softRound"/>
          </a:sp3d>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772004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Paralelkenar 9">
            <a:extLst>
              <a:ext uri="{FF2B5EF4-FFF2-40B4-BE49-F238E27FC236}">
                <a16:creationId xmlns:a16="http://schemas.microsoft.com/office/drawing/2014/main" id="{1ADACC86-F55B-42E5-A3A5-BE7C800A80A3}"/>
              </a:ext>
            </a:extLst>
          </p:cNvPr>
          <p:cNvSpPr/>
          <p:nvPr/>
        </p:nvSpPr>
        <p:spPr>
          <a:xfrm>
            <a:off x="2666197" y="5347216"/>
            <a:ext cx="8911500" cy="1386314"/>
          </a:xfrm>
          <a:prstGeom prst="parallelogram">
            <a:avLst/>
          </a:prstGeom>
          <a:solidFill>
            <a:schemeClr val="accent5">
              <a:lumMod val="50000"/>
            </a:schemeClr>
          </a:solidFill>
          <a:ln>
            <a:solidFill>
              <a:schemeClr val="bg1"/>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Paralelkenar 8">
            <a:extLst>
              <a:ext uri="{FF2B5EF4-FFF2-40B4-BE49-F238E27FC236}">
                <a16:creationId xmlns:a16="http://schemas.microsoft.com/office/drawing/2014/main" id="{941975B4-98C2-4B54-97D2-445CBE298C25}"/>
              </a:ext>
            </a:extLst>
          </p:cNvPr>
          <p:cNvSpPr/>
          <p:nvPr/>
        </p:nvSpPr>
        <p:spPr>
          <a:xfrm>
            <a:off x="2666197" y="4250295"/>
            <a:ext cx="8911502" cy="992079"/>
          </a:xfrm>
          <a:prstGeom prst="parallelogram">
            <a:avLst/>
          </a:prstGeom>
          <a:solidFill>
            <a:schemeClr val="tx1">
              <a:lumMod val="65000"/>
              <a:lumOff val="35000"/>
            </a:schemeClr>
          </a:solidFill>
          <a:ln>
            <a:solidFill>
              <a:schemeClr val="bg1"/>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Paralelkenar 7">
            <a:extLst>
              <a:ext uri="{FF2B5EF4-FFF2-40B4-BE49-F238E27FC236}">
                <a16:creationId xmlns:a16="http://schemas.microsoft.com/office/drawing/2014/main" id="{14BA16AA-2C17-4B16-AA49-646E29C4169C}"/>
              </a:ext>
            </a:extLst>
          </p:cNvPr>
          <p:cNvSpPr/>
          <p:nvPr/>
        </p:nvSpPr>
        <p:spPr>
          <a:xfrm>
            <a:off x="2666197" y="2797602"/>
            <a:ext cx="8911502" cy="1347851"/>
          </a:xfrm>
          <a:prstGeom prst="parallelogram">
            <a:avLst/>
          </a:prstGeom>
          <a:solidFill>
            <a:schemeClr val="accent5">
              <a:lumMod val="50000"/>
            </a:schemeClr>
          </a:solidFill>
          <a:ln>
            <a:solidFill>
              <a:schemeClr val="bg1"/>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6" name="Paralelkenar 5">
            <a:extLst>
              <a:ext uri="{FF2B5EF4-FFF2-40B4-BE49-F238E27FC236}">
                <a16:creationId xmlns:a16="http://schemas.microsoft.com/office/drawing/2014/main" id="{9DB61692-9EA5-4FAE-8692-EDD2FFFB2EA1}"/>
              </a:ext>
            </a:extLst>
          </p:cNvPr>
          <p:cNvSpPr/>
          <p:nvPr/>
        </p:nvSpPr>
        <p:spPr>
          <a:xfrm>
            <a:off x="2666198" y="1874214"/>
            <a:ext cx="8911501" cy="818546"/>
          </a:xfrm>
          <a:prstGeom prst="parallelogram">
            <a:avLst/>
          </a:prstGeom>
          <a:solidFill>
            <a:schemeClr val="tx1">
              <a:lumMod val="65000"/>
              <a:lumOff val="35000"/>
            </a:schemeClr>
          </a:solidFill>
          <a:ln>
            <a:solidFill>
              <a:schemeClr val="bg1"/>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 name="Paralelkenar 4">
            <a:extLst>
              <a:ext uri="{FF2B5EF4-FFF2-40B4-BE49-F238E27FC236}">
                <a16:creationId xmlns:a16="http://schemas.microsoft.com/office/drawing/2014/main" id="{4EB17B00-BB93-4E5E-B311-9C351107E75B}"/>
              </a:ext>
            </a:extLst>
          </p:cNvPr>
          <p:cNvSpPr/>
          <p:nvPr/>
        </p:nvSpPr>
        <p:spPr>
          <a:xfrm>
            <a:off x="2666198" y="950826"/>
            <a:ext cx="8911499" cy="818546"/>
          </a:xfrm>
          <a:prstGeom prst="parallelogram">
            <a:avLst/>
          </a:prstGeom>
          <a:solidFill>
            <a:schemeClr val="accent5">
              <a:lumMod val="50000"/>
            </a:schemeClr>
          </a:solidFill>
          <a:ln>
            <a:solidFill>
              <a:schemeClr val="bg1"/>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Başlık 1"/>
          <p:cNvSpPr>
            <a:spLocks noGrp="1"/>
          </p:cNvSpPr>
          <p:nvPr>
            <p:ph type="title"/>
          </p:nvPr>
        </p:nvSpPr>
        <p:spPr>
          <a:xfrm>
            <a:off x="2168969" y="244407"/>
            <a:ext cx="9763149" cy="706419"/>
          </a:xfrm>
          <a:noFill/>
          <a:ln>
            <a:noFill/>
          </a:ln>
          <a:effectLst>
            <a:outerShdw blurRad="50800" dist="50800" dir="5400000" algn="ctr" rotWithShape="0">
              <a:srgbClr val="FFC000"/>
            </a:outerShdw>
          </a:effectLst>
        </p:spPr>
        <p:txBody>
          <a:bodyPr>
            <a:normAutofit/>
          </a:bodyPr>
          <a:lstStyle/>
          <a:p>
            <a:pPr algn="ctr"/>
            <a:r>
              <a:rPr lang="tr-TR" sz="2800" b="1" dirty="0">
                <a:solidFill>
                  <a:srgbClr val="7030A0"/>
                </a:solidFill>
                <a:effectLst>
                  <a:outerShdw blurRad="50800" dist="50800" dir="5400000" algn="ctr" rotWithShape="0">
                    <a:schemeClr val="bg1"/>
                  </a:outerShdw>
                </a:effectLst>
              </a:rPr>
              <a:t>MUHTASAR VE PRİM HİZMET BEYANNAMESİNİN VERİLMESİ</a:t>
            </a:r>
            <a:endParaRPr lang="tr-TR" sz="2800" dirty="0">
              <a:blipFill>
                <a:blip r:embed="rId3"/>
                <a:tile tx="0" ty="0" sx="100000" sy="100000" flip="none" algn="tl"/>
              </a:blipFill>
              <a:effectLst>
                <a:outerShdw blurRad="50800" dist="50800" dir="5400000" algn="ctr" rotWithShape="0">
                  <a:schemeClr val="bg1"/>
                </a:outerShdw>
              </a:effectLst>
            </a:endParaRPr>
          </a:p>
        </p:txBody>
      </p:sp>
      <p:sp>
        <p:nvSpPr>
          <p:cNvPr id="2" name="Dikdörtgen 1"/>
          <p:cNvSpPr/>
          <p:nvPr/>
        </p:nvSpPr>
        <p:spPr>
          <a:xfrm>
            <a:off x="2855796" y="937426"/>
            <a:ext cx="8424936" cy="6309420"/>
          </a:xfrm>
          <a:prstGeom prst="rect">
            <a:avLst/>
          </a:prstGeom>
        </p:spPr>
        <p:txBody>
          <a:bodyPr wrap="square">
            <a:spAutoFit/>
          </a:bodyPr>
          <a:lstStyle/>
          <a:p>
            <a:pPr algn="just"/>
            <a:r>
              <a:rPr lang="tr-TR" sz="2500" dirty="0">
                <a:solidFill>
                  <a:schemeClr val="bg1"/>
                </a:solidFill>
              </a:rPr>
              <a:t>	Muhtasar ve prim hizmet </a:t>
            </a:r>
            <a:r>
              <a:rPr lang="tr-TR" sz="2500" dirty="0" err="1">
                <a:solidFill>
                  <a:schemeClr val="bg1"/>
                </a:solidFill>
              </a:rPr>
              <a:t>beyannmaesi</a:t>
            </a:r>
            <a:r>
              <a:rPr lang="tr-TR" sz="2500" dirty="0">
                <a:solidFill>
                  <a:schemeClr val="bg1"/>
                </a:solidFill>
              </a:rPr>
              <a:t> e- beyanname sistemi üzerinden verilecektir.</a:t>
            </a:r>
          </a:p>
          <a:p>
            <a:pPr marL="457200" indent="-457200" algn="just">
              <a:buFont typeface="Wingdings" panose="05000000000000000000" pitchFamily="2" charset="2"/>
              <a:buChar char="v"/>
            </a:pPr>
            <a:endParaRPr lang="tr-TR" sz="2500" dirty="0"/>
          </a:p>
          <a:p>
            <a:pPr algn="just"/>
            <a:r>
              <a:rPr lang="tr-TR" sz="2500" dirty="0">
                <a:solidFill>
                  <a:schemeClr val="bg1"/>
                </a:solidFill>
              </a:rPr>
              <a:t>	Beyanname paket program halinde verilecektir.</a:t>
            </a:r>
          </a:p>
          <a:p>
            <a:pPr marL="457200" indent="-457200" algn="just">
              <a:buFont typeface="Wingdings" panose="05000000000000000000" pitchFamily="2" charset="2"/>
              <a:buChar char="v"/>
            </a:pPr>
            <a:endParaRPr lang="tr-TR" sz="2500" dirty="0"/>
          </a:p>
          <a:p>
            <a:pPr algn="just"/>
            <a:r>
              <a:rPr lang="tr-TR" sz="2500" dirty="0">
                <a:solidFill>
                  <a:schemeClr val="bg1"/>
                </a:solidFill>
              </a:rPr>
              <a:t>	Paket programda aynı vergi kimlik numarası altında yer alan Sosyal Güvenlik Kurumuna ait tüm işyerlerinin bildirilmesi mümkündür.</a:t>
            </a:r>
          </a:p>
          <a:p>
            <a:pPr marL="457200" indent="-457200" algn="just">
              <a:buFont typeface="Wingdings" panose="05000000000000000000" pitchFamily="2" charset="2"/>
              <a:buChar char="v"/>
            </a:pPr>
            <a:endParaRPr lang="tr-TR" sz="2500" dirty="0"/>
          </a:p>
          <a:p>
            <a:pPr algn="just"/>
            <a:r>
              <a:rPr lang="tr-TR" sz="2500" dirty="0">
                <a:solidFill>
                  <a:schemeClr val="bg1"/>
                </a:solidFill>
              </a:rPr>
              <a:t>	Paket programda birden fazla döneme ait beyannamelerin verilmesi mümkündür.</a:t>
            </a:r>
          </a:p>
          <a:p>
            <a:pPr algn="just"/>
            <a:endParaRPr lang="tr-TR" sz="2500" dirty="0">
              <a:solidFill>
                <a:schemeClr val="bg1"/>
              </a:solidFill>
            </a:endParaRPr>
          </a:p>
          <a:p>
            <a:pPr algn="just"/>
            <a:r>
              <a:rPr lang="tr-TR" sz="2400" dirty="0">
                <a:solidFill>
                  <a:schemeClr val="bg1"/>
                </a:solidFill>
              </a:rPr>
              <a:t>   Aynı beyannamede sigortalılar için A ile F-P arasındaki tahakkuk nedenlerinin birlikte seçilebilmesi mümkündür.</a:t>
            </a:r>
          </a:p>
          <a:p>
            <a:pPr algn="just"/>
            <a:endParaRPr lang="tr-TR" sz="2800" dirty="0"/>
          </a:p>
          <a:p>
            <a:pPr algn="just"/>
            <a:r>
              <a:rPr lang="tr-TR" sz="2800" dirty="0"/>
              <a:t> </a:t>
            </a:r>
          </a:p>
        </p:txBody>
      </p:sp>
    </p:spTree>
    <p:extLst>
      <p:ext uri="{BB962C8B-B14F-4D97-AF65-F5344CB8AC3E}">
        <p14:creationId xmlns:p14="http://schemas.microsoft.com/office/powerpoint/2010/main" val="16202663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1871518" y="211757"/>
            <a:ext cx="9717297" cy="706419"/>
          </a:xfrm>
          <a:noFill/>
          <a:effectLst>
            <a:outerShdw blurRad="50800" dist="50800" dir="5400000" algn="ctr" rotWithShape="0">
              <a:schemeClr val="bg1"/>
            </a:outerShdw>
          </a:effectLst>
        </p:spPr>
        <p:txBody>
          <a:bodyPr>
            <a:normAutofit fontScale="90000"/>
          </a:bodyPr>
          <a:lstStyle/>
          <a:p>
            <a:pPr algn="ctr"/>
            <a:r>
              <a:rPr lang="tr-TR" sz="2800" b="1" dirty="0">
                <a:solidFill>
                  <a:srgbClr val="7030A0"/>
                </a:solidFill>
                <a:effectLst>
                  <a:outerShdw blurRad="50800" dist="50800" dir="5400000" algn="ctr" rotWithShape="0">
                    <a:srgbClr val="FF0000"/>
                  </a:outerShdw>
                </a:effectLst>
              </a:rPr>
              <a:t>MUHTASAR VE PRİM HİZMET BEYANNAMESİNİN VERİLME AŞAMALARI</a:t>
            </a:r>
          </a:p>
        </p:txBody>
      </p:sp>
      <p:sp>
        <p:nvSpPr>
          <p:cNvPr id="2" name="Dikdörtgen 1"/>
          <p:cNvSpPr/>
          <p:nvPr/>
        </p:nvSpPr>
        <p:spPr>
          <a:xfrm>
            <a:off x="1871520" y="1844824"/>
            <a:ext cx="8424936" cy="523220"/>
          </a:xfrm>
          <a:prstGeom prst="rect">
            <a:avLst/>
          </a:prstGeom>
        </p:spPr>
        <p:txBody>
          <a:bodyPr wrap="square">
            <a:spAutoFit/>
          </a:bodyPr>
          <a:lstStyle/>
          <a:p>
            <a:pPr algn="just"/>
            <a:endParaRPr lang="tr-TR" sz="2800" dirty="0"/>
          </a:p>
        </p:txBody>
      </p:sp>
      <p:graphicFrame>
        <p:nvGraphicFramePr>
          <p:cNvPr id="12" name="Diyagram 11"/>
          <p:cNvGraphicFramePr/>
          <p:nvPr>
            <p:extLst>
              <p:ext uri="{D42A27DB-BD31-4B8C-83A1-F6EECF244321}">
                <p14:modId xmlns:p14="http://schemas.microsoft.com/office/powerpoint/2010/main" val="1158248773"/>
              </p:ext>
            </p:extLst>
          </p:nvPr>
        </p:nvGraphicFramePr>
        <p:xfrm>
          <a:off x="2805731" y="1298361"/>
          <a:ext cx="7848872"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827859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Yuvarlatılmış Köşeler 3">
            <a:extLst>
              <a:ext uri="{FF2B5EF4-FFF2-40B4-BE49-F238E27FC236}">
                <a16:creationId xmlns:a16="http://schemas.microsoft.com/office/drawing/2014/main" id="{0991BABD-92A0-4BB8-A891-F9CE2879F178}"/>
              </a:ext>
            </a:extLst>
          </p:cNvPr>
          <p:cNvSpPr/>
          <p:nvPr/>
        </p:nvSpPr>
        <p:spPr>
          <a:xfrm>
            <a:off x="2530830" y="4875195"/>
            <a:ext cx="8345716" cy="1852512"/>
          </a:xfrm>
          <a:prstGeom prst="round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tr-TR"/>
          </a:p>
        </p:txBody>
      </p:sp>
      <p:sp>
        <p:nvSpPr>
          <p:cNvPr id="3" name="Dikdörtgen: Yuvarlatılmış Köşeler 2">
            <a:extLst>
              <a:ext uri="{FF2B5EF4-FFF2-40B4-BE49-F238E27FC236}">
                <a16:creationId xmlns:a16="http://schemas.microsoft.com/office/drawing/2014/main" id="{8153C243-AB3B-4DDD-94E7-F3746102F2B7}"/>
              </a:ext>
            </a:extLst>
          </p:cNvPr>
          <p:cNvSpPr/>
          <p:nvPr/>
        </p:nvSpPr>
        <p:spPr>
          <a:xfrm flipH="1">
            <a:off x="2530828" y="2897205"/>
            <a:ext cx="8345717" cy="175179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a:p>
        </p:txBody>
      </p:sp>
      <p:sp>
        <p:nvSpPr>
          <p:cNvPr id="7" name="Başlık 1"/>
          <p:cNvSpPr>
            <a:spLocks noGrp="1"/>
          </p:cNvSpPr>
          <p:nvPr>
            <p:ph type="title"/>
          </p:nvPr>
        </p:nvSpPr>
        <p:spPr>
          <a:xfrm>
            <a:off x="2290505" y="130293"/>
            <a:ext cx="9125057" cy="706419"/>
          </a:xfrm>
        </p:spPr>
        <p:txBody>
          <a:bodyPr>
            <a:noAutofit/>
          </a:bodyPr>
          <a:lstStyle/>
          <a:p>
            <a:pPr algn="ctr"/>
            <a:r>
              <a:rPr lang="tr-TR" sz="2600" b="1" dirty="0">
                <a:solidFill>
                  <a:srgbClr val="7030A0"/>
                </a:solidFill>
                <a:effectLst>
                  <a:outerShdw blurRad="50800" dist="50800" dir="5400000" algn="ctr" rotWithShape="0">
                    <a:srgbClr val="FF0000"/>
                  </a:outerShdw>
                </a:effectLst>
              </a:rPr>
              <a:t>MUHTASAR VE PRİM HİZMET BEYANNAMESİNİN VERİLMESİ</a:t>
            </a:r>
          </a:p>
        </p:txBody>
      </p:sp>
      <p:sp>
        <p:nvSpPr>
          <p:cNvPr id="2" name="Dikdörtgen 1"/>
          <p:cNvSpPr/>
          <p:nvPr/>
        </p:nvSpPr>
        <p:spPr>
          <a:xfrm>
            <a:off x="2530830" y="836712"/>
            <a:ext cx="8424936" cy="6863417"/>
          </a:xfrm>
          <a:prstGeom prst="rect">
            <a:avLst/>
          </a:prstGeom>
        </p:spPr>
        <p:txBody>
          <a:bodyPr wrap="square">
            <a:spAutoFit/>
          </a:bodyPr>
          <a:lstStyle/>
          <a:p>
            <a:pPr algn="just"/>
            <a:r>
              <a:rPr lang="tr-TR" sz="2800" b="1" dirty="0"/>
              <a:t>Örnek 1: </a:t>
            </a:r>
            <a:r>
              <a:rPr lang="tr-TR" sz="2600" dirty="0">
                <a:solidFill>
                  <a:srgbClr val="0070C0"/>
                </a:solidFill>
              </a:rPr>
              <a:t>1234567890 vergi kimlik numarası altında 1 adet işyeri bulunan (A) işvereni tarafından tüm sigorta kollarına tabi 8 ve sosyal güvenlik destek primine tabi 1 olmak üzere toplam 9 sigortalının bildiriminin yapılması halinde;</a:t>
            </a:r>
          </a:p>
          <a:p>
            <a:pPr marL="457200" indent="-457200" algn="just">
              <a:buFont typeface="Wingdings" panose="05000000000000000000" pitchFamily="2" charset="2"/>
              <a:buChar char="Ø"/>
            </a:pPr>
            <a:r>
              <a:rPr lang="tr-TR" sz="2800" dirty="0"/>
              <a:t>Vergi kesintisine ilişkin bilgilerin,</a:t>
            </a:r>
          </a:p>
          <a:p>
            <a:pPr marL="457200" indent="-457200" algn="just">
              <a:buFont typeface="Wingdings" panose="05000000000000000000" pitchFamily="2" charset="2"/>
              <a:buChar char="Ø"/>
            </a:pPr>
            <a:r>
              <a:rPr lang="tr-TR" sz="2800" dirty="0"/>
              <a:t>Prime esas kazanç ve hizmete ilişkin bilgilerin,</a:t>
            </a:r>
          </a:p>
          <a:p>
            <a:pPr algn="just"/>
            <a:r>
              <a:rPr lang="tr-TR" sz="2800" dirty="0"/>
              <a:t>	</a:t>
            </a:r>
            <a:r>
              <a:rPr lang="tr-TR" sz="2800" b="1" i="1" dirty="0"/>
              <a:t>hatalı olmaması halinde beyanname gönderilebilecektir.</a:t>
            </a:r>
          </a:p>
          <a:p>
            <a:pPr marL="457200" indent="-457200" algn="just">
              <a:buFont typeface="Wingdings" panose="05000000000000000000" pitchFamily="2" charset="2"/>
              <a:buChar char="q"/>
            </a:pPr>
            <a:endParaRPr lang="tr-TR" sz="2800" dirty="0"/>
          </a:p>
          <a:p>
            <a:pPr marL="457200" indent="-457200" algn="just">
              <a:buFont typeface="Wingdings" panose="05000000000000000000" pitchFamily="2" charset="2"/>
              <a:buChar char="q"/>
            </a:pPr>
            <a:r>
              <a:rPr lang="tr-TR" sz="2800" dirty="0"/>
              <a:t>Bu durumda, vergi kesintisine ilişkin 1 adet, 5510 sayılı Kanuna göre sigortalıların prime esas kazanç ve hizmetlerine ilişkin 2 adet tahakkuk fişi düzenlenecektir.</a:t>
            </a:r>
          </a:p>
          <a:p>
            <a:pPr algn="just"/>
            <a:endParaRPr lang="tr-TR" sz="2800" dirty="0"/>
          </a:p>
          <a:p>
            <a:pPr algn="just"/>
            <a:r>
              <a:rPr lang="tr-TR" sz="2800" dirty="0"/>
              <a:t> </a:t>
            </a:r>
          </a:p>
        </p:txBody>
      </p:sp>
    </p:spTree>
    <p:extLst>
      <p:ext uri="{BB962C8B-B14F-4D97-AF65-F5344CB8AC3E}">
        <p14:creationId xmlns:p14="http://schemas.microsoft.com/office/powerpoint/2010/main" val="927972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Yuvarlatılmış Köşeler 4">
            <a:extLst>
              <a:ext uri="{FF2B5EF4-FFF2-40B4-BE49-F238E27FC236}">
                <a16:creationId xmlns:a16="http://schemas.microsoft.com/office/drawing/2014/main" id="{6F9CC963-5D4E-42D0-A491-925BCF225DE6}"/>
              </a:ext>
            </a:extLst>
          </p:cNvPr>
          <p:cNvSpPr/>
          <p:nvPr/>
        </p:nvSpPr>
        <p:spPr>
          <a:xfrm>
            <a:off x="2781086" y="5332395"/>
            <a:ext cx="8569315" cy="1193534"/>
          </a:xfrm>
          <a:prstGeom prst="roundRect">
            <a:avLst/>
          </a:prstGeom>
          <a:ln>
            <a:solidFill>
              <a:schemeClr val="tx1">
                <a:lumMod val="75000"/>
                <a:lumOff val="25000"/>
              </a:schemeClr>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tr-TR"/>
          </a:p>
        </p:txBody>
      </p:sp>
      <p:sp>
        <p:nvSpPr>
          <p:cNvPr id="4" name="Dikdörtgen: Yuvarlatılmış Köşeler 3">
            <a:extLst>
              <a:ext uri="{FF2B5EF4-FFF2-40B4-BE49-F238E27FC236}">
                <a16:creationId xmlns:a16="http://schemas.microsoft.com/office/drawing/2014/main" id="{D54E3A0A-4E95-49AA-9CF5-D62FA642B8CB}"/>
              </a:ext>
            </a:extLst>
          </p:cNvPr>
          <p:cNvSpPr/>
          <p:nvPr/>
        </p:nvSpPr>
        <p:spPr>
          <a:xfrm flipH="1">
            <a:off x="2781086" y="3429000"/>
            <a:ext cx="8569316" cy="190339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tr-TR" dirty="0"/>
          </a:p>
        </p:txBody>
      </p:sp>
      <p:sp>
        <p:nvSpPr>
          <p:cNvPr id="7" name="Başlık 1"/>
          <p:cNvSpPr>
            <a:spLocks noGrp="1"/>
          </p:cNvSpPr>
          <p:nvPr>
            <p:ph type="title"/>
          </p:nvPr>
        </p:nvSpPr>
        <p:spPr>
          <a:xfrm>
            <a:off x="2964272" y="173256"/>
            <a:ext cx="8202941" cy="706419"/>
          </a:xfrm>
        </p:spPr>
        <p:txBody>
          <a:bodyPr>
            <a:normAutofit fontScale="90000"/>
          </a:bodyPr>
          <a:lstStyle/>
          <a:p>
            <a:pPr algn="ctr"/>
            <a:r>
              <a:rPr lang="tr-TR" sz="2600" b="1" dirty="0">
                <a:solidFill>
                  <a:srgbClr val="7030A0"/>
                </a:solidFill>
                <a:effectLst>
                  <a:outerShdw blurRad="50800" dist="50800" dir="5400000" algn="ctr" rotWithShape="0">
                    <a:srgbClr val="FF0000"/>
                  </a:outerShdw>
                </a:effectLst>
              </a:rPr>
              <a:t>MUHTASAR VE PRİM HİZMET BEYANNAMESİNİN VERİLMESİ</a:t>
            </a:r>
          </a:p>
        </p:txBody>
      </p:sp>
      <p:sp>
        <p:nvSpPr>
          <p:cNvPr id="2" name="Dikdörtgen 1"/>
          <p:cNvSpPr/>
          <p:nvPr/>
        </p:nvSpPr>
        <p:spPr>
          <a:xfrm>
            <a:off x="2925466" y="729268"/>
            <a:ext cx="8424936" cy="5955476"/>
          </a:xfrm>
          <a:prstGeom prst="rect">
            <a:avLst/>
          </a:prstGeom>
        </p:spPr>
        <p:txBody>
          <a:bodyPr wrap="square">
            <a:spAutoFit/>
          </a:bodyPr>
          <a:lstStyle/>
          <a:p>
            <a:pPr algn="just"/>
            <a:r>
              <a:rPr lang="tr-TR" sz="2500" b="1" dirty="0"/>
              <a:t>Örnek 2: 1 </a:t>
            </a:r>
            <a:r>
              <a:rPr lang="tr-TR" sz="2500" b="1" dirty="0" err="1"/>
              <a:t>nolu</a:t>
            </a:r>
            <a:r>
              <a:rPr lang="tr-TR" sz="2500" b="1" dirty="0"/>
              <a:t> örnekte;</a:t>
            </a:r>
          </a:p>
          <a:p>
            <a:pPr algn="just"/>
            <a:r>
              <a:rPr lang="tr-TR" sz="2500" dirty="0"/>
              <a:t>- </a:t>
            </a:r>
            <a:r>
              <a:rPr lang="tr-TR" sz="2500" dirty="0">
                <a:solidFill>
                  <a:srgbClr val="0070C0"/>
                </a:solidFill>
              </a:rPr>
              <a:t>Vergi kesintisine ilişkin bilgiler ile tüm sigorta kollarına tabi 8 sigortalının prime esas kazanç ve hizmet bilgilerinin hatalı olmadığının,</a:t>
            </a:r>
          </a:p>
          <a:p>
            <a:pPr algn="just"/>
            <a:r>
              <a:rPr lang="tr-TR" sz="2500" dirty="0">
                <a:solidFill>
                  <a:srgbClr val="0070C0"/>
                </a:solidFill>
              </a:rPr>
              <a:t>- 1 adet sigortalının prime esas kazanç ve hizmete ilişkin bilgilerin hatalı olduğunun,</a:t>
            </a:r>
          </a:p>
          <a:p>
            <a:pPr algn="just"/>
            <a:r>
              <a:rPr lang="tr-TR" sz="2500" dirty="0">
                <a:solidFill>
                  <a:srgbClr val="0070C0"/>
                </a:solidFill>
              </a:rPr>
              <a:t>	</a:t>
            </a:r>
            <a:r>
              <a:rPr lang="tr-TR" sz="2300" dirty="0">
                <a:solidFill>
                  <a:srgbClr val="0070C0"/>
                </a:solidFill>
              </a:rPr>
              <a:t>saptanması halinde </a:t>
            </a:r>
          </a:p>
          <a:p>
            <a:pPr algn="just"/>
            <a:r>
              <a:rPr lang="tr-TR" sz="2500" b="1" u="sng" dirty="0"/>
              <a:t>1 inci alternatif</a:t>
            </a:r>
          </a:p>
          <a:p>
            <a:pPr algn="just"/>
            <a:r>
              <a:rPr lang="tr-TR" sz="2500" dirty="0"/>
              <a:t>Hata tespit edilmeyen bilgiler onaylanarak beyanname gönderilebilir. </a:t>
            </a:r>
          </a:p>
          <a:p>
            <a:pPr algn="just"/>
            <a:r>
              <a:rPr lang="tr-TR" sz="2500" dirty="0"/>
              <a:t>Bu durumda 1 adet sigortalı için düzeltme beyannamesi verilmesi gerekecektir.</a:t>
            </a:r>
          </a:p>
          <a:p>
            <a:pPr algn="just"/>
            <a:r>
              <a:rPr lang="tr-TR" sz="2500" b="1" u="sng" dirty="0"/>
              <a:t>2 </a:t>
            </a:r>
            <a:r>
              <a:rPr lang="tr-TR" sz="2500" b="1" u="sng" dirty="0" err="1"/>
              <a:t>nci</a:t>
            </a:r>
            <a:r>
              <a:rPr lang="tr-TR" sz="2500" b="1" u="sng" dirty="0"/>
              <a:t> alternatif</a:t>
            </a:r>
          </a:p>
          <a:p>
            <a:pPr algn="just"/>
            <a:r>
              <a:rPr lang="tr-TR" sz="2500" dirty="0"/>
              <a:t>1 adet sigortalıya ilişkin hatalar düzeltildikten sonra beyanname gönderilebilir.</a:t>
            </a:r>
          </a:p>
        </p:txBody>
      </p:sp>
      <p:sp>
        <p:nvSpPr>
          <p:cNvPr id="3" name="Eylem Düğmesi: Bitişe Git 2">
            <a:hlinkClick r:id="" action="ppaction://hlinkshowjump?jump=lastslide" highlightClick="1"/>
            <a:extLst>
              <a:ext uri="{FF2B5EF4-FFF2-40B4-BE49-F238E27FC236}">
                <a16:creationId xmlns:a16="http://schemas.microsoft.com/office/drawing/2014/main" id="{AC72A2DF-8261-4466-A9D3-84E9E93A6A6F}"/>
              </a:ext>
            </a:extLst>
          </p:cNvPr>
          <p:cNvSpPr/>
          <p:nvPr/>
        </p:nvSpPr>
        <p:spPr>
          <a:xfrm>
            <a:off x="1830110" y="3975234"/>
            <a:ext cx="787962" cy="868920"/>
          </a:xfrm>
          <a:prstGeom prst="actionButtonEnd">
            <a:avLst/>
          </a:prstGeom>
          <a:ln>
            <a:solidFill>
              <a:schemeClr val="bg2">
                <a:lumMod val="90000"/>
              </a:schemeClr>
            </a:solidFill>
          </a:ln>
          <a:effectLst>
            <a:innerShdw blurRad="114300">
              <a:prstClr val="black"/>
            </a:innerShdw>
          </a:effectLst>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Eylem Düğmesi: Bitişe Git 8">
            <a:hlinkClick r:id="" action="ppaction://hlinkshowjump?jump=lastslide" highlightClick="1"/>
            <a:extLst>
              <a:ext uri="{FF2B5EF4-FFF2-40B4-BE49-F238E27FC236}">
                <a16:creationId xmlns:a16="http://schemas.microsoft.com/office/drawing/2014/main" id="{7AE49A79-6C50-4E2A-A5C0-BB6846171B9A}"/>
              </a:ext>
            </a:extLst>
          </p:cNvPr>
          <p:cNvSpPr/>
          <p:nvPr/>
        </p:nvSpPr>
        <p:spPr>
          <a:xfrm>
            <a:off x="1830110" y="5494702"/>
            <a:ext cx="787962" cy="868920"/>
          </a:xfrm>
          <a:prstGeom prst="actionButtonEnd">
            <a:avLst/>
          </a:prstGeom>
          <a:ln>
            <a:solidFill>
              <a:schemeClr val="bg2">
                <a:lumMod val="90000"/>
              </a:schemeClr>
            </a:solidFill>
          </a:ln>
          <a:effectLst>
            <a:innerShdw blurRad="114300">
              <a:prstClr val="black"/>
            </a:innerShdw>
          </a:effectLst>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008763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Kaydırma: Dikey 1">
            <a:extLst>
              <a:ext uri="{FF2B5EF4-FFF2-40B4-BE49-F238E27FC236}">
                <a16:creationId xmlns:a16="http://schemas.microsoft.com/office/drawing/2014/main" id="{2AB59218-60DA-41AC-B18E-CEC13717BB8F}"/>
              </a:ext>
            </a:extLst>
          </p:cNvPr>
          <p:cNvSpPr/>
          <p:nvPr/>
        </p:nvSpPr>
        <p:spPr>
          <a:xfrm>
            <a:off x="2156058" y="1430019"/>
            <a:ext cx="9827393" cy="2275707"/>
          </a:xfrm>
          <a:prstGeom prst="verticalScroll">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tr-TR" b="1" dirty="0">
                <a:solidFill>
                  <a:schemeClr val="tx1"/>
                </a:solidFill>
              </a:rPr>
              <a:t>	</a:t>
            </a:r>
            <a:r>
              <a:rPr lang="tr-TR" sz="2000" b="1" dirty="0">
                <a:solidFill>
                  <a:schemeClr val="tx1"/>
                </a:solidFill>
              </a:rPr>
              <a:t>Prime esas kazanç ve hizmet bilgileri, Muhtasar ve Prim Hizmet Beyannamesi ile elektronik ortamda gönderilirken beyannameyi gönderen tarafından beyannamenin ilgili alanlarında yer alan “asıl/ek/iptal” seçeneklerinden işverenin durumuna uygun olanı her bir işyeri için sigortalı bazında belirtilecektir.</a:t>
            </a:r>
          </a:p>
        </p:txBody>
      </p:sp>
      <p:graphicFrame>
        <p:nvGraphicFramePr>
          <p:cNvPr id="3" name="Diyagram 2"/>
          <p:cNvGraphicFramePr/>
          <p:nvPr>
            <p:extLst>
              <p:ext uri="{D42A27DB-BD31-4B8C-83A1-F6EECF244321}">
                <p14:modId xmlns:p14="http://schemas.microsoft.com/office/powerpoint/2010/main" val="2025887004"/>
              </p:ext>
            </p:extLst>
          </p:nvPr>
        </p:nvGraphicFramePr>
        <p:xfrm>
          <a:off x="3289503" y="3773103"/>
          <a:ext cx="7416824" cy="17649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Başlık 1"/>
          <p:cNvSpPr>
            <a:spLocks noGrp="1"/>
          </p:cNvSpPr>
          <p:nvPr>
            <p:ph type="title"/>
          </p:nvPr>
        </p:nvSpPr>
        <p:spPr>
          <a:xfrm>
            <a:off x="3186804" y="333109"/>
            <a:ext cx="7220322" cy="706419"/>
          </a:xfr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a:normAutofit fontScale="90000"/>
          </a:bodyPr>
          <a:lstStyle/>
          <a:p>
            <a:pPr algn="ctr"/>
            <a:r>
              <a:rPr lang="tr-TR" sz="2800" b="1" dirty="0">
                <a:solidFill>
                  <a:schemeClr val="accent1">
                    <a:lumMod val="75000"/>
                  </a:schemeClr>
                </a:solidFill>
              </a:rPr>
              <a:t>MUHTASAR VE PRİM HİZMET BEYANNAMESİNİN VERİLME USULÜ</a:t>
            </a:r>
            <a:endParaRPr lang="tr-TR" sz="2800" dirty="0">
              <a:solidFill>
                <a:schemeClr val="accent1">
                  <a:lumMod val="75000"/>
                </a:schemeClr>
              </a:solidFill>
            </a:endParaRPr>
          </a:p>
        </p:txBody>
      </p:sp>
      <p:sp>
        <p:nvSpPr>
          <p:cNvPr id="4" name="Kaydırma: Dikey 3">
            <a:extLst>
              <a:ext uri="{FF2B5EF4-FFF2-40B4-BE49-F238E27FC236}">
                <a16:creationId xmlns:a16="http://schemas.microsoft.com/office/drawing/2014/main" id="{36EFC03B-CEB3-43F0-80CC-6430FB2CB3F8}"/>
              </a:ext>
            </a:extLst>
          </p:cNvPr>
          <p:cNvSpPr/>
          <p:nvPr/>
        </p:nvSpPr>
        <p:spPr>
          <a:xfrm>
            <a:off x="1753328" y="4096217"/>
            <a:ext cx="9469730" cy="2109003"/>
          </a:xfrm>
          <a:prstGeom prst="verticalScroll">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tr-TR" b="1" dirty="0">
                <a:solidFill>
                  <a:schemeClr val="tx1"/>
                </a:solidFill>
              </a:rPr>
              <a:t>	</a:t>
            </a:r>
            <a:r>
              <a:rPr lang="tr-TR" sz="2000" b="1" dirty="0">
                <a:solidFill>
                  <a:schemeClr val="tx1"/>
                </a:solidFill>
              </a:rPr>
              <a:t>Her bir işyeri için sigortalı bazında kanun türü ve/veya belge türü seçilerek verilen beyannamedeki  prime esas kazanç ve hizmet bilgileri için ayrı ayrı tahakkuk fişleri oluşturulacaktır.</a:t>
            </a:r>
            <a:endParaRPr lang="tr-TR" sz="2000" dirty="0">
              <a:solidFill>
                <a:schemeClr val="tx1"/>
              </a:solidFill>
            </a:endParaRPr>
          </a:p>
        </p:txBody>
      </p:sp>
    </p:spTree>
    <p:extLst>
      <p:ext uri="{BB962C8B-B14F-4D97-AF65-F5344CB8AC3E}">
        <p14:creationId xmlns:p14="http://schemas.microsoft.com/office/powerpoint/2010/main" val="17148342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25841" y="442738"/>
            <a:ext cx="8766209" cy="895174"/>
          </a:xfrm>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noAutofit/>
          </a:bodyPr>
          <a:lstStyle/>
          <a:p>
            <a:pPr algn="ctr"/>
            <a:r>
              <a:rPr lang="tr-TR" sz="2500" b="1" dirty="0">
                <a:solidFill>
                  <a:schemeClr val="accent1">
                    <a:lumMod val="75000"/>
                  </a:schemeClr>
                </a:solidFill>
              </a:rPr>
              <a:t>MUHTASAR VE PRİM HİZMET BEYANNAMESİNİN VERİLME USULÜ</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852040" y="1707081"/>
            <a:ext cx="8568952" cy="4816703"/>
          </a:xfrm>
          <a:prstGeom prst="rect">
            <a:avLst/>
          </a:prstGeom>
        </p:spPr>
        <p:txBody>
          <a:bodyPr wrap="square">
            <a:spAutoFit/>
          </a:bodyPr>
          <a:lstStyle/>
          <a:p>
            <a:pPr algn="just"/>
            <a:r>
              <a:rPr lang="tr-TR" sz="2400" b="1" dirty="0"/>
              <a:t>ÖRNEK: </a:t>
            </a:r>
            <a:r>
              <a:rPr lang="tr-TR" sz="2300" dirty="0">
                <a:solidFill>
                  <a:srgbClr val="0070C0"/>
                </a:solidFill>
              </a:rPr>
              <a:t>Ocak/2018 döneminde 5510 sayılı Kanuna istinaden tüm sigorta kollarına tabi 6, sosyal güvenlik destek primine tabi 1, 4447 sayılı Kanunun geçici 10 uncu maddesine istinaden tüm sigorta kollarına tabi 4 olmak üzere toplam 11 sigortalı;</a:t>
            </a:r>
          </a:p>
          <a:p>
            <a:pPr algn="just"/>
            <a:endParaRPr lang="tr-TR" sz="2300" dirty="0">
              <a:solidFill>
                <a:srgbClr val="0070C0"/>
              </a:solidFill>
            </a:endParaRPr>
          </a:p>
          <a:p>
            <a:pPr marL="342900" indent="-342900" algn="just">
              <a:buFont typeface="Wingdings" panose="05000000000000000000" pitchFamily="2" charset="2"/>
              <a:buChar char="v"/>
            </a:pPr>
            <a:r>
              <a:rPr lang="tr-TR" sz="2400" dirty="0">
                <a:solidFill>
                  <a:schemeClr val="accent1">
                    <a:lumMod val="50000"/>
                  </a:schemeClr>
                </a:solidFill>
              </a:rPr>
              <a:t>6 sigortalı 1 </a:t>
            </a:r>
            <a:r>
              <a:rPr lang="tr-TR" sz="2400" dirty="0" err="1">
                <a:solidFill>
                  <a:schemeClr val="accent1">
                    <a:lumMod val="50000"/>
                  </a:schemeClr>
                </a:solidFill>
              </a:rPr>
              <a:t>nolu</a:t>
            </a:r>
            <a:r>
              <a:rPr lang="tr-TR" sz="2400" dirty="0">
                <a:solidFill>
                  <a:schemeClr val="accent1">
                    <a:lumMod val="50000"/>
                  </a:schemeClr>
                </a:solidFill>
              </a:rPr>
              <a:t> belge türü ve 05510 sayılı kanun türü,</a:t>
            </a:r>
          </a:p>
          <a:p>
            <a:pPr marL="342900" indent="-342900" algn="just">
              <a:buFont typeface="Wingdings" panose="05000000000000000000" pitchFamily="2" charset="2"/>
              <a:buChar char="v"/>
            </a:pPr>
            <a:r>
              <a:rPr lang="tr-TR" sz="2400" dirty="0">
                <a:solidFill>
                  <a:schemeClr val="accent1">
                    <a:lumMod val="50000"/>
                  </a:schemeClr>
                </a:solidFill>
              </a:rPr>
              <a:t>1 sigortalı 2 </a:t>
            </a:r>
            <a:r>
              <a:rPr lang="tr-TR" sz="2400" dirty="0" err="1">
                <a:solidFill>
                  <a:schemeClr val="accent1">
                    <a:lumMod val="50000"/>
                  </a:schemeClr>
                </a:solidFill>
              </a:rPr>
              <a:t>nolu</a:t>
            </a:r>
            <a:r>
              <a:rPr lang="tr-TR" sz="2400" dirty="0">
                <a:solidFill>
                  <a:schemeClr val="accent1">
                    <a:lumMod val="50000"/>
                  </a:schemeClr>
                </a:solidFill>
              </a:rPr>
              <a:t> belge türü,</a:t>
            </a:r>
          </a:p>
          <a:p>
            <a:pPr marL="342900" indent="-342900" algn="just">
              <a:buFont typeface="Wingdings" panose="05000000000000000000" pitchFamily="2" charset="2"/>
              <a:buChar char="v"/>
            </a:pPr>
            <a:r>
              <a:rPr lang="tr-TR" sz="2400" dirty="0">
                <a:solidFill>
                  <a:schemeClr val="accent1">
                    <a:lumMod val="50000"/>
                  </a:schemeClr>
                </a:solidFill>
              </a:rPr>
              <a:t>4 sigortalı 1 </a:t>
            </a:r>
            <a:r>
              <a:rPr lang="tr-TR" sz="2400" dirty="0" err="1">
                <a:solidFill>
                  <a:schemeClr val="accent1">
                    <a:lumMod val="50000"/>
                  </a:schemeClr>
                </a:solidFill>
              </a:rPr>
              <a:t>nolu</a:t>
            </a:r>
            <a:r>
              <a:rPr lang="tr-TR" sz="2400" dirty="0">
                <a:solidFill>
                  <a:schemeClr val="accent1">
                    <a:lumMod val="50000"/>
                  </a:schemeClr>
                </a:solidFill>
              </a:rPr>
              <a:t> belge türü ve 6111 sayılı kanun türü,</a:t>
            </a:r>
          </a:p>
          <a:p>
            <a:pPr marL="342900" indent="-342900" algn="just">
              <a:buFont typeface="Wingdings" panose="05000000000000000000" pitchFamily="2" charset="2"/>
              <a:buChar char="v"/>
            </a:pPr>
            <a:endParaRPr lang="tr-TR" sz="2400" dirty="0"/>
          </a:p>
          <a:p>
            <a:pPr algn="just"/>
            <a:r>
              <a:rPr lang="tr-TR" sz="2400" dirty="0"/>
              <a:t>	 sigortalı bazında aynı beyannamede asıl seçeneği  belirtilerek bildirilecektir.</a:t>
            </a:r>
          </a:p>
          <a:p>
            <a:pPr algn="just"/>
            <a:r>
              <a:rPr lang="tr-TR" sz="2400" dirty="0"/>
              <a:t>	</a:t>
            </a:r>
            <a:endParaRPr lang="tr-TR" dirty="0"/>
          </a:p>
        </p:txBody>
      </p:sp>
    </p:spTree>
    <p:extLst>
      <p:ext uri="{BB962C8B-B14F-4D97-AF65-F5344CB8AC3E}">
        <p14:creationId xmlns:p14="http://schemas.microsoft.com/office/powerpoint/2010/main" val="3903327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Kaydırma: Dikey 6">
            <a:extLst>
              <a:ext uri="{FF2B5EF4-FFF2-40B4-BE49-F238E27FC236}">
                <a16:creationId xmlns:a16="http://schemas.microsoft.com/office/drawing/2014/main" id="{E7EDDE16-516B-419B-AEFB-A8F5E7AFF50C}"/>
              </a:ext>
            </a:extLst>
          </p:cNvPr>
          <p:cNvSpPr/>
          <p:nvPr/>
        </p:nvSpPr>
        <p:spPr>
          <a:xfrm>
            <a:off x="1631504" y="3365077"/>
            <a:ext cx="9735932" cy="2843218"/>
          </a:xfrm>
          <a:prstGeom prst="verticalScroll">
            <a:avLst/>
          </a:prstGeom>
          <a:solidFill>
            <a:schemeClr val="accent2">
              <a:lumMod val="40000"/>
              <a:lumOff val="60000"/>
            </a:schemeClr>
          </a:solidFill>
          <a:effectLst>
            <a:glow rad="139700">
              <a:schemeClr val="accent4">
                <a:satMod val="175000"/>
                <a:alpha val="40000"/>
              </a:schemeClr>
            </a:glow>
            <a:innerShdw blurRad="114300">
              <a:prstClr val="black"/>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tr-TR" b="1" dirty="0">
                <a:solidFill>
                  <a:schemeClr val="tx1"/>
                </a:solidFill>
              </a:rPr>
              <a:t>	</a:t>
            </a:r>
            <a:endParaRPr lang="tr-TR" sz="2000" b="1" dirty="0">
              <a:solidFill>
                <a:schemeClr val="tx1"/>
              </a:solidFill>
            </a:endParaRPr>
          </a:p>
        </p:txBody>
      </p:sp>
      <p:sp>
        <p:nvSpPr>
          <p:cNvPr id="6" name="Ok: Beşgen 5">
            <a:extLst>
              <a:ext uri="{FF2B5EF4-FFF2-40B4-BE49-F238E27FC236}">
                <a16:creationId xmlns:a16="http://schemas.microsoft.com/office/drawing/2014/main" id="{E312BFDC-F025-4A22-B0AB-BA95FA1ED216}"/>
              </a:ext>
            </a:extLst>
          </p:cNvPr>
          <p:cNvSpPr/>
          <p:nvPr/>
        </p:nvSpPr>
        <p:spPr>
          <a:xfrm>
            <a:off x="1991544" y="1484778"/>
            <a:ext cx="9241138" cy="928722"/>
          </a:xfrm>
          <a:prstGeom prst="homePlate">
            <a:avLst/>
          </a:prstGeom>
          <a:solidFill>
            <a:schemeClr val="accent6">
              <a:lumMod val="75000"/>
            </a:schemeClr>
          </a:solidFill>
          <a:scene3d>
            <a:camera prst="orthographicFront"/>
            <a:lightRig rig="threePt" dir="t"/>
          </a:scene3d>
          <a:sp3d>
            <a:bevelT w="139700" prst="cross"/>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2117970" y="592753"/>
            <a:ext cx="8763000" cy="706419"/>
          </a:xfrm>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ctr">
            <a:noAutofit/>
          </a:bodyPr>
          <a:lstStyle/>
          <a:p>
            <a:pPr algn="ctr"/>
            <a:r>
              <a:rPr lang="tr-TR" sz="2500" b="1" dirty="0">
                <a:solidFill>
                  <a:schemeClr val="accent1">
                    <a:lumMod val="75000"/>
                  </a:schemeClr>
                </a:solidFill>
              </a:rPr>
              <a:t>DÜZELTME BEYANNAMESİ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991544" y="1556793"/>
            <a:ext cx="8568952" cy="4493538"/>
          </a:xfrm>
          <a:prstGeom prst="rect">
            <a:avLst/>
          </a:prstGeom>
          <a:scene3d>
            <a:camera prst="orthographicFront"/>
            <a:lightRig rig="threePt" dir="t"/>
          </a:scene3d>
          <a:sp3d>
            <a:bevelT prst="angle"/>
          </a:sp3d>
        </p:spPr>
        <p:txBody>
          <a:bodyPr wrap="square">
            <a:spAutoFit/>
          </a:bodyPr>
          <a:lstStyle/>
          <a:p>
            <a:pPr algn="just"/>
            <a:r>
              <a:rPr lang="tr-TR" sz="2200" b="1" dirty="0">
                <a:solidFill>
                  <a:schemeClr val="bg1"/>
                </a:solidFill>
              </a:rPr>
              <a:t>İlk kez verilecek beyannamede, işyerinde çalışan tüm sigortalılara ilişkin bilgilerin yazılması gerekmektedir.</a:t>
            </a:r>
          </a:p>
          <a:p>
            <a:pPr marL="342900" indent="-342900" algn="just">
              <a:buFont typeface="Wingdings" panose="05000000000000000000" pitchFamily="2" charset="2"/>
              <a:buChar char="q"/>
            </a:pPr>
            <a:endParaRPr lang="tr-TR" sz="2200" dirty="0">
              <a:solidFill>
                <a:srgbClr val="FFFF00"/>
              </a:solidFill>
            </a:endParaRPr>
          </a:p>
          <a:p>
            <a:pPr marL="342900" indent="-342900" algn="just">
              <a:buFont typeface="Wingdings" panose="05000000000000000000" pitchFamily="2" charset="2"/>
              <a:buChar char="q"/>
            </a:pPr>
            <a:endParaRPr lang="tr-TR" sz="2200" b="1" dirty="0"/>
          </a:p>
          <a:p>
            <a:pPr marL="1257300" lvl="2" indent="-342900" algn="just">
              <a:buFont typeface="Wingdings" panose="05000000000000000000" pitchFamily="2" charset="2"/>
              <a:buChar char="q"/>
            </a:pPr>
            <a:r>
              <a:rPr lang="tr-TR" sz="2200" b="1" dirty="0"/>
              <a:t>Düzeltme beyannamesi gönderilmek istenildiğinde;</a:t>
            </a:r>
          </a:p>
          <a:p>
            <a:pPr algn="just"/>
            <a:endParaRPr lang="tr-TR" sz="2200" b="1" dirty="0"/>
          </a:p>
          <a:p>
            <a:pPr marL="342900" indent="-342900" algn="just">
              <a:buFontTx/>
              <a:buChar char="-"/>
            </a:pPr>
            <a:endParaRPr lang="tr-TR" sz="2200" dirty="0"/>
          </a:p>
          <a:p>
            <a:pPr marL="342900" indent="-342900" algn="just">
              <a:buFont typeface="Wingdings" panose="05000000000000000000" pitchFamily="2" charset="2"/>
              <a:buChar char="ü"/>
            </a:pPr>
            <a:r>
              <a:rPr lang="tr-TR" sz="2200" dirty="0"/>
              <a:t>	Bütün bilgiler yeniden girilerek düzeltme beyannamesi gönderilebilir veya</a:t>
            </a:r>
          </a:p>
          <a:p>
            <a:pPr marL="342900" indent="-342900" algn="just">
              <a:buFont typeface="Wingdings" panose="05000000000000000000" pitchFamily="2" charset="2"/>
              <a:buChar char="ü"/>
            </a:pPr>
            <a:endParaRPr lang="tr-TR" sz="2200" dirty="0"/>
          </a:p>
          <a:p>
            <a:pPr marL="342900" indent="-342900" algn="just">
              <a:buFont typeface="Wingdings" panose="05000000000000000000" pitchFamily="2" charset="2"/>
              <a:buChar char="ü"/>
            </a:pPr>
            <a:r>
              <a:rPr lang="tr-TR" sz="2200" dirty="0"/>
              <a:t>	Sadece iptal edilmek, değiştirilmek veya eklenmek istenilen bilgiler girilebilir.</a:t>
            </a:r>
          </a:p>
          <a:p>
            <a:pPr marL="342900" indent="-342900" algn="just">
              <a:buFont typeface="Wingdings" panose="05000000000000000000" pitchFamily="2" charset="2"/>
              <a:buChar char="q"/>
            </a:pPr>
            <a:endParaRPr lang="tr-TR" sz="2200" dirty="0"/>
          </a:p>
        </p:txBody>
      </p:sp>
    </p:spTree>
    <p:extLst>
      <p:ext uri="{BB962C8B-B14F-4D97-AF65-F5344CB8AC3E}">
        <p14:creationId xmlns:p14="http://schemas.microsoft.com/office/powerpoint/2010/main" val="4171104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45000">
              <a:schemeClr val="bg1"/>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 name="Paralelkenar 5"/>
          <p:cNvSpPr/>
          <p:nvPr/>
        </p:nvSpPr>
        <p:spPr>
          <a:xfrm>
            <a:off x="2081182" y="4271300"/>
            <a:ext cx="9601832" cy="1023486"/>
          </a:xfrm>
          <a:prstGeom prst="parallelogram">
            <a:avLst/>
          </a:prstGeom>
          <a:solidFill>
            <a:schemeClr val="accent2">
              <a:lumMod val="40000"/>
              <a:lumOff val="60000"/>
            </a:schemeClr>
          </a:solidFill>
          <a:ln>
            <a:solidFill>
              <a:schemeClr val="bg1"/>
            </a:solidFill>
          </a:ln>
          <a:effectLst>
            <a:outerShdw blurRad="76200" dir="13500000" sy="23000" kx="1200000" algn="br"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Paralelkenar 4"/>
          <p:cNvSpPr/>
          <p:nvPr/>
        </p:nvSpPr>
        <p:spPr>
          <a:xfrm>
            <a:off x="2405849" y="2493171"/>
            <a:ext cx="9713576" cy="1433806"/>
          </a:xfrm>
          <a:prstGeom prst="parallelogram">
            <a:avLst/>
          </a:prstGeom>
          <a:solidFill>
            <a:schemeClr val="accent2">
              <a:lumMod val="40000"/>
              <a:lumOff val="60000"/>
            </a:schemeClr>
          </a:solidFill>
          <a:ln>
            <a:solidFill>
              <a:schemeClr val="bg1"/>
            </a:solidFill>
          </a:ln>
          <a:effectLst>
            <a:outerShdw blurRad="76200" dir="13500000" sy="23000" kx="1200000" algn="br"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Unvan 1"/>
          <p:cNvSpPr>
            <a:spLocks noGrp="1"/>
          </p:cNvSpPr>
          <p:nvPr>
            <p:ph type="title"/>
          </p:nvPr>
        </p:nvSpPr>
        <p:spPr>
          <a:noFill/>
        </p:spPr>
        <p:txBody>
          <a:bodyPr/>
          <a:lstStyle/>
          <a:p>
            <a:pPr algn="ctr"/>
            <a:r>
              <a:rPr lang="tr-TR" b="1" dirty="0">
                <a:ln w="9525">
                  <a:solidFill>
                    <a:schemeClr val="bg1"/>
                  </a:solidFill>
                  <a:prstDash val="solid"/>
                </a:ln>
                <a:solidFill>
                  <a:schemeClr val="tx1"/>
                </a:solidFill>
                <a:effectLst>
                  <a:outerShdw blurRad="12700" dist="38100" dir="2700000" algn="tl" rotWithShape="0">
                    <a:schemeClr val="bg1">
                      <a:lumMod val="50000"/>
                    </a:schemeClr>
                  </a:outerShdw>
                </a:effectLst>
              </a:rPr>
              <a:t>MUHTASAR VE PRİM HİZMET BEYANNAMESİNİN MÜKELLEFLERİ</a:t>
            </a:r>
          </a:p>
        </p:txBody>
      </p:sp>
      <p:sp>
        <p:nvSpPr>
          <p:cNvPr id="3" name="İçerik Yer Tutucusu 2"/>
          <p:cNvSpPr>
            <a:spLocks noGrp="1"/>
          </p:cNvSpPr>
          <p:nvPr>
            <p:ph idx="1"/>
          </p:nvPr>
        </p:nvSpPr>
        <p:spPr>
          <a:xfrm>
            <a:off x="2879358" y="2695223"/>
            <a:ext cx="8915400" cy="2943887"/>
          </a:xfrm>
        </p:spPr>
        <p:txBody>
          <a:bodyPr/>
          <a:lstStyle/>
          <a:p>
            <a:pPr lvl="0" algn="just">
              <a:spcBef>
                <a:spcPts val="0"/>
              </a:spcBef>
              <a:buClrTx/>
              <a:buFont typeface="Wingdings" panose="05000000000000000000" pitchFamily="2" charset="2"/>
              <a:buChar char="v"/>
              <a:tabLst>
                <a:tab pos="228600" algn="l"/>
              </a:tabLst>
            </a:pPr>
            <a:r>
              <a:rPr lang="tr-TR" sz="2000" dirty="0">
                <a:solidFill>
                  <a:srgbClr val="046CA6"/>
                </a:solidFill>
                <a:latin typeface="Arial" charset="0"/>
              </a:rPr>
              <a:t>5510 sayılı Kanunun 4 üncü maddesinin birinci fıkrasının (a) bendi kapsamında sigortalı sayılan kişileri (Ek 9 uncu maddesi kapsamındaki sigortalılar hariç) bildirmekle yükümlü olanlar </a:t>
            </a:r>
          </a:p>
          <a:p>
            <a:pPr marL="0" lvl="0" indent="0" algn="just">
              <a:buNone/>
            </a:pPr>
            <a:r>
              <a:rPr lang="tr-TR" dirty="0"/>
              <a:t>	</a:t>
            </a:r>
          </a:p>
          <a:p>
            <a:pPr marL="0" indent="0" algn="just">
              <a:buNone/>
            </a:pPr>
            <a:endParaRPr lang="tr-TR" dirty="0"/>
          </a:p>
          <a:p>
            <a:pPr lvl="0" algn="just">
              <a:spcBef>
                <a:spcPts val="0"/>
              </a:spcBef>
              <a:buClrTx/>
              <a:buFont typeface="Wingdings" panose="05000000000000000000" pitchFamily="2" charset="2"/>
              <a:buChar char="v"/>
              <a:tabLst>
                <a:tab pos="228600" algn="l"/>
              </a:tabLst>
            </a:pPr>
            <a:r>
              <a:rPr lang="tr-TR" sz="2000" dirty="0">
                <a:solidFill>
                  <a:srgbClr val="046CA6"/>
                </a:solidFill>
                <a:latin typeface="Arial" charset="0"/>
              </a:rPr>
              <a:t>Geçici 20 </a:t>
            </a:r>
            <a:r>
              <a:rPr lang="tr-TR" sz="2000" dirty="0" err="1">
                <a:solidFill>
                  <a:srgbClr val="046CA6"/>
                </a:solidFill>
                <a:latin typeface="Arial" charset="0"/>
              </a:rPr>
              <a:t>nci</a:t>
            </a:r>
            <a:r>
              <a:rPr lang="tr-TR" sz="2000" dirty="0">
                <a:solidFill>
                  <a:srgbClr val="046CA6"/>
                </a:solidFill>
                <a:latin typeface="Arial" charset="0"/>
              </a:rPr>
              <a:t> maddesi kapsamındaki sandıklar </a:t>
            </a:r>
          </a:p>
          <a:p>
            <a:pPr marL="0" lvl="0" indent="0" algn="just">
              <a:spcBef>
                <a:spcPts val="0"/>
              </a:spcBef>
              <a:buClrTx/>
              <a:buNone/>
              <a:tabLst>
                <a:tab pos="228600" algn="l"/>
              </a:tabLst>
            </a:pPr>
            <a:r>
              <a:rPr lang="tr-TR" sz="2000" dirty="0">
                <a:solidFill>
                  <a:srgbClr val="046CA6"/>
                </a:solidFill>
                <a:latin typeface="Arial" charset="0"/>
              </a:rPr>
              <a:t>(Sandık personelinden işsizlik sigortası primi kesilenler</a:t>
            </a:r>
            <a:r>
              <a:rPr lang="tr-TR" dirty="0">
                <a:solidFill>
                  <a:srgbClr val="046CA6"/>
                </a:solidFill>
                <a:latin typeface="Arial" charset="0"/>
              </a:rPr>
              <a:t>)</a:t>
            </a:r>
          </a:p>
          <a:p>
            <a:endParaRPr lang="tr-TR" dirty="0"/>
          </a:p>
        </p:txBody>
      </p:sp>
      <p:sp>
        <p:nvSpPr>
          <p:cNvPr id="4" name="Dikdörtgen 3"/>
          <p:cNvSpPr/>
          <p:nvPr/>
        </p:nvSpPr>
        <p:spPr>
          <a:xfrm>
            <a:off x="6003634" y="2967335"/>
            <a:ext cx="184730" cy="923330"/>
          </a:xfrm>
          <a:prstGeom prst="rect">
            <a:avLst/>
          </a:prstGeom>
          <a:noFill/>
        </p:spPr>
        <p:txBody>
          <a:bodyPr wrap="none" lIns="91440" tIns="45720" rIns="91440" bIns="45720">
            <a:spAutoFit/>
          </a:bodyPr>
          <a:lstStyle/>
          <a:p>
            <a:pPr algn="ctr"/>
            <a:endParaRPr lang="tr-TR"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2070693307"/>
      </p:ext>
    </p:extLst>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Kaydırma: Yatay 6">
            <a:extLst>
              <a:ext uri="{FF2B5EF4-FFF2-40B4-BE49-F238E27FC236}">
                <a16:creationId xmlns:a16="http://schemas.microsoft.com/office/drawing/2014/main" id="{5BF61C91-B540-44AE-9540-DF23D0611C35}"/>
              </a:ext>
            </a:extLst>
          </p:cNvPr>
          <p:cNvSpPr/>
          <p:nvPr/>
        </p:nvSpPr>
        <p:spPr>
          <a:xfrm>
            <a:off x="1831849" y="2411178"/>
            <a:ext cx="9616160" cy="1799924"/>
          </a:xfrm>
          <a:prstGeom prst="horizontalScroll">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Kaydırma: Yatay 7">
            <a:extLst>
              <a:ext uri="{FF2B5EF4-FFF2-40B4-BE49-F238E27FC236}">
                <a16:creationId xmlns:a16="http://schemas.microsoft.com/office/drawing/2014/main" id="{D440D1EA-6425-4052-BD27-F892D70E983E}"/>
              </a:ext>
            </a:extLst>
          </p:cNvPr>
          <p:cNvSpPr/>
          <p:nvPr/>
        </p:nvSpPr>
        <p:spPr>
          <a:xfrm>
            <a:off x="1501948" y="3777001"/>
            <a:ext cx="9260112" cy="3099335"/>
          </a:xfrm>
          <a:prstGeom prst="horizontalScroll">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1631504" y="204955"/>
            <a:ext cx="10016850" cy="1036266"/>
          </a:xfrm>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ctr">
            <a:noAutofit/>
          </a:bodyPr>
          <a:lstStyle/>
          <a:p>
            <a:pPr algn="ctr"/>
            <a:r>
              <a:rPr lang="tr-TR" sz="2500" b="1" dirty="0">
                <a:solidFill>
                  <a:schemeClr val="accent1">
                    <a:lumMod val="75000"/>
                  </a:schemeClr>
                </a:solidFill>
              </a:rPr>
              <a:t>DÜZELTME BEYANNAMESİ </a:t>
            </a:r>
            <a:br>
              <a:rPr lang="tr-TR" sz="2500" b="1" dirty="0">
                <a:solidFill>
                  <a:schemeClr val="accent1">
                    <a:lumMod val="75000"/>
                  </a:schemeClr>
                </a:solidFill>
              </a:rPr>
            </a:br>
            <a:r>
              <a:rPr lang="tr-TR" sz="2000" b="1" dirty="0">
                <a:solidFill>
                  <a:schemeClr val="accent1">
                    <a:lumMod val="75000"/>
                  </a:schemeClr>
                </a:solidFill>
              </a:rPr>
              <a:t>(İPTAL EDİLMEK, DEĞİŞTİRİLMEK VEYA EKLENMEK İSTENİLEN BİLGİLERİN GİRİLMESİ)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991544" y="964266"/>
            <a:ext cx="8568952" cy="5386090"/>
          </a:xfrm>
          <a:prstGeom prst="rect">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a:spAutoFit/>
          </a:bodyPr>
          <a:lstStyle/>
          <a:p>
            <a:pPr algn="just"/>
            <a:endParaRPr lang="tr-TR" sz="2200" dirty="0"/>
          </a:p>
          <a:p>
            <a:pPr algn="ctr"/>
            <a:endParaRPr lang="tr-TR" sz="2000" b="1" dirty="0"/>
          </a:p>
          <a:p>
            <a:pPr algn="ctr"/>
            <a:r>
              <a:rPr lang="tr-TR" sz="2000" b="1" dirty="0"/>
              <a:t>Düzeltme beyannamesi gönderilmek istenildiğinde sadece iptal edilmek, değiştirilmek veya eklenmek istenilen bilgilerin girilmesi halinde;</a:t>
            </a:r>
          </a:p>
          <a:p>
            <a:pPr marL="342900" indent="-342900" algn="just">
              <a:buFont typeface="Wingdings" panose="05000000000000000000" pitchFamily="2" charset="2"/>
              <a:buChar char="q"/>
            </a:pPr>
            <a:endParaRPr lang="tr-TR" sz="2200" dirty="0"/>
          </a:p>
          <a:p>
            <a:pPr marL="342900" indent="-342900" algn="just">
              <a:buFont typeface="Wingdings" panose="05000000000000000000" pitchFamily="2" charset="2"/>
              <a:buChar char="q"/>
            </a:pPr>
            <a:r>
              <a:rPr lang="tr-TR" sz="2200" dirty="0"/>
              <a:t>Daha önce beyan edilmiş ve düzeltme beyannamesinde de aynı şekilde yer alması istenilen bilgilerin  tekrar yazılmasına gerek bulunmamaktadır.</a:t>
            </a:r>
          </a:p>
          <a:p>
            <a:pPr marL="342900" indent="-342900" algn="just">
              <a:buFont typeface="Wingdings" panose="05000000000000000000" pitchFamily="2" charset="2"/>
              <a:buChar char="q"/>
            </a:pPr>
            <a:endParaRPr lang="tr-TR" sz="2200" dirty="0"/>
          </a:p>
          <a:p>
            <a:pPr marL="342900" indent="-342900" algn="just">
              <a:buFont typeface="Wingdings" panose="05000000000000000000" pitchFamily="2" charset="2"/>
              <a:buChar char="q"/>
            </a:pPr>
            <a:r>
              <a:rPr lang="tr-TR" sz="2200" dirty="0"/>
              <a:t>Düzeltme beyannamesinde </a:t>
            </a:r>
            <a:r>
              <a:rPr lang="tr-TR" sz="2200" b="1" i="1" dirty="0"/>
              <a:t>“Bu döneme ilişkin önceki beyannamemde/beyannamelerimde beyan ettiğim sigortalı çalışan bilgilerinin, aşağıdaki tabloda yapmış olduğum değişiklik ve eklemeler dışında aynı olduğunu beyan ederim.” </a:t>
            </a:r>
            <a:r>
              <a:rPr lang="tr-TR" sz="2200" dirty="0"/>
              <a:t>ifadesini gösteren kutucuğun işaretlenmesi zorunludur.</a:t>
            </a:r>
          </a:p>
        </p:txBody>
      </p:sp>
    </p:spTree>
    <p:extLst>
      <p:ext uri="{BB962C8B-B14F-4D97-AF65-F5344CB8AC3E}">
        <p14:creationId xmlns:p14="http://schemas.microsoft.com/office/powerpoint/2010/main" val="28412609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479709" y="225460"/>
            <a:ext cx="9584613" cy="809203"/>
          </a:xfrm>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ctr">
            <a:noAutofit/>
          </a:bodyPr>
          <a:lstStyle/>
          <a:p>
            <a:pPr algn="ctr"/>
            <a:r>
              <a:rPr lang="tr-TR" sz="2500" b="1" dirty="0">
                <a:solidFill>
                  <a:schemeClr val="accent1">
                    <a:lumMod val="75000"/>
                  </a:schemeClr>
                </a:solidFill>
              </a:rPr>
              <a:t>DÜZELTME BEYANNAMESİ</a:t>
            </a:r>
            <a:br>
              <a:rPr lang="tr-TR" sz="2500" b="1" dirty="0">
                <a:solidFill>
                  <a:schemeClr val="accent1">
                    <a:lumMod val="75000"/>
                  </a:schemeClr>
                </a:solidFill>
              </a:rPr>
            </a:br>
            <a:r>
              <a:rPr lang="tr-TR" sz="2500" b="1" dirty="0">
                <a:solidFill>
                  <a:schemeClr val="accent1">
                    <a:lumMod val="75000"/>
                  </a:schemeClr>
                </a:solidFill>
              </a:rPr>
              <a:t> </a:t>
            </a:r>
            <a:r>
              <a:rPr lang="tr-TR" sz="1800" b="1" dirty="0">
                <a:solidFill>
                  <a:schemeClr val="accent1">
                    <a:lumMod val="75000"/>
                  </a:schemeClr>
                </a:solidFill>
              </a:rPr>
              <a:t>(İPTAL EDİLMEK, DEĞİŞTİRİLMEK VEYA EKLENMEK İSTENİLEN BİLGİLERİN GİRİLMESİ)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847528" y="764705"/>
            <a:ext cx="8568952" cy="430887"/>
          </a:xfrm>
          <a:prstGeom prst="rect">
            <a:avLst/>
          </a:prstGeom>
        </p:spPr>
        <p:txBody>
          <a:bodyPr wrap="square">
            <a:spAutoFit/>
          </a:bodyPr>
          <a:lstStyle/>
          <a:p>
            <a:pPr algn="just"/>
            <a:endParaRPr lang="tr-TR" sz="2200" dirty="0"/>
          </a:p>
        </p:txBody>
      </p:sp>
      <p:graphicFrame>
        <p:nvGraphicFramePr>
          <p:cNvPr id="5" name="Tablo 4"/>
          <p:cNvGraphicFramePr>
            <a:graphicFrameLocks noGrp="1"/>
          </p:cNvGraphicFramePr>
          <p:nvPr>
            <p:extLst>
              <p:ext uri="{D42A27DB-BD31-4B8C-83A1-F6EECF244321}">
                <p14:modId xmlns:p14="http://schemas.microsoft.com/office/powerpoint/2010/main" val="3441911119"/>
              </p:ext>
            </p:extLst>
          </p:nvPr>
        </p:nvGraphicFramePr>
        <p:xfrm>
          <a:off x="2311576" y="1036441"/>
          <a:ext cx="7920880" cy="414895"/>
        </p:xfrm>
        <a:graphic>
          <a:graphicData uri="http://schemas.openxmlformats.org/drawingml/2006/table">
            <a:tbl>
              <a:tblPr>
                <a:tableStyleId>{5C22544A-7EE6-4342-B048-85BDC9FD1C3A}</a:tableStyleId>
              </a:tblPr>
              <a:tblGrid>
                <a:gridCol w="7920880">
                  <a:extLst>
                    <a:ext uri="{9D8B030D-6E8A-4147-A177-3AD203B41FA5}">
                      <a16:colId xmlns:a16="http://schemas.microsoft.com/office/drawing/2014/main" val="20000"/>
                    </a:ext>
                  </a:extLst>
                </a:gridCol>
              </a:tblGrid>
              <a:tr h="414895">
                <a:tc>
                  <a:txBody>
                    <a:bodyPr/>
                    <a:lstStyle/>
                    <a:p>
                      <a:pPr algn="ctr">
                        <a:lnSpc>
                          <a:spcPct val="115000"/>
                        </a:lnSpc>
                        <a:spcAft>
                          <a:spcPts val="1000"/>
                        </a:spcAft>
                      </a:pPr>
                      <a:r>
                        <a:rPr lang="tr-TR" sz="1800" dirty="0">
                          <a:solidFill>
                            <a:srgbClr val="FF0000"/>
                          </a:solidFill>
                          <a:effectLst/>
                        </a:rPr>
                        <a:t>SİGORTALI ÇALIŞAN BİLGİLERİ</a:t>
                      </a:r>
                      <a:endParaRPr lang="tr-TR" sz="1100" dirty="0">
                        <a:solidFill>
                          <a:srgbClr val="FF0000"/>
                        </a:solidFill>
                        <a:effectLst/>
                        <a:latin typeface="Calibri"/>
                        <a:ea typeface="Calibri"/>
                        <a:cs typeface="Times New Roman"/>
                      </a:endParaRPr>
                    </a:p>
                  </a:txBody>
                  <a:tcPr marL="44450" marR="44450" marT="0" marB="0"/>
                </a:tc>
                <a:extLst>
                  <a:ext uri="{0D108BD9-81ED-4DB2-BD59-A6C34878D82A}">
                    <a16:rowId xmlns:a16="http://schemas.microsoft.com/office/drawing/2014/main" val="10000"/>
                  </a:ext>
                </a:extLst>
              </a:tr>
            </a:tbl>
          </a:graphicData>
        </a:graphic>
      </p:graphicFrame>
      <p:sp>
        <p:nvSpPr>
          <p:cNvPr id="7" name="Rectangle 2"/>
          <p:cNvSpPr>
            <a:spLocks noChangeArrowheads="1"/>
          </p:cNvSpPr>
          <p:nvPr/>
        </p:nvSpPr>
        <p:spPr bwMode="auto">
          <a:xfrm>
            <a:off x="1900926" y="1206044"/>
            <a:ext cx="6119624"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fontAlgn="base">
              <a:spcBef>
                <a:spcPct val="0"/>
              </a:spcBef>
              <a:spcAft>
                <a:spcPct val="0"/>
              </a:spcAft>
            </a:pPr>
            <a:endParaRPr lang="tr-TR" altLang="tr-TR" sz="1600" dirty="0">
              <a:latin typeface="Calibri" pitchFamily="34" charset="0"/>
              <a:ea typeface="Calibri" pitchFamily="34" charset="0"/>
              <a:cs typeface="Times New Roman" pitchFamily="18" charset="0"/>
            </a:endParaRPr>
          </a:p>
          <a:p>
            <a:pPr defTabSz="914400" fontAlgn="base">
              <a:spcBef>
                <a:spcPct val="0"/>
              </a:spcBef>
              <a:spcAft>
                <a:spcPct val="0"/>
              </a:spcAft>
            </a:pPr>
            <a:r>
              <a:rPr lang="tr-TR" altLang="tr-TR" sz="1600" dirty="0">
                <a:solidFill>
                  <a:srgbClr val="C00000"/>
                </a:solidFill>
                <a:highlight>
                  <a:srgbClr val="00FFFF"/>
                </a:highlight>
                <a:latin typeface="Calibri" pitchFamily="34" charset="0"/>
                <a:ea typeface="Calibri" pitchFamily="34" charset="0"/>
                <a:cs typeface="Times New Roman" pitchFamily="18" charset="0"/>
              </a:rPr>
              <a:t>Aşağıdaki kutucuk sadece düzeltme beyannamelerinde işaretlenmelidir</a:t>
            </a:r>
            <a:r>
              <a:rPr lang="tr-TR" altLang="tr-TR" sz="1200" dirty="0">
                <a:solidFill>
                  <a:srgbClr val="C00000"/>
                </a:solidFill>
                <a:highlight>
                  <a:srgbClr val="00FFFF"/>
                </a:highlight>
                <a:latin typeface="Calibri" pitchFamily="34" charset="0"/>
                <a:ea typeface="Calibri" pitchFamily="34" charset="0"/>
                <a:cs typeface="Times New Roman" pitchFamily="18" charset="0"/>
              </a:rPr>
              <a:t>.</a:t>
            </a:r>
            <a:endParaRPr lang="tr-TR" altLang="tr-TR" sz="600" dirty="0">
              <a:solidFill>
                <a:srgbClr val="C00000"/>
              </a:solidFill>
              <a:highlight>
                <a:srgbClr val="00FFFF"/>
              </a:highlight>
              <a:latin typeface="Arial" pitchFamily="34" charset="0"/>
              <a:cs typeface="Arial" pitchFamily="34" charset="0"/>
            </a:endParaRPr>
          </a:p>
          <a:p>
            <a:pPr defTabSz="914400" eaLnBrk="0" fontAlgn="base" hangingPunct="0">
              <a:spcBef>
                <a:spcPct val="0"/>
              </a:spcBef>
              <a:spcAft>
                <a:spcPct val="0"/>
              </a:spcAft>
            </a:pPr>
            <a:endParaRPr lang="tr-TR" altLang="tr-TR" dirty="0">
              <a:latin typeface="Arial" pitchFamily="34" charset="0"/>
              <a:cs typeface="Arial" pitchFamily="34" charset="0"/>
            </a:endParaRPr>
          </a:p>
        </p:txBody>
      </p:sp>
      <p:sp>
        <p:nvSpPr>
          <p:cNvPr id="8" name="Metin Kutusu 3"/>
          <p:cNvSpPr txBox="1">
            <a:spLocks noChangeArrowheads="1"/>
          </p:cNvSpPr>
          <p:nvPr/>
        </p:nvSpPr>
        <p:spPr bwMode="auto">
          <a:xfrm>
            <a:off x="1900927" y="1850626"/>
            <a:ext cx="161735" cy="23812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defTabSz="914400" fontAlgn="base">
              <a:spcBef>
                <a:spcPct val="0"/>
              </a:spcBef>
              <a:spcAft>
                <a:spcPct val="0"/>
              </a:spcAft>
            </a:pPr>
            <a:endParaRPr lang="tr-TR" altLang="tr-TR">
              <a:latin typeface="Arial" pitchFamily="34" charset="0"/>
              <a:cs typeface="Arial" pitchFamily="34" charset="0"/>
            </a:endParaRPr>
          </a:p>
        </p:txBody>
      </p:sp>
      <p:sp>
        <p:nvSpPr>
          <p:cNvPr id="9" name="Rectangle 4"/>
          <p:cNvSpPr>
            <a:spLocks noChangeArrowheads="1"/>
          </p:cNvSpPr>
          <p:nvPr/>
        </p:nvSpPr>
        <p:spPr bwMode="auto">
          <a:xfrm>
            <a:off x="2055544" y="1816707"/>
            <a:ext cx="843294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defTabSz="914400" fontAlgn="base">
              <a:spcBef>
                <a:spcPct val="0"/>
              </a:spcBef>
              <a:spcAft>
                <a:spcPct val="0"/>
              </a:spcAft>
            </a:pPr>
            <a:r>
              <a:rPr lang="tr-TR" altLang="tr-TR" sz="1600" dirty="0">
                <a:solidFill>
                  <a:srgbClr val="7030A0"/>
                </a:solidFill>
                <a:latin typeface="Calibri" pitchFamily="34" charset="0"/>
                <a:ea typeface="Calibri" pitchFamily="34" charset="0"/>
                <a:cs typeface="Times New Roman" pitchFamily="18" charset="0"/>
              </a:rPr>
              <a:t>Bu döneme ilişkin önceki beyannamemde/beyannamelerimde beyan ettiğim sigortalı çalışan bilgilerinin aşağıdaki tabloda yapmış olduğum değişlik ve eklemeler dışında aynı olduğunu beyan ederim.</a:t>
            </a:r>
            <a:endParaRPr lang="tr-TR" altLang="tr-TR" sz="1600" dirty="0">
              <a:solidFill>
                <a:srgbClr val="7030A0"/>
              </a:solidFill>
              <a:latin typeface="Arial" pitchFamily="34" charset="0"/>
              <a:cs typeface="Arial" pitchFamily="34" charset="0"/>
            </a:endParaRPr>
          </a:p>
        </p:txBody>
      </p:sp>
      <p:graphicFrame>
        <p:nvGraphicFramePr>
          <p:cNvPr id="10" name="Tablo 9"/>
          <p:cNvGraphicFramePr>
            <a:graphicFrameLocks noGrp="1"/>
          </p:cNvGraphicFramePr>
          <p:nvPr>
            <p:extLst>
              <p:ext uri="{D42A27DB-BD31-4B8C-83A1-F6EECF244321}">
                <p14:modId xmlns:p14="http://schemas.microsoft.com/office/powerpoint/2010/main" val="1490231774"/>
              </p:ext>
            </p:extLst>
          </p:nvPr>
        </p:nvGraphicFramePr>
        <p:xfrm>
          <a:off x="1782758" y="2647703"/>
          <a:ext cx="8698492" cy="4116618"/>
        </p:xfrm>
        <a:graphic>
          <a:graphicData uri="http://schemas.openxmlformats.org/drawingml/2006/table">
            <a:tbl>
              <a:tblPr firstRow="1" firstCol="1" bandRow="1">
                <a:tableStyleId>{5C22544A-7EE6-4342-B048-85BDC9FD1C3A}</a:tableStyleId>
              </a:tblPr>
              <a:tblGrid>
                <a:gridCol w="950009">
                  <a:extLst>
                    <a:ext uri="{9D8B030D-6E8A-4147-A177-3AD203B41FA5}">
                      <a16:colId xmlns:a16="http://schemas.microsoft.com/office/drawing/2014/main" val="20000"/>
                    </a:ext>
                  </a:extLst>
                </a:gridCol>
                <a:gridCol w="919090">
                  <a:extLst>
                    <a:ext uri="{9D8B030D-6E8A-4147-A177-3AD203B41FA5}">
                      <a16:colId xmlns:a16="http://schemas.microsoft.com/office/drawing/2014/main" val="20001"/>
                    </a:ext>
                  </a:extLst>
                </a:gridCol>
                <a:gridCol w="980927">
                  <a:extLst>
                    <a:ext uri="{9D8B030D-6E8A-4147-A177-3AD203B41FA5}">
                      <a16:colId xmlns:a16="http://schemas.microsoft.com/office/drawing/2014/main" val="20002"/>
                    </a:ext>
                  </a:extLst>
                </a:gridCol>
                <a:gridCol w="950009">
                  <a:extLst>
                    <a:ext uri="{9D8B030D-6E8A-4147-A177-3AD203B41FA5}">
                      <a16:colId xmlns:a16="http://schemas.microsoft.com/office/drawing/2014/main" val="20003"/>
                    </a:ext>
                  </a:extLst>
                </a:gridCol>
                <a:gridCol w="728933">
                  <a:extLst>
                    <a:ext uri="{9D8B030D-6E8A-4147-A177-3AD203B41FA5}">
                      <a16:colId xmlns:a16="http://schemas.microsoft.com/office/drawing/2014/main" val="20004"/>
                    </a:ext>
                  </a:extLst>
                </a:gridCol>
                <a:gridCol w="1078325">
                  <a:extLst>
                    <a:ext uri="{9D8B030D-6E8A-4147-A177-3AD203B41FA5}">
                      <a16:colId xmlns:a16="http://schemas.microsoft.com/office/drawing/2014/main" val="20005"/>
                    </a:ext>
                  </a:extLst>
                </a:gridCol>
                <a:gridCol w="862660">
                  <a:extLst>
                    <a:ext uri="{9D8B030D-6E8A-4147-A177-3AD203B41FA5}">
                      <a16:colId xmlns:a16="http://schemas.microsoft.com/office/drawing/2014/main" val="20006"/>
                    </a:ext>
                  </a:extLst>
                </a:gridCol>
                <a:gridCol w="1133827">
                  <a:extLst>
                    <a:ext uri="{9D8B030D-6E8A-4147-A177-3AD203B41FA5}">
                      <a16:colId xmlns:a16="http://schemas.microsoft.com/office/drawing/2014/main" val="20007"/>
                    </a:ext>
                  </a:extLst>
                </a:gridCol>
                <a:gridCol w="1094712">
                  <a:extLst>
                    <a:ext uri="{9D8B030D-6E8A-4147-A177-3AD203B41FA5}">
                      <a16:colId xmlns:a16="http://schemas.microsoft.com/office/drawing/2014/main" val="20008"/>
                    </a:ext>
                  </a:extLst>
                </a:gridCol>
              </a:tblGrid>
              <a:tr h="1163518">
                <a:tc>
                  <a:txBody>
                    <a:bodyPr/>
                    <a:lstStyle/>
                    <a:p>
                      <a:pPr>
                        <a:lnSpc>
                          <a:spcPct val="115000"/>
                        </a:lnSpc>
                        <a:spcAft>
                          <a:spcPts val="0"/>
                        </a:spcAft>
                      </a:pPr>
                      <a:r>
                        <a:rPr lang="tr-TR" sz="1300" dirty="0">
                          <a:solidFill>
                            <a:schemeClr val="tx1">
                              <a:lumMod val="50000"/>
                            </a:schemeClr>
                          </a:solidFill>
                          <a:effectLst/>
                        </a:rPr>
                        <a:t>Belgenin Mahiyeti</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Belge Türü</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Düzenlemeye Esas Kanun No</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Yeni Ünite Kodu</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Eski Ünite Kodu</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İşyeri Sıra Numarası</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İl Kodu</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Alt İşveren Numarası</a:t>
                      </a:r>
                      <a:endParaRPr lang="tr-TR" sz="13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solidFill>
                            <a:schemeClr val="tx1">
                              <a:lumMod val="50000"/>
                            </a:schemeClr>
                          </a:solidFill>
                          <a:effectLst/>
                        </a:rPr>
                        <a:t>SSK Sicil</a:t>
                      </a:r>
                      <a:endParaRPr lang="tr-TR" sz="1300" dirty="0">
                        <a:solidFill>
                          <a:schemeClr val="tx1">
                            <a:lumMod val="50000"/>
                          </a:schemeClr>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854126">
                <a:tc>
                  <a:txBody>
                    <a:bodyPr/>
                    <a:lstStyle/>
                    <a:p>
                      <a:pPr marL="0" algn="l" defTabSz="914400" rtl="0" eaLnBrk="1" latinLnBrk="0" hangingPunct="1">
                        <a:lnSpc>
                          <a:spcPct val="115000"/>
                        </a:lnSpc>
                        <a:spcAft>
                          <a:spcPts val="0"/>
                        </a:spcAft>
                      </a:pPr>
                      <a:r>
                        <a:rPr lang="tr-TR" sz="1300" kern="1200" dirty="0">
                          <a:solidFill>
                            <a:schemeClr val="dk1"/>
                          </a:solidFill>
                          <a:effectLst/>
                          <a:latin typeface="+mn-lt"/>
                          <a:ea typeface="+mn-ea"/>
                          <a:cs typeface="+mn-cs"/>
                        </a:rPr>
                        <a:t>Asıl</a:t>
                      </a:r>
                    </a:p>
                  </a:txBody>
                  <a:tcPr marL="68580" marR="68580" marT="0" marB="0"/>
                </a:tc>
                <a:tc>
                  <a:txBody>
                    <a:bodyPr/>
                    <a:lstStyle/>
                    <a:p>
                      <a:pPr>
                        <a:lnSpc>
                          <a:spcPct val="115000"/>
                        </a:lnSpc>
                        <a:spcAft>
                          <a:spcPts val="0"/>
                        </a:spcAft>
                      </a:pPr>
                      <a:r>
                        <a:rPr lang="tr-TR" sz="1300" dirty="0">
                          <a:effectLst/>
                        </a:rPr>
                        <a:t>Tüm Sigorta Kolları</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05510 Sayılı Kanun Türü</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01</a:t>
                      </a:r>
                      <a:endParaRPr lang="tr-TR" sz="130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01</a:t>
                      </a:r>
                      <a:endParaRPr lang="tr-TR" sz="130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1234567</a:t>
                      </a:r>
                      <a:endParaRPr lang="tr-TR" sz="1300">
                        <a:effectLst/>
                        <a:latin typeface="Calibri"/>
                        <a:ea typeface="Calibri"/>
                        <a:cs typeface="Times New Roman"/>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tr-TR" sz="1400" b="0" i="0" u="none" strike="noStrike" kern="1200" cap="none" spc="0" normalizeH="0" baseline="0" noProof="0">
                          <a:ln>
                            <a:noFill/>
                          </a:ln>
                          <a:solidFill>
                            <a:prstClr val="black"/>
                          </a:solidFill>
                          <a:effectLst/>
                          <a:uLnTx/>
                          <a:uFillTx/>
                          <a:latin typeface="Century Gothic" panose="020B0502020202020204"/>
                          <a:ea typeface="+mn-ea"/>
                          <a:cs typeface="+mn-cs"/>
                        </a:rPr>
                        <a:t>Manisa</a:t>
                      </a:r>
                      <a:endParaRPr kumimoji="0" lang="tr-TR" sz="1400" b="0" i="0" u="none" strike="noStrike" kern="1200" cap="none" spc="0" normalizeH="0" baseline="0" noProof="0" dirty="0">
                        <a:ln>
                          <a:noFill/>
                        </a:ln>
                        <a:solidFill>
                          <a:prstClr val="black"/>
                        </a:solidFill>
                        <a:effectLst/>
                        <a:uLnTx/>
                        <a:uFillTx/>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000</a:t>
                      </a:r>
                      <a:endParaRPr lang="tr-TR" sz="130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111111111</a:t>
                      </a:r>
                      <a:endParaRPr lang="tr-TR" sz="13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930815">
                <a:tc>
                  <a:txBody>
                    <a:bodyPr/>
                    <a:lstStyle/>
                    <a:p>
                      <a:pPr marL="0" algn="l" defTabSz="914400" rtl="0" eaLnBrk="1" latinLnBrk="0" hangingPunct="1">
                        <a:lnSpc>
                          <a:spcPct val="115000"/>
                        </a:lnSpc>
                        <a:spcAft>
                          <a:spcPts val="0"/>
                        </a:spcAft>
                      </a:pPr>
                      <a:r>
                        <a:rPr lang="tr-TR" sz="1300" kern="1200" dirty="0">
                          <a:solidFill>
                            <a:schemeClr val="dk1"/>
                          </a:solidFill>
                          <a:effectLst/>
                          <a:latin typeface="+mn-lt"/>
                          <a:ea typeface="+mn-ea"/>
                          <a:cs typeface="+mn-cs"/>
                        </a:rPr>
                        <a:t>Asıl</a:t>
                      </a:r>
                    </a:p>
                  </a:txBody>
                  <a:tcPr marL="68580" marR="68580" marT="0" marB="0"/>
                </a:tc>
                <a:tc>
                  <a:txBody>
                    <a:bodyPr/>
                    <a:lstStyle/>
                    <a:p>
                      <a:pPr>
                        <a:lnSpc>
                          <a:spcPct val="115000"/>
                        </a:lnSpc>
                        <a:spcAft>
                          <a:spcPts val="0"/>
                        </a:spcAft>
                      </a:pPr>
                      <a:r>
                        <a:rPr lang="tr-TR" sz="1300" dirty="0">
                          <a:effectLst/>
                        </a:rPr>
                        <a:t>Sosyal Güvenlik Destek Primi</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Kanun Türü Yok</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01</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01</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1234567</a:t>
                      </a:r>
                      <a:endParaRPr lang="tr-TR" sz="1300" dirty="0">
                        <a:effectLst/>
                        <a:latin typeface="Calibri"/>
                        <a:ea typeface="Calibri"/>
                        <a:cs typeface="Times New Roman"/>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tr-TR" sz="1400" b="0" i="0" u="none" strike="noStrike" kern="1200" cap="none" spc="0" normalizeH="0" baseline="0" noProof="0">
                          <a:ln>
                            <a:noFill/>
                          </a:ln>
                          <a:solidFill>
                            <a:prstClr val="black"/>
                          </a:solidFill>
                          <a:effectLst/>
                          <a:uLnTx/>
                          <a:uFillTx/>
                          <a:latin typeface="Century Gothic" panose="020B0502020202020204"/>
                          <a:ea typeface="+mn-ea"/>
                          <a:cs typeface="+mn-cs"/>
                        </a:rPr>
                        <a:t>Manisa</a:t>
                      </a:r>
                      <a:endParaRPr kumimoji="0" lang="tr-TR" sz="1400" b="0" i="0" u="none" strike="noStrike" kern="1200" cap="none" spc="0" normalizeH="0" baseline="0" noProof="0" dirty="0">
                        <a:ln>
                          <a:noFill/>
                        </a:ln>
                        <a:solidFill>
                          <a:prstClr val="black"/>
                        </a:solidFill>
                        <a:effectLst/>
                        <a:uLnTx/>
                        <a:uFillTx/>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000</a:t>
                      </a:r>
                      <a:endParaRPr lang="tr-TR" sz="130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222222222</a:t>
                      </a:r>
                      <a:endParaRPr lang="tr-TR" sz="130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882747">
                <a:tc>
                  <a:txBody>
                    <a:bodyPr/>
                    <a:lstStyle/>
                    <a:p>
                      <a:pPr marL="0" algn="l" defTabSz="914400" rtl="0" eaLnBrk="1" latinLnBrk="0" hangingPunct="1">
                        <a:lnSpc>
                          <a:spcPct val="115000"/>
                        </a:lnSpc>
                        <a:spcAft>
                          <a:spcPts val="0"/>
                        </a:spcAft>
                      </a:pPr>
                      <a:r>
                        <a:rPr lang="tr-TR" sz="1300" kern="1200" dirty="0">
                          <a:solidFill>
                            <a:schemeClr val="dk1"/>
                          </a:solidFill>
                          <a:effectLst/>
                          <a:latin typeface="+mn-lt"/>
                          <a:ea typeface="+mn-ea"/>
                          <a:cs typeface="+mn-cs"/>
                        </a:rPr>
                        <a:t>Asıl</a:t>
                      </a:r>
                    </a:p>
                  </a:txBody>
                  <a:tcPr marL="68580" marR="68580" marT="0" marB="0"/>
                </a:tc>
                <a:tc>
                  <a:txBody>
                    <a:bodyPr/>
                    <a:lstStyle/>
                    <a:p>
                      <a:pPr>
                        <a:lnSpc>
                          <a:spcPct val="115000"/>
                        </a:lnSpc>
                        <a:spcAft>
                          <a:spcPts val="0"/>
                        </a:spcAft>
                      </a:pPr>
                      <a:r>
                        <a:rPr lang="tr-TR" sz="1300" dirty="0">
                          <a:effectLst/>
                        </a:rPr>
                        <a:t>Tüm Sigorta Kolları</a:t>
                      </a:r>
                      <a:endParaRPr lang="tr-TR" sz="1300" dirty="0">
                        <a:effectLst/>
                        <a:latin typeface="Calibri"/>
                        <a:ea typeface="Calibri"/>
                        <a:cs typeface="Times New Roman"/>
                      </a:endParaRPr>
                    </a:p>
                  </a:txBody>
                  <a:tcPr marL="68580" marR="68580" marT="0" marB="0"/>
                </a:tc>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tr-TR" sz="1300" dirty="0">
                          <a:effectLst/>
                        </a:rPr>
                        <a:t>05510 Sayılı Kanun Türü</a:t>
                      </a:r>
                      <a:endParaRPr lang="tr-TR" sz="1300" dirty="0">
                        <a:effectLst/>
                        <a:latin typeface="Calibri"/>
                        <a:ea typeface="Calibri"/>
                        <a:cs typeface="Times New Roman"/>
                      </a:endParaRPr>
                    </a:p>
                    <a:p>
                      <a:pPr>
                        <a:lnSpc>
                          <a:spcPct val="115000"/>
                        </a:lnSpc>
                        <a:spcAft>
                          <a:spcPts val="0"/>
                        </a:spcAft>
                      </a:pP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01</a:t>
                      </a:r>
                      <a:endParaRPr lang="tr-TR" sz="1300">
                        <a:effectLst/>
                        <a:latin typeface="Calibri"/>
                        <a:ea typeface="Calibri"/>
                        <a:cs typeface="Times New Roman"/>
                      </a:endParaRPr>
                    </a:p>
                  </a:txBody>
                  <a:tcPr marL="68580" marR="68580" marT="0" marB="0"/>
                </a:tc>
                <a:tc>
                  <a:txBody>
                    <a:bodyPr/>
                    <a:lstStyle/>
                    <a:p>
                      <a:pPr>
                        <a:lnSpc>
                          <a:spcPct val="115000"/>
                        </a:lnSpc>
                        <a:spcAft>
                          <a:spcPts val="0"/>
                        </a:spcAft>
                      </a:pPr>
                      <a:r>
                        <a:rPr lang="tr-TR" sz="1300">
                          <a:effectLst/>
                        </a:rPr>
                        <a:t>01</a:t>
                      </a:r>
                      <a:endParaRPr lang="tr-TR" sz="130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1234567</a:t>
                      </a:r>
                      <a:endParaRPr lang="tr-TR" sz="1300" dirty="0">
                        <a:effectLst/>
                        <a:latin typeface="Calibri"/>
                        <a:ea typeface="Calibri"/>
                        <a:cs typeface="Times New Roman"/>
                      </a:endParaRPr>
                    </a:p>
                  </a:txBody>
                  <a:tcPr marL="68580" marR="68580" marT="0" marB="0"/>
                </a:tc>
                <a:tc>
                  <a:txBody>
                    <a:bodyPr/>
                    <a:lstStyle/>
                    <a:p>
                      <a:pPr marL="0" marR="0" lvl="0" indent="0" algn="l" defTabSz="457200" rtl="0" eaLnBrk="1" fontAlgn="auto" latinLnBrk="0" hangingPunct="1">
                        <a:lnSpc>
                          <a:spcPct val="115000"/>
                        </a:lnSpc>
                        <a:spcBef>
                          <a:spcPts val="0"/>
                        </a:spcBef>
                        <a:spcAft>
                          <a:spcPts val="0"/>
                        </a:spcAft>
                        <a:buClrTx/>
                        <a:buSzTx/>
                        <a:buFontTx/>
                        <a:buNone/>
                        <a:tabLst/>
                        <a:defRPr/>
                      </a:pPr>
                      <a:r>
                        <a:rPr kumimoji="0" lang="tr-TR" sz="1400" b="0" i="0" u="none" strike="noStrike" kern="1200" cap="none" spc="0" normalizeH="0" baseline="0" noProof="0" dirty="0">
                          <a:ln>
                            <a:noFill/>
                          </a:ln>
                          <a:solidFill>
                            <a:prstClr val="black"/>
                          </a:solidFill>
                          <a:effectLst/>
                          <a:uLnTx/>
                          <a:uFillTx/>
                          <a:latin typeface="Century Gothic" panose="020B0502020202020204"/>
                          <a:ea typeface="+mn-ea"/>
                          <a:cs typeface="+mn-cs"/>
                        </a:rPr>
                        <a:t>Manisa</a:t>
                      </a:r>
                      <a:endParaRPr kumimoji="0" lang="tr-TR" sz="1400" b="0" i="0" u="none" strike="noStrike" kern="1200" cap="none" spc="0" normalizeH="0" baseline="0" noProof="0" dirty="0">
                        <a:ln>
                          <a:noFill/>
                        </a:ln>
                        <a:solidFill>
                          <a:prstClr val="black"/>
                        </a:solidFill>
                        <a:effectLst/>
                        <a:uLnTx/>
                        <a:uFillTx/>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000</a:t>
                      </a:r>
                      <a:endParaRPr lang="tr-TR" sz="13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300" dirty="0">
                          <a:effectLst/>
                        </a:rPr>
                        <a:t>333333333</a:t>
                      </a:r>
                      <a:endParaRPr lang="tr-TR" sz="13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
        <p:nvSpPr>
          <p:cNvPr id="6" name="Ok: Sağ 5">
            <a:extLst>
              <a:ext uri="{FF2B5EF4-FFF2-40B4-BE49-F238E27FC236}">
                <a16:creationId xmlns:a16="http://schemas.microsoft.com/office/drawing/2014/main" id="{3F556530-8291-4236-826A-47C443E913A8}"/>
              </a:ext>
            </a:extLst>
          </p:cNvPr>
          <p:cNvSpPr/>
          <p:nvPr/>
        </p:nvSpPr>
        <p:spPr>
          <a:xfrm>
            <a:off x="725103" y="1727372"/>
            <a:ext cx="978408" cy="484632"/>
          </a:xfrm>
          <a:prstGeom prst="rightArrow">
            <a:avLst/>
          </a:prstGeom>
          <a:effectLst>
            <a:outerShdw blurRad="152400" dist="317500" dir="5400000" sx="90000" sy="-19000" rotWithShape="0">
              <a:prstClr val="black">
                <a:alpha val="15000"/>
              </a:prstClr>
            </a:outerShdw>
          </a:effectLst>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55189779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632284" y="212021"/>
            <a:ext cx="9035716" cy="706419"/>
          </a:xfrm>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vert="horz" lIns="91440" tIns="45720" rIns="91440" bIns="45720" rtlCol="0" anchor="ctr">
            <a:noAutofit/>
          </a:bodyPr>
          <a:lstStyle/>
          <a:p>
            <a:pPr algn="ctr"/>
            <a:r>
              <a:rPr lang="tr-TR" sz="2500" b="1" dirty="0">
                <a:solidFill>
                  <a:schemeClr val="accent1">
                    <a:lumMod val="75000"/>
                  </a:schemeClr>
                </a:solidFill>
              </a:rPr>
              <a:t>DÜZELTME BEYANNAMESİ </a:t>
            </a:r>
            <a:br>
              <a:rPr lang="tr-TR" sz="2500" b="1" dirty="0">
                <a:solidFill>
                  <a:schemeClr val="accent1">
                    <a:lumMod val="75000"/>
                  </a:schemeClr>
                </a:solidFill>
              </a:rPr>
            </a:br>
            <a:r>
              <a:rPr lang="tr-TR" sz="1800" b="1" dirty="0">
                <a:solidFill>
                  <a:schemeClr val="accent1">
                    <a:lumMod val="75000"/>
                  </a:schemeClr>
                </a:solidFill>
              </a:rPr>
              <a:t>(İPTAL EDİLMEK, DEĞİŞTİRİLMEK VEYA EKLENMEK İSTENİLEN BİLGİLERİN GİRİLMESİ)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847528" y="764705"/>
            <a:ext cx="8568952" cy="430887"/>
          </a:xfrm>
          <a:prstGeom prst="rect">
            <a:avLst/>
          </a:prstGeom>
        </p:spPr>
        <p:txBody>
          <a:bodyPr wrap="square">
            <a:spAutoFit/>
          </a:bodyPr>
          <a:lstStyle/>
          <a:p>
            <a:pPr algn="just"/>
            <a:endParaRPr lang="tr-TR" sz="2200" dirty="0"/>
          </a:p>
        </p:txBody>
      </p:sp>
      <p:graphicFrame>
        <p:nvGraphicFramePr>
          <p:cNvPr id="5" name="Tablo 4"/>
          <p:cNvGraphicFramePr>
            <a:graphicFrameLocks noGrp="1"/>
          </p:cNvGraphicFramePr>
          <p:nvPr>
            <p:extLst>
              <p:ext uri="{D42A27DB-BD31-4B8C-83A1-F6EECF244321}">
                <p14:modId xmlns:p14="http://schemas.microsoft.com/office/powerpoint/2010/main" val="2948341386"/>
              </p:ext>
            </p:extLst>
          </p:nvPr>
        </p:nvGraphicFramePr>
        <p:xfrm>
          <a:off x="2311576" y="986313"/>
          <a:ext cx="7920880" cy="414895"/>
        </p:xfrm>
        <a:graphic>
          <a:graphicData uri="http://schemas.openxmlformats.org/drawingml/2006/table">
            <a:tbl>
              <a:tblPr>
                <a:tableStyleId>{5C22544A-7EE6-4342-B048-85BDC9FD1C3A}</a:tableStyleId>
              </a:tblPr>
              <a:tblGrid>
                <a:gridCol w="7920880">
                  <a:extLst>
                    <a:ext uri="{9D8B030D-6E8A-4147-A177-3AD203B41FA5}">
                      <a16:colId xmlns:a16="http://schemas.microsoft.com/office/drawing/2014/main" val="20000"/>
                    </a:ext>
                  </a:extLst>
                </a:gridCol>
              </a:tblGrid>
              <a:tr h="414895">
                <a:tc>
                  <a:txBody>
                    <a:bodyPr/>
                    <a:lstStyle/>
                    <a:p>
                      <a:pPr algn="ctr">
                        <a:lnSpc>
                          <a:spcPct val="115000"/>
                        </a:lnSpc>
                        <a:spcAft>
                          <a:spcPts val="1000"/>
                        </a:spcAft>
                      </a:pPr>
                      <a:r>
                        <a:rPr lang="tr-TR" sz="1800" dirty="0">
                          <a:effectLst/>
                        </a:rPr>
                        <a:t>SİGORTALI ÇALIŞAN BİLGİLERİ</a:t>
                      </a:r>
                      <a:endParaRPr lang="tr-TR" sz="1100" dirty="0">
                        <a:effectLst/>
                        <a:latin typeface="Calibri"/>
                        <a:ea typeface="Calibri"/>
                        <a:cs typeface="Times New Roman"/>
                      </a:endParaRPr>
                    </a:p>
                  </a:txBody>
                  <a:tcPr marL="44450" marR="44450" marT="0" marB="0"/>
                </a:tc>
                <a:extLst>
                  <a:ext uri="{0D108BD9-81ED-4DB2-BD59-A6C34878D82A}">
                    <a16:rowId xmlns:a16="http://schemas.microsoft.com/office/drawing/2014/main" val="10000"/>
                  </a:ext>
                </a:extLst>
              </a:tr>
            </a:tbl>
          </a:graphicData>
        </a:graphic>
      </p:graphicFrame>
      <p:sp>
        <p:nvSpPr>
          <p:cNvPr id="7" name="Rectangle 2"/>
          <p:cNvSpPr>
            <a:spLocks noChangeArrowheads="1"/>
          </p:cNvSpPr>
          <p:nvPr/>
        </p:nvSpPr>
        <p:spPr bwMode="auto">
          <a:xfrm>
            <a:off x="1900926" y="1329154"/>
            <a:ext cx="6119624"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defTabSz="914400" fontAlgn="base">
              <a:spcBef>
                <a:spcPct val="0"/>
              </a:spcBef>
              <a:spcAft>
                <a:spcPct val="0"/>
              </a:spcAft>
            </a:pPr>
            <a:r>
              <a:rPr lang="tr-TR" altLang="tr-TR" sz="1600" dirty="0">
                <a:solidFill>
                  <a:srgbClr val="C00000"/>
                </a:solidFill>
                <a:highlight>
                  <a:srgbClr val="00FFFF"/>
                </a:highlight>
                <a:latin typeface="Calibri" pitchFamily="34" charset="0"/>
                <a:cs typeface="Times New Roman" pitchFamily="18" charset="0"/>
              </a:rPr>
              <a:t>Aşağıdaki kutucuk sadece düzeltme beyannamelerinde işaretlenmelidir.</a:t>
            </a:r>
          </a:p>
          <a:p>
            <a:pPr defTabSz="914400" eaLnBrk="0" fontAlgn="base" hangingPunct="0">
              <a:spcBef>
                <a:spcPct val="0"/>
              </a:spcBef>
              <a:spcAft>
                <a:spcPct val="0"/>
              </a:spcAft>
            </a:pPr>
            <a:endParaRPr lang="tr-TR" altLang="tr-TR" dirty="0">
              <a:latin typeface="Arial" pitchFamily="34" charset="0"/>
              <a:cs typeface="Arial" pitchFamily="34" charset="0"/>
            </a:endParaRPr>
          </a:p>
        </p:txBody>
      </p:sp>
      <p:sp>
        <p:nvSpPr>
          <p:cNvPr id="9" name="Rectangle 4"/>
          <p:cNvSpPr>
            <a:spLocks noChangeArrowheads="1"/>
          </p:cNvSpPr>
          <p:nvPr/>
        </p:nvSpPr>
        <p:spPr bwMode="auto">
          <a:xfrm>
            <a:off x="2055544" y="1816707"/>
            <a:ext cx="843294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defTabSz="914400" fontAlgn="base">
              <a:spcBef>
                <a:spcPct val="0"/>
              </a:spcBef>
              <a:spcAft>
                <a:spcPct val="0"/>
              </a:spcAft>
            </a:pPr>
            <a:r>
              <a:rPr lang="tr-TR" altLang="tr-TR" sz="1600" dirty="0">
                <a:solidFill>
                  <a:srgbClr val="7030A0"/>
                </a:solidFill>
                <a:latin typeface="Calibri" pitchFamily="34" charset="0"/>
                <a:cs typeface="Times New Roman" pitchFamily="18" charset="0"/>
              </a:rPr>
              <a:t>Bu döneme ilişkin önceki beyannamemde/beyannamelerimde beyan ettiğim sigortalı çalışan bilgilerinin aşağıdaki tabloda yapmış olduğum değişlik ve eklemeler dışında aynı olduğunu beyan ederim.</a:t>
            </a:r>
          </a:p>
        </p:txBody>
      </p:sp>
      <p:sp>
        <p:nvSpPr>
          <p:cNvPr id="11" name="Metin Kutusu 3"/>
          <p:cNvSpPr txBox="1"/>
          <p:nvPr/>
        </p:nvSpPr>
        <p:spPr>
          <a:xfrm>
            <a:off x="1632284" y="1816706"/>
            <a:ext cx="430488" cy="415498"/>
          </a:xfrm>
          <a:prstGeom prst="rect">
            <a:avLst/>
          </a:prstGeom>
          <a:solidFill>
            <a:schemeClr val="lt1"/>
          </a:solidFill>
          <a:ln w="6350">
            <a:solidFill>
              <a:prstClr val="black"/>
            </a:solid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just">
              <a:lnSpc>
                <a:spcPct val="115000"/>
              </a:lnSpc>
              <a:spcAft>
                <a:spcPts val="1000"/>
              </a:spcAft>
            </a:pPr>
            <a:r>
              <a:rPr lang="tr-TR" sz="2200" dirty="0">
                <a:solidFill>
                  <a:srgbClr val="FF0000"/>
                </a:solidFill>
                <a:ea typeface="Calibri"/>
                <a:cs typeface="Times New Roman"/>
              </a:rPr>
              <a:t>√</a:t>
            </a:r>
            <a:endParaRPr lang="tr-TR" sz="1100" dirty="0">
              <a:ea typeface="Calibri"/>
              <a:cs typeface="Times New Roman"/>
            </a:endParaRPr>
          </a:p>
        </p:txBody>
      </p:sp>
      <p:graphicFrame>
        <p:nvGraphicFramePr>
          <p:cNvPr id="12" name="Tablo 11"/>
          <p:cNvGraphicFramePr>
            <a:graphicFrameLocks noGrp="1"/>
          </p:cNvGraphicFramePr>
          <p:nvPr>
            <p:extLst>
              <p:ext uri="{D42A27DB-BD31-4B8C-83A1-F6EECF244321}">
                <p14:modId xmlns:p14="http://schemas.microsoft.com/office/powerpoint/2010/main" val="631704380"/>
              </p:ext>
            </p:extLst>
          </p:nvPr>
        </p:nvGraphicFramePr>
        <p:xfrm>
          <a:off x="1632286" y="2647704"/>
          <a:ext cx="8928211" cy="3733625"/>
        </p:xfrm>
        <a:graphic>
          <a:graphicData uri="http://schemas.openxmlformats.org/drawingml/2006/table">
            <a:tbl>
              <a:tblPr firstRow="1" firstCol="1" bandRow="1">
                <a:tableStyleId>{5C22544A-7EE6-4342-B048-85BDC9FD1C3A}</a:tableStyleId>
              </a:tblPr>
              <a:tblGrid>
                <a:gridCol w="1007331">
                  <a:extLst>
                    <a:ext uri="{9D8B030D-6E8A-4147-A177-3AD203B41FA5}">
                      <a16:colId xmlns:a16="http://schemas.microsoft.com/office/drawing/2014/main" val="20000"/>
                    </a:ext>
                  </a:extLst>
                </a:gridCol>
                <a:gridCol w="936104">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792088">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1152128">
                  <a:extLst>
                    <a:ext uri="{9D8B030D-6E8A-4147-A177-3AD203B41FA5}">
                      <a16:colId xmlns:a16="http://schemas.microsoft.com/office/drawing/2014/main" val="20005"/>
                    </a:ext>
                  </a:extLst>
                </a:gridCol>
                <a:gridCol w="936104">
                  <a:extLst>
                    <a:ext uri="{9D8B030D-6E8A-4147-A177-3AD203B41FA5}">
                      <a16:colId xmlns:a16="http://schemas.microsoft.com/office/drawing/2014/main" val="20006"/>
                    </a:ext>
                  </a:extLst>
                </a:gridCol>
                <a:gridCol w="1152128">
                  <a:extLst>
                    <a:ext uri="{9D8B030D-6E8A-4147-A177-3AD203B41FA5}">
                      <a16:colId xmlns:a16="http://schemas.microsoft.com/office/drawing/2014/main" val="20007"/>
                    </a:ext>
                  </a:extLst>
                </a:gridCol>
                <a:gridCol w="1152128">
                  <a:extLst>
                    <a:ext uri="{9D8B030D-6E8A-4147-A177-3AD203B41FA5}">
                      <a16:colId xmlns:a16="http://schemas.microsoft.com/office/drawing/2014/main" val="20008"/>
                    </a:ext>
                  </a:extLst>
                </a:gridCol>
              </a:tblGrid>
              <a:tr h="1232291">
                <a:tc>
                  <a:txBody>
                    <a:bodyPr/>
                    <a:lstStyle/>
                    <a:p>
                      <a:pPr>
                        <a:lnSpc>
                          <a:spcPct val="115000"/>
                        </a:lnSpc>
                        <a:spcAft>
                          <a:spcPts val="0"/>
                        </a:spcAft>
                      </a:pPr>
                      <a:r>
                        <a:rPr lang="tr-TR" sz="1400" dirty="0">
                          <a:solidFill>
                            <a:schemeClr val="tx1">
                              <a:lumMod val="50000"/>
                            </a:schemeClr>
                          </a:solidFill>
                          <a:effectLst/>
                        </a:rPr>
                        <a:t>Belgenin Mahiyeti</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Belge Türü</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Düzenlemeye Esas Kanun No</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Yeni Ünite Kodu</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Eski Ünite Kodu</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İşyeri </a:t>
                      </a:r>
                    </a:p>
                    <a:p>
                      <a:pPr>
                        <a:lnSpc>
                          <a:spcPct val="115000"/>
                        </a:lnSpc>
                        <a:spcAft>
                          <a:spcPts val="0"/>
                        </a:spcAft>
                      </a:pPr>
                      <a:r>
                        <a:rPr lang="tr-TR" sz="1400" dirty="0">
                          <a:solidFill>
                            <a:schemeClr val="tx1">
                              <a:lumMod val="50000"/>
                            </a:schemeClr>
                          </a:solidFill>
                          <a:effectLst/>
                        </a:rPr>
                        <a:t>Sıra Numarası</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İl Kodu</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solidFill>
                            <a:schemeClr val="tx1">
                              <a:lumMod val="50000"/>
                            </a:schemeClr>
                          </a:solidFill>
                          <a:effectLst/>
                        </a:rPr>
                        <a:t>Alt İşveren Numarası</a:t>
                      </a:r>
                      <a:endParaRPr lang="tr-TR" sz="1400" dirty="0">
                        <a:solidFill>
                          <a:schemeClr val="tx1">
                            <a:lumMod val="50000"/>
                          </a:schemeClr>
                        </a:solidFill>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err="1">
                          <a:solidFill>
                            <a:schemeClr val="tx1">
                              <a:lumMod val="50000"/>
                            </a:schemeClr>
                          </a:solidFill>
                          <a:effectLst/>
                        </a:rPr>
                        <a:t>SSk</a:t>
                      </a:r>
                      <a:r>
                        <a:rPr lang="tr-TR" sz="1400" dirty="0">
                          <a:solidFill>
                            <a:schemeClr val="tx1">
                              <a:lumMod val="50000"/>
                            </a:schemeClr>
                          </a:solidFill>
                          <a:effectLst/>
                        </a:rPr>
                        <a:t> Sicil</a:t>
                      </a:r>
                      <a:endParaRPr lang="tr-TR" sz="1400" dirty="0">
                        <a:solidFill>
                          <a:schemeClr val="tx1">
                            <a:lumMod val="50000"/>
                          </a:schemeClr>
                        </a:solidFill>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1315962">
                <a:tc>
                  <a:txBody>
                    <a:bodyPr/>
                    <a:lstStyle/>
                    <a:p>
                      <a:pPr marL="0" algn="l" defTabSz="914400" rtl="0" eaLnBrk="1" latinLnBrk="0" hangingPunct="1">
                        <a:lnSpc>
                          <a:spcPct val="115000"/>
                        </a:lnSpc>
                        <a:spcAft>
                          <a:spcPts val="0"/>
                        </a:spcAft>
                      </a:pPr>
                      <a:endParaRPr lang="tr-TR" sz="1400" kern="1200" dirty="0">
                        <a:solidFill>
                          <a:schemeClr val="dk1"/>
                        </a:solidFill>
                        <a:effectLst/>
                        <a:latin typeface="+mn-lt"/>
                        <a:ea typeface="+mn-ea"/>
                        <a:cs typeface="+mn-cs"/>
                      </a:endParaRPr>
                    </a:p>
                    <a:p>
                      <a:pPr marL="0" algn="l" defTabSz="914400" rtl="0" eaLnBrk="1" latinLnBrk="0" hangingPunct="1">
                        <a:lnSpc>
                          <a:spcPct val="115000"/>
                        </a:lnSpc>
                        <a:spcAft>
                          <a:spcPts val="0"/>
                        </a:spcAft>
                      </a:pPr>
                      <a:endParaRPr lang="tr-TR" sz="1400" kern="1200" dirty="0">
                        <a:solidFill>
                          <a:schemeClr val="dk1"/>
                        </a:solidFill>
                        <a:effectLst/>
                        <a:latin typeface="+mn-lt"/>
                        <a:ea typeface="+mn-ea"/>
                        <a:cs typeface="+mn-cs"/>
                      </a:endParaRPr>
                    </a:p>
                    <a:p>
                      <a:pPr marL="0" algn="l" defTabSz="914400" rtl="0" eaLnBrk="1" latinLnBrk="0" hangingPunct="1">
                        <a:lnSpc>
                          <a:spcPct val="115000"/>
                        </a:lnSpc>
                        <a:spcAft>
                          <a:spcPts val="0"/>
                        </a:spcAft>
                      </a:pPr>
                      <a:r>
                        <a:rPr lang="tr-TR" sz="1400" kern="1200" dirty="0">
                          <a:solidFill>
                            <a:schemeClr val="dk1"/>
                          </a:solidFill>
                          <a:effectLst/>
                          <a:latin typeface="+mn-lt"/>
                          <a:ea typeface="+mn-ea"/>
                          <a:cs typeface="+mn-cs"/>
                        </a:rPr>
                        <a:t>İptal</a:t>
                      </a:r>
                    </a:p>
                  </a:txBody>
                  <a:tcPr marL="68580" marR="68580" marT="0" marB="0"/>
                </a:tc>
                <a:tc>
                  <a:txBody>
                    <a:bodyPr/>
                    <a:lstStyle/>
                    <a:p>
                      <a:pPr>
                        <a:lnSpc>
                          <a:spcPct val="115000"/>
                        </a:lnSpc>
                        <a:spcAft>
                          <a:spcPts val="0"/>
                        </a:spcAft>
                      </a:pPr>
                      <a:r>
                        <a:rPr lang="tr-TR" sz="1400" dirty="0">
                          <a:effectLst/>
                        </a:rPr>
                        <a:t>Sosyal Güvenlik Destek Primi</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Kanun Türü Yok</a:t>
                      </a:r>
                    </a:p>
                    <a:p>
                      <a:pPr>
                        <a:lnSpc>
                          <a:spcPct val="115000"/>
                        </a:lnSpc>
                        <a:spcAft>
                          <a:spcPts val="0"/>
                        </a:spcAft>
                      </a:pPr>
                      <a:r>
                        <a:rPr lang="tr-TR" sz="1400" dirty="0">
                          <a:effectLst/>
                        </a:rPr>
                        <a:t> </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01</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01</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1234567</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Manisa</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000</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a:effectLst/>
                        </a:rPr>
                        <a:t>222222222</a:t>
                      </a:r>
                      <a:endParaRPr lang="tr-TR" sz="140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1185372">
                <a:tc>
                  <a:txBody>
                    <a:bodyPr/>
                    <a:lstStyle/>
                    <a:p>
                      <a:pPr marL="0" algn="l" defTabSz="914400" rtl="0" eaLnBrk="1" latinLnBrk="0" hangingPunct="1">
                        <a:lnSpc>
                          <a:spcPct val="115000"/>
                        </a:lnSpc>
                        <a:spcAft>
                          <a:spcPts val="0"/>
                        </a:spcAft>
                      </a:pPr>
                      <a:endParaRPr lang="tr-TR" sz="1400" kern="1200" dirty="0">
                        <a:solidFill>
                          <a:schemeClr val="dk1"/>
                        </a:solidFill>
                        <a:effectLst/>
                        <a:latin typeface="+mn-lt"/>
                        <a:ea typeface="+mn-ea"/>
                        <a:cs typeface="+mn-cs"/>
                      </a:endParaRPr>
                    </a:p>
                    <a:p>
                      <a:pPr marL="0" algn="l" defTabSz="914400" rtl="0" eaLnBrk="1" latinLnBrk="0" hangingPunct="1">
                        <a:lnSpc>
                          <a:spcPct val="115000"/>
                        </a:lnSpc>
                        <a:spcAft>
                          <a:spcPts val="0"/>
                        </a:spcAft>
                      </a:pPr>
                      <a:r>
                        <a:rPr lang="tr-TR" sz="1400" kern="1200" dirty="0">
                          <a:solidFill>
                            <a:schemeClr val="dk1"/>
                          </a:solidFill>
                          <a:effectLst/>
                          <a:latin typeface="+mn-lt"/>
                          <a:ea typeface="+mn-ea"/>
                          <a:cs typeface="+mn-cs"/>
                        </a:rPr>
                        <a:t>Ek</a:t>
                      </a:r>
                    </a:p>
                  </a:txBody>
                  <a:tcPr marL="68580" marR="68580" marT="0" marB="0"/>
                </a:tc>
                <a:tc>
                  <a:txBody>
                    <a:bodyPr/>
                    <a:lstStyle/>
                    <a:p>
                      <a:pPr>
                        <a:lnSpc>
                          <a:spcPct val="115000"/>
                        </a:lnSpc>
                        <a:spcAft>
                          <a:spcPts val="0"/>
                        </a:spcAft>
                      </a:pPr>
                      <a:r>
                        <a:rPr lang="tr-TR" sz="1400">
                          <a:effectLst/>
                        </a:rPr>
                        <a:t>Tüm Sigorta Kolları</a:t>
                      </a:r>
                      <a:endParaRPr lang="tr-TR" sz="1400">
                        <a:effectLst/>
                        <a:latin typeface="Calibri"/>
                        <a:ea typeface="Calibri"/>
                        <a:cs typeface="Times New Roman"/>
                      </a:endParaRPr>
                    </a:p>
                  </a:txBody>
                  <a:tcPr marL="68580" marR="68580" marT="0" marB="0"/>
                </a:tc>
                <a:tc>
                  <a:txBody>
                    <a:bodyPr/>
                    <a:lstStyle/>
                    <a:p>
                      <a:pPr>
                        <a:lnSpc>
                          <a:spcPct val="115000"/>
                        </a:lnSpc>
                        <a:spcAft>
                          <a:spcPts val="0"/>
                        </a:spcAft>
                      </a:pPr>
                      <a:r>
                        <a:rPr lang="tr-TR" sz="1400">
                          <a:effectLst/>
                        </a:rPr>
                        <a:t>05510 Sayılı Kanun Türü</a:t>
                      </a:r>
                      <a:endParaRPr lang="tr-TR" sz="1400">
                        <a:effectLst/>
                        <a:latin typeface="Calibri"/>
                        <a:ea typeface="Calibri"/>
                        <a:cs typeface="Times New Roman"/>
                      </a:endParaRPr>
                    </a:p>
                  </a:txBody>
                  <a:tcPr marL="68580" marR="68580" marT="0" marB="0"/>
                </a:tc>
                <a:tc>
                  <a:txBody>
                    <a:bodyPr/>
                    <a:lstStyle/>
                    <a:p>
                      <a:pPr>
                        <a:lnSpc>
                          <a:spcPct val="115000"/>
                        </a:lnSpc>
                        <a:spcAft>
                          <a:spcPts val="0"/>
                        </a:spcAft>
                      </a:pPr>
                      <a:r>
                        <a:rPr lang="tr-TR" sz="1400">
                          <a:effectLst/>
                        </a:rPr>
                        <a:t>01</a:t>
                      </a:r>
                      <a:endParaRPr lang="tr-TR" sz="1400">
                        <a:effectLst/>
                        <a:latin typeface="Calibri"/>
                        <a:ea typeface="Calibri"/>
                        <a:cs typeface="Times New Roman"/>
                      </a:endParaRPr>
                    </a:p>
                  </a:txBody>
                  <a:tcPr marL="68580" marR="68580" marT="0" marB="0"/>
                </a:tc>
                <a:tc>
                  <a:txBody>
                    <a:bodyPr/>
                    <a:lstStyle/>
                    <a:p>
                      <a:pPr>
                        <a:lnSpc>
                          <a:spcPct val="115000"/>
                        </a:lnSpc>
                        <a:spcAft>
                          <a:spcPts val="0"/>
                        </a:spcAft>
                      </a:pPr>
                      <a:r>
                        <a:rPr lang="tr-TR" sz="1400">
                          <a:effectLst/>
                        </a:rPr>
                        <a:t>01</a:t>
                      </a:r>
                      <a:endParaRPr lang="tr-TR" sz="140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1234567</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Manisa</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000</a:t>
                      </a:r>
                      <a:endParaRPr lang="tr-TR" sz="1400" dirty="0">
                        <a:effectLst/>
                        <a:latin typeface="Calibri"/>
                        <a:ea typeface="Calibri"/>
                        <a:cs typeface="Times New Roman"/>
                      </a:endParaRPr>
                    </a:p>
                  </a:txBody>
                  <a:tcPr marL="68580" marR="68580" marT="0" marB="0"/>
                </a:tc>
                <a:tc>
                  <a:txBody>
                    <a:bodyPr/>
                    <a:lstStyle/>
                    <a:p>
                      <a:pPr>
                        <a:lnSpc>
                          <a:spcPct val="115000"/>
                        </a:lnSpc>
                        <a:spcAft>
                          <a:spcPts val="0"/>
                        </a:spcAft>
                      </a:pPr>
                      <a:r>
                        <a:rPr lang="tr-TR" sz="1400" dirty="0">
                          <a:effectLst/>
                        </a:rPr>
                        <a:t>222222222</a:t>
                      </a:r>
                      <a:endParaRPr lang="tr-TR" sz="14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bl>
          </a:graphicData>
        </a:graphic>
      </p:graphicFrame>
      <p:sp>
        <p:nvSpPr>
          <p:cNvPr id="10" name="Ok: Sağ 9">
            <a:extLst>
              <a:ext uri="{FF2B5EF4-FFF2-40B4-BE49-F238E27FC236}">
                <a16:creationId xmlns:a16="http://schemas.microsoft.com/office/drawing/2014/main" id="{45567036-2F00-40DB-9DE4-5E688C536F2F}"/>
              </a:ext>
            </a:extLst>
          </p:cNvPr>
          <p:cNvSpPr/>
          <p:nvPr/>
        </p:nvSpPr>
        <p:spPr>
          <a:xfrm>
            <a:off x="776997" y="1816706"/>
            <a:ext cx="757188" cy="484632"/>
          </a:xfrm>
          <a:prstGeom prst="rightArrow">
            <a:avLst/>
          </a:prstGeom>
          <a:effectLst>
            <a:outerShdw blurRad="152400" dist="317500" dir="5400000" sx="90000" sy="-19000" rotWithShape="0">
              <a:prstClr val="black">
                <a:alpha val="15000"/>
              </a:prstClr>
            </a:outerShdw>
          </a:effectLst>
          <a:scene3d>
            <a:camera prst="orthographicFront"/>
            <a:lightRig rig="threePt" dir="t"/>
          </a:scene3d>
          <a:sp3d>
            <a:bevelT prst="convex"/>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6093929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2473827" y="274340"/>
            <a:ext cx="7220322" cy="980727"/>
          </a:xfrm>
          <a:solidFill>
            <a:schemeClr val="accent6">
              <a:lumMod val="60000"/>
              <a:lumOff val="4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a:normAutofit/>
          </a:bodyPr>
          <a:lstStyle/>
          <a:p>
            <a:pPr algn="ctr"/>
            <a:r>
              <a:rPr lang="tr-TR" b="1" dirty="0"/>
              <a:t>MUHTASAR VE PRİM HİZMET BEYANNAMESİNİN YASAL SÜRESİ DIŞINDA VERİLMESİ</a:t>
            </a:r>
            <a:endParaRPr lang="tr-TR" dirty="0"/>
          </a:p>
        </p:txBody>
      </p:sp>
      <p:sp>
        <p:nvSpPr>
          <p:cNvPr id="2" name="Dikdörtgen 1"/>
          <p:cNvSpPr/>
          <p:nvPr/>
        </p:nvSpPr>
        <p:spPr>
          <a:xfrm>
            <a:off x="1871520" y="1844824"/>
            <a:ext cx="8424936" cy="523220"/>
          </a:xfrm>
          <a:prstGeom prst="rect">
            <a:avLst/>
          </a:prstGeom>
        </p:spPr>
        <p:txBody>
          <a:bodyPr wrap="square">
            <a:spAutoFit/>
          </a:bodyPr>
          <a:lstStyle/>
          <a:p>
            <a:pPr algn="just"/>
            <a:endParaRPr lang="tr-TR" sz="2800" dirty="0"/>
          </a:p>
        </p:txBody>
      </p:sp>
      <p:graphicFrame>
        <p:nvGraphicFramePr>
          <p:cNvPr id="12" name="Diyagram 11"/>
          <p:cNvGraphicFramePr/>
          <p:nvPr>
            <p:extLst>
              <p:ext uri="{D42A27DB-BD31-4B8C-83A1-F6EECF244321}">
                <p14:modId xmlns:p14="http://schemas.microsoft.com/office/powerpoint/2010/main" val="2525719256"/>
              </p:ext>
            </p:extLst>
          </p:nvPr>
        </p:nvGraphicFramePr>
        <p:xfrm>
          <a:off x="2159552" y="980728"/>
          <a:ext cx="7848872"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0642446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2695552" y="308008"/>
            <a:ext cx="7220322" cy="779647"/>
          </a:xfrm>
          <a:solidFill>
            <a:schemeClr val="accent6">
              <a:lumMod val="60000"/>
              <a:lumOff val="4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t">
            <a:normAutofit fontScale="90000"/>
          </a:bodyPr>
          <a:lstStyle/>
          <a:p>
            <a:pPr algn="ctr"/>
            <a:r>
              <a:rPr lang="tr-TR" b="1" dirty="0"/>
              <a:t>YASAL SÜRESİ İÇİNDE VERİLMİŞ GİBİ KABUL EDİLEN MUHTASAR VE PRİM HİZMET BEYANNAMESİ</a:t>
            </a:r>
          </a:p>
        </p:txBody>
      </p:sp>
      <p:sp>
        <p:nvSpPr>
          <p:cNvPr id="2" name="Dikdörtgen 1"/>
          <p:cNvSpPr/>
          <p:nvPr/>
        </p:nvSpPr>
        <p:spPr>
          <a:xfrm>
            <a:off x="1871520" y="1844824"/>
            <a:ext cx="8424936" cy="523220"/>
          </a:xfrm>
          <a:prstGeom prst="rect">
            <a:avLst/>
          </a:prstGeom>
        </p:spPr>
        <p:txBody>
          <a:bodyPr wrap="square">
            <a:spAutoFit/>
          </a:bodyPr>
          <a:lstStyle/>
          <a:p>
            <a:pPr algn="just"/>
            <a:endParaRPr lang="tr-TR" sz="2800" dirty="0"/>
          </a:p>
        </p:txBody>
      </p:sp>
      <p:graphicFrame>
        <p:nvGraphicFramePr>
          <p:cNvPr id="12" name="Diyagram 11"/>
          <p:cNvGraphicFramePr/>
          <p:nvPr>
            <p:extLst>
              <p:ext uri="{D42A27DB-BD31-4B8C-83A1-F6EECF244321}">
                <p14:modId xmlns:p14="http://schemas.microsoft.com/office/powerpoint/2010/main" val="949695114"/>
              </p:ext>
            </p:extLst>
          </p:nvPr>
        </p:nvGraphicFramePr>
        <p:xfrm>
          <a:off x="2027532" y="1230985"/>
          <a:ext cx="8268924" cy="5472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966886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kış Çizelgesi: Kart 5">
            <a:extLst>
              <a:ext uri="{FF2B5EF4-FFF2-40B4-BE49-F238E27FC236}">
                <a16:creationId xmlns:a16="http://schemas.microsoft.com/office/drawing/2014/main" id="{89E82434-E219-4A5B-B001-95330E68251A}"/>
              </a:ext>
            </a:extLst>
          </p:cNvPr>
          <p:cNvSpPr/>
          <p:nvPr/>
        </p:nvSpPr>
        <p:spPr>
          <a:xfrm>
            <a:off x="1771008" y="3191737"/>
            <a:ext cx="8884158" cy="2564169"/>
          </a:xfrm>
          <a:prstGeom prst="flowChartPunchedCard">
            <a:avLst/>
          </a:prstGeom>
          <a:solidFill>
            <a:schemeClr val="accent3">
              <a:lumMod val="60000"/>
              <a:lumOff val="40000"/>
            </a:schemeClr>
          </a:solidFill>
          <a:effectLst>
            <a:reflection blurRad="6350" stA="50000" endA="300" endPos="38500" dist="508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kış Çizelgesi: Kart 4">
            <a:extLst>
              <a:ext uri="{FF2B5EF4-FFF2-40B4-BE49-F238E27FC236}">
                <a16:creationId xmlns:a16="http://schemas.microsoft.com/office/drawing/2014/main" id="{EB6036DC-897A-403E-BEDA-A11C2E62C416}"/>
              </a:ext>
            </a:extLst>
          </p:cNvPr>
          <p:cNvSpPr/>
          <p:nvPr/>
        </p:nvSpPr>
        <p:spPr>
          <a:xfrm>
            <a:off x="1771008" y="1568918"/>
            <a:ext cx="8884158" cy="1343687"/>
          </a:xfrm>
          <a:prstGeom prst="flowChartPunchedCard">
            <a:avLst/>
          </a:prstGeom>
          <a:solidFill>
            <a:schemeClr val="tx2"/>
          </a:solidFill>
          <a:effectLst>
            <a:reflection blurRad="6350" stA="52000" endA="300" endPos="350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Dikdörtgen 2"/>
          <p:cNvSpPr/>
          <p:nvPr/>
        </p:nvSpPr>
        <p:spPr>
          <a:xfrm>
            <a:off x="1852040" y="1707081"/>
            <a:ext cx="8568952" cy="4154984"/>
          </a:xfrm>
          <a:prstGeom prst="rect">
            <a:avLst/>
          </a:prstGeom>
        </p:spPr>
        <p:txBody>
          <a:bodyPr wrap="square">
            <a:spAutoFit/>
          </a:bodyPr>
          <a:lstStyle/>
          <a:p>
            <a:pPr algn="just"/>
            <a:r>
              <a:rPr lang="tr-TR" sz="2400" dirty="0"/>
              <a:t>	</a:t>
            </a:r>
            <a:r>
              <a:rPr lang="tr-TR" sz="2400" i="1" dirty="0">
                <a:solidFill>
                  <a:schemeClr val="bg1">
                    <a:lumMod val="95000"/>
                  </a:schemeClr>
                </a:solidFill>
              </a:rPr>
              <a:t>Yasal süresinde verilmiş gibi kabul edilen haller için Sosyal Güvenlik İl Müdürlüğü/Sosyal Güvenlik Merkez Müdürlüğü onayı olmayacaktır.</a:t>
            </a:r>
          </a:p>
          <a:p>
            <a:pPr marL="342900" indent="-342900" algn="just">
              <a:buFont typeface="Wingdings" panose="05000000000000000000" pitchFamily="2" charset="2"/>
              <a:buChar char="v"/>
            </a:pPr>
            <a:endParaRPr lang="tr-TR" sz="2400" dirty="0"/>
          </a:p>
          <a:p>
            <a:pPr marL="342900" indent="-342900" algn="just">
              <a:buFont typeface="Wingdings" panose="05000000000000000000" pitchFamily="2" charset="2"/>
              <a:buChar char="v"/>
            </a:pPr>
            <a:endParaRPr lang="tr-TR" sz="2400" dirty="0"/>
          </a:p>
          <a:p>
            <a:pPr algn="just"/>
            <a:r>
              <a:rPr lang="tr-TR" sz="2400" dirty="0"/>
              <a:t>	</a:t>
            </a:r>
            <a:r>
              <a:rPr lang="tr-TR" sz="2400" i="1" dirty="0">
                <a:solidFill>
                  <a:schemeClr val="tx1">
                    <a:lumMod val="95000"/>
                    <a:lumOff val="5000"/>
                  </a:schemeClr>
                </a:solidFill>
              </a:rPr>
              <a:t>Yasal süresi içinde verilmiş sayılan hallere ilişkin tahakkuk nedenlerinin (F-G-H-I-J-K-L-M-N-O-P) SSİY 102. Maddede belirtilen süre içerisinde verilmemesi halinde bu belgelerde Sosyal Güvenlik İl Müdürlüğü/Sosyal Güvenlik Merkez Müdürlüğü onayına düşecektir.</a:t>
            </a:r>
          </a:p>
          <a:p>
            <a:pPr algn="just"/>
            <a:r>
              <a:rPr lang="tr-TR" sz="2400" i="1" dirty="0">
                <a:solidFill>
                  <a:schemeClr val="tx1">
                    <a:lumMod val="95000"/>
                    <a:lumOff val="5000"/>
                  </a:schemeClr>
                </a:solidFill>
              </a:rPr>
              <a:t>	</a:t>
            </a:r>
            <a:endParaRPr lang="tr-TR" i="1" dirty="0">
              <a:solidFill>
                <a:schemeClr val="tx1">
                  <a:lumMod val="95000"/>
                  <a:lumOff val="5000"/>
                </a:schemeClr>
              </a:solidFill>
            </a:endParaRPr>
          </a:p>
        </p:txBody>
      </p:sp>
      <p:sp>
        <p:nvSpPr>
          <p:cNvPr id="2" name="Başlık 1"/>
          <p:cNvSpPr>
            <a:spLocks noGrp="1"/>
          </p:cNvSpPr>
          <p:nvPr>
            <p:ph type="title"/>
          </p:nvPr>
        </p:nvSpPr>
        <p:spPr>
          <a:xfrm>
            <a:off x="2333836" y="433113"/>
            <a:ext cx="7676438" cy="856672"/>
          </a:xfrm>
          <a:solidFill>
            <a:schemeClr val="bg2">
              <a:lumMod val="9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t">
            <a:normAutofit/>
          </a:bodyPr>
          <a:lstStyle/>
          <a:p>
            <a:pPr algn="ctr"/>
            <a:r>
              <a:rPr lang="tr-TR" sz="2300" b="1" dirty="0"/>
              <a:t>YASAL SÜRESİ İÇİNDE VERİLMİŞ GİBİ KABUL EDİLEN MUHTASAR VE PRİM HİZMET BEYANNAMESİ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Tree>
    <p:extLst>
      <p:ext uri="{BB962C8B-B14F-4D97-AF65-F5344CB8AC3E}">
        <p14:creationId xmlns:p14="http://schemas.microsoft.com/office/powerpoint/2010/main" val="41940930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Akış Çizelgesi: Kart 6">
            <a:extLst>
              <a:ext uri="{FF2B5EF4-FFF2-40B4-BE49-F238E27FC236}">
                <a16:creationId xmlns:a16="http://schemas.microsoft.com/office/drawing/2014/main" id="{F84933E2-0CF4-4428-8F33-419D3EF7BC4F}"/>
              </a:ext>
            </a:extLst>
          </p:cNvPr>
          <p:cNvSpPr/>
          <p:nvPr/>
        </p:nvSpPr>
        <p:spPr>
          <a:xfrm>
            <a:off x="2040555" y="5464565"/>
            <a:ext cx="9211374" cy="1301251"/>
          </a:xfrm>
          <a:prstGeom prst="flowChartPunchedCard">
            <a:avLst/>
          </a:prstGeom>
          <a:solidFill>
            <a:schemeClr val="tx2"/>
          </a:solidFill>
          <a:effectLst>
            <a:reflection blurRad="6350" stA="52000" endA="300" endPos="350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Akış Çizelgesi: Kart 5">
            <a:extLst>
              <a:ext uri="{FF2B5EF4-FFF2-40B4-BE49-F238E27FC236}">
                <a16:creationId xmlns:a16="http://schemas.microsoft.com/office/drawing/2014/main" id="{869811F7-EBFA-45E7-AF44-DF25C029EA5C}"/>
              </a:ext>
            </a:extLst>
          </p:cNvPr>
          <p:cNvSpPr/>
          <p:nvPr/>
        </p:nvSpPr>
        <p:spPr>
          <a:xfrm>
            <a:off x="2040555" y="3715353"/>
            <a:ext cx="9211375" cy="1541418"/>
          </a:xfrm>
          <a:prstGeom prst="flowChartPunchedCard">
            <a:avLst/>
          </a:prstGeom>
          <a:solidFill>
            <a:schemeClr val="tx2"/>
          </a:solidFill>
          <a:effectLst>
            <a:reflection blurRad="6350" stA="52000" endA="300" endPos="350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kış Çizelgesi: Kart 4">
            <a:extLst>
              <a:ext uri="{FF2B5EF4-FFF2-40B4-BE49-F238E27FC236}">
                <a16:creationId xmlns:a16="http://schemas.microsoft.com/office/drawing/2014/main" id="{B98C2C13-6BB5-4AB7-8FC0-99FBA87F1C1C}"/>
              </a:ext>
            </a:extLst>
          </p:cNvPr>
          <p:cNvSpPr/>
          <p:nvPr/>
        </p:nvSpPr>
        <p:spPr>
          <a:xfrm>
            <a:off x="2040556" y="1549667"/>
            <a:ext cx="9211376" cy="2040556"/>
          </a:xfrm>
          <a:prstGeom prst="flowChartPunchedCard">
            <a:avLst/>
          </a:prstGeom>
          <a:solidFill>
            <a:schemeClr val="tx2"/>
          </a:solidFill>
          <a:effectLst>
            <a:reflection blurRad="6350" stA="52000" endA="300" endPos="350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3027294" y="635454"/>
            <a:ext cx="7596336" cy="706419"/>
          </a:xfrm>
          <a:solidFill>
            <a:schemeClr val="accent6">
              <a:lumMod val="60000"/>
              <a:lumOff val="4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t">
            <a:normAutofit/>
          </a:bodyPr>
          <a:lstStyle/>
          <a:p>
            <a:pPr algn="ctr"/>
            <a:r>
              <a:rPr lang="tr-TR" b="1" dirty="0"/>
              <a:t>BEYANNAMENİN VERİLME SÜRESİNİN ERTELENMESİ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2261828" y="1343905"/>
            <a:ext cx="8568952" cy="5447645"/>
          </a:xfrm>
          <a:prstGeom prst="rect">
            <a:avLst/>
          </a:prstGeom>
        </p:spPr>
        <p:txBody>
          <a:bodyPr wrap="square">
            <a:spAutoFit/>
          </a:bodyPr>
          <a:lstStyle/>
          <a:p>
            <a:pPr marL="342900" indent="-342900" algn="just">
              <a:buFont typeface="Wingdings" panose="05000000000000000000" pitchFamily="2" charset="2"/>
              <a:buChar char="v"/>
            </a:pPr>
            <a:endParaRPr lang="tr-TR" sz="2200" dirty="0"/>
          </a:p>
          <a:p>
            <a:pPr algn="just"/>
            <a:r>
              <a:rPr lang="tr-TR" sz="2200" dirty="0"/>
              <a:t>	</a:t>
            </a:r>
            <a:r>
              <a:rPr lang="tr-TR" i="1" dirty="0">
                <a:solidFill>
                  <a:schemeClr val="bg1"/>
                </a:solidFill>
              </a:rPr>
              <a:t>Gelir İdaresi Başkanlığı ve Sosyal Güvenlik Kurumu Başkanlığı tarafından birlikte belirlenen mücbir sebep hallerinde erteleme Muhtasar ve Prim Hizmet Beyannamesi ile beyan edilmesi gereken vergi kesintileri ve 5510 sayılı Sosyal Sigortalar ve Genel Sağlık Sigortası Kanunu uyarınca sigortalıların prime esas kazanç ve hizmet bilgileri için aynı anda geçerli olacaktır.</a:t>
            </a:r>
          </a:p>
          <a:p>
            <a:pPr marL="342900" indent="-342900" algn="just">
              <a:buFont typeface="Wingdings" panose="05000000000000000000" pitchFamily="2" charset="2"/>
              <a:buChar char="v"/>
            </a:pPr>
            <a:endParaRPr lang="tr-TR" sz="2000" dirty="0"/>
          </a:p>
          <a:p>
            <a:pPr algn="just"/>
            <a:r>
              <a:rPr lang="tr-TR" sz="2000" dirty="0"/>
              <a:t>	</a:t>
            </a:r>
          </a:p>
          <a:p>
            <a:pPr algn="just"/>
            <a:r>
              <a:rPr lang="tr-TR" dirty="0"/>
              <a:t>	</a:t>
            </a:r>
            <a:r>
              <a:rPr lang="tr-TR" i="1" dirty="0">
                <a:solidFill>
                  <a:schemeClr val="bg1"/>
                </a:solidFill>
              </a:rPr>
              <a:t>Sosyal Güvenlik Kurumu Başkanlığı tarafından 5510 sayılı kanundan kaynaklı müstakilen yapılan erteleme hallerinde beyannamenin sigortalıların prime esas kazanç ve hizmet bilgileri için erteleme olacaktır.</a:t>
            </a:r>
          </a:p>
          <a:p>
            <a:pPr marL="342900" indent="-342900" algn="just">
              <a:buFont typeface="Wingdings" panose="05000000000000000000" pitchFamily="2" charset="2"/>
              <a:buChar char="v"/>
            </a:pPr>
            <a:endParaRPr lang="tr-TR" sz="2000" dirty="0"/>
          </a:p>
          <a:p>
            <a:pPr algn="just"/>
            <a:r>
              <a:rPr lang="tr-TR" sz="2000" dirty="0"/>
              <a:t>	</a:t>
            </a:r>
          </a:p>
          <a:p>
            <a:pPr algn="just"/>
            <a:r>
              <a:rPr lang="tr-TR" sz="2000" dirty="0"/>
              <a:t>	</a:t>
            </a:r>
          </a:p>
          <a:p>
            <a:pPr algn="just"/>
            <a:r>
              <a:rPr lang="tr-TR" dirty="0"/>
              <a:t>	</a:t>
            </a:r>
            <a:r>
              <a:rPr lang="tr-TR" i="1" dirty="0">
                <a:solidFill>
                  <a:schemeClr val="bg1"/>
                </a:solidFill>
              </a:rPr>
              <a:t>Gelir İdaresi Başkanlığı tarafından vergi mevzuatı gereği müstakilen yapılan erteleme hallerinde vergi kesintileri için erteleme olacaktır.</a:t>
            </a:r>
          </a:p>
          <a:p>
            <a:pPr algn="just"/>
            <a:endParaRPr lang="tr-TR" sz="2400" dirty="0"/>
          </a:p>
        </p:txBody>
      </p:sp>
    </p:spTree>
    <p:extLst>
      <p:ext uri="{BB962C8B-B14F-4D97-AF65-F5344CB8AC3E}">
        <p14:creationId xmlns:p14="http://schemas.microsoft.com/office/powerpoint/2010/main" val="31796531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kış Çizelgesi: Kart 5">
            <a:extLst>
              <a:ext uri="{FF2B5EF4-FFF2-40B4-BE49-F238E27FC236}">
                <a16:creationId xmlns:a16="http://schemas.microsoft.com/office/drawing/2014/main" id="{EC6CAC1C-56E3-4FD0-B9FF-60483AD27E84}"/>
              </a:ext>
            </a:extLst>
          </p:cNvPr>
          <p:cNvSpPr/>
          <p:nvPr/>
        </p:nvSpPr>
        <p:spPr>
          <a:xfrm>
            <a:off x="1689925" y="1687148"/>
            <a:ext cx="8812150" cy="1826074"/>
          </a:xfrm>
          <a:prstGeom prst="flowChartPunchedCard">
            <a:avLst/>
          </a:prstGeom>
          <a:solidFill>
            <a:schemeClr val="accent3">
              <a:lumMod val="60000"/>
              <a:lumOff val="40000"/>
            </a:schemeClr>
          </a:solidFill>
          <a:effectLst>
            <a:reflection blurRad="6350" stA="50000" endA="300" endPos="38500" dist="508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Akış Çizelgesi: Kart 4">
            <a:extLst>
              <a:ext uri="{FF2B5EF4-FFF2-40B4-BE49-F238E27FC236}">
                <a16:creationId xmlns:a16="http://schemas.microsoft.com/office/drawing/2014/main" id="{CBC5366C-48C8-4626-9725-51F658D3340B}"/>
              </a:ext>
            </a:extLst>
          </p:cNvPr>
          <p:cNvSpPr/>
          <p:nvPr/>
        </p:nvSpPr>
        <p:spPr>
          <a:xfrm>
            <a:off x="1617917" y="3842491"/>
            <a:ext cx="8884158" cy="2154047"/>
          </a:xfrm>
          <a:prstGeom prst="flowChartPunchedCard">
            <a:avLst/>
          </a:prstGeom>
          <a:solidFill>
            <a:schemeClr val="accent3">
              <a:lumMod val="60000"/>
              <a:lumOff val="40000"/>
            </a:schemeClr>
          </a:solidFill>
          <a:effectLst>
            <a:reflection blurRad="6350" stA="50000" endA="300" endPos="38500" dist="50800" dir="5400000" sy="-100000" algn="bl" rotWithShape="0"/>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Başlık 1"/>
          <p:cNvSpPr>
            <a:spLocks noGrp="1"/>
          </p:cNvSpPr>
          <p:nvPr>
            <p:ph type="title"/>
          </p:nvPr>
        </p:nvSpPr>
        <p:spPr>
          <a:xfrm>
            <a:off x="1936020" y="345083"/>
            <a:ext cx="8319959" cy="1083569"/>
          </a:xfrm>
          <a:solidFill>
            <a:schemeClr val="bg2">
              <a:lumMod val="9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a:bodyPr>
          <a:lstStyle/>
          <a:p>
            <a:pPr algn="ctr"/>
            <a:r>
              <a:rPr lang="tr-TR" sz="2300" b="1" dirty="0"/>
              <a:t>BEYANNAMENİN VERİLME SÜRESİNİN ERTELENMESİ</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847528" y="1196752"/>
            <a:ext cx="8568952" cy="4893647"/>
          </a:xfrm>
          <a:prstGeom prst="rect">
            <a:avLst/>
          </a:prstGeom>
        </p:spPr>
        <p:txBody>
          <a:bodyPr wrap="square">
            <a:spAutoFit/>
          </a:bodyPr>
          <a:lstStyle/>
          <a:p>
            <a:pPr marL="342900" indent="-342900" algn="just">
              <a:buFont typeface="Wingdings" panose="05000000000000000000" pitchFamily="2" charset="2"/>
              <a:buChar char="v"/>
            </a:pPr>
            <a:endParaRPr lang="tr-TR" sz="2400" dirty="0"/>
          </a:p>
          <a:p>
            <a:pPr marL="342900" indent="-342900" algn="just">
              <a:buFont typeface="Wingdings" panose="05000000000000000000" pitchFamily="2" charset="2"/>
              <a:buChar char="v"/>
            </a:pPr>
            <a:endParaRPr lang="tr-TR" sz="2400" dirty="0"/>
          </a:p>
          <a:p>
            <a:pPr marL="342900" indent="-342900" algn="just">
              <a:buFont typeface="Wingdings" panose="05000000000000000000" pitchFamily="2" charset="2"/>
              <a:buChar char="v"/>
            </a:pPr>
            <a:endParaRPr lang="tr-TR" sz="2400" dirty="0"/>
          </a:p>
          <a:p>
            <a:pPr algn="just"/>
            <a:r>
              <a:rPr lang="tr-TR" sz="2400" dirty="0"/>
              <a:t>	</a:t>
            </a:r>
            <a:r>
              <a:rPr lang="tr-TR" sz="2400" b="1" i="1" dirty="0"/>
              <a:t>Ölüm halinde yalnızca vergi kesintileri için erteleme olacaktır.</a:t>
            </a:r>
          </a:p>
          <a:p>
            <a:pPr marL="342900" indent="-342900" algn="just">
              <a:buFont typeface="Wingdings" panose="05000000000000000000" pitchFamily="2" charset="2"/>
              <a:buChar char="v"/>
            </a:pPr>
            <a:endParaRPr lang="tr-TR" sz="2400" dirty="0"/>
          </a:p>
          <a:p>
            <a:pPr marL="342900" indent="-342900" algn="just">
              <a:buFont typeface="Wingdings" panose="05000000000000000000" pitchFamily="2" charset="2"/>
              <a:buChar char="v"/>
            </a:pPr>
            <a:endParaRPr lang="tr-TR" sz="2400" dirty="0"/>
          </a:p>
          <a:p>
            <a:pPr marL="342900" indent="-342900" algn="just">
              <a:buFont typeface="Wingdings" panose="05000000000000000000" pitchFamily="2" charset="2"/>
              <a:buChar char="v"/>
            </a:pPr>
            <a:endParaRPr lang="tr-TR" sz="2400" dirty="0"/>
          </a:p>
          <a:p>
            <a:pPr algn="just"/>
            <a:r>
              <a:rPr lang="tr-TR" sz="2400" dirty="0"/>
              <a:t>	</a:t>
            </a:r>
            <a:r>
              <a:rPr lang="tr-TR" sz="2400" b="1" i="1" dirty="0"/>
              <a:t>Sosyal Güvenlik Kurumu altyapısında erteleme programları mevcut olduğundan ertelenen dönemler “A” tahakkuk nedeni ile gönderilebilecektir.</a:t>
            </a:r>
          </a:p>
          <a:p>
            <a:pPr marL="342900" indent="-342900" algn="just">
              <a:buFont typeface="Wingdings" panose="05000000000000000000" pitchFamily="2" charset="2"/>
              <a:buChar char="v"/>
            </a:pPr>
            <a:endParaRPr lang="tr-TR" sz="2400" dirty="0"/>
          </a:p>
          <a:p>
            <a:pPr algn="just"/>
            <a:endParaRPr lang="tr-TR" sz="2400" dirty="0"/>
          </a:p>
        </p:txBody>
      </p:sp>
    </p:spTree>
    <p:extLst>
      <p:ext uri="{BB962C8B-B14F-4D97-AF65-F5344CB8AC3E}">
        <p14:creationId xmlns:p14="http://schemas.microsoft.com/office/powerpoint/2010/main" val="331012884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Dikdörtgen: Yuvarlatılmış Köşeler 9">
            <a:extLst>
              <a:ext uri="{FF2B5EF4-FFF2-40B4-BE49-F238E27FC236}">
                <a16:creationId xmlns:a16="http://schemas.microsoft.com/office/drawing/2014/main" id="{D0F6CE13-759B-48BD-9311-7421F76A9DB0}"/>
              </a:ext>
            </a:extLst>
          </p:cNvPr>
          <p:cNvSpPr/>
          <p:nvPr/>
        </p:nvSpPr>
        <p:spPr>
          <a:xfrm>
            <a:off x="2954214" y="2382132"/>
            <a:ext cx="8141678" cy="3697706"/>
          </a:xfrm>
          <a:prstGeom prst="roundRect">
            <a:avLst/>
          </a:prstGeom>
          <a:solidFill>
            <a:schemeClr val="tx1">
              <a:lumMod val="75000"/>
              <a:lumOff val="25000"/>
            </a:schemeClr>
          </a:solidFill>
          <a:effectLst>
            <a:outerShdw blurRad="76200" dir="13500000" sy="23000" kx="1200000" algn="br" rotWithShape="0">
              <a:prstClr val="black">
                <a:alpha val="2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5">
            <a:extLst>
              <a:ext uri="{FF2B5EF4-FFF2-40B4-BE49-F238E27FC236}">
                <a16:creationId xmlns:a16="http://schemas.microsoft.com/office/drawing/2014/main" id="{F302A6F8-BEB6-47CB-8E02-6BE28FC5A064}"/>
              </a:ext>
            </a:extLst>
          </p:cNvPr>
          <p:cNvSpPr/>
          <p:nvPr/>
        </p:nvSpPr>
        <p:spPr>
          <a:xfrm>
            <a:off x="3423794" y="2938324"/>
            <a:ext cx="7586372" cy="2585323"/>
          </a:xfrm>
          <a:prstGeom prst="rect">
            <a:avLst/>
          </a:prstGeom>
        </p:spPr>
        <p:txBody>
          <a:bodyPr wrap="none">
            <a:spAutoFit/>
          </a:bodyPr>
          <a:lstStyle/>
          <a:p>
            <a:pPr algn="just"/>
            <a:r>
              <a:rPr lang="tr-TR" sz="1600" dirty="0">
                <a:solidFill>
                  <a:srgbClr val="000000"/>
                </a:solidFill>
                <a:latin typeface="Times New Roman" panose="02020603050405020304" pitchFamily="18" charset="0"/>
                <a:cs typeface="Times New Roman" panose="02020603050405020304" pitchFamily="18" charset="0"/>
              </a:rPr>
              <a:t>	</a:t>
            </a:r>
            <a:r>
              <a:rPr lang="tr-TR" b="1" dirty="0">
                <a:solidFill>
                  <a:schemeClr val="bg1"/>
                </a:solidFill>
                <a:latin typeface="Times New Roman" panose="02020603050405020304" pitchFamily="18" charset="0"/>
                <a:cs typeface="Times New Roman" panose="02020603050405020304" pitchFamily="18" charset="0"/>
              </a:rPr>
              <a:t>Muhtasar ve Prim Hizmet Beyannamesi verebilmek için  öteden  beri </a:t>
            </a:r>
          </a:p>
          <a:p>
            <a:pPr algn="just"/>
            <a:r>
              <a:rPr lang="tr-TR" b="1" dirty="0">
                <a:solidFill>
                  <a:schemeClr val="bg1"/>
                </a:solidFill>
                <a:latin typeface="Times New Roman" panose="02020603050405020304" pitchFamily="18" charset="0"/>
                <a:cs typeface="Times New Roman" panose="02020603050405020304" pitchFamily="18" charset="0"/>
              </a:rPr>
              <a:t>kullanıcı kodu, parola ve şifresi olan mükellefler1003A kodlu Muhtasar ve</a:t>
            </a:r>
          </a:p>
          <a:p>
            <a:pPr algn="just"/>
            <a:r>
              <a:rPr lang="tr-TR" b="1" dirty="0">
                <a:solidFill>
                  <a:schemeClr val="bg1"/>
                </a:solidFill>
                <a:latin typeface="Times New Roman" panose="02020603050405020304" pitchFamily="18" charset="0"/>
                <a:cs typeface="Times New Roman" panose="02020603050405020304" pitchFamily="18" charset="0"/>
              </a:rPr>
              <a:t>Prim Hizmet Beyannamesini gönderebilirler.</a:t>
            </a:r>
          </a:p>
          <a:p>
            <a:pPr algn="just"/>
            <a:r>
              <a:rPr lang="tr-TR" b="1" dirty="0">
                <a:solidFill>
                  <a:schemeClr val="bg1"/>
                </a:solidFill>
                <a:latin typeface="Times New Roman" panose="02020603050405020304" pitchFamily="18" charset="0"/>
                <a:cs typeface="Times New Roman" panose="02020603050405020304" pitchFamily="18" charset="0"/>
              </a:rPr>
              <a:t>	Yeni bir kullanıcı kodu, parola ve şifre alınmasına gerek</a:t>
            </a:r>
          </a:p>
          <a:p>
            <a:pPr algn="just"/>
            <a:r>
              <a:rPr lang="tr-TR" b="1" dirty="0">
                <a:solidFill>
                  <a:schemeClr val="bg1"/>
                </a:solidFill>
                <a:latin typeface="Times New Roman" panose="02020603050405020304" pitchFamily="18" charset="0"/>
                <a:cs typeface="Times New Roman" panose="02020603050405020304" pitchFamily="18" charset="0"/>
              </a:rPr>
              <a:t>bulunmamaktadır.</a:t>
            </a:r>
          </a:p>
          <a:p>
            <a:pPr algn="just"/>
            <a:r>
              <a:rPr lang="tr-TR" b="1" dirty="0">
                <a:solidFill>
                  <a:schemeClr val="bg1"/>
                </a:solidFill>
                <a:latin typeface="Times New Roman" panose="02020603050405020304" pitchFamily="18" charset="0"/>
                <a:cs typeface="Times New Roman" panose="02020603050405020304" pitchFamily="18" charset="0"/>
              </a:rPr>
              <a:t>	</a:t>
            </a:r>
            <a:r>
              <a:rPr lang="tr-TR" b="1" dirty="0">
                <a:solidFill>
                  <a:srgbClr val="FFC000"/>
                </a:solidFill>
                <a:latin typeface="Times New Roman" panose="02020603050405020304" pitchFamily="18" charset="0"/>
                <a:cs typeface="Times New Roman" panose="02020603050405020304" pitchFamily="18" charset="0"/>
              </a:rPr>
              <a:t>Ancak ücrete ilişkin bilgilerin beyan edilmesine yönelik 1003B kodlu</a:t>
            </a:r>
          </a:p>
          <a:p>
            <a:pPr algn="just"/>
            <a:r>
              <a:rPr lang="tr-TR" b="1" dirty="0">
                <a:solidFill>
                  <a:srgbClr val="FFC000"/>
                </a:solidFill>
                <a:latin typeface="Times New Roman" panose="02020603050405020304" pitchFamily="18" charset="0"/>
                <a:cs typeface="Times New Roman" panose="02020603050405020304" pitchFamily="18" charset="0"/>
              </a:rPr>
              <a:t>Muhtasar ve Prim Hizmet  Beyannamesini  göndermek  isteyen ve  şartları </a:t>
            </a:r>
          </a:p>
          <a:p>
            <a:pPr algn="just"/>
            <a:r>
              <a:rPr lang="tr-TR" b="1" dirty="0">
                <a:solidFill>
                  <a:srgbClr val="FFC000"/>
                </a:solidFill>
                <a:latin typeface="Times New Roman" panose="02020603050405020304" pitchFamily="18" charset="0"/>
                <a:cs typeface="Times New Roman" panose="02020603050405020304" pitchFamily="18" charset="0"/>
              </a:rPr>
              <a:t>taşıyan mükellefler önceki kullanıcı kodu,  parola ve  şifrelerinin  yanında </a:t>
            </a:r>
          </a:p>
          <a:p>
            <a:pPr algn="just"/>
            <a:r>
              <a:rPr lang="tr-TR" b="1" dirty="0">
                <a:solidFill>
                  <a:srgbClr val="FFC000"/>
                </a:solidFill>
                <a:latin typeface="Times New Roman" panose="02020603050405020304" pitchFamily="18" charset="0"/>
                <a:cs typeface="Times New Roman" panose="02020603050405020304" pitchFamily="18" charset="0"/>
              </a:rPr>
              <a:t>bu beyannameye özgü yeni bir kullanıcı kodu, parola ve şifre almalıdırlar.</a:t>
            </a:r>
          </a:p>
        </p:txBody>
      </p:sp>
      <p:sp>
        <p:nvSpPr>
          <p:cNvPr id="2" name="Metin kutusu 1"/>
          <p:cNvSpPr txBox="1"/>
          <p:nvPr/>
        </p:nvSpPr>
        <p:spPr>
          <a:xfrm>
            <a:off x="2954215" y="378069"/>
            <a:ext cx="8141677" cy="940777"/>
          </a:xfrm>
          <a:prstGeom prst="rect">
            <a:avLst/>
          </a:prstGeom>
          <a:solidFill>
            <a:schemeClr val="bg2">
              <a:lumMod val="9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a:bodyPr>
          <a:lstStyle>
            <a:lvl1pPr algn="ctr">
              <a:spcBef>
                <a:spcPct val="0"/>
              </a:spcBef>
              <a:buNone/>
              <a:defRPr sz="2300" b="1">
                <a:solidFill>
                  <a:schemeClr val="tx1">
                    <a:lumMod val="85000"/>
                    <a:lumOff val="15000"/>
                  </a:schemeClr>
                </a:solidFill>
                <a:latin typeface="+mj-lt"/>
                <a:ea typeface="+mj-ea"/>
                <a:cs typeface="+mj-c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r>
              <a:rPr lang="tr-TR" dirty="0"/>
              <a:t>MUHTASAR VE PRİM HİZMET BEYANNAMESİ İÇİN YENİ ŞİFRE ALINMALI </a:t>
            </a:r>
            <a:r>
              <a:rPr lang="tr-TR" dirty="0" smtClean="0"/>
              <a:t>MI?</a:t>
            </a:r>
            <a:endParaRPr lang="tr-TR" dirty="0"/>
          </a:p>
        </p:txBody>
      </p:sp>
    </p:spTree>
    <p:extLst>
      <p:ext uri="{BB962C8B-B14F-4D97-AF65-F5344CB8AC3E}">
        <p14:creationId xmlns:p14="http://schemas.microsoft.com/office/powerpoint/2010/main" val="23094609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31123" y="228576"/>
            <a:ext cx="8763000" cy="888047"/>
          </a:xfrm>
          <a:solidFill>
            <a:schemeClr val="bg2">
              <a:lumMod val="9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a:bodyPr>
          <a:lstStyle/>
          <a:p>
            <a:pPr algn="ctr"/>
            <a:r>
              <a:rPr lang="tr-TR" sz="2300" b="1" dirty="0"/>
              <a:t>“Elektronik Beyanname Aracılık ve Sorumluluk Sözleşmesi”</a:t>
            </a:r>
          </a:p>
        </p:txBody>
      </p:sp>
      <p:sp>
        <p:nvSpPr>
          <p:cNvPr id="3" name="Dikdörtgen: Yuvarlatılmış Köşeler 10">
            <a:extLst>
              <a:ext uri="{FF2B5EF4-FFF2-40B4-BE49-F238E27FC236}">
                <a16:creationId xmlns:a16="http://schemas.microsoft.com/office/drawing/2014/main" id="{D58C73BD-2CDC-4E37-AC05-58886BB21F20}"/>
              </a:ext>
            </a:extLst>
          </p:cNvPr>
          <p:cNvSpPr/>
          <p:nvPr/>
        </p:nvSpPr>
        <p:spPr>
          <a:xfrm>
            <a:off x="2831123" y="2516330"/>
            <a:ext cx="8763000" cy="3417746"/>
          </a:xfrm>
          <a:prstGeom prst="roundRect">
            <a:avLst/>
          </a:prstGeom>
          <a:solidFill>
            <a:schemeClr val="bg2">
              <a:lumMod val="75000"/>
            </a:schemeClr>
          </a:solidFill>
          <a:effectLst>
            <a:outerShdw blurRad="76200" dir="13500000" sy="23000" kx="1200000" algn="br" rotWithShape="0">
              <a:prstClr val="black">
                <a:alpha val="2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Dikdörtgen 3">
            <a:extLst>
              <a:ext uri="{FF2B5EF4-FFF2-40B4-BE49-F238E27FC236}">
                <a16:creationId xmlns:a16="http://schemas.microsoft.com/office/drawing/2014/main" id="{40408F2D-5067-43F8-AD50-DDA65756D6E7}"/>
              </a:ext>
            </a:extLst>
          </p:cNvPr>
          <p:cNvSpPr/>
          <p:nvPr/>
        </p:nvSpPr>
        <p:spPr>
          <a:xfrm>
            <a:off x="3438525" y="2640154"/>
            <a:ext cx="7548196" cy="3170099"/>
          </a:xfrm>
          <a:prstGeom prst="rect">
            <a:avLst/>
          </a:prstGeom>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a:spAutoFit/>
          </a:bodyPr>
          <a:lstStyle/>
          <a:p>
            <a:pPr algn="just"/>
            <a:r>
              <a:rPr lang="tr-TR" dirty="0">
                <a:solidFill>
                  <a:srgbClr val="000000"/>
                </a:solidFill>
                <a:latin typeface="Times New Roman" panose="02020603050405020304" pitchFamily="18" charset="0"/>
              </a:rPr>
              <a:t>	</a:t>
            </a:r>
            <a:r>
              <a:rPr lang="tr-TR" sz="2000" dirty="0">
                <a:solidFill>
                  <a:srgbClr val="000000"/>
                </a:solidFill>
                <a:latin typeface="Times New Roman" panose="02020603050405020304" pitchFamily="18" charset="0"/>
              </a:rPr>
              <a:t>Mükellefleri adına Muhtasar ve Prim Hizmet Beyannamesi vermek isteyen serbest muhasebeci veya serbest muhasebeci mali müşavirler, bu beyannamede </a:t>
            </a:r>
            <a:r>
              <a:rPr lang="tr-TR" sz="2000" dirty="0">
                <a:solidFill>
                  <a:srgbClr val="C00000"/>
                </a:solidFill>
                <a:latin typeface="Times New Roman" panose="02020603050405020304" pitchFamily="18" charset="0"/>
              </a:rPr>
              <a:t>sigortalılara ilişkin bilgiler yer alacaksa</a:t>
            </a:r>
            <a:r>
              <a:rPr lang="tr-TR" sz="2000" dirty="0">
                <a:solidFill>
                  <a:srgbClr val="000000"/>
                </a:solidFill>
                <a:latin typeface="Times New Roman" panose="02020603050405020304" pitchFamily="18" charset="0"/>
              </a:rPr>
              <a:t>, prim ve hizmet bilgileri ile ilgili yeni sorumlulukları nedeniyle, 18.02.2017 tarihinden önce yapılmış olan </a:t>
            </a:r>
            <a:r>
              <a:rPr lang="tr-TR" sz="2000" b="1" dirty="0">
                <a:solidFill>
                  <a:srgbClr val="000000"/>
                </a:solidFill>
                <a:latin typeface="Times New Roman" panose="02020603050405020304" pitchFamily="18" charset="0"/>
              </a:rPr>
              <a:t>“Elektronik Beyanname Aracılık ve Sorumluluk Sözleşmesi”</a:t>
            </a:r>
            <a:r>
              <a:rPr lang="tr-TR" sz="2000" dirty="0">
                <a:solidFill>
                  <a:srgbClr val="000000"/>
                </a:solidFill>
                <a:latin typeface="Times New Roman" panose="02020603050405020304" pitchFamily="18" charset="0"/>
              </a:rPr>
              <a:t> </a:t>
            </a:r>
            <a:r>
              <a:rPr lang="tr-TR" sz="2000" dirty="0" err="1">
                <a:solidFill>
                  <a:srgbClr val="000000"/>
                </a:solidFill>
                <a:latin typeface="Times New Roman" panose="02020603050405020304" pitchFamily="18" charset="0"/>
              </a:rPr>
              <a:t>ni</a:t>
            </a:r>
            <a:r>
              <a:rPr lang="tr-TR" sz="2000" dirty="0">
                <a:solidFill>
                  <a:srgbClr val="000000"/>
                </a:solidFill>
                <a:latin typeface="Times New Roman" panose="02020603050405020304" pitchFamily="18" charset="0"/>
              </a:rPr>
              <a:t> </a:t>
            </a:r>
            <a:r>
              <a:rPr lang="tr-TR" sz="2000" i="1" u="sng" dirty="0">
                <a:solidFill>
                  <a:srgbClr val="000000"/>
                </a:solidFill>
                <a:latin typeface="Times New Roman" panose="02020603050405020304" pitchFamily="18" charset="0"/>
              </a:rPr>
              <a:t>yenilemek zorundadır.</a:t>
            </a:r>
            <a:r>
              <a:rPr lang="tr-TR" sz="2000" dirty="0">
                <a:solidFill>
                  <a:srgbClr val="000000"/>
                </a:solidFill>
                <a:latin typeface="Times New Roman" panose="02020603050405020304" pitchFamily="18" charset="0"/>
              </a:rPr>
              <a:t> Yenilenen sözleşmenin İnternet Vergi Dairesi aracılığıyla sisteme girilmesi gerekmektedir. Şayet mükellefleri işçi çalıştırmıyorsa hâlihazırdaki “Elektronik Beyanname Aracılık ve Sorumluluk Sözleşmesi” ile beyanname göndermeye devam edebilirler. </a:t>
            </a:r>
            <a:endParaRPr lang="tr-TR" sz="2000" dirty="0"/>
          </a:p>
        </p:txBody>
      </p:sp>
    </p:spTree>
    <p:extLst>
      <p:ext uri="{BB962C8B-B14F-4D97-AF65-F5344CB8AC3E}">
        <p14:creationId xmlns:p14="http://schemas.microsoft.com/office/powerpoint/2010/main" val="2600836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alelkenar 4"/>
          <p:cNvSpPr/>
          <p:nvPr/>
        </p:nvSpPr>
        <p:spPr>
          <a:xfrm>
            <a:off x="2361888" y="2695224"/>
            <a:ext cx="9713576" cy="2518614"/>
          </a:xfrm>
          <a:prstGeom prst="parallelogram">
            <a:avLst/>
          </a:prstGeom>
          <a:solidFill>
            <a:schemeClr val="accent2">
              <a:lumMod val="40000"/>
              <a:lumOff val="60000"/>
            </a:schemeClr>
          </a:solidFill>
          <a:ln>
            <a:solidFill>
              <a:schemeClr val="bg1"/>
            </a:solidFill>
          </a:ln>
          <a:effectLst>
            <a:outerShdw blurRad="76200" dir="13500000" sy="23000" kx="1200000" algn="br"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Unvan 1"/>
          <p:cNvSpPr>
            <a:spLocks noGrp="1"/>
          </p:cNvSpPr>
          <p:nvPr>
            <p:ph type="title"/>
          </p:nvPr>
        </p:nvSpPr>
        <p:spPr>
          <a:noFill/>
        </p:spPr>
        <p:txBody>
          <a:bodyPr>
            <a:normAutofit fontScale="90000"/>
          </a:bodyPr>
          <a:lstStyle/>
          <a:p>
            <a:pPr algn="ctr"/>
            <a:r>
              <a:rPr lang="tr-TR" b="1" dirty="0">
                <a:ln w="9525">
                  <a:solidFill>
                    <a:schemeClr val="bg1"/>
                  </a:solidFill>
                  <a:prstDash val="solid"/>
                </a:ln>
                <a:solidFill>
                  <a:schemeClr val="tx1"/>
                </a:solidFill>
                <a:effectLst>
                  <a:outerShdw blurRad="12700" dist="38100" dir="2700000" algn="tl" rotWithShape="0">
                    <a:schemeClr val="bg1">
                      <a:lumMod val="50000"/>
                    </a:schemeClr>
                  </a:outerShdw>
                </a:effectLst>
              </a:rPr>
              <a:t>MUHTASAR VE PRİM HİZMET </a:t>
            </a:r>
            <a:r>
              <a:rPr lang="tr-TR" b="1" dirty="0" smtClean="0">
                <a:ln w="9525">
                  <a:solidFill>
                    <a:schemeClr val="bg1"/>
                  </a:solidFill>
                  <a:prstDash val="solid"/>
                </a:ln>
                <a:solidFill>
                  <a:schemeClr val="tx1"/>
                </a:solidFill>
                <a:effectLst>
                  <a:outerShdw blurRad="12700" dist="38100" dir="2700000" algn="tl" rotWithShape="0">
                    <a:schemeClr val="bg1">
                      <a:lumMod val="50000"/>
                    </a:schemeClr>
                  </a:outerShdw>
                </a:effectLst>
              </a:rPr>
              <a:t>BEYANNAMESİ VERME YÜKÜMLÜLÜĞÜ OLMAYANLAR</a:t>
            </a:r>
            <a:endParaRPr lang="tr-TR" b="1" dirty="0">
              <a:ln w="9525">
                <a:solidFill>
                  <a:schemeClr val="bg1"/>
                </a:solidFill>
                <a:prstDash val="solid"/>
              </a:ln>
              <a:solidFill>
                <a:schemeClr val="tx1"/>
              </a:solidFill>
              <a:effectLst>
                <a:outerShdw blurRad="12700" dist="38100" dir="2700000" algn="tl" rotWithShape="0">
                  <a:schemeClr val="bg1">
                    <a:lumMod val="50000"/>
                  </a:schemeClr>
                </a:outerShdw>
              </a:effectLst>
            </a:endParaRPr>
          </a:p>
        </p:txBody>
      </p:sp>
      <p:sp>
        <p:nvSpPr>
          <p:cNvPr id="3" name="İçerik Yer Tutucusu 2"/>
          <p:cNvSpPr>
            <a:spLocks noGrp="1"/>
          </p:cNvSpPr>
          <p:nvPr>
            <p:ph idx="1"/>
          </p:nvPr>
        </p:nvSpPr>
        <p:spPr>
          <a:xfrm>
            <a:off x="2879358" y="2695223"/>
            <a:ext cx="8915400" cy="2943887"/>
          </a:xfrm>
        </p:spPr>
        <p:txBody>
          <a:bodyPr/>
          <a:lstStyle/>
          <a:p>
            <a:pPr lvl="0" algn="just">
              <a:spcBef>
                <a:spcPts val="0"/>
              </a:spcBef>
              <a:buClrTx/>
              <a:buFont typeface="Wingdings" panose="05000000000000000000" pitchFamily="2" charset="2"/>
              <a:buChar char="v"/>
              <a:tabLst>
                <a:tab pos="228600" algn="l"/>
              </a:tabLst>
            </a:pPr>
            <a:endParaRPr lang="tr-TR" sz="2000" dirty="0" smtClean="0">
              <a:solidFill>
                <a:srgbClr val="046CA6"/>
              </a:solidFill>
              <a:latin typeface="Arial" charset="0"/>
            </a:endParaRPr>
          </a:p>
          <a:p>
            <a:pPr lvl="0" algn="just">
              <a:spcBef>
                <a:spcPts val="0"/>
              </a:spcBef>
              <a:buClrTx/>
              <a:buFont typeface="Wingdings" panose="05000000000000000000" pitchFamily="2" charset="2"/>
              <a:buChar char="v"/>
              <a:tabLst>
                <a:tab pos="228600" algn="l"/>
              </a:tabLst>
            </a:pPr>
            <a:r>
              <a:rPr lang="tr-TR" sz="2000" dirty="0" smtClean="0">
                <a:solidFill>
                  <a:srgbClr val="046CA6"/>
                </a:solidFill>
                <a:latin typeface="Arial" charset="0"/>
              </a:rPr>
              <a:t>5510 </a:t>
            </a:r>
            <a:r>
              <a:rPr lang="tr-TR" sz="2000" dirty="0">
                <a:solidFill>
                  <a:srgbClr val="046CA6"/>
                </a:solidFill>
                <a:latin typeface="Arial" charset="0"/>
              </a:rPr>
              <a:t>sayılı Kanunun </a:t>
            </a:r>
            <a:r>
              <a:rPr lang="tr-TR" sz="2000" dirty="0" smtClean="0">
                <a:solidFill>
                  <a:srgbClr val="046CA6"/>
                </a:solidFill>
                <a:latin typeface="Arial" charset="0"/>
              </a:rPr>
              <a:t>Ek </a:t>
            </a:r>
            <a:r>
              <a:rPr lang="tr-TR" sz="2000" dirty="0">
                <a:solidFill>
                  <a:srgbClr val="046CA6"/>
                </a:solidFill>
                <a:latin typeface="Arial" charset="0"/>
              </a:rPr>
              <a:t>9 uncu maddesi kapsamındaki </a:t>
            </a:r>
            <a:r>
              <a:rPr lang="tr-TR" sz="2000" dirty="0" smtClean="0">
                <a:solidFill>
                  <a:srgbClr val="046CA6"/>
                </a:solidFill>
                <a:latin typeface="Arial" charset="0"/>
              </a:rPr>
              <a:t>sigortalıları bildirmekle yükümlü olanlar,</a:t>
            </a:r>
          </a:p>
          <a:p>
            <a:pPr marL="0" lvl="0" indent="0" algn="just">
              <a:spcBef>
                <a:spcPts val="0"/>
              </a:spcBef>
              <a:buClrTx/>
              <a:buNone/>
              <a:tabLst>
                <a:tab pos="228600" algn="l"/>
              </a:tabLst>
            </a:pPr>
            <a:endParaRPr lang="tr-TR" sz="2000" dirty="0" smtClean="0">
              <a:solidFill>
                <a:srgbClr val="046CA6"/>
              </a:solidFill>
              <a:latin typeface="Arial" charset="0"/>
            </a:endParaRPr>
          </a:p>
          <a:p>
            <a:pPr lvl="0" algn="just">
              <a:spcBef>
                <a:spcPts val="0"/>
              </a:spcBef>
              <a:buClrTx/>
              <a:buFont typeface="Wingdings" panose="05000000000000000000" pitchFamily="2" charset="2"/>
              <a:buChar char="v"/>
              <a:tabLst>
                <a:tab pos="228600" algn="l"/>
              </a:tabLst>
            </a:pPr>
            <a:r>
              <a:rPr lang="tr-TR" sz="2000" dirty="0" smtClean="0">
                <a:solidFill>
                  <a:srgbClr val="046CA6"/>
                </a:solidFill>
                <a:latin typeface="Arial" charset="0"/>
              </a:rPr>
              <a:t>Konut kapıcılığı işyerleri,</a:t>
            </a:r>
          </a:p>
          <a:p>
            <a:pPr lvl="0" algn="just">
              <a:spcBef>
                <a:spcPts val="0"/>
              </a:spcBef>
              <a:buClrTx/>
              <a:buFont typeface="Wingdings" panose="05000000000000000000" pitchFamily="2" charset="2"/>
              <a:buChar char="v"/>
              <a:tabLst>
                <a:tab pos="228600" algn="l"/>
              </a:tabLst>
            </a:pPr>
            <a:endParaRPr lang="tr-TR" sz="2000" dirty="0" smtClean="0">
              <a:solidFill>
                <a:srgbClr val="046CA6"/>
              </a:solidFill>
              <a:latin typeface="Arial" charset="0"/>
            </a:endParaRPr>
          </a:p>
          <a:p>
            <a:pPr lvl="0" algn="just">
              <a:spcBef>
                <a:spcPts val="0"/>
              </a:spcBef>
              <a:buClrTx/>
              <a:buFont typeface="Wingdings" panose="05000000000000000000" pitchFamily="2" charset="2"/>
              <a:buChar char="v"/>
              <a:tabLst>
                <a:tab pos="228600" algn="l"/>
              </a:tabLst>
            </a:pPr>
            <a:r>
              <a:rPr lang="tr-TR" sz="2000" dirty="0" smtClean="0">
                <a:solidFill>
                  <a:srgbClr val="046CA6"/>
                </a:solidFill>
                <a:latin typeface="Arial" charset="0"/>
              </a:rPr>
              <a:t>Genel Bütçe tertibinde I sayılı cetvelde yer alan kurum ve kuruluşlar </a:t>
            </a:r>
          </a:p>
          <a:p>
            <a:pPr marL="0" lvl="0" indent="0" algn="just">
              <a:spcBef>
                <a:spcPts val="0"/>
              </a:spcBef>
              <a:buClrTx/>
              <a:buNone/>
              <a:tabLst>
                <a:tab pos="228600" algn="l"/>
              </a:tabLst>
            </a:pPr>
            <a:endParaRPr lang="tr-TR" sz="2000" dirty="0">
              <a:solidFill>
                <a:srgbClr val="046CA6"/>
              </a:solidFill>
              <a:latin typeface="Arial" charset="0"/>
            </a:endParaRPr>
          </a:p>
          <a:p>
            <a:pPr marL="0" lvl="0" indent="0" algn="just">
              <a:buNone/>
            </a:pPr>
            <a:r>
              <a:rPr lang="tr-TR" dirty="0"/>
              <a:t>	</a:t>
            </a:r>
          </a:p>
          <a:p>
            <a:pPr marL="0" indent="0" algn="just">
              <a:buNone/>
            </a:pPr>
            <a:endParaRPr lang="tr-TR" dirty="0"/>
          </a:p>
          <a:p>
            <a:pPr lvl="0" algn="just">
              <a:spcBef>
                <a:spcPts val="0"/>
              </a:spcBef>
              <a:buClrTx/>
              <a:buFont typeface="Wingdings" panose="05000000000000000000" pitchFamily="2" charset="2"/>
              <a:buChar char="v"/>
              <a:tabLst>
                <a:tab pos="228600" algn="l"/>
              </a:tabLst>
            </a:pPr>
            <a:endParaRPr lang="tr-TR" sz="2000" dirty="0" smtClean="0">
              <a:solidFill>
                <a:srgbClr val="046CA6"/>
              </a:solidFill>
              <a:latin typeface="Arial" charset="0"/>
            </a:endParaRPr>
          </a:p>
          <a:p>
            <a:pPr marL="0" lvl="0" indent="0" algn="just">
              <a:spcBef>
                <a:spcPts val="0"/>
              </a:spcBef>
              <a:buClrTx/>
              <a:buNone/>
              <a:tabLst>
                <a:tab pos="228600" algn="l"/>
              </a:tabLst>
            </a:pPr>
            <a:endParaRPr lang="tr-TR" dirty="0">
              <a:solidFill>
                <a:srgbClr val="046CA6"/>
              </a:solidFill>
              <a:latin typeface="Arial" charset="0"/>
            </a:endParaRPr>
          </a:p>
          <a:p>
            <a:endParaRPr lang="tr-TR" dirty="0"/>
          </a:p>
        </p:txBody>
      </p:sp>
      <p:sp>
        <p:nvSpPr>
          <p:cNvPr id="4" name="Dikdörtgen 3"/>
          <p:cNvSpPr/>
          <p:nvPr/>
        </p:nvSpPr>
        <p:spPr>
          <a:xfrm>
            <a:off x="6003634" y="2967335"/>
            <a:ext cx="184730" cy="923330"/>
          </a:xfrm>
          <a:prstGeom prst="rect">
            <a:avLst/>
          </a:prstGeom>
          <a:noFill/>
        </p:spPr>
        <p:txBody>
          <a:bodyPr wrap="none" lIns="91440" tIns="45720" rIns="91440" bIns="45720">
            <a:spAutoFit/>
          </a:bodyPr>
          <a:lstStyle/>
          <a:p>
            <a:pPr algn="ctr"/>
            <a:endParaRPr lang="tr-TR" sz="5400" b="1" cap="none" spc="50" dirty="0">
              <a:ln w="0"/>
              <a:solidFill>
                <a:schemeClr val="bg2"/>
              </a:solidFill>
              <a:effectLst>
                <a:innerShdw blurRad="63500" dist="50800" dir="13500000">
                  <a:srgbClr val="000000">
                    <a:alpha val="50000"/>
                  </a:srgbClr>
                </a:innerShdw>
              </a:effectLst>
            </a:endParaRPr>
          </a:p>
        </p:txBody>
      </p:sp>
    </p:spTree>
    <p:extLst>
      <p:ext uri="{BB962C8B-B14F-4D97-AF65-F5344CB8AC3E}">
        <p14:creationId xmlns:p14="http://schemas.microsoft.com/office/powerpoint/2010/main" val="24620956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ikdörtgen: Yuvarlatılmış Köşeler 7">
            <a:extLst>
              <a:ext uri="{FF2B5EF4-FFF2-40B4-BE49-F238E27FC236}">
                <a16:creationId xmlns:a16="http://schemas.microsoft.com/office/drawing/2014/main" id="{33EAD511-296C-487E-820C-DF2F6D47655C}"/>
              </a:ext>
            </a:extLst>
          </p:cNvPr>
          <p:cNvSpPr/>
          <p:nvPr/>
        </p:nvSpPr>
        <p:spPr>
          <a:xfrm>
            <a:off x="1954659" y="4426596"/>
            <a:ext cx="9067800" cy="2196777"/>
          </a:xfrm>
          <a:prstGeom prst="roundRect">
            <a:avLst/>
          </a:prstGeom>
          <a:solidFill>
            <a:schemeClr val="accent6">
              <a:lumMod val="40000"/>
              <a:lumOff val="60000"/>
            </a:schemeClr>
          </a:solidFill>
          <a:effectLst>
            <a:glow rad="101600">
              <a:schemeClr val="accent1">
                <a:satMod val="175000"/>
                <a:alpha val="40000"/>
              </a:schemeClr>
            </a:glow>
            <a:outerShdw blurRad="76200" dist="12700" dir="8100000" sy="-23000" kx="800400" algn="br" rotWithShape="0">
              <a:prstClr val="black">
                <a:alpha val="2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Dikdörtgen: Yuvarlatılmış Köşeler 5">
            <a:extLst>
              <a:ext uri="{FF2B5EF4-FFF2-40B4-BE49-F238E27FC236}">
                <a16:creationId xmlns:a16="http://schemas.microsoft.com/office/drawing/2014/main" id="{71D56B41-8C8B-4392-B222-97E3041CBD92}"/>
              </a:ext>
            </a:extLst>
          </p:cNvPr>
          <p:cNvSpPr/>
          <p:nvPr/>
        </p:nvSpPr>
        <p:spPr>
          <a:xfrm>
            <a:off x="1317317" y="1180728"/>
            <a:ext cx="10342485" cy="3095995"/>
          </a:xfrm>
          <a:prstGeom prst="roundRect">
            <a:avLst/>
          </a:prstGeom>
          <a:solidFill>
            <a:srgbClr val="002060"/>
          </a:solidFill>
          <a:effectLst>
            <a:glow rad="101600">
              <a:schemeClr val="accent1">
                <a:satMod val="175000"/>
                <a:alpha val="40000"/>
              </a:schemeClr>
            </a:glow>
            <a:outerShdw blurRad="50800" dist="38100" dir="16200000" rotWithShape="0">
              <a:prstClr val="black">
                <a:alpha val="40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 name="Unvan 1">
            <a:extLst>
              <a:ext uri="{FF2B5EF4-FFF2-40B4-BE49-F238E27FC236}">
                <a16:creationId xmlns:a16="http://schemas.microsoft.com/office/drawing/2014/main" id="{48CC46F4-08C2-4EA5-B9CB-69305A273F11}"/>
              </a:ext>
            </a:extLst>
          </p:cNvPr>
          <p:cNvSpPr>
            <a:spLocks noGrp="1"/>
          </p:cNvSpPr>
          <p:nvPr>
            <p:ph type="title"/>
          </p:nvPr>
        </p:nvSpPr>
        <p:spPr>
          <a:xfrm>
            <a:off x="1954659" y="241050"/>
            <a:ext cx="8763000" cy="706419"/>
          </a:xfrm>
          <a:solidFill>
            <a:schemeClr val="bg2">
              <a:lumMod val="9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a:bodyPr>
          <a:lstStyle/>
          <a:p>
            <a:pPr algn="ctr"/>
            <a:r>
              <a:rPr lang="tr-TR" sz="2300" b="1" dirty="0"/>
              <a:t>ÜCRET GİZLİLİĞİ İÇİN MÜKELLEFİYET (1003B) </a:t>
            </a:r>
          </a:p>
        </p:txBody>
      </p:sp>
      <p:sp>
        <p:nvSpPr>
          <p:cNvPr id="3" name="Metin kutusu 2">
            <a:extLst>
              <a:ext uri="{FF2B5EF4-FFF2-40B4-BE49-F238E27FC236}">
                <a16:creationId xmlns:a16="http://schemas.microsoft.com/office/drawing/2014/main" id="{20E4E94F-D832-48A2-B202-840B4D2AD32C}"/>
              </a:ext>
            </a:extLst>
          </p:cNvPr>
          <p:cNvSpPr txBox="1"/>
          <p:nvPr/>
        </p:nvSpPr>
        <p:spPr>
          <a:xfrm>
            <a:off x="1624244" y="1458141"/>
            <a:ext cx="9883158" cy="2585323"/>
          </a:xfrm>
          <a:prstGeom prst="rect">
            <a:avLst/>
          </a:prstGeom>
          <a:noFill/>
        </p:spPr>
        <p:txBody>
          <a:bodyPr wrap="square" rtlCol="0">
            <a:spAutoFit/>
          </a:bodyPr>
          <a:lstStyle/>
          <a:p>
            <a:pPr algn="just"/>
            <a:r>
              <a:rPr lang="tr-TR" dirty="0"/>
              <a:t>	</a:t>
            </a:r>
            <a:r>
              <a:rPr lang="tr-TR" dirty="0">
                <a:solidFill>
                  <a:schemeClr val="bg1"/>
                </a:solidFill>
              </a:rPr>
              <a:t>340 Sıra No.lu Vergi Usul Kanunu Genel Tebliğin </a:t>
            </a:r>
            <a:r>
              <a:rPr lang="tr-TR" b="1" dirty="0">
                <a:solidFill>
                  <a:schemeClr val="bg1"/>
                </a:solidFill>
              </a:rPr>
              <a:t>“IV - </a:t>
            </a:r>
            <a:r>
              <a:rPr lang="tr-TR" b="1" dirty="0">
                <a:solidFill>
                  <a:srgbClr val="FF0000"/>
                </a:solidFill>
              </a:rPr>
              <a:t>Beyannamelerini Kendileri Gönderebilecek Mükellefler</a:t>
            </a:r>
            <a:r>
              <a:rPr lang="tr-TR" b="1" dirty="0">
                <a:solidFill>
                  <a:schemeClr val="bg1"/>
                </a:solidFill>
              </a:rPr>
              <a:t>” </a:t>
            </a:r>
            <a:r>
              <a:rPr lang="tr-TR" dirty="0">
                <a:solidFill>
                  <a:schemeClr val="bg1"/>
                </a:solidFill>
              </a:rPr>
              <a:t>bölümündeki şartları taşıyan mükellefler/işverenler, </a:t>
            </a:r>
            <a:r>
              <a:rPr lang="tr-TR" b="1" dirty="0">
                <a:solidFill>
                  <a:srgbClr val="FF0000"/>
                </a:solidFill>
              </a:rPr>
              <a:t>diledikleri takdirde</a:t>
            </a:r>
            <a:r>
              <a:rPr lang="tr-TR" dirty="0">
                <a:solidFill>
                  <a:schemeClr val="bg1"/>
                </a:solidFill>
              </a:rPr>
              <a:t>, ikinci bir şifre alarak sadece ücret ödemeleri üzerinden yapılan vergi kesintilerini matrahlarıyla birlikte 5510 sayılı Kanuna göre sigortalıların sigorta primleri ve kazançları toplamı, meslek adları ve kodları ile prim ödeme gün sayılarını “</a:t>
            </a:r>
            <a:r>
              <a:rPr lang="tr-TR" b="1" dirty="0">
                <a:solidFill>
                  <a:srgbClr val="FF0000"/>
                </a:solidFill>
              </a:rPr>
              <a:t>1003B</a:t>
            </a:r>
            <a:r>
              <a:rPr lang="tr-TR" b="1" dirty="0">
                <a:solidFill>
                  <a:schemeClr val="bg1"/>
                </a:solidFill>
              </a:rPr>
              <a:t>” </a:t>
            </a:r>
            <a:r>
              <a:rPr lang="tr-TR" dirty="0">
                <a:solidFill>
                  <a:schemeClr val="bg1"/>
                </a:solidFill>
              </a:rPr>
              <a:t>kodlu “</a:t>
            </a:r>
            <a:r>
              <a:rPr lang="tr-TR" b="1" dirty="0">
                <a:solidFill>
                  <a:schemeClr val="bg1"/>
                </a:solidFill>
              </a:rPr>
              <a:t>Muhtasar ve Prim Hizmet Beyannamesi (Ücret ödemelerine ilişkin vergi kesintileri ile sigortalının sigorta primleri ve kazançları toplamı, meslek adları ve kodları ile prim ödeme gün sayılarının bildirilmesine yönelik)” </a:t>
            </a:r>
            <a:r>
              <a:rPr lang="tr-TR" dirty="0">
                <a:solidFill>
                  <a:schemeClr val="bg1"/>
                </a:solidFill>
              </a:rPr>
              <a:t>ile elektronik ortamda gönderebileceklerdir. </a:t>
            </a:r>
          </a:p>
        </p:txBody>
      </p:sp>
      <p:sp>
        <p:nvSpPr>
          <p:cNvPr id="7" name="Dikdörtgen 6">
            <a:extLst>
              <a:ext uri="{FF2B5EF4-FFF2-40B4-BE49-F238E27FC236}">
                <a16:creationId xmlns:a16="http://schemas.microsoft.com/office/drawing/2014/main" id="{9CCC9B52-53E4-470F-ADBF-3199B5FEF8CE}"/>
              </a:ext>
            </a:extLst>
          </p:cNvPr>
          <p:cNvSpPr/>
          <p:nvPr/>
        </p:nvSpPr>
        <p:spPr>
          <a:xfrm>
            <a:off x="2524124" y="4729086"/>
            <a:ext cx="8097267" cy="1477328"/>
          </a:xfrm>
          <a:prstGeom prst="rect">
            <a:avLst/>
          </a:prstGeom>
        </p:spPr>
        <p:txBody>
          <a:bodyPr wrap="square">
            <a:spAutoFit/>
          </a:bodyPr>
          <a:lstStyle/>
          <a:p>
            <a:pPr algn="just"/>
            <a:r>
              <a:rPr lang="tr-TR" dirty="0"/>
              <a:t>	</a:t>
            </a:r>
            <a:r>
              <a:rPr lang="tr-TR" b="1" dirty="0">
                <a:solidFill>
                  <a:srgbClr val="002060"/>
                </a:solidFill>
              </a:rPr>
              <a:t>1003B kodlu Muhtasar ve Prim Hizmet Beyannamesi gönderebilmek için mükellefler 340 Sıra No.lu Vergi Usul Kanununda yer alan düzenlemelere göre, </a:t>
            </a:r>
            <a:r>
              <a:rPr lang="tr-TR" b="1" dirty="0">
                <a:solidFill>
                  <a:srgbClr val="FF0000"/>
                </a:solidFill>
              </a:rPr>
              <a:t>kendileri e-Beyanname gönderme şartlarını taşıyanlar</a:t>
            </a:r>
            <a:r>
              <a:rPr lang="tr-TR" b="1" dirty="0">
                <a:solidFill>
                  <a:srgbClr val="002060"/>
                </a:solidFill>
              </a:rPr>
              <a:t> </a:t>
            </a:r>
            <a:r>
              <a:rPr lang="tr-TR" b="1" i="1" u="sng" dirty="0">
                <a:solidFill>
                  <a:srgbClr val="C00000"/>
                </a:solidFill>
              </a:rPr>
              <a:t>istemeleri halinde</a:t>
            </a:r>
            <a:r>
              <a:rPr lang="tr-TR" b="1" dirty="0">
                <a:solidFill>
                  <a:srgbClr val="002060"/>
                </a:solidFill>
              </a:rPr>
              <a:t> merkez veya mükellefiyetli şubeler için ayrı ayrı kullanıcı kodu, parola ve şifre alabilirler. </a:t>
            </a:r>
          </a:p>
        </p:txBody>
      </p:sp>
    </p:spTree>
    <p:extLst>
      <p:ext uri="{BB962C8B-B14F-4D97-AF65-F5344CB8AC3E}">
        <p14:creationId xmlns:p14="http://schemas.microsoft.com/office/powerpoint/2010/main" val="22056963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a:extLst>
              <a:ext uri="{FF2B5EF4-FFF2-40B4-BE49-F238E27FC236}">
                <a16:creationId xmlns:a16="http://schemas.microsoft.com/office/drawing/2014/main" id="{6921E985-093C-4580-9343-79EFE63694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826" y="681038"/>
            <a:ext cx="12068174" cy="5705474"/>
          </a:xfrm>
          <a:prstGeom prst="rect">
            <a:avLst/>
          </a:prstGeom>
          <a:ln>
            <a:noFill/>
          </a:ln>
          <a:effectLst>
            <a:glow rad="228600">
              <a:schemeClr val="accent2">
                <a:satMod val="175000"/>
                <a:alpha val="40000"/>
              </a:schemeClr>
            </a:glow>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pic>
      <p:sp>
        <p:nvSpPr>
          <p:cNvPr id="4" name="Unvan 1">
            <a:extLst>
              <a:ext uri="{FF2B5EF4-FFF2-40B4-BE49-F238E27FC236}">
                <a16:creationId xmlns:a16="http://schemas.microsoft.com/office/drawing/2014/main" id="{DBECEECC-AE60-4046-B0D0-5C4E1C2CADF1}"/>
              </a:ext>
            </a:extLst>
          </p:cNvPr>
          <p:cNvSpPr>
            <a:spLocks noGrp="1"/>
          </p:cNvSpPr>
          <p:nvPr>
            <p:ph type="title"/>
          </p:nvPr>
        </p:nvSpPr>
        <p:spPr>
          <a:xfrm>
            <a:off x="3114675" y="142875"/>
            <a:ext cx="6657466" cy="338138"/>
          </a:xfrm>
          <a:solidFill>
            <a:schemeClr val="bg2">
              <a:lumMod val="9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fontScale="90000"/>
          </a:bodyPr>
          <a:lstStyle/>
          <a:p>
            <a:pPr algn="ctr"/>
            <a:r>
              <a:rPr lang="tr-TR" sz="2300" b="1" dirty="0">
                <a:solidFill>
                  <a:srgbClr val="002060"/>
                </a:solidFill>
              </a:rPr>
              <a:t>ÜCRET GİZLİLİĞİ İÇİN MÜKELLEFİYET (1003B) </a:t>
            </a:r>
          </a:p>
        </p:txBody>
      </p:sp>
    </p:spTree>
    <p:extLst>
      <p:ext uri="{BB962C8B-B14F-4D97-AF65-F5344CB8AC3E}">
        <p14:creationId xmlns:p14="http://schemas.microsoft.com/office/powerpoint/2010/main" val="283493778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EDC99-7BE1-4AFF-A147-568B3661A677}"/>
              </a:ext>
            </a:extLst>
          </p:cNvPr>
          <p:cNvSpPr>
            <a:spLocks noGrp="1"/>
          </p:cNvSpPr>
          <p:nvPr>
            <p:ph type="title"/>
          </p:nvPr>
        </p:nvSpPr>
        <p:spPr>
          <a:xfrm>
            <a:off x="2266025" y="372838"/>
            <a:ext cx="8763000" cy="706419"/>
          </a:xfrm>
          <a:solidFill>
            <a:schemeClr val="accent6">
              <a:lumMod val="60000"/>
              <a:lumOff val="40000"/>
            </a:schemeClr>
          </a:solidFill>
          <a:effectLst>
            <a:outerShdw blurRad="152400" dist="317500" dir="5400000" sx="90000" sy="-19000" rotWithShape="0">
              <a:prstClr val="black">
                <a:alpha val="15000"/>
              </a:prstClr>
            </a:outerShdw>
            <a:reflection blurRad="6350" stA="50000" endA="300" endPos="38500" dist="50800" dir="5400000" sy="-100000" algn="bl" rotWithShape="0"/>
          </a:effectLst>
          <a:scene3d>
            <a:camera prst="orthographicFront"/>
            <a:lightRig rig="threePt" dir="t"/>
          </a:scene3d>
          <a:sp3d>
            <a:bevelT w="152400" h="50800" prst="softRound"/>
          </a:sp3d>
        </p:spPr>
        <p:txBody>
          <a:bodyPr vert="horz" lIns="91440" tIns="45720" rIns="91440" bIns="45720" rtlCol="0" anchor="ctr">
            <a:normAutofit/>
          </a:bodyPr>
          <a:lstStyle/>
          <a:p>
            <a:pPr algn="ctr"/>
            <a:r>
              <a:rPr lang="tr-TR" b="1" dirty="0">
                <a:effectLst>
                  <a:glow rad="127000">
                    <a:srgbClr val="FFFF00"/>
                  </a:glow>
                </a:effectLst>
              </a:rPr>
              <a:t>Mükellefiyet Aylık mı Yoksa Üç Aylık mı Kalacak? </a:t>
            </a:r>
          </a:p>
        </p:txBody>
      </p:sp>
      <p:sp>
        <p:nvSpPr>
          <p:cNvPr id="3" name="Dikdörtgen: Yuvarlatılmış Köşeler 2">
            <a:extLst>
              <a:ext uri="{FF2B5EF4-FFF2-40B4-BE49-F238E27FC236}">
                <a16:creationId xmlns:a16="http://schemas.microsoft.com/office/drawing/2014/main" id="{824A2DBB-A898-4789-9880-5A38DEA0E702}"/>
              </a:ext>
            </a:extLst>
          </p:cNvPr>
          <p:cNvSpPr/>
          <p:nvPr/>
        </p:nvSpPr>
        <p:spPr>
          <a:xfrm>
            <a:off x="2266025" y="1619250"/>
            <a:ext cx="8763000" cy="3619499"/>
          </a:xfrm>
          <a:prstGeom prst="roundRect">
            <a:avLst>
              <a:gd name="adj" fmla="val 16320"/>
            </a:avLst>
          </a:prstGeom>
          <a:effectLst>
            <a:outerShdw blurRad="76200" dir="13500000" sy="23000" kx="1200000" algn="br" rotWithShape="0">
              <a:prstClr val="black">
                <a:alpha val="20000"/>
              </a:prstClr>
            </a:outerShdw>
            <a:reflection blurRad="6350" stA="50000" endA="300" endPos="55500" dist="101600" dir="5400000" sy="-100000" algn="bl" rotWithShape="0"/>
          </a:effectLst>
          <a:scene3d>
            <a:camera prst="orthographicFront"/>
            <a:lightRig rig="threePt" dir="t"/>
          </a:scene3d>
          <a:sp3d>
            <a:bevelT w="101600" prst="rible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dirty="0"/>
              <a:t>Muhtasar ve Prim Hizmet Beyannamesinde </a:t>
            </a:r>
            <a:r>
              <a:rPr lang="tr-TR" b="1" dirty="0">
                <a:solidFill>
                  <a:schemeClr val="tx1"/>
                </a:solidFill>
              </a:rPr>
              <a:t>en az bir işçi çalıştıran</a:t>
            </a:r>
            <a:r>
              <a:rPr lang="tr-TR" dirty="0"/>
              <a:t> mükellefler aylık mükellefiyete geçmek zorundadır. İşçi çalıştırmıyorlarsa üç aylık mükellefiyete devam edebilirler. Ekim-Aralık/2019 vergilendirme dönemi itibariyle verilen beyannamelerde en az bir işçi çalıştırdığı sistem tarafından tespit edilebilen mükelleflerin mükellefiyetleri sistem tarafından aylığa dönüştürülecektir. Mükellefler beyannamenin verileceği ay içerisinde mükellefiyetlerini kontrol ederek, dönüştürülme yapılmamışsa </a:t>
            </a:r>
            <a:r>
              <a:rPr lang="tr-TR" b="1" dirty="0">
                <a:solidFill>
                  <a:schemeClr val="tx1"/>
                </a:solidFill>
              </a:rPr>
              <a:t>vergi dairesine bizzat başvurarak veya ivd.gib.gov.tr adresinden </a:t>
            </a:r>
            <a:r>
              <a:rPr lang="tr-TR" dirty="0"/>
              <a:t>dilekçe vermek suretiyle dönem tipini “aylık” olarak değiştirebilirler. </a:t>
            </a:r>
          </a:p>
        </p:txBody>
      </p:sp>
    </p:spTree>
    <p:extLst>
      <p:ext uri="{BB962C8B-B14F-4D97-AF65-F5344CB8AC3E}">
        <p14:creationId xmlns:p14="http://schemas.microsoft.com/office/powerpoint/2010/main" val="31526207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Kaydırma: Yatay 7">
            <a:extLst>
              <a:ext uri="{FF2B5EF4-FFF2-40B4-BE49-F238E27FC236}">
                <a16:creationId xmlns:a16="http://schemas.microsoft.com/office/drawing/2014/main" id="{94F0F1A0-34AB-41DE-A4DB-D2176A4EFE05}"/>
              </a:ext>
            </a:extLst>
          </p:cNvPr>
          <p:cNvSpPr/>
          <p:nvPr/>
        </p:nvSpPr>
        <p:spPr>
          <a:xfrm>
            <a:off x="2041287" y="4374949"/>
            <a:ext cx="9591892" cy="1270217"/>
          </a:xfrm>
          <a:prstGeom prst="horizontalScroll">
            <a:avLst/>
          </a:prstGeom>
          <a:solidFill>
            <a:schemeClr val="accent4">
              <a:lumMod val="60000"/>
              <a:lumOff val="40000"/>
            </a:schemeClr>
          </a:solidFill>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Kaydırma: Yatay 8">
            <a:extLst>
              <a:ext uri="{FF2B5EF4-FFF2-40B4-BE49-F238E27FC236}">
                <a16:creationId xmlns:a16="http://schemas.microsoft.com/office/drawing/2014/main" id="{D672D272-7C1E-465A-B3DC-39D0E1ABAEA3}"/>
              </a:ext>
            </a:extLst>
          </p:cNvPr>
          <p:cNvSpPr/>
          <p:nvPr/>
        </p:nvSpPr>
        <p:spPr>
          <a:xfrm>
            <a:off x="2473241" y="5578708"/>
            <a:ext cx="9499683" cy="1167434"/>
          </a:xfrm>
          <a:prstGeom prst="horizontalScroll">
            <a:avLst/>
          </a:prstGeom>
          <a:solidFill>
            <a:schemeClr val="accent3"/>
          </a:solidFill>
          <a:effectLst>
            <a:glow rad="1016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Kaydırma: Yatay 6">
            <a:extLst>
              <a:ext uri="{FF2B5EF4-FFF2-40B4-BE49-F238E27FC236}">
                <a16:creationId xmlns:a16="http://schemas.microsoft.com/office/drawing/2014/main" id="{5017E344-2F3F-4FDF-B543-491F38E24ED5}"/>
              </a:ext>
            </a:extLst>
          </p:cNvPr>
          <p:cNvSpPr/>
          <p:nvPr/>
        </p:nvSpPr>
        <p:spPr>
          <a:xfrm>
            <a:off x="1774265" y="3030425"/>
            <a:ext cx="9591892" cy="1531859"/>
          </a:xfrm>
          <a:prstGeom prst="horizontalScroll">
            <a:avLst/>
          </a:prstGeom>
          <a:solidFill>
            <a:schemeClr val="accent5"/>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Kaydırma: Yatay 5">
            <a:extLst>
              <a:ext uri="{FF2B5EF4-FFF2-40B4-BE49-F238E27FC236}">
                <a16:creationId xmlns:a16="http://schemas.microsoft.com/office/drawing/2014/main" id="{AD569314-F4C2-4D8F-A5AA-6D5A433E42CA}"/>
              </a:ext>
            </a:extLst>
          </p:cNvPr>
          <p:cNvSpPr/>
          <p:nvPr/>
        </p:nvSpPr>
        <p:spPr>
          <a:xfrm>
            <a:off x="1514475" y="1947543"/>
            <a:ext cx="9582150" cy="1224281"/>
          </a:xfrm>
          <a:prstGeom prst="horizontalScroll">
            <a:avLst/>
          </a:prstGeom>
          <a:solidFill>
            <a:schemeClr val="accent5">
              <a:lumMod val="75000"/>
            </a:schemeClr>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Kaydırma: Yatay 4">
            <a:extLst>
              <a:ext uri="{FF2B5EF4-FFF2-40B4-BE49-F238E27FC236}">
                <a16:creationId xmlns:a16="http://schemas.microsoft.com/office/drawing/2014/main" id="{1D1EF6AB-5C45-4016-9F97-DC27BF47C4BD}"/>
              </a:ext>
            </a:extLst>
          </p:cNvPr>
          <p:cNvSpPr/>
          <p:nvPr/>
        </p:nvSpPr>
        <p:spPr>
          <a:xfrm>
            <a:off x="962025" y="914054"/>
            <a:ext cx="9740422" cy="1033272"/>
          </a:xfrm>
          <a:prstGeom prst="horizontalScroll">
            <a:avLst/>
          </a:prstGeom>
          <a:solidFill>
            <a:schemeClr val="accent5">
              <a:lumMod val="75000"/>
            </a:schemeClr>
          </a:solidFill>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2" name="Başlık 1"/>
          <p:cNvSpPr>
            <a:spLocks noGrp="1"/>
          </p:cNvSpPr>
          <p:nvPr>
            <p:ph type="title"/>
          </p:nvPr>
        </p:nvSpPr>
        <p:spPr>
          <a:xfrm>
            <a:off x="409574" y="119308"/>
            <a:ext cx="11420475" cy="706419"/>
          </a:xfrm>
          <a:solidFill>
            <a:schemeClr val="accent6">
              <a:lumMod val="60000"/>
              <a:lumOff val="4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ctr">
            <a:normAutofit/>
          </a:bodyPr>
          <a:lstStyle/>
          <a:p>
            <a:pPr algn="ctr"/>
            <a:r>
              <a:rPr lang="tr-TR" b="1" dirty="0"/>
              <a:t>DİĞER HUSUSLAR</a:t>
            </a:r>
          </a:p>
        </p:txBody>
      </p:sp>
      <p:sp>
        <p:nvSpPr>
          <p:cNvPr id="4" name="Dikdörtgen 3"/>
          <p:cNvSpPr/>
          <p:nvPr/>
        </p:nvSpPr>
        <p:spPr>
          <a:xfrm>
            <a:off x="1847528" y="980729"/>
            <a:ext cx="8568952" cy="726353"/>
          </a:xfrm>
          <a:prstGeom prst="rect">
            <a:avLst/>
          </a:prstGeom>
        </p:spPr>
        <p:txBody>
          <a:bodyPr wrap="square">
            <a:spAutoFit/>
          </a:bodyPr>
          <a:lstStyle/>
          <a:p>
            <a:endParaRPr lang="tr-TR" sz="2000" dirty="0"/>
          </a:p>
          <a:p>
            <a:pPr algn="just">
              <a:lnSpc>
                <a:spcPct val="90000"/>
              </a:lnSpc>
              <a:spcBef>
                <a:spcPts val="600"/>
              </a:spcBef>
              <a:spcAft>
                <a:spcPts val="600"/>
              </a:spcAft>
              <a:tabLst>
                <a:tab pos="4848225" algn="l"/>
              </a:tabLst>
            </a:pPr>
            <a:r>
              <a:rPr lang="tr-TR" dirty="0">
                <a:solidFill>
                  <a:srgbClr val="002060"/>
                </a:solidFill>
              </a:rPr>
              <a:t> </a:t>
            </a:r>
            <a:endParaRPr lang="tr-TR" dirty="0">
              <a:solidFill>
                <a:srgbClr val="0000CC"/>
              </a:solidFill>
            </a:endParaRPr>
          </a:p>
        </p:txBody>
      </p:sp>
      <p:sp>
        <p:nvSpPr>
          <p:cNvPr id="3" name="Dikdörtgen 2"/>
          <p:cNvSpPr/>
          <p:nvPr/>
        </p:nvSpPr>
        <p:spPr>
          <a:xfrm>
            <a:off x="1939447" y="497937"/>
            <a:ext cx="8763000" cy="6909584"/>
          </a:xfrm>
          <a:prstGeom prst="rect">
            <a:avLst/>
          </a:prstGeom>
        </p:spPr>
        <p:txBody>
          <a:bodyPr wrap="square">
            <a:spAutoFit/>
          </a:bodyPr>
          <a:lstStyle/>
          <a:p>
            <a:pPr algn="just"/>
            <a:endParaRPr lang="tr-TR" sz="2300" dirty="0"/>
          </a:p>
          <a:p>
            <a:pPr algn="just"/>
            <a:endParaRPr lang="tr-TR" sz="2000" dirty="0"/>
          </a:p>
          <a:p>
            <a:pPr algn="just"/>
            <a:r>
              <a:rPr lang="tr-TR" sz="2000" dirty="0">
                <a:solidFill>
                  <a:schemeClr val="bg1"/>
                </a:solidFill>
              </a:rPr>
              <a:t>Türkiye genelinde uygulamaya 2020/Ocak beyannamesinden itibaren başlanacaktır.</a:t>
            </a:r>
          </a:p>
          <a:p>
            <a:pPr marL="342900" indent="-342900" algn="just">
              <a:buFont typeface="Wingdings" panose="05000000000000000000" pitchFamily="2" charset="2"/>
              <a:buChar char="v"/>
            </a:pPr>
            <a:endParaRPr lang="tr-TR" sz="2000" dirty="0"/>
          </a:p>
          <a:p>
            <a:pPr algn="just"/>
            <a:r>
              <a:rPr lang="tr-TR" sz="2000" dirty="0"/>
              <a:t>	Muhtasar ve Prim Hizmet Beyannamesinin elektronik ortamda gönderilebilmesi için şifre verilmesi ve kullanılmasına ilişkin işlemler Gelir İdaresi Başkanlığınca yapılacaktır.</a:t>
            </a:r>
          </a:p>
          <a:p>
            <a:pPr marL="342900" indent="-342900" algn="just">
              <a:buFont typeface="Wingdings" panose="05000000000000000000" pitchFamily="2" charset="2"/>
              <a:buChar char="v"/>
            </a:pPr>
            <a:endParaRPr lang="tr-TR" sz="2000" dirty="0"/>
          </a:p>
          <a:p>
            <a:pPr algn="just"/>
            <a:r>
              <a:rPr lang="tr-TR" sz="2000" dirty="0"/>
              <a:t>	</a:t>
            </a:r>
            <a:r>
              <a:rPr lang="tr-TR" sz="2000" dirty="0">
                <a:solidFill>
                  <a:schemeClr val="bg1"/>
                </a:solidFill>
              </a:rPr>
              <a:t>Muhtasar ve Prim Hizmet Beyannamesi dışında kalan Sosyal  Güvenlik Kurumuna karşı elektronik ortamda yerine getirilmesi gereken yükümlükler için şifre verilmeye devam edilecektir.</a:t>
            </a:r>
          </a:p>
          <a:p>
            <a:pPr marL="342900" indent="-342900" algn="just">
              <a:buFont typeface="Wingdings" panose="05000000000000000000" pitchFamily="2" charset="2"/>
              <a:buChar char="v"/>
            </a:pPr>
            <a:endParaRPr lang="tr-TR" sz="2000" dirty="0"/>
          </a:p>
          <a:p>
            <a:pPr algn="just"/>
            <a:r>
              <a:rPr lang="tr-TR" sz="2000" dirty="0"/>
              <a:t>		2019/Aralık ve öncesi dönemlere ilişkin verilecek aylık prim ve  	hizmet belgesi </a:t>
            </a:r>
            <a:r>
              <a:rPr lang="tr-TR" sz="2000" dirty="0" err="1"/>
              <a:t>muhsgk</a:t>
            </a:r>
            <a:r>
              <a:rPr lang="tr-TR" sz="2000" dirty="0"/>
              <a:t> üzerinden gönderilemeyecektir.</a:t>
            </a:r>
          </a:p>
          <a:p>
            <a:pPr marL="342900" indent="-342900" algn="just">
              <a:buFont typeface="Wingdings" panose="05000000000000000000" pitchFamily="2" charset="2"/>
              <a:buChar char="v"/>
            </a:pPr>
            <a:endParaRPr lang="tr-TR" sz="2000" dirty="0"/>
          </a:p>
          <a:p>
            <a:pPr algn="just"/>
            <a:r>
              <a:rPr lang="tr-TR" sz="2000" dirty="0"/>
              <a:t>		</a:t>
            </a:r>
          </a:p>
          <a:p>
            <a:pPr algn="just"/>
            <a:r>
              <a:rPr lang="tr-TR" sz="2000" dirty="0"/>
              <a:t>			</a:t>
            </a:r>
            <a:r>
              <a:rPr lang="tr-TR" sz="2000" dirty="0">
                <a:solidFill>
                  <a:schemeClr val="bg1"/>
                </a:solidFill>
              </a:rPr>
              <a:t>2019/Aralık ve öncesi dönemler için verilecek belgeler için              </a:t>
            </a:r>
          </a:p>
          <a:p>
            <a:pPr algn="just"/>
            <a:r>
              <a:rPr lang="tr-TR" sz="2000" dirty="0">
                <a:solidFill>
                  <a:schemeClr val="bg1"/>
                </a:solidFill>
              </a:rPr>
              <a:t>        	e-Bildirge v.2 kullanılacaktır.</a:t>
            </a:r>
          </a:p>
          <a:p>
            <a:pPr algn="just"/>
            <a:endParaRPr lang="tr-TR" dirty="0"/>
          </a:p>
          <a:p>
            <a:pPr algn="just"/>
            <a:r>
              <a:rPr lang="tr-TR" sz="2400" dirty="0"/>
              <a:t>	</a:t>
            </a:r>
          </a:p>
          <a:p>
            <a:pPr algn="just"/>
            <a:endParaRPr lang="tr-TR" dirty="0"/>
          </a:p>
        </p:txBody>
      </p:sp>
    </p:spTree>
    <p:extLst>
      <p:ext uri="{BB962C8B-B14F-4D97-AF65-F5344CB8AC3E}">
        <p14:creationId xmlns:p14="http://schemas.microsoft.com/office/powerpoint/2010/main" val="325510958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63000"/>
                <a:lumOff val="37000"/>
                <a:alpha val="69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8914" name="Title 8"/>
          <p:cNvSpPr>
            <a:spLocks noGrp="1"/>
          </p:cNvSpPr>
          <p:nvPr>
            <p:ph type="ctrTitle"/>
          </p:nvPr>
        </p:nvSpPr>
        <p:spPr>
          <a:xfrm>
            <a:off x="2228850" y="922412"/>
            <a:ext cx="8972549" cy="1815882"/>
          </a:xfrm>
          <a:gradFill>
            <a:gsLst>
              <a:gs pos="75000">
                <a:srgbClr val="70ACC2">
                  <a:alpha val="88000"/>
                  <a:lumMod val="68000"/>
                  <a:lumOff val="32000"/>
                </a:srgbClr>
              </a:gs>
              <a:gs pos="50000">
                <a:srgbClr val="0070C0"/>
              </a:gs>
              <a:gs pos="0">
                <a:schemeClr val="bg2">
                  <a:tint val="90000"/>
                  <a:satMod val="92000"/>
                  <a:lumMod val="120000"/>
                </a:schemeClr>
              </a:gs>
            </a:gsLst>
            <a:path path="circle">
              <a:fillToRect l="50000" t="50000" r="100000" b="100000"/>
            </a:path>
          </a:gradFill>
          <a:scene3d>
            <a:camera prst="orthographicFront"/>
            <a:lightRig rig="threePt" dir="t"/>
          </a:scene3d>
          <a:sp3d>
            <a:bevelT w="139700" h="139700" prst="divot"/>
          </a:sp3d>
        </p:spPr>
        <p:txBody>
          <a:bodyPr anchor="ctr"/>
          <a:lstStyle/>
          <a:p>
            <a:pPr algn="ctr">
              <a:defRPr/>
            </a:pPr>
            <a:r>
              <a:rPr lang="tr-TR" sz="3200" dirty="0">
                <a:effectLst>
                  <a:outerShdw blurRad="38100" dist="38100" dir="2700000" algn="tl">
                    <a:srgbClr val="000000">
                      <a:alpha val="43137"/>
                    </a:srgbClr>
                  </a:outerShdw>
                </a:effectLst>
              </a:rPr>
              <a:t>   </a:t>
            </a:r>
            <a:r>
              <a:rPr lang="tr-TR" sz="3200" b="1" dirty="0">
                <a:solidFill>
                  <a:schemeClr val="tx1"/>
                </a:solidFill>
                <a:effectLst>
                  <a:outerShdw blurRad="60007" dist="200025" dir="15000000" sy="30000" kx="-1800000" algn="bl" rotWithShape="0">
                    <a:prstClr val="black">
                      <a:alpha val="32000"/>
                    </a:prstClr>
                  </a:outerShdw>
                </a:effectLst>
              </a:rPr>
              <a:t>SOSYAL GÜVENLİK KURUMU</a:t>
            </a:r>
            <a:br>
              <a:rPr lang="tr-TR" sz="3200" b="1" dirty="0">
                <a:solidFill>
                  <a:schemeClr val="tx1"/>
                </a:solidFill>
                <a:effectLst>
                  <a:outerShdw blurRad="60007" dist="200025" dir="15000000" sy="30000" kx="-1800000" algn="bl" rotWithShape="0">
                    <a:prstClr val="black">
                      <a:alpha val="32000"/>
                    </a:prstClr>
                  </a:outerShdw>
                </a:effectLst>
              </a:rPr>
            </a:br>
            <a:r>
              <a:rPr lang="tr-TR" sz="3200" b="1" dirty="0">
                <a:solidFill>
                  <a:schemeClr val="tx1"/>
                </a:solidFill>
                <a:effectLst>
                  <a:outerShdw blurRad="60007" dist="200025" dir="15000000" sy="30000" kx="-1800000" algn="bl" rotWithShape="0">
                    <a:prstClr val="black">
                      <a:alpha val="32000"/>
                    </a:prstClr>
                  </a:outerShdw>
                </a:effectLst>
              </a:rPr>
              <a:t>MANİSA SOSYAL GÜVENLİK İL MÜDÜRLÜĞÜ</a:t>
            </a:r>
          </a:p>
        </p:txBody>
      </p:sp>
      <p:sp>
        <p:nvSpPr>
          <p:cNvPr id="32772" name="Rectangle 5"/>
          <p:cNvSpPr>
            <a:spLocks noChangeArrowheads="1"/>
          </p:cNvSpPr>
          <p:nvPr/>
        </p:nvSpPr>
        <p:spPr bwMode="auto">
          <a:xfrm>
            <a:off x="4695092" y="3059722"/>
            <a:ext cx="3467833" cy="1815197"/>
          </a:xfrm>
          <a:prstGeom prst="rect">
            <a:avLst/>
          </a:prstGeom>
          <a:noFill/>
          <a:ln>
            <a:noFill/>
          </a:ln>
          <a:scene3d>
            <a:camera prst="orthographicFront"/>
            <a:lightRig rig="threePt" dir="t"/>
          </a:scene3d>
          <a:sp3d>
            <a:bevelT prst="relaxedInset"/>
          </a:sp3d>
          <a:extLst/>
        </p:spPr>
        <p:txBody>
          <a:bodyPr wrap="square">
            <a:spAutoFit/>
          </a:bodyPr>
          <a:lstStyle/>
          <a:p>
            <a:pPr algn="ctr" eaLnBrk="0" hangingPunct="0">
              <a:buClr>
                <a:srgbClr val="FF0000"/>
              </a:buClr>
              <a:defRPr/>
            </a:pPr>
            <a:r>
              <a:rPr lang="tr-TR" sz="3200" b="1" dirty="0"/>
              <a:t>  </a:t>
            </a:r>
            <a:endParaRPr lang="tr-TR" sz="1200" b="1" dirty="0">
              <a:solidFill>
                <a:schemeClr val="tx2"/>
              </a:solidFill>
            </a:endParaRPr>
          </a:p>
          <a:p>
            <a:pPr algn="ctr" eaLnBrk="0" hangingPunct="0">
              <a:buClr>
                <a:srgbClr val="FF0000"/>
              </a:buClr>
              <a:defRPr/>
            </a:pPr>
            <a:r>
              <a:rPr lang="tr-TR" sz="2400" b="1" dirty="0" smtClean="0"/>
              <a:t>Yavuz </a:t>
            </a:r>
            <a:r>
              <a:rPr lang="tr-TR" sz="2400" b="1" dirty="0"/>
              <a:t>KURT</a:t>
            </a:r>
          </a:p>
          <a:p>
            <a:pPr algn="ctr" eaLnBrk="0" hangingPunct="0">
              <a:buClr>
                <a:srgbClr val="FF0000"/>
              </a:buClr>
              <a:defRPr/>
            </a:pPr>
            <a:r>
              <a:rPr lang="tr-TR" sz="2400" b="1" dirty="0"/>
              <a:t>İl Müdürü</a:t>
            </a:r>
            <a:endParaRPr lang="tr-TR" sz="3200" dirty="0"/>
          </a:p>
          <a:p>
            <a:pPr algn="ctr" eaLnBrk="0" hangingPunct="0">
              <a:buClr>
                <a:srgbClr val="FF0000"/>
              </a:buClr>
              <a:defRPr/>
            </a:pPr>
            <a:endParaRPr lang="tr-TR" sz="3200" b="1" dirty="0">
              <a:solidFill>
                <a:srgbClr val="0070C0"/>
              </a:solidFill>
            </a:endParaRPr>
          </a:p>
        </p:txBody>
      </p:sp>
      <p:sp>
        <p:nvSpPr>
          <p:cNvPr id="2" name="Metin kutusu 1">
            <a:extLst>
              <a:ext uri="{FF2B5EF4-FFF2-40B4-BE49-F238E27FC236}">
                <a16:creationId xmlns:a16="http://schemas.microsoft.com/office/drawing/2014/main" id="{ACAAEB1F-93BE-4498-886B-1CA81D04B899}"/>
              </a:ext>
            </a:extLst>
          </p:cNvPr>
          <p:cNvSpPr txBox="1"/>
          <p:nvPr/>
        </p:nvSpPr>
        <p:spPr>
          <a:xfrm>
            <a:off x="0" y="4137555"/>
            <a:ext cx="1952626" cy="1631216"/>
          </a:xfrm>
          <a:prstGeom prst="rect">
            <a:avLst/>
          </a:prstGeom>
          <a:blipFill>
            <a:blip r:embed="rId2"/>
            <a:tile tx="0" ty="0" sx="100000" sy="100000" flip="none" algn="tl"/>
          </a:blipFill>
          <a:scene3d>
            <a:camera prst="orthographicFront"/>
            <a:lightRig rig="threePt" dir="t"/>
          </a:scene3d>
          <a:sp3d>
            <a:bevelT prst="relaxedInset"/>
          </a:sp3d>
        </p:spPr>
        <p:txBody>
          <a:bodyPr wrap="square" rtlCol="0" anchor="b">
            <a:spAutoFit/>
          </a:bodyPr>
          <a:lstStyle/>
          <a:p>
            <a:pPr algn="ctr"/>
            <a:endParaRPr lang="tr-TR" sz="3200" dirty="0"/>
          </a:p>
          <a:p>
            <a:pPr algn="ctr"/>
            <a:r>
              <a:rPr lang="tr-TR" sz="3200" dirty="0">
                <a:solidFill>
                  <a:srgbClr val="DED6D2"/>
                </a:solidFill>
              </a:rPr>
              <a:t>2020</a:t>
            </a:r>
          </a:p>
          <a:p>
            <a:endParaRPr lang="tr-TR" dirty="0"/>
          </a:p>
          <a:p>
            <a:endParaRPr lang="tr-TR" dirty="0"/>
          </a:p>
        </p:txBody>
      </p:sp>
      <p:sp>
        <p:nvSpPr>
          <p:cNvPr id="3" name="Metin kutusu 2">
            <a:extLst>
              <a:ext uri="{FF2B5EF4-FFF2-40B4-BE49-F238E27FC236}">
                <a16:creationId xmlns:a16="http://schemas.microsoft.com/office/drawing/2014/main" id="{0F7AD8AC-1CF5-41F1-9A44-F4D0E2E86332}"/>
              </a:ext>
            </a:extLst>
          </p:cNvPr>
          <p:cNvSpPr txBox="1"/>
          <p:nvPr/>
        </p:nvSpPr>
        <p:spPr>
          <a:xfrm>
            <a:off x="5356312" y="5332764"/>
            <a:ext cx="2286000" cy="369332"/>
          </a:xfrm>
          <a:prstGeom prst="rect">
            <a:avLst/>
          </a:prstGeom>
          <a:noFill/>
        </p:spPr>
        <p:txBody>
          <a:bodyPr wrap="square" rtlCol="0">
            <a:spAutoFit/>
          </a:bodyPr>
          <a:lstStyle/>
          <a:p>
            <a:pPr algn="ctr"/>
            <a:r>
              <a:rPr lang="tr-TR" b="1" dirty="0"/>
              <a:t>TEŞEKKÜRLER</a:t>
            </a:r>
          </a:p>
        </p:txBody>
      </p:sp>
    </p:spTree>
    <p:extLst>
      <p:ext uri="{BB962C8B-B14F-4D97-AF65-F5344CB8AC3E}">
        <p14:creationId xmlns:p14="http://schemas.microsoft.com/office/powerpoint/2010/main" val="65791061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aralelkenar 4">
            <a:extLst>
              <a:ext uri="{FF2B5EF4-FFF2-40B4-BE49-F238E27FC236}">
                <a16:creationId xmlns:a16="http://schemas.microsoft.com/office/drawing/2014/main" id="{E6891FCB-CF1B-4E4E-9DCC-7E5AF48AE4C3}"/>
              </a:ext>
            </a:extLst>
          </p:cNvPr>
          <p:cNvSpPr/>
          <p:nvPr/>
        </p:nvSpPr>
        <p:spPr>
          <a:xfrm>
            <a:off x="2343150" y="3235036"/>
            <a:ext cx="9701068" cy="479714"/>
          </a:xfrm>
          <a:prstGeom prst="parallelogram">
            <a:avLst/>
          </a:prstGeom>
          <a:solidFill>
            <a:schemeClr val="accent2">
              <a:lumMod val="40000"/>
              <a:lumOff val="60000"/>
            </a:schemeClr>
          </a:solidFill>
          <a:ln>
            <a:solidFill>
              <a:schemeClr val="bg1"/>
            </a:solidFill>
          </a:ln>
          <a:effectLst>
            <a:outerShdw blurRad="76200" dist="12700" dir="8100000" sy="-23000" kx="800400" algn="br"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Paralelkenar 3">
            <a:extLst>
              <a:ext uri="{FF2B5EF4-FFF2-40B4-BE49-F238E27FC236}">
                <a16:creationId xmlns:a16="http://schemas.microsoft.com/office/drawing/2014/main" id="{B2C39EBC-97BE-41C5-9223-FE92A5C4363D}"/>
              </a:ext>
            </a:extLst>
          </p:cNvPr>
          <p:cNvSpPr/>
          <p:nvPr/>
        </p:nvSpPr>
        <p:spPr>
          <a:xfrm>
            <a:off x="2060473" y="4045528"/>
            <a:ext cx="9817491" cy="818546"/>
          </a:xfrm>
          <a:prstGeom prst="parallelogram">
            <a:avLst/>
          </a:prstGeom>
          <a:solidFill>
            <a:schemeClr val="accent2">
              <a:lumMod val="40000"/>
              <a:lumOff val="60000"/>
            </a:schemeClr>
          </a:solidFill>
          <a:ln>
            <a:solidFill>
              <a:schemeClr val="bg1"/>
            </a:solidFill>
          </a:ln>
          <a:effectLst>
            <a:outerShdw blurRad="76200" dist="12700" dir="8100000" sy="-23000" kx="800400" algn="br"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Unvan 1"/>
          <p:cNvSpPr>
            <a:spLocks noGrp="1"/>
          </p:cNvSpPr>
          <p:nvPr>
            <p:ph type="title"/>
          </p:nvPr>
        </p:nvSpPr>
        <p:spPr/>
        <p:txBody>
          <a:bodyPr>
            <a:noAutofit/>
          </a:bodyPr>
          <a:lstStyle/>
          <a:p>
            <a:pPr algn="ctr"/>
            <a:r>
              <a:rPr lang="tr-TR" sz="3200" b="1" dirty="0">
                <a:ln w="9525">
                  <a:solidFill>
                    <a:schemeClr val="bg1"/>
                  </a:solidFill>
                  <a:prstDash val="solid"/>
                </a:ln>
                <a:solidFill>
                  <a:schemeClr val="tx1"/>
                </a:solidFill>
                <a:effectLst>
                  <a:outerShdw blurRad="12700" dist="38100" dir="2700000" algn="tl" rotWithShape="0">
                    <a:schemeClr val="bg1">
                      <a:lumMod val="50000"/>
                    </a:schemeClr>
                  </a:outerShdw>
                </a:effectLst>
              </a:rPr>
              <a:t>MUHTASAR VE PRİM HİZMET BEYANNAMESİNİN TANIMI VE VERİLME ŞEKLİ</a:t>
            </a:r>
          </a:p>
        </p:txBody>
      </p:sp>
      <p:sp>
        <p:nvSpPr>
          <p:cNvPr id="3" name="İçerik Yer Tutucusu 2"/>
          <p:cNvSpPr>
            <a:spLocks noGrp="1"/>
          </p:cNvSpPr>
          <p:nvPr>
            <p:ph idx="1"/>
          </p:nvPr>
        </p:nvSpPr>
        <p:spPr>
          <a:xfrm>
            <a:off x="2487612" y="2327564"/>
            <a:ext cx="8915400" cy="3777622"/>
          </a:xfrm>
        </p:spPr>
        <p:txBody>
          <a:bodyPr/>
          <a:lstStyle/>
          <a:p>
            <a:pPr marL="0" indent="0" algn="just">
              <a:buNone/>
            </a:pPr>
            <a:r>
              <a:rPr lang="tr-TR" dirty="0">
                <a:solidFill>
                  <a:srgbClr val="046CA6"/>
                </a:solidFill>
              </a:rPr>
              <a:t>	4/1/1961 tarihli ve 213 sayılı Vergi Usul Kanununun mükerrer 257 </a:t>
            </a:r>
            <a:r>
              <a:rPr lang="tr-TR" dirty="0" err="1">
                <a:solidFill>
                  <a:srgbClr val="046CA6"/>
                </a:solidFill>
              </a:rPr>
              <a:t>nci</a:t>
            </a:r>
            <a:r>
              <a:rPr lang="tr-TR" dirty="0">
                <a:solidFill>
                  <a:srgbClr val="046CA6"/>
                </a:solidFill>
              </a:rPr>
              <a:t> maddesi ile 5510 sayılı Kanunun 100 üncü maddesinin verdiği yetkilere dayanılarak, </a:t>
            </a:r>
          </a:p>
          <a:p>
            <a:pPr marL="457200" indent="-457200" algn="just">
              <a:buFont typeface="Wingdings" panose="05000000000000000000" pitchFamily="2" charset="2"/>
              <a:buChar char="v"/>
            </a:pPr>
            <a:r>
              <a:rPr lang="tr-TR" dirty="0">
                <a:solidFill>
                  <a:srgbClr val="046CA6"/>
                </a:solidFill>
              </a:rPr>
              <a:t>Kesilen vergilerin matrahlarıyla birlikte, </a:t>
            </a:r>
          </a:p>
          <a:p>
            <a:pPr marL="457200" indent="-457200" algn="just">
              <a:buFont typeface="Wingdings" panose="05000000000000000000" pitchFamily="2" charset="2"/>
              <a:buChar char="v"/>
            </a:pPr>
            <a:endParaRPr lang="tr-TR" dirty="0">
              <a:solidFill>
                <a:srgbClr val="046CA6"/>
              </a:solidFill>
            </a:endParaRPr>
          </a:p>
          <a:p>
            <a:pPr marL="457200" indent="-457200" algn="just">
              <a:buFont typeface="Wingdings" panose="05000000000000000000" pitchFamily="2" charset="2"/>
              <a:buChar char="v"/>
            </a:pPr>
            <a:r>
              <a:rPr lang="tr-TR" dirty="0">
                <a:solidFill>
                  <a:srgbClr val="046CA6"/>
                </a:solidFill>
              </a:rPr>
              <a:t>Sigortalının sigorta primleri ve kazançları toplamı, meslek adları ve kodları ile prim ödeme gün sayılarının </a:t>
            </a:r>
          </a:p>
          <a:p>
            <a:pPr marL="0" indent="0" algn="just">
              <a:buNone/>
            </a:pPr>
            <a:r>
              <a:rPr lang="tr-TR" dirty="0">
                <a:solidFill>
                  <a:srgbClr val="046CA6"/>
                </a:solidFill>
              </a:rPr>
              <a:t>	</a:t>
            </a:r>
          </a:p>
          <a:p>
            <a:pPr marL="0" indent="0" algn="just">
              <a:buNone/>
            </a:pPr>
            <a:r>
              <a:rPr lang="tr-TR" dirty="0">
                <a:solidFill>
                  <a:srgbClr val="046CA6"/>
                </a:solidFill>
              </a:rPr>
              <a:t>Muhtasar ve Prim Hizmet Beyannamesi ile </a:t>
            </a:r>
            <a:r>
              <a:rPr lang="tr-TR" b="1" i="1" dirty="0">
                <a:solidFill>
                  <a:srgbClr val="046CA6"/>
                </a:solidFill>
              </a:rPr>
              <a:t>elektronik ortamda </a:t>
            </a:r>
            <a:r>
              <a:rPr lang="tr-TR" dirty="0">
                <a:solidFill>
                  <a:srgbClr val="046CA6"/>
                </a:solidFill>
              </a:rPr>
              <a:t>beyan edilmesi zorunludur.</a:t>
            </a:r>
          </a:p>
          <a:p>
            <a:endParaRPr lang="tr-TR" dirty="0"/>
          </a:p>
        </p:txBody>
      </p:sp>
    </p:spTree>
    <p:extLst>
      <p:ext uri="{BB962C8B-B14F-4D97-AF65-F5344CB8AC3E}">
        <p14:creationId xmlns:p14="http://schemas.microsoft.com/office/powerpoint/2010/main" val="3809979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aralelkenar 3">
            <a:extLst>
              <a:ext uri="{FF2B5EF4-FFF2-40B4-BE49-F238E27FC236}">
                <a16:creationId xmlns:a16="http://schemas.microsoft.com/office/drawing/2014/main" id="{160035B1-B8BB-4F54-AABF-A70E1DFDB9BD}"/>
              </a:ext>
            </a:extLst>
          </p:cNvPr>
          <p:cNvSpPr/>
          <p:nvPr/>
        </p:nvSpPr>
        <p:spPr>
          <a:xfrm>
            <a:off x="2433329" y="2708453"/>
            <a:ext cx="9427237" cy="984657"/>
          </a:xfrm>
          <a:prstGeom prst="parallelogram">
            <a:avLst/>
          </a:prstGeom>
          <a:solidFill>
            <a:schemeClr val="accent2">
              <a:lumMod val="40000"/>
              <a:lumOff val="60000"/>
            </a:schemeClr>
          </a:solidFill>
          <a:ln>
            <a:solidFill>
              <a:schemeClr val="bg1"/>
            </a:solidFill>
          </a:ln>
          <a:effectLst>
            <a:outerShdw blurRad="76200" dir="18900000" sy="23000" kx="-1200000" algn="bl"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Paralelkenar 4">
            <a:extLst>
              <a:ext uri="{FF2B5EF4-FFF2-40B4-BE49-F238E27FC236}">
                <a16:creationId xmlns:a16="http://schemas.microsoft.com/office/drawing/2014/main" id="{C8480834-D5A4-4B0F-84E9-440489B0FDE6}"/>
              </a:ext>
            </a:extLst>
          </p:cNvPr>
          <p:cNvSpPr/>
          <p:nvPr/>
        </p:nvSpPr>
        <p:spPr>
          <a:xfrm>
            <a:off x="2006354" y="3994977"/>
            <a:ext cx="9667782" cy="1216216"/>
          </a:xfrm>
          <a:prstGeom prst="parallelogram">
            <a:avLst/>
          </a:prstGeom>
          <a:solidFill>
            <a:schemeClr val="accent2">
              <a:lumMod val="40000"/>
              <a:lumOff val="60000"/>
            </a:schemeClr>
          </a:solidFill>
          <a:ln>
            <a:solidFill>
              <a:schemeClr val="bg1"/>
            </a:solidFill>
          </a:ln>
          <a:effectLst>
            <a:outerShdw blurRad="76200" dir="18900000" sy="23000" kx="-1200000" algn="bl" rotWithShape="0">
              <a:prstClr val="black">
                <a:alpha val="20000"/>
              </a:prstClr>
            </a:outerShd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Unvan 1"/>
          <p:cNvSpPr>
            <a:spLocks noGrp="1"/>
          </p:cNvSpPr>
          <p:nvPr>
            <p:ph type="title"/>
          </p:nvPr>
        </p:nvSpPr>
        <p:spPr/>
        <p:txBody>
          <a:bodyPr>
            <a:normAutofit/>
          </a:bodyPr>
          <a:lstStyle/>
          <a:p>
            <a:pPr algn="ctr"/>
            <a:r>
              <a:rPr lang="tr-TR" sz="3200" b="1" dirty="0">
                <a:ln w="9525">
                  <a:solidFill>
                    <a:schemeClr val="bg1"/>
                  </a:solidFill>
                  <a:prstDash val="solid"/>
                </a:ln>
                <a:solidFill>
                  <a:schemeClr val="tx1"/>
                </a:solidFill>
                <a:effectLst>
                  <a:outerShdw blurRad="12700" dist="38100" dir="2700000" algn="tl" rotWithShape="0">
                    <a:schemeClr val="bg1">
                      <a:lumMod val="50000"/>
                    </a:schemeClr>
                  </a:outerShdw>
                </a:effectLst>
              </a:rPr>
              <a:t>MUHTASAR VE PRİM HİZMET BEYANNAMESİ NE ZAMAN VE NEREYE VERİLECEK</a:t>
            </a:r>
          </a:p>
        </p:txBody>
      </p:sp>
      <p:sp>
        <p:nvSpPr>
          <p:cNvPr id="3" name="İçerik Yer Tutucusu 2"/>
          <p:cNvSpPr>
            <a:spLocks noGrp="1"/>
          </p:cNvSpPr>
          <p:nvPr>
            <p:ph idx="1"/>
          </p:nvPr>
        </p:nvSpPr>
        <p:spPr>
          <a:xfrm>
            <a:off x="2589212" y="2133600"/>
            <a:ext cx="8915400" cy="3777622"/>
          </a:xfrm>
        </p:spPr>
        <p:txBody>
          <a:bodyPr/>
          <a:lstStyle/>
          <a:p>
            <a:pPr marL="0" indent="0" algn="ctr">
              <a:buNone/>
            </a:pPr>
            <a:r>
              <a:rPr lang="tr-TR" b="1" dirty="0">
                <a:solidFill>
                  <a:srgbClr val="046CA6"/>
                </a:solidFill>
              </a:rPr>
              <a:t>29 Mart 2019 tarihli ve 115 Sıra No.lu Vergi Usul Kanunu Sirküleri uyarınca;</a:t>
            </a:r>
          </a:p>
          <a:p>
            <a:pPr marL="457200" indent="-457200" algn="just">
              <a:buFont typeface="Wingdings" panose="05000000000000000000" pitchFamily="2" charset="2"/>
              <a:buChar char="v"/>
            </a:pPr>
            <a:endParaRPr lang="tr-TR" dirty="0">
              <a:solidFill>
                <a:srgbClr val="046CA6"/>
              </a:solidFill>
            </a:endParaRPr>
          </a:p>
          <a:p>
            <a:pPr marL="457200" indent="-457200" algn="just">
              <a:buFont typeface="Wingdings" panose="05000000000000000000" pitchFamily="2" charset="2"/>
              <a:buChar char="v"/>
            </a:pPr>
            <a:r>
              <a:rPr lang="tr-TR" dirty="0">
                <a:solidFill>
                  <a:srgbClr val="046CA6"/>
                </a:solidFill>
              </a:rPr>
              <a:t>Muhtasar ve Prim Hizmet beyannamesi en geç ertesi ayın </a:t>
            </a:r>
            <a:r>
              <a:rPr lang="tr-TR" b="1" dirty="0">
                <a:solidFill>
                  <a:srgbClr val="046CA6"/>
                </a:solidFill>
              </a:rPr>
              <a:t>26 </a:t>
            </a:r>
            <a:r>
              <a:rPr lang="tr-TR" b="1" dirty="0" err="1">
                <a:solidFill>
                  <a:srgbClr val="046CA6"/>
                </a:solidFill>
              </a:rPr>
              <a:t>ıncı</a:t>
            </a:r>
            <a:r>
              <a:rPr lang="tr-TR" b="1" dirty="0">
                <a:solidFill>
                  <a:srgbClr val="046CA6"/>
                </a:solidFill>
              </a:rPr>
              <a:t> günü saat 23.59’a</a:t>
            </a:r>
            <a:r>
              <a:rPr lang="tr-TR" dirty="0">
                <a:solidFill>
                  <a:srgbClr val="046CA6"/>
                </a:solidFill>
              </a:rPr>
              <a:t> kadar,</a:t>
            </a:r>
          </a:p>
          <a:p>
            <a:pPr marL="457200" indent="-457200" algn="just">
              <a:buFont typeface="Wingdings" panose="05000000000000000000" pitchFamily="2" charset="2"/>
              <a:buChar char="v"/>
            </a:pPr>
            <a:endParaRPr lang="tr-TR" dirty="0">
              <a:solidFill>
                <a:srgbClr val="046CA6"/>
              </a:solidFill>
            </a:endParaRPr>
          </a:p>
          <a:p>
            <a:pPr marL="457200" indent="-457200" algn="just">
              <a:buFont typeface="Wingdings" panose="05000000000000000000" pitchFamily="2" charset="2"/>
              <a:buChar char="v"/>
            </a:pPr>
            <a:r>
              <a:rPr lang="tr-TR" dirty="0">
                <a:solidFill>
                  <a:srgbClr val="046CA6"/>
                </a:solidFill>
              </a:rPr>
              <a:t>İçinde bulunulan ayın </a:t>
            </a:r>
            <a:r>
              <a:rPr lang="tr-TR" b="1" dirty="0">
                <a:solidFill>
                  <a:srgbClr val="046CA6"/>
                </a:solidFill>
              </a:rPr>
              <a:t>15’i ile müteakip ayın 14’ü arasındaki</a:t>
            </a:r>
            <a:r>
              <a:rPr lang="tr-TR" dirty="0">
                <a:solidFill>
                  <a:srgbClr val="046CA6"/>
                </a:solidFill>
              </a:rPr>
              <a:t> çalışmaları karşılığı ücret alan sigortalıların prime esas kazanç ve hizmet bilgilerini içeren Muhtasar Prim ve Hizmet Beyannamesi en geç beyannamenin ilişkin olduğu ayı </a:t>
            </a:r>
            <a:r>
              <a:rPr lang="tr-TR" b="1" dirty="0">
                <a:solidFill>
                  <a:srgbClr val="046CA6"/>
                </a:solidFill>
              </a:rPr>
              <a:t>takip eden ayın 26’sı saat 23.59’a </a:t>
            </a:r>
            <a:r>
              <a:rPr lang="tr-TR" dirty="0">
                <a:solidFill>
                  <a:srgbClr val="046CA6"/>
                </a:solidFill>
              </a:rPr>
              <a:t>kadar,</a:t>
            </a:r>
          </a:p>
          <a:p>
            <a:pPr marL="0" indent="0" algn="just">
              <a:buNone/>
            </a:pPr>
            <a:r>
              <a:rPr lang="tr-TR" dirty="0">
                <a:solidFill>
                  <a:srgbClr val="046CA6"/>
                </a:solidFill>
              </a:rPr>
              <a:t>	yetkili vergi dairesine verilecektir.</a:t>
            </a:r>
          </a:p>
          <a:p>
            <a:endParaRPr lang="tr-TR" dirty="0"/>
          </a:p>
        </p:txBody>
      </p:sp>
      <p:sp>
        <p:nvSpPr>
          <p:cNvPr id="6" name="Ok: Bükülü 5">
            <a:extLst>
              <a:ext uri="{FF2B5EF4-FFF2-40B4-BE49-F238E27FC236}">
                <a16:creationId xmlns:a16="http://schemas.microsoft.com/office/drawing/2014/main" id="{4E7C71AE-96CB-443A-B6D1-EE05E60FC366}"/>
              </a:ext>
            </a:extLst>
          </p:cNvPr>
          <p:cNvSpPr/>
          <p:nvPr/>
        </p:nvSpPr>
        <p:spPr>
          <a:xfrm>
            <a:off x="2006354" y="5246703"/>
            <a:ext cx="989766" cy="868680"/>
          </a:xfrm>
          <a:prstGeom prst="bentArrow">
            <a:avLst/>
          </a:prstGeom>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397534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ikdörtgen: Yuvarlatılmış Köşeler 5">
            <a:extLst>
              <a:ext uri="{FF2B5EF4-FFF2-40B4-BE49-F238E27FC236}">
                <a16:creationId xmlns:a16="http://schemas.microsoft.com/office/drawing/2014/main" id="{6262E6A8-BF89-4AC2-8C33-6FDC486F2C0A}"/>
              </a:ext>
            </a:extLst>
          </p:cNvPr>
          <p:cNvSpPr/>
          <p:nvPr/>
        </p:nvSpPr>
        <p:spPr>
          <a:xfrm>
            <a:off x="1455939" y="3089429"/>
            <a:ext cx="9658905" cy="3484484"/>
          </a:xfrm>
          <a:prstGeom prst="roundRect">
            <a:avLst/>
          </a:prstGeom>
          <a:solidFill>
            <a:schemeClr val="accent5">
              <a:lumMod val="40000"/>
              <a:lumOff val="60000"/>
            </a:schemeClr>
          </a:solidFill>
          <a:effectLst>
            <a:glow rad="228600">
              <a:schemeClr val="accent1">
                <a:satMod val="175000"/>
                <a:alpha val="40000"/>
              </a:schemeClr>
            </a:glow>
            <a:outerShdw blurRad="152400" dist="317500" dir="5400000" sx="90000" sy="-19000" rotWithShape="0">
              <a:prstClr val="black">
                <a:alpha val="15000"/>
              </a:prstClr>
            </a:outerShdw>
          </a:effectLst>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Dikdörtgen 4">
            <a:extLst>
              <a:ext uri="{FF2B5EF4-FFF2-40B4-BE49-F238E27FC236}">
                <a16:creationId xmlns:a16="http://schemas.microsoft.com/office/drawing/2014/main" id="{39CC347D-C331-442E-87C5-DC7E0E85FEA0}"/>
              </a:ext>
            </a:extLst>
          </p:cNvPr>
          <p:cNvSpPr/>
          <p:nvPr/>
        </p:nvSpPr>
        <p:spPr>
          <a:xfrm>
            <a:off x="1822881" y="1951945"/>
            <a:ext cx="8546237" cy="4493538"/>
          </a:xfrm>
          <a:prstGeom prst="rect">
            <a:avLst/>
          </a:prstGeom>
        </p:spPr>
        <p:txBody>
          <a:bodyPr wrap="square">
            <a:spAutoFit/>
          </a:bodyPr>
          <a:lstStyle/>
          <a:p>
            <a:pPr algn="just">
              <a:spcBef>
                <a:spcPct val="0"/>
              </a:spcBef>
              <a:buNone/>
            </a:pPr>
            <a:r>
              <a:rPr lang="tr-TR" sz="1600" dirty="0">
                <a:solidFill>
                  <a:schemeClr val="tx1">
                    <a:lumMod val="85000"/>
                    <a:lumOff val="15000"/>
                  </a:schemeClr>
                </a:solidFill>
              </a:rPr>
              <a:t>	</a:t>
            </a:r>
            <a:r>
              <a:rPr lang="tr-TR" sz="1500" b="1" dirty="0"/>
              <a:t>MUHSGK düzenleyebilmek için işyerinin SGK da kayıtlı vergi </a:t>
            </a:r>
            <a:r>
              <a:rPr lang="tr-TR" sz="1500" b="1" dirty="0" err="1"/>
              <a:t>no’sunun</a:t>
            </a:r>
            <a:r>
              <a:rPr lang="tr-TR" sz="1500" b="1" dirty="0"/>
              <a:t> doğru olması gerekiyor. E-Bildirge ekranlarında vergi numaranız doğru değil ise vergi </a:t>
            </a:r>
            <a:r>
              <a:rPr lang="tr-TR" sz="1500" b="1" dirty="0" err="1"/>
              <a:t>no</a:t>
            </a:r>
            <a:r>
              <a:rPr lang="tr-TR" sz="1500" b="1" dirty="0"/>
              <a:t> ve SGK işyeri sicil numarasının eşleştirilmesine ilişkin Tebliğ ekinde yer alan bildirim formunu düzenlemeniz gerekiyor.</a:t>
            </a:r>
          </a:p>
          <a:p>
            <a:pPr algn="just">
              <a:spcBef>
                <a:spcPct val="0"/>
              </a:spcBef>
              <a:buNone/>
            </a:pPr>
            <a:endParaRPr lang="tr-TR" sz="1500" dirty="0">
              <a:solidFill>
                <a:schemeClr val="tx1">
                  <a:lumMod val="85000"/>
                  <a:lumOff val="15000"/>
                </a:schemeClr>
              </a:solidFill>
            </a:endParaRPr>
          </a:p>
          <a:p>
            <a:pPr algn="ctr">
              <a:spcBef>
                <a:spcPct val="0"/>
              </a:spcBef>
              <a:buNone/>
            </a:pPr>
            <a:endParaRPr lang="tr-TR" sz="1500" dirty="0">
              <a:solidFill>
                <a:schemeClr val="tx1">
                  <a:lumMod val="85000"/>
                  <a:lumOff val="15000"/>
                </a:schemeClr>
              </a:solidFill>
            </a:endParaRPr>
          </a:p>
          <a:p>
            <a:pPr algn="ctr">
              <a:spcBef>
                <a:spcPct val="0"/>
              </a:spcBef>
              <a:buNone/>
            </a:pPr>
            <a:r>
              <a:rPr lang="tr-TR" sz="1500" dirty="0">
                <a:solidFill>
                  <a:schemeClr val="tx1">
                    <a:lumMod val="85000"/>
                    <a:lumOff val="15000"/>
                  </a:schemeClr>
                </a:solidFill>
              </a:rPr>
              <a:t>GEÇİCİ MADDE 1</a:t>
            </a:r>
          </a:p>
          <a:p>
            <a:pPr algn="just">
              <a:spcBef>
                <a:spcPct val="0"/>
              </a:spcBef>
              <a:buNone/>
            </a:pPr>
            <a:r>
              <a:rPr lang="tr-TR" sz="1500" dirty="0">
                <a:solidFill>
                  <a:schemeClr val="tx1">
                    <a:lumMod val="85000"/>
                    <a:lumOff val="15000"/>
                  </a:schemeClr>
                </a:solidFill>
              </a:rPr>
              <a:t>	(1) 213 sayılı Kanunun 148 inci, 149 uncu maddeleri ile mükerrer 257 </a:t>
            </a:r>
            <a:r>
              <a:rPr lang="tr-TR" sz="1500" dirty="0" err="1">
                <a:solidFill>
                  <a:schemeClr val="tx1">
                    <a:lumMod val="85000"/>
                    <a:lumOff val="15000"/>
                  </a:schemeClr>
                </a:solidFill>
              </a:rPr>
              <a:t>nci</a:t>
            </a:r>
            <a:r>
              <a:rPr lang="tr-TR" sz="1500" dirty="0">
                <a:solidFill>
                  <a:schemeClr val="tx1">
                    <a:lumMod val="85000"/>
                    <a:lumOff val="15000"/>
                  </a:schemeClr>
                </a:solidFill>
              </a:rPr>
              <a:t> maddesinin birinci fıkrasının (4) numaralı bendinin Maliye Bakanlığına verdiği yetkiye dayanılarak; vergi kanunlarına göre muhtasar beyanname verme yükümlülüğü bulunan ve aynı zamanda 5510 sayılı Kanuna göre aylık prim ve hizmet belgesi veren mükelleflere/işverenlere vergi kimlik numaraları ile kurum işyeri sicil numaralarının eşleştirilmesi amacıyla bir defaya mahsus olmak üzere bu Tebliğ ekinde yer alan "Vergi Kimlik Numarası ile Sosyal Güvenlik Kurumu İşyeri Sicil Numarasının Eşleştirilmesine İlişkin </a:t>
            </a:r>
            <a:r>
              <a:rPr lang="tr-TR" sz="1500" dirty="0" err="1">
                <a:solidFill>
                  <a:schemeClr val="tx1">
                    <a:lumMod val="85000"/>
                    <a:lumOff val="15000"/>
                  </a:schemeClr>
                </a:solidFill>
              </a:rPr>
              <a:t>Bildirim"i</a:t>
            </a:r>
            <a:r>
              <a:rPr lang="tr-TR" sz="1500" dirty="0">
                <a:solidFill>
                  <a:schemeClr val="tx1">
                    <a:lumMod val="85000"/>
                    <a:lumOff val="15000"/>
                  </a:schemeClr>
                </a:solidFill>
              </a:rPr>
              <a:t> </a:t>
            </a:r>
            <a:r>
              <a:rPr lang="tr-TR" sz="1500" b="1" dirty="0">
                <a:solidFill>
                  <a:schemeClr val="tx1">
                    <a:lumMod val="85000"/>
                    <a:lumOff val="15000"/>
                  </a:schemeClr>
                </a:solidFill>
              </a:rPr>
              <a:t>(Ek-8) </a:t>
            </a:r>
            <a:r>
              <a:rPr lang="tr-TR" sz="1500" dirty="0">
                <a:solidFill>
                  <a:schemeClr val="tx1">
                    <a:lumMod val="85000"/>
                    <a:lumOff val="15000"/>
                  </a:schemeClr>
                </a:solidFill>
              </a:rPr>
              <a:t>elektronik ortamda gönderme zorunluluğu getirilmiştir.</a:t>
            </a:r>
          </a:p>
          <a:p>
            <a:pPr algn="just">
              <a:spcBef>
                <a:spcPct val="0"/>
              </a:spcBef>
              <a:buNone/>
            </a:pPr>
            <a:r>
              <a:rPr lang="tr-TR" sz="1500" dirty="0">
                <a:solidFill>
                  <a:schemeClr val="tx1">
                    <a:lumMod val="85000"/>
                    <a:lumOff val="15000"/>
                  </a:schemeClr>
                </a:solidFill>
              </a:rPr>
              <a:t>	(2) Vergi Kimlik Numarası ile Sosyal Güvenlik Kurumu İşyeri Sicil Numarasının Eşleştirilmesine İlişkin Bildirim, eksiksiz ve hatasız bir şekilde doldurularak 340 Sıra No.lu Vergi Usul Kanunu Genel Tebliğinde belirtilen usul ve esaslar doğrultusunda internet vergi dairesi üzerinden (https://intvrg.gib.gov.tr/) elektronik ortamda gönderilecektir.</a:t>
            </a:r>
          </a:p>
        </p:txBody>
      </p:sp>
      <p:sp>
        <p:nvSpPr>
          <p:cNvPr id="2" name="Metin kutusu 1">
            <a:extLst>
              <a:ext uri="{FF2B5EF4-FFF2-40B4-BE49-F238E27FC236}">
                <a16:creationId xmlns:a16="http://schemas.microsoft.com/office/drawing/2014/main" id="{559CEDA8-2BD3-47E5-AE16-C7F1DF70D440}"/>
              </a:ext>
            </a:extLst>
          </p:cNvPr>
          <p:cNvSpPr txBox="1"/>
          <p:nvPr/>
        </p:nvSpPr>
        <p:spPr>
          <a:xfrm>
            <a:off x="2124722" y="461640"/>
            <a:ext cx="8546237" cy="958788"/>
          </a:xfrm>
          <a:prstGeom prst="rect">
            <a:avLst/>
          </a:prstGeom>
          <a:solidFill>
            <a:schemeClr val="accent6">
              <a:lumMod val="60000"/>
              <a:lumOff val="40000"/>
            </a:schemeClr>
          </a:solidFill>
          <a:effectLst>
            <a:innerShdw blurRad="114300">
              <a:schemeClr val="tx2">
                <a:lumMod val="60000"/>
                <a:lumOff val="40000"/>
              </a:schemeClr>
            </a:innerShdw>
          </a:effectLst>
          <a:scene3d>
            <a:camera prst="orthographicFront"/>
            <a:lightRig rig="threePt" dir="t"/>
          </a:scene3d>
          <a:sp3d>
            <a:bevelT w="152400" h="50800" prst="softRound"/>
          </a:sp3d>
        </p:spPr>
        <p:txBody>
          <a:bodyPr vert="horz" lIns="91440" tIns="45720" rIns="91440" bIns="45720" rtlCol="0" anchor="t">
            <a:normAutofit/>
          </a:bodyPr>
          <a:lstStyle>
            <a:lvl1pPr marL="342900" indent="-342900" algn="ctr">
              <a:spcBef>
                <a:spcPct val="0"/>
              </a:spcBef>
              <a:spcAft>
                <a:spcPts val="0"/>
              </a:spcAft>
              <a:buClr>
                <a:schemeClr val="accent1"/>
              </a:buClr>
              <a:buFont typeface="Wingdings 3" charset="2"/>
              <a:buNone/>
              <a:defRPr sz="2400" b="1">
                <a:solidFill>
                  <a:schemeClr val="tx1">
                    <a:lumMod val="85000"/>
                    <a:lumOff val="15000"/>
                  </a:schemeClr>
                </a:solidFill>
                <a:latin typeface="+mj-lt"/>
                <a:ea typeface="+mj-ea"/>
                <a:cs typeface="+mj-cs"/>
              </a:defRPr>
            </a:lvl1pPr>
            <a:lvl2pPr marL="742950" indent="-285750">
              <a:spcBef>
                <a:spcPts val="1000"/>
              </a:spcBef>
              <a:spcAft>
                <a:spcPts val="0"/>
              </a:spcAft>
              <a:buClr>
                <a:schemeClr val="accent1"/>
              </a:buClr>
              <a:buFont typeface="Wingdings 3" charset="2"/>
              <a:buChar char=""/>
              <a:defRPr sz="1600">
                <a:solidFill>
                  <a:schemeClr val="tx1">
                    <a:lumMod val="75000"/>
                    <a:lumOff val="25000"/>
                  </a:schemeClr>
                </a:solidFill>
              </a:defRPr>
            </a:lvl2pPr>
            <a:lvl3pPr marL="1143000" indent="-228600">
              <a:spcBef>
                <a:spcPts val="1000"/>
              </a:spcBef>
              <a:spcAft>
                <a:spcPts val="0"/>
              </a:spcAft>
              <a:buClr>
                <a:schemeClr val="accent1"/>
              </a:buClr>
              <a:buFont typeface="Wingdings 3" charset="2"/>
              <a:buChar char=""/>
              <a:defRPr sz="1400">
                <a:solidFill>
                  <a:schemeClr val="tx1">
                    <a:lumMod val="75000"/>
                    <a:lumOff val="25000"/>
                  </a:schemeClr>
                </a:solidFill>
              </a:defRPr>
            </a:lvl3pPr>
            <a:lvl4pPr marL="1600200" indent="-228600">
              <a:spcBef>
                <a:spcPts val="1000"/>
              </a:spcBef>
              <a:spcAft>
                <a:spcPts val="0"/>
              </a:spcAft>
              <a:buClr>
                <a:schemeClr val="accent1"/>
              </a:buClr>
              <a:buFont typeface="Wingdings 3" charset="2"/>
              <a:buChar char=""/>
              <a:defRPr sz="1200">
                <a:solidFill>
                  <a:schemeClr val="tx1">
                    <a:lumMod val="75000"/>
                    <a:lumOff val="25000"/>
                  </a:schemeClr>
                </a:solidFill>
              </a:defRPr>
            </a:lvl4pPr>
            <a:lvl5pPr marL="2057400" indent="-228600">
              <a:spcBef>
                <a:spcPts val="1000"/>
              </a:spcBef>
              <a:spcAft>
                <a:spcPts val="0"/>
              </a:spcAft>
              <a:buClr>
                <a:schemeClr val="accent1"/>
              </a:buClr>
              <a:buFont typeface="Wingdings 3" charset="2"/>
              <a:buChar char=""/>
              <a:defRPr sz="1200">
                <a:solidFill>
                  <a:schemeClr val="tx1">
                    <a:lumMod val="75000"/>
                    <a:lumOff val="25000"/>
                  </a:schemeClr>
                </a:solidFill>
              </a:defRPr>
            </a:lvl5pPr>
            <a:lvl6pPr marL="2514600" indent="-228600">
              <a:spcBef>
                <a:spcPts val="1000"/>
              </a:spcBef>
              <a:spcAft>
                <a:spcPts val="0"/>
              </a:spcAft>
              <a:buClr>
                <a:schemeClr val="accent1"/>
              </a:buClr>
              <a:buFont typeface="Wingdings 3" charset="2"/>
              <a:buChar char=""/>
              <a:defRPr sz="1200">
                <a:solidFill>
                  <a:schemeClr val="tx1">
                    <a:lumMod val="75000"/>
                    <a:lumOff val="25000"/>
                  </a:schemeClr>
                </a:solidFill>
              </a:defRPr>
            </a:lvl6pPr>
            <a:lvl7pPr marL="2971800" indent="-228600">
              <a:spcBef>
                <a:spcPts val="1000"/>
              </a:spcBef>
              <a:spcAft>
                <a:spcPts val="0"/>
              </a:spcAft>
              <a:buClr>
                <a:schemeClr val="accent1"/>
              </a:buClr>
              <a:buFont typeface="Wingdings 3" charset="2"/>
              <a:buChar char=""/>
              <a:defRPr sz="1200">
                <a:solidFill>
                  <a:schemeClr val="tx1">
                    <a:lumMod val="75000"/>
                    <a:lumOff val="25000"/>
                  </a:schemeClr>
                </a:solidFill>
              </a:defRPr>
            </a:lvl7pPr>
            <a:lvl8pPr marL="3429000" indent="-228600">
              <a:spcBef>
                <a:spcPts val="1000"/>
              </a:spcBef>
              <a:spcAft>
                <a:spcPts val="0"/>
              </a:spcAft>
              <a:buClr>
                <a:schemeClr val="accent1"/>
              </a:buClr>
              <a:buFont typeface="Wingdings 3" charset="2"/>
              <a:buChar char=""/>
              <a:defRPr sz="1200">
                <a:solidFill>
                  <a:schemeClr val="tx1">
                    <a:lumMod val="75000"/>
                    <a:lumOff val="25000"/>
                  </a:schemeClr>
                </a:solidFill>
              </a:defRPr>
            </a:lvl8pPr>
            <a:lvl9pPr marL="3886200" indent="-228600">
              <a:spcBef>
                <a:spcPts val="1000"/>
              </a:spcBef>
              <a:spcAft>
                <a:spcPts val="0"/>
              </a:spcAft>
              <a:buClr>
                <a:schemeClr val="accent1"/>
              </a:buClr>
              <a:buFont typeface="Wingdings 3" charset="2"/>
              <a:buChar char=""/>
              <a:defRPr sz="1200">
                <a:solidFill>
                  <a:schemeClr val="tx1">
                    <a:lumMod val="75000"/>
                    <a:lumOff val="25000"/>
                  </a:schemeClr>
                </a:solidFill>
              </a:defRPr>
            </a:lvl9pPr>
          </a:lstStyle>
          <a:p>
            <a:r>
              <a:rPr lang="tr-TR" dirty="0">
                <a:solidFill>
                  <a:srgbClr val="C00000"/>
                </a:solidFill>
              </a:rPr>
              <a:t>Vergi Kimlik Numarası ile Sosyal Güvenlik Kurumu İşyeri Sicil Numarasının Eşleştirilmesi</a:t>
            </a:r>
          </a:p>
          <a:p>
            <a:endParaRPr lang="tr-TR" dirty="0"/>
          </a:p>
        </p:txBody>
      </p:sp>
    </p:spTree>
    <p:extLst>
      <p:ext uri="{BB962C8B-B14F-4D97-AF65-F5344CB8AC3E}">
        <p14:creationId xmlns:p14="http://schemas.microsoft.com/office/powerpoint/2010/main" val="3900183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2348E9A0-A64F-409D-8ADE-5AFF99BDABEC}"/>
              </a:ext>
            </a:extLst>
          </p:cNvPr>
          <p:cNvPicPr>
            <a:picLocks noGrp="1" noChangeAspect="1"/>
          </p:cNvPicPr>
          <p:nvPr>
            <p:ph idx="1"/>
          </p:nvPr>
        </p:nvPicPr>
        <p:blipFill>
          <a:blip r:embed="rId2"/>
          <a:stretch>
            <a:fillRect/>
          </a:stretch>
        </p:blipFill>
        <p:spPr>
          <a:xfrm>
            <a:off x="0" y="1"/>
            <a:ext cx="12192000" cy="6858000"/>
          </a:xfrm>
          <a:prstGeom prst="rect">
            <a:avLst/>
          </a:prstGeom>
        </p:spPr>
      </p:pic>
    </p:spTree>
    <p:extLst>
      <p:ext uri="{BB962C8B-B14F-4D97-AF65-F5344CB8AC3E}">
        <p14:creationId xmlns:p14="http://schemas.microsoft.com/office/powerpoint/2010/main" val="713014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Yuvarlatılmış Köşeler 2">
            <a:extLst>
              <a:ext uri="{FF2B5EF4-FFF2-40B4-BE49-F238E27FC236}">
                <a16:creationId xmlns:a16="http://schemas.microsoft.com/office/drawing/2014/main" id="{D08372C4-1FB0-42FA-82D4-A77688A6250D}"/>
              </a:ext>
            </a:extLst>
          </p:cNvPr>
          <p:cNvSpPr/>
          <p:nvPr/>
        </p:nvSpPr>
        <p:spPr>
          <a:xfrm>
            <a:off x="2361460" y="2377485"/>
            <a:ext cx="9206144" cy="335749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tr-TR"/>
          </a:p>
        </p:txBody>
      </p:sp>
      <p:sp>
        <p:nvSpPr>
          <p:cNvPr id="7" name="Başlık 1"/>
          <p:cNvSpPr>
            <a:spLocks noGrp="1"/>
          </p:cNvSpPr>
          <p:nvPr>
            <p:ph type="title"/>
          </p:nvPr>
        </p:nvSpPr>
        <p:spPr>
          <a:xfrm>
            <a:off x="3311462" y="843380"/>
            <a:ext cx="7220322" cy="972750"/>
          </a:xfrm>
        </p:spPr>
        <p:txBody>
          <a:bodyPr>
            <a:noAutofit/>
          </a:bodyPr>
          <a:lstStyle/>
          <a:p>
            <a:pPr algn="ctr"/>
            <a:r>
              <a:rPr lang="tr-TR" sz="4000" b="1" dirty="0">
                <a:ln w="9525">
                  <a:solidFill>
                    <a:schemeClr val="bg1"/>
                  </a:solidFill>
                  <a:prstDash val="solid"/>
                </a:ln>
                <a:solidFill>
                  <a:srgbClr val="C00000"/>
                </a:solidFill>
                <a:effectLst>
                  <a:outerShdw blurRad="12700" dist="38100" dir="2700000" algn="tl" rotWithShape="0">
                    <a:schemeClr val="bg1">
                      <a:lumMod val="50000"/>
                    </a:schemeClr>
                  </a:outerShdw>
                </a:effectLst>
              </a:rPr>
              <a:t>ÖZEL BİNA İNŞAATI VE İHALE KONUSU İŞLER</a:t>
            </a:r>
          </a:p>
        </p:txBody>
      </p:sp>
      <p:sp>
        <p:nvSpPr>
          <p:cNvPr id="2" name="Dikdörtgen 1"/>
          <p:cNvSpPr/>
          <p:nvPr/>
        </p:nvSpPr>
        <p:spPr>
          <a:xfrm>
            <a:off x="2572855" y="2377486"/>
            <a:ext cx="8790562" cy="3108543"/>
          </a:xfrm>
          <a:prstGeom prst="rect">
            <a:avLst/>
          </a:prstGeom>
        </p:spPr>
        <p:txBody>
          <a:bodyPr wrap="square">
            <a:spAutoFit/>
          </a:bodyPr>
          <a:lstStyle/>
          <a:p>
            <a:pPr algn="ctr"/>
            <a:r>
              <a:rPr lang="tr-TR" sz="2800" dirty="0">
                <a:solidFill>
                  <a:srgbClr val="046CA6"/>
                </a:solidFill>
              </a:rPr>
              <a:t>	</a:t>
            </a:r>
            <a:r>
              <a:rPr lang="tr-TR" sz="2800" dirty="0"/>
              <a:t>Biten özel bina inşaat ve ihale konusu işler ile çalıştırılan tüm sigortalıların işten ayrılış bildirgesi verilmiş olan işyerleri için, sadece prime esas kazanç ve hizmet bilgilerini ihtiva eden Muhtasar ve Prim Hizmet Beyannamesi işlemlerin gerçekleşmiş olduğu ay içerisinde de verilebilecektir.</a:t>
            </a:r>
          </a:p>
        </p:txBody>
      </p:sp>
    </p:spTree>
    <p:extLst>
      <p:ext uri="{BB962C8B-B14F-4D97-AF65-F5344CB8AC3E}">
        <p14:creationId xmlns:p14="http://schemas.microsoft.com/office/powerpoint/2010/main" val="104524054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themeOverride>
</file>

<file path=docProps/app.xml><?xml version="1.0" encoding="utf-8"?>
<Properties xmlns="http://schemas.openxmlformats.org/officeDocument/2006/extended-properties" xmlns:vt="http://schemas.openxmlformats.org/officeDocument/2006/docPropsVTypes">
  <Template/>
  <TotalTime>1228</TotalTime>
  <Words>1665</Words>
  <Application>Microsoft Office PowerPoint</Application>
  <PresentationFormat>Geniş ekran</PresentationFormat>
  <Paragraphs>424</Paragraphs>
  <Slides>44</Slides>
  <Notes>30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44</vt:i4>
      </vt:variant>
    </vt:vector>
  </HeadingPairs>
  <TitlesOfParts>
    <vt:vector size="53" baseType="lpstr">
      <vt:lpstr>Arial</vt:lpstr>
      <vt:lpstr>Calibri</vt:lpstr>
      <vt:lpstr>Century Gothic</vt:lpstr>
      <vt:lpstr>Georgia</vt:lpstr>
      <vt:lpstr>Times New Roman</vt:lpstr>
      <vt:lpstr>Tw Cen MT</vt:lpstr>
      <vt:lpstr>Wingdings</vt:lpstr>
      <vt:lpstr>Wingdings 3</vt:lpstr>
      <vt:lpstr>Duman</vt:lpstr>
      <vt:lpstr>     </vt:lpstr>
      <vt:lpstr>PowerPoint Sunusu</vt:lpstr>
      <vt:lpstr>MUHTASAR VE PRİM HİZMET BEYANNAMESİNİN MÜKELLEFLERİ</vt:lpstr>
      <vt:lpstr>MUHTASAR VE PRİM HİZMET BEYANNAMESİ VERME YÜKÜMLÜLÜĞÜ OLMAYANLAR</vt:lpstr>
      <vt:lpstr>MUHTASAR VE PRİM HİZMET BEYANNAMESİNİN TANIMI VE VERİLME ŞEKLİ</vt:lpstr>
      <vt:lpstr>MUHTASAR VE PRİM HİZMET BEYANNAMESİ NE ZAMAN VE NEREYE VERİLECEK</vt:lpstr>
      <vt:lpstr>PowerPoint Sunusu</vt:lpstr>
      <vt:lpstr>PowerPoint Sunusu</vt:lpstr>
      <vt:lpstr>ÖZEL BİNA İNŞAATI VE İHALE KONUSU İŞLER</vt:lpstr>
      <vt:lpstr>PowerPoint Sunusu</vt:lpstr>
      <vt:lpstr>PowerPoint Sunusu</vt:lpstr>
      <vt:lpstr>PowerPoint Sunusu</vt:lpstr>
      <vt:lpstr>e-BİLDİRGE e- BEYANNAME ARASINDAKİ FARKLILIKLAR</vt:lpstr>
      <vt:lpstr>PowerPoint Sunusu</vt:lpstr>
      <vt:lpstr>e-BİLDİRGE e- BEYANNAME ARASINDAKİ FARKLILIKLAR</vt:lpstr>
      <vt:lpstr>PowerPoint Sunusu</vt:lpstr>
      <vt:lpstr>PowerPoint Sunusu</vt:lpstr>
      <vt:lpstr>PowerPoint Sunusu</vt:lpstr>
      <vt:lpstr>TANIMLAMA YAPILMASI GEREKEN TAHAKKUK NEDENLERİ</vt:lpstr>
      <vt:lpstr>PowerPoint Sunusu</vt:lpstr>
      <vt:lpstr>PowerPoint Sunusu</vt:lpstr>
      <vt:lpstr>HİZMET DÖNEMİ İLE TAHAKKUK DÖNEMİNİN FARKLI OLMASI</vt:lpstr>
      <vt:lpstr>MUHTASAR VE PRİM HİZMET BEYANNAMESİNİN VERİLMESİ</vt:lpstr>
      <vt:lpstr>MUHTASAR VE PRİM HİZMET BEYANNAMESİNİN VERİLME AŞAMALARI</vt:lpstr>
      <vt:lpstr>MUHTASAR VE PRİM HİZMET BEYANNAMESİNİN VERİLMESİ</vt:lpstr>
      <vt:lpstr>MUHTASAR VE PRİM HİZMET BEYANNAMESİNİN VERİLMESİ</vt:lpstr>
      <vt:lpstr>MUHTASAR VE PRİM HİZMET BEYANNAMESİNİN VERİLME USULÜ</vt:lpstr>
      <vt:lpstr>MUHTASAR VE PRİM HİZMET BEYANNAMESİNİN VERİLME USULÜ</vt:lpstr>
      <vt:lpstr>DÜZELTME BEYANNAMESİ</vt:lpstr>
      <vt:lpstr>DÜZELTME BEYANNAMESİ  (İPTAL EDİLMEK, DEĞİŞTİRİLMEK VEYA EKLENMEK İSTENİLEN BİLGİLERİN GİRİLMESİ)</vt:lpstr>
      <vt:lpstr>DÜZELTME BEYANNAMESİ  (İPTAL EDİLMEK, DEĞİŞTİRİLMEK VEYA EKLENMEK İSTENİLEN BİLGİLERİN GİRİLMESİ)</vt:lpstr>
      <vt:lpstr>DÜZELTME BEYANNAMESİ  (İPTAL EDİLMEK, DEĞİŞTİRİLMEK VEYA EKLENMEK İSTENİLEN BİLGİLERİN GİRİLMESİ)</vt:lpstr>
      <vt:lpstr>MUHTASAR VE PRİM HİZMET BEYANNAMESİNİN YASAL SÜRESİ DIŞINDA VERİLMESİ</vt:lpstr>
      <vt:lpstr>YASAL SÜRESİ İÇİNDE VERİLMİŞ GİBİ KABUL EDİLEN MUHTASAR VE PRİM HİZMET BEYANNAMESİ</vt:lpstr>
      <vt:lpstr>YASAL SÜRESİ İÇİNDE VERİLMİŞ GİBİ KABUL EDİLEN MUHTASAR VE PRİM HİZMET BEYANNAMESİ</vt:lpstr>
      <vt:lpstr>BEYANNAMENİN VERİLME SÜRESİNİN ERTELENMESİ</vt:lpstr>
      <vt:lpstr>BEYANNAMENİN VERİLME SÜRESİNİN ERTELENMESİ</vt:lpstr>
      <vt:lpstr>PowerPoint Sunusu</vt:lpstr>
      <vt:lpstr>“Elektronik Beyanname Aracılık ve Sorumluluk Sözleşmesi”</vt:lpstr>
      <vt:lpstr>ÜCRET GİZLİLİĞİ İÇİN MÜKELLEFİYET (1003B) </vt:lpstr>
      <vt:lpstr>ÜCRET GİZLİLİĞİ İÇİN MÜKELLEFİYET (1003B) </vt:lpstr>
      <vt:lpstr>Mükellefiyet Aylık mı Yoksa Üç Aylık mı Kalacak? </vt:lpstr>
      <vt:lpstr>DİĞER HUSUSLAR</vt:lpstr>
      <vt:lpstr>   SOSYAL GÜVENLİK KURUMU MANİSA SOSYAL GÜVENLİK İL MÜDÜRLÜĞÜ</vt:lpstr>
    </vt:vector>
  </TitlesOfParts>
  <Company>SGK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BATURAY GUMUS</dc:creator>
  <cp:lastModifiedBy>YAVUZ KURT</cp:lastModifiedBy>
  <cp:revision>110</cp:revision>
  <dcterms:created xsi:type="dcterms:W3CDTF">2020-01-14T11:31:02Z</dcterms:created>
  <dcterms:modified xsi:type="dcterms:W3CDTF">2020-01-29T09:57:01Z</dcterms:modified>
</cp:coreProperties>
</file>