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handoutMasterIdLst>
    <p:handoutMasterId r:id="rId41"/>
  </p:handoutMasterIdLst>
  <p:sldIdLst>
    <p:sldId id="457" r:id="rId2"/>
    <p:sldId id="458" r:id="rId3"/>
    <p:sldId id="443" r:id="rId4"/>
    <p:sldId id="444" r:id="rId5"/>
    <p:sldId id="445" r:id="rId6"/>
    <p:sldId id="446" r:id="rId7"/>
    <p:sldId id="447" r:id="rId8"/>
    <p:sldId id="418" r:id="rId9"/>
    <p:sldId id="415" r:id="rId10"/>
    <p:sldId id="417" r:id="rId11"/>
    <p:sldId id="441" r:id="rId12"/>
    <p:sldId id="421" r:id="rId13"/>
    <p:sldId id="422" r:id="rId14"/>
    <p:sldId id="424" r:id="rId15"/>
    <p:sldId id="428" r:id="rId16"/>
    <p:sldId id="427" r:id="rId17"/>
    <p:sldId id="429" r:id="rId18"/>
    <p:sldId id="425" r:id="rId19"/>
    <p:sldId id="426" r:id="rId20"/>
    <p:sldId id="430" r:id="rId21"/>
    <p:sldId id="431" r:id="rId22"/>
    <p:sldId id="432" r:id="rId23"/>
    <p:sldId id="433" r:id="rId24"/>
    <p:sldId id="434" r:id="rId25"/>
    <p:sldId id="436" r:id="rId26"/>
    <p:sldId id="437" r:id="rId27"/>
    <p:sldId id="438" r:id="rId28"/>
    <p:sldId id="439" r:id="rId29"/>
    <p:sldId id="442" r:id="rId30"/>
    <p:sldId id="440" r:id="rId31"/>
    <p:sldId id="405" r:id="rId32"/>
    <p:sldId id="453" r:id="rId33"/>
    <p:sldId id="454" r:id="rId34"/>
    <p:sldId id="455" r:id="rId35"/>
    <p:sldId id="456" r:id="rId36"/>
    <p:sldId id="448" r:id="rId37"/>
    <p:sldId id="409" r:id="rId38"/>
    <p:sldId id="449" r:id="rId39"/>
  </p:sldIdLst>
  <p:sldSz cx="9144000" cy="6858000" type="screen4x3"/>
  <p:notesSz cx="6724650" cy="97742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4E1"/>
    <a:srgbClr val="00AA35"/>
    <a:srgbClr val="99CCFF"/>
    <a:srgbClr val="FFFFFF"/>
    <a:srgbClr val="FBFF69"/>
    <a:srgbClr val="E7EBF1"/>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05" autoAdjust="0"/>
    <p:restoredTop sz="94683" autoAdjust="0"/>
  </p:normalViewPr>
  <p:slideViewPr>
    <p:cSldViewPr>
      <p:cViewPr varScale="1">
        <p:scale>
          <a:sx n="94" d="100"/>
          <a:sy n="94" d="100"/>
        </p:scale>
        <p:origin x="-8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00%20-%20&#214;ZET\Te&#351;vikler\te&#351;vik\net%20istihd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Sayfa1!$B$1</c:f>
              <c:strCache>
                <c:ptCount val="1"/>
                <c:pt idx="0">
                  <c:v>İşe Giriş</c:v>
                </c:pt>
              </c:strCache>
            </c:strRef>
          </c:tx>
          <c:marker>
            <c:spPr>
              <a:solidFill>
                <a:srgbClr val="00AA35"/>
              </a:solidFill>
            </c:spPr>
          </c:marker>
          <c:dPt>
            <c:idx val="1"/>
            <c:bubble3D val="0"/>
            <c:spPr>
              <a:ln>
                <a:solidFill>
                  <a:srgbClr val="00B050"/>
                </a:solidFill>
              </a:ln>
            </c:spPr>
          </c:dPt>
          <c:dPt>
            <c:idx val="2"/>
            <c:bubble3D val="0"/>
            <c:spPr>
              <a:ln>
                <a:solidFill>
                  <a:srgbClr val="00B050"/>
                </a:solidFill>
              </a:ln>
            </c:spPr>
          </c:dPt>
          <c:dLbls>
            <c:dLbl>
              <c:idx val="0"/>
              <c:layout>
                <c:manualLayout>
                  <c:x val="0"/>
                  <c:y val="4.1666666666666644E-2"/>
                </c:manualLayout>
              </c:layout>
              <c:showLegendKey val="0"/>
              <c:showVal val="1"/>
              <c:showCatName val="0"/>
              <c:showSerName val="0"/>
              <c:showPercent val="0"/>
              <c:showBubbleSize val="0"/>
            </c:dLbl>
            <c:dLbl>
              <c:idx val="1"/>
              <c:layout>
                <c:manualLayout>
                  <c:x val="-9.4444663167104106E-2"/>
                  <c:y val="-5.5555555555555552E-2"/>
                </c:manualLayout>
              </c:layout>
              <c:showLegendKey val="0"/>
              <c:showVal val="1"/>
              <c:showCatName val="0"/>
              <c:showSerName val="0"/>
              <c:showPercent val="0"/>
              <c:showBubbleSize val="0"/>
            </c:dLbl>
            <c:txPr>
              <a:bodyPr/>
              <a:lstStyle/>
              <a:p>
                <a:pPr>
                  <a:defRPr b="1">
                    <a:solidFill>
                      <a:srgbClr val="00AA35"/>
                    </a:solidFill>
                  </a:defRPr>
                </a:pPr>
                <a:endParaRPr lang="tr-TR"/>
              </a:p>
            </c:txPr>
            <c:showLegendKey val="0"/>
            <c:showVal val="1"/>
            <c:showCatName val="0"/>
            <c:showSerName val="0"/>
            <c:showPercent val="0"/>
            <c:showBubbleSize val="0"/>
            <c:showLeaderLines val="0"/>
          </c:dLbls>
          <c:cat>
            <c:strRef>
              <c:f>Sayfa1!$A$2:$A$4</c:f>
              <c:strCache>
                <c:ptCount val="3"/>
                <c:pt idx="0">
                  <c:v>Ocak</c:v>
                </c:pt>
                <c:pt idx="1">
                  <c:v>Şubat</c:v>
                </c:pt>
                <c:pt idx="2">
                  <c:v>Mart</c:v>
                </c:pt>
              </c:strCache>
            </c:strRef>
          </c:cat>
          <c:val>
            <c:numRef>
              <c:f>Sayfa1!$B$2:$B$4</c:f>
              <c:numCache>
                <c:formatCode>#,##0</c:formatCode>
                <c:ptCount val="3"/>
                <c:pt idx="0">
                  <c:v>13822</c:v>
                </c:pt>
                <c:pt idx="1">
                  <c:v>14614</c:v>
                </c:pt>
                <c:pt idx="2">
                  <c:v>18575</c:v>
                </c:pt>
              </c:numCache>
            </c:numRef>
          </c:val>
          <c:smooth val="0"/>
        </c:ser>
        <c:ser>
          <c:idx val="1"/>
          <c:order val="1"/>
          <c:tx>
            <c:strRef>
              <c:f>Sayfa1!$C$1</c:f>
              <c:strCache>
                <c:ptCount val="1"/>
                <c:pt idx="0">
                  <c:v>İşten Çıkış</c:v>
                </c:pt>
              </c:strCache>
            </c:strRef>
          </c:tx>
          <c:spPr>
            <a:ln>
              <a:solidFill>
                <a:srgbClr val="FF0000"/>
              </a:solidFill>
            </a:ln>
          </c:spPr>
          <c:marker>
            <c:spPr>
              <a:solidFill>
                <a:srgbClr val="FF0000"/>
              </a:solidFill>
              <a:ln>
                <a:solidFill>
                  <a:srgbClr val="FF0000"/>
                </a:solidFill>
              </a:ln>
            </c:spPr>
          </c:marker>
          <c:dLbls>
            <c:dLbl>
              <c:idx val="0"/>
              <c:layout>
                <c:manualLayout>
                  <c:x val="-1.6666666666666666E-2"/>
                  <c:y val="-2.7777777777777776E-2"/>
                </c:manualLayout>
              </c:layout>
              <c:showLegendKey val="0"/>
              <c:showVal val="1"/>
              <c:showCatName val="0"/>
              <c:showSerName val="0"/>
              <c:showPercent val="0"/>
              <c:showBubbleSize val="0"/>
            </c:dLbl>
            <c:txPr>
              <a:bodyPr/>
              <a:lstStyle/>
              <a:p>
                <a:pPr>
                  <a:defRPr b="1">
                    <a:solidFill>
                      <a:srgbClr val="FF0000"/>
                    </a:solidFill>
                  </a:defRPr>
                </a:pPr>
                <a:endParaRPr lang="tr-TR"/>
              </a:p>
            </c:txPr>
            <c:showLegendKey val="0"/>
            <c:showVal val="1"/>
            <c:showCatName val="0"/>
            <c:showSerName val="0"/>
            <c:showPercent val="0"/>
            <c:showBubbleSize val="0"/>
            <c:showLeaderLines val="0"/>
          </c:dLbls>
          <c:cat>
            <c:strRef>
              <c:f>Sayfa1!$A$2:$A$4</c:f>
              <c:strCache>
                <c:ptCount val="3"/>
                <c:pt idx="0">
                  <c:v>Ocak</c:v>
                </c:pt>
                <c:pt idx="1">
                  <c:v>Şubat</c:v>
                </c:pt>
                <c:pt idx="2">
                  <c:v>Mart</c:v>
                </c:pt>
              </c:strCache>
            </c:strRef>
          </c:cat>
          <c:val>
            <c:numRef>
              <c:f>Sayfa1!$C$2:$C$4</c:f>
              <c:numCache>
                <c:formatCode>#,##0</c:formatCode>
                <c:ptCount val="3"/>
                <c:pt idx="0">
                  <c:v>14514</c:v>
                </c:pt>
                <c:pt idx="1">
                  <c:v>14684</c:v>
                </c:pt>
                <c:pt idx="2">
                  <c:v>11997</c:v>
                </c:pt>
              </c:numCache>
            </c:numRef>
          </c:val>
          <c:smooth val="0"/>
        </c:ser>
        <c:dLbls>
          <c:showLegendKey val="0"/>
          <c:showVal val="0"/>
          <c:showCatName val="0"/>
          <c:showSerName val="0"/>
          <c:showPercent val="0"/>
          <c:showBubbleSize val="0"/>
        </c:dLbls>
        <c:marker val="1"/>
        <c:smooth val="0"/>
        <c:axId val="53647616"/>
        <c:axId val="112963584"/>
      </c:lineChart>
      <c:catAx>
        <c:axId val="53647616"/>
        <c:scaling>
          <c:orientation val="minMax"/>
        </c:scaling>
        <c:delete val="0"/>
        <c:axPos val="b"/>
        <c:majorTickMark val="out"/>
        <c:minorTickMark val="none"/>
        <c:tickLblPos val="nextTo"/>
        <c:txPr>
          <a:bodyPr/>
          <a:lstStyle/>
          <a:p>
            <a:pPr>
              <a:defRPr b="1"/>
            </a:pPr>
            <a:endParaRPr lang="tr-TR"/>
          </a:p>
        </c:txPr>
        <c:crossAx val="112963584"/>
        <c:crosses val="autoZero"/>
        <c:auto val="1"/>
        <c:lblAlgn val="ctr"/>
        <c:lblOffset val="100"/>
        <c:noMultiLvlLbl val="0"/>
      </c:catAx>
      <c:valAx>
        <c:axId val="112963584"/>
        <c:scaling>
          <c:orientation val="minMax"/>
        </c:scaling>
        <c:delete val="0"/>
        <c:axPos val="l"/>
        <c:majorGridlines/>
        <c:numFmt formatCode="#,##0" sourceLinked="1"/>
        <c:majorTickMark val="out"/>
        <c:minorTickMark val="none"/>
        <c:tickLblPos val="nextTo"/>
        <c:crossAx val="53647616"/>
        <c:crosses val="autoZero"/>
        <c:crossBetween val="between"/>
      </c:valAx>
    </c:plotArea>
    <c:legend>
      <c:legendPos val="r"/>
      <c:layout/>
      <c:overlay val="0"/>
      <c:txPr>
        <a:bodyPr/>
        <a:lstStyle/>
        <a:p>
          <a:pPr>
            <a:defRPr b="1"/>
          </a:pPr>
          <a:endParaRPr lang="tr-TR"/>
        </a:p>
      </c:txPr>
    </c:legend>
    <c:plotVisOnly val="1"/>
    <c:dispBlanksAs val="gap"/>
    <c:showDLblsOverMax val="0"/>
  </c:chart>
  <c:txPr>
    <a:bodyPr/>
    <a:lstStyle/>
    <a:p>
      <a:pPr>
        <a:defRPr>
          <a:solidFill>
            <a:schemeClr val="tx2"/>
          </a:solidFill>
        </a:defRPr>
      </a:pPr>
      <a:endParaRPr lang="tr-T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1243D-74BB-4C2B-BBEE-8C0B460A8F4C}" type="doc">
      <dgm:prSet loTypeId="urn:microsoft.com/office/officeart/2005/8/layout/hierarchy4" loCatId="hierarchy" qsTypeId="urn:microsoft.com/office/officeart/2005/8/quickstyle/simple3" qsCatId="simple" csTypeId="urn:microsoft.com/office/officeart/2005/8/colors/colorful3" csCatId="colorful" phldr="1"/>
      <dgm:spPr/>
      <dgm:t>
        <a:bodyPr/>
        <a:lstStyle/>
        <a:p>
          <a:endParaRPr lang="tr-TR"/>
        </a:p>
      </dgm:t>
    </dgm:pt>
    <dgm:pt modelId="{053556E3-9206-4176-AB7D-EEC1E94061E6}">
      <dgm:prSet phldrT="[Metin]" custT="1">
        <dgm:style>
          <a:lnRef idx="1">
            <a:schemeClr val="accent4"/>
          </a:lnRef>
          <a:fillRef idx="2">
            <a:schemeClr val="accent4"/>
          </a:fillRef>
          <a:effectRef idx="1">
            <a:schemeClr val="accent4"/>
          </a:effectRef>
          <a:fontRef idx="minor">
            <a:schemeClr val="dk1"/>
          </a:fontRef>
        </dgm:style>
      </dgm:prSet>
      <dgm:spPr/>
      <dgm:t>
        <a:bodyPr/>
        <a:lstStyle/>
        <a:p>
          <a:r>
            <a:rPr lang="tr-TR" sz="1600" dirty="0" smtClean="0">
              <a:solidFill>
                <a:schemeClr val="tx2"/>
              </a:solidFill>
              <a:latin typeface="Arial" panose="020B0604020202020204" pitchFamily="34" charset="0"/>
              <a:cs typeface="Arial" panose="020B0604020202020204" pitchFamily="34" charset="0"/>
            </a:rPr>
            <a:t>18 yaşından büyük 29 yaşından küçük erkekler ile </a:t>
          </a:r>
        </a:p>
        <a:p>
          <a:r>
            <a:rPr lang="tr-TR" sz="1600" dirty="0" smtClean="0">
              <a:solidFill>
                <a:schemeClr val="tx2"/>
              </a:solidFill>
              <a:latin typeface="Arial" panose="020B0604020202020204" pitchFamily="34" charset="0"/>
              <a:cs typeface="Arial" panose="020B0604020202020204" pitchFamily="34" charset="0"/>
            </a:rPr>
            <a:t>18 yaşından büyük Kadın sigortalılar yönünden;</a:t>
          </a:r>
        </a:p>
      </dgm:t>
    </dgm:pt>
    <dgm:pt modelId="{310272A2-7A79-4C25-BADF-8E28B529B8AD}" type="parTrans" cxnId="{50A241DA-9D85-42B7-86CB-6C8FC05B25B3}">
      <dgm:prSet/>
      <dgm:spPr/>
      <dgm:t>
        <a:bodyPr/>
        <a:lstStyle/>
        <a:p>
          <a:endParaRPr lang="tr-TR" sz="1600">
            <a:latin typeface="Arial" panose="020B0604020202020204" pitchFamily="34" charset="0"/>
            <a:cs typeface="Arial" panose="020B0604020202020204" pitchFamily="34" charset="0"/>
          </a:endParaRPr>
        </a:p>
      </dgm:t>
    </dgm:pt>
    <dgm:pt modelId="{69F96FCF-9BD1-4363-97C6-4194D1307620}" type="sibTrans" cxnId="{50A241DA-9D85-42B7-86CB-6C8FC05B25B3}">
      <dgm:prSet/>
      <dgm:spPr/>
      <dgm:t>
        <a:bodyPr/>
        <a:lstStyle/>
        <a:p>
          <a:endParaRPr lang="tr-TR" sz="1600">
            <a:latin typeface="Arial" panose="020B0604020202020204" pitchFamily="34" charset="0"/>
            <a:cs typeface="Arial" panose="020B0604020202020204" pitchFamily="34" charset="0"/>
          </a:endParaRPr>
        </a:p>
      </dgm:t>
    </dgm:pt>
    <dgm:pt modelId="{912D0F48-1B08-4789-ABF7-9E895BE26288}">
      <dgm:prSet phldrT="[Metin]" custT="1"/>
      <dgm:spPr>
        <a:solidFill>
          <a:schemeClr val="accent1">
            <a:lumMod val="20000"/>
            <a:lumOff val="80000"/>
          </a:schemeClr>
        </a:solidFill>
      </dgm:spPr>
      <dgm:t>
        <a:bodyPr/>
        <a:lstStyle/>
        <a:p>
          <a:r>
            <a:rPr lang="tr-TR" sz="1400" b="1" dirty="0" smtClean="0">
              <a:latin typeface="Arial" panose="020B0604020202020204" pitchFamily="34" charset="0"/>
              <a:cs typeface="Arial" panose="020B0604020202020204" pitchFamily="34" charset="0"/>
            </a:rPr>
            <a:t>Mesleki yeterlilik belgesi sahipleri</a:t>
          </a:r>
        </a:p>
      </dgm:t>
    </dgm:pt>
    <dgm:pt modelId="{3C940887-DC97-40C5-A046-57A5F80EAF18}" type="parTrans" cxnId="{6CA149E3-7D6B-4669-9533-38CAF1D20306}">
      <dgm:prSet/>
      <dgm:spPr/>
      <dgm:t>
        <a:bodyPr/>
        <a:lstStyle/>
        <a:p>
          <a:endParaRPr lang="tr-TR" sz="1600">
            <a:latin typeface="Arial" panose="020B0604020202020204" pitchFamily="34" charset="0"/>
            <a:cs typeface="Arial" panose="020B0604020202020204" pitchFamily="34" charset="0"/>
          </a:endParaRPr>
        </a:p>
      </dgm:t>
    </dgm:pt>
    <dgm:pt modelId="{F2DE44A5-2B34-423E-BA3F-BA76C483B909}" type="sibTrans" cxnId="{6CA149E3-7D6B-4669-9533-38CAF1D20306}">
      <dgm:prSet/>
      <dgm:spPr/>
      <dgm:t>
        <a:bodyPr/>
        <a:lstStyle/>
        <a:p>
          <a:endParaRPr lang="tr-TR" sz="1600">
            <a:latin typeface="Arial" panose="020B0604020202020204" pitchFamily="34" charset="0"/>
            <a:cs typeface="Arial" panose="020B0604020202020204" pitchFamily="34" charset="0"/>
          </a:endParaRPr>
        </a:p>
      </dgm:t>
    </dgm:pt>
    <dgm:pt modelId="{E20E4749-AFE2-4432-AD45-CA9C7901811B}">
      <dgm:prSet phldrT="[Metin]" custT="1"/>
      <dgm:spPr>
        <a:solidFill>
          <a:schemeClr val="accent1">
            <a:lumMod val="20000"/>
            <a:lumOff val="80000"/>
          </a:schemeClr>
        </a:solidFill>
      </dgm:spPr>
      <dgm:t>
        <a:bodyPr/>
        <a:lstStyle/>
        <a:p>
          <a:r>
            <a:rPr lang="tr-TR" sz="1400" b="1" dirty="0" smtClean="0">
              <a:latin typeface="Arial" panose="020B0604020202020204" pitchFamily="34" charset="0"/>
              <a:cs typeface="Arial" panose="020B0604020202020204" pitchFamily="34" charset="0"/>
            </a:rPr>
            <a:t>Mesleki ve teknik eğitim veren orta veya yüksek öğretimi veya Türkiye İş kurumunca düzenlenen işgücü yetiştirme kurslarının bitirenler</a:t>
          </a:r>
        </a:p>
      </dgm:t>
    </dgm:pt>
    <dgm:pt modelId="{07D38237-B99E-44F0-BA39-23355B9E62B9}" type="parTrans" cxnId="{65A910AA-6D3B-4FC8-89BD-8368A0EFCDBA}">
      <dgm:prSet/>
      <dgm:spPr/>
      <dgm:t>
        <a:bodyPr/>
        <a:lstStyle/>
        <a:p>
          <a:endParaRPr lang="tr-TR" sz="1600">
            <a:latin typeface="Arial" panose="020B0604020202020204" pitchFamily="34" charset="0"/>
            <a:cs typeface="Arial" panose="020B0604020202020204" pitchFamily="34" charset="0"/>
          </a:endParaRPr>
        </a:p>
      </dgm:t>
    </dgm:pt>
    <dgm:pt modelId="{DCB84150-352D-4D90-A3FF-2528DF78D99A}" type="sibTrans" cxnId="{65A910AA-6D3B-4FC8-89BD-8368A0EFCDBA}">
      <dgm:prSet/>
      <dgm:spPr/>
      <dgm:t>
        <a:bodyPr/>
        <a:lstStyle/>
        <a:p>
          <a:endParaRPr lang="tr-TR" sz="1600">
            <a:latin typeface="Arial" panose="020B0604020202020204" pitchFamily="34" charset="0"/>
            <a:cs typeface="Arial" panose="020B0604020202020204" pitchFamily="34" charset="0"/>
          </a:endParaRPr>
        </a:p>
      </dgm:t>
    </dgm:pt>
    <dgm:pt modelId="{B0FCD025-59CE-440B-BC0F-FE1DABF467DC}">
      <dgm:prSet phldrT="[Metin]" custT="1"/>
      <dgm:spPr/>
      <dgm:t>
        <a:bodyPr/>
        <a:lstStyle/>
        <a:p>
          <a:r>
            <a:rPr lang="tr-TR" sz="1400" dirty="0" smtClean="0">
              <a:solidFill>
                <a:schemeClr val="tx2"/>
              </a:solidFill>
              <a:latin typeface="Arial" panose="020B0604020202020204" pitchFamily="34" charset="0"/>
              <a:cs typeface="Arial" panose="020B0604020202020204" pitchFamily="34" charset="0"/>
            </a:rPr>
            <a:t>36 ay </a:t>
          </a:r>
        </a:p>
        <a:p>
          <a:r>
            <a:rPr lang="tr-TR" sz="1400" dirty="0" smtClean="0">
              <a:solidFill>
                <a:schemeClr val="tx2"/>
              </a:solidFill>
              <a:latin typeface="Arial" panose="020B0604020202020204" pitchFamily="34" charset="0"/>
              <a:cs typeface="Arial" panose="020B0604020202020204" pitchFamily="34" charset="0"/>
            </a:rPr>
            <a:t>+6 ay (İş-Kur)</a:t>
          </a:r>
          <a:br>
            <a:rPr lang="tr-TR" sz="1400" dirty="0" smtClean="0">
              <a:solidFill>
                <a:schemeClr val="tx2"/>
              </a:solidFill>
              <a:latin typeface="Arial" panose="020B0604020202020204" pitchFamily="34" charset="0"/>
              <a:cs typeface="Arial" panose="020B0604020202020204" pitchFamily="34" charset="0"/>
            </a:rPr>
          </a:br>
          <a:r>
            <a:rPr lang="tr-TR" sz="1400" dirty="0" smtClean="0">
              <a:solidFill>
                <a:schemeClr val="tx2"/>
              </a:solidFill>
              <a:latin typeface="Arial" panose="020B0604020202020204" pitchFamily="34" charset="0"/>
              <a:cs typeface="Arial" panose="020B0604020202020204" pitchFamily="34" charset="0"/>
            </a:rPr>
            <a:t/>
          </a:r>
          <a:br>
            <a:rPr lang="tr-TR" sz="1400" dirty="0" smtClean="0">
              <a:solidFill>
                <a:schemeClr val="tx2"/>
              </a:solidFill>
              <a:latin typeface="Arial" panose="020B0604020202020204" pitchFamily="34" charset="0"/>
              <a:cs typeface="Arial" panose="020B0604020202020204" pitchFamily="34" charset="0"/>
            </a:rPr>
          </a:br>
          <a:r>
            <a:rPr lang="tr-TR" sz="1400" dirty="0" smtClean="0">
              <a:solidFill>
                <a:schemeClr val="tx2"/>
              </a:solidFill>
              <a:latin typeface="Arial" panose="020B0604020202020204" pitchFamily="34" charset="0"/>
              <a:cs typeface="Arial" panose="020B0604020202020204" pitchFamily="34" charset="0"/>
            </a:rPr>
            <a:t>42 ay</a:t>
          </a:r>
          <a:endParaRPr lang="tr-TR" sz="1400" dirty="0">
            <a:solidFill>
              <a:schemeClr val="tx2"/>
            </a:solidFill>
            <a:latin typeface="Arial" panose="020B0604020202020204" pitchFamily="34" charset="0"/>
            <a:cs typeface="Arial" panose="020B0604020202020204" pitchFamily="34" charset="0"/>
          </a:endParaRPr>
        </a:p>
      </dgm:t>
    </dgm:pt>
    <dgm:pt modelId="{E654284C-AC1B-4674-BD4A-89F6548EE4F2}" type="parTrans" cxnId="{CC85E214-DAA1-4669-BFC1-2840371D5E19}">
      <dgm:prSet/>
      <dgm:spPr/>
      <dgm:t>
        <a:bodyPr/>
        <a:lstStyle/>
        <a:p>
          <a:endParaRPr lang="tr-TR" sz="1600">
            <a:latin typeface="Arial" panose="020B0604020202020204" pitchFamily="34" charset="0"/>
            <a:cs typeface="Arial" panose="020B0604020202020204" pitchFamily="34" charset="0"/>
          </a:endParaRPr>
        </a:p>
      </dgm:t>
    </dgm:pt>
    <dgm:pt modelId="{0654920A-B79B-4D15-B973-3A6663A347BB}" type="sibTrans" cxnId="{CC85E214-DAA1-4669-BFC1-2840371D5E19}">
      <dgm:prSet/>
      <dgm:spPr/>
      <dgm:t>
        <a:bodyPr/>
        <a:lstStyle/>
        <a:p>
          <a:endParaRPr lang="tr-TR" sz="1600">
            <a:latin typeface="Arial" panose="020B0604020202020204" pitchFamily="34" charset="0"/>
            <a:cs typeface="Arial" panose="020B0604020202020204" pitchFamily="34" charset="0"/>
          </a:endParaRPr>
        </a:p>
      </dgm:t>
    </dgm:pt>
    <dgm:pt modelId="{51886C16-8F85-48B6-842C-04B9A6B2FD14}">
      <dgm:prSet custT="1"/>
      <dgm:spPr>
        <a:solidFill>
          <a:schemeClr val="accent1">
            <a:lumMod val="20000"/>
            <a:lumOff val="80000"/>
          </a:schemeClr>
        </a:solidFill>
      </dgm:spPr>
      <dgm:t>
        <a:bodyPr/>
        <a:lstStyle/>
        <a:p>
          <a:r>
            <a:rPr lang="tr-TR" sz="1400" b="1" dirty="0" smtClean="0">
              <a:latin typeface="Arial" panose="020B0604020202020204" pitchFamily="34" charset="0"/>
              <a:cs typeface="Arial" panose="020B0604020202020204" pitchFamily="34" charset="0"/>
            </a:rPr>
            <a:t>Vasıfsız</a:t>
          </a:r>
          <a:br>
            <a:rPr lang="tr-TR" sz="1400" b="1" dirty="0" smtClean="0">
              <a:latin typeface="Arial" panose="020B0604020202020204" pitchFamily="34" charset="0"/>
              <a:cs typeface="Arial" panose="020B0604020202020204" pitchFamily="34" charset="0"/>
            </a:rPr>
          </a:br>
          <a:r>
            <a:rPr lang="tr-TR" sz="1400" b="1" dirty="0" smtClean="0">
              <a:latin typeface="Arial" panose="020B0604020202020204" pitchFamily="34" charset="0"/>
              <a:cs typeface="Arial" panose="020B0604020202020204" pitchFamily="34" charset="0"/>
            </a:rPr>
            <a:t>Olanlar</a:t>
          </a:r>
          <a:endParaRPr lang="tr-TR" sz="1400" b="1" dirty="0">
            <a:latin typeface="Arial" panose="020B0604020202020204" pitchFamily="34" charset="0"/>
            <a:cs typeface="Arial" panose="020B0604020202020204" pitchFamily="34" charset="0"/>
          </a:endParaRPr>
        </a:p>
      </dgm:t>
    </dgm:pt>
    <dgm:pt modelId="{98F93E77-6CD0-4FEF-8F58-15FF3C6F6B6C}" type="parTrans" cxnId="{ADA8CC79-6C39-4347-9F0A-D77B46CBEB54}">
      <dgm:prSet/>
      <dgm:spPr/>
      <dgm:t>
        <a:bodyPr/>
        <a:lstStyle/>
        <a:p>
          <a:endParaRPr lang="tr-TR" sz="1600">
            <a:latin typeface="Arial" panose="020B0604020202020204" pitchFamily="34" charset="0"/>
            <a:cs typeface="Arial" panose="020B0604020202020204" pitchFamily="34" charset="0"/>
          </a:endParaRPr>
        </a:p>
      </dgm:t>
    </dgm:pt>
    <dgm:pt modelId="{A57229F6-3738-4547-B7A7-7C8A2C43FCB5}" type="sibTrans" cxnId="{ADA8CC79-6C39-4347-9F0A-D77B46CBEB54}">
      <dgm:prSet/>
      <dgm:spPr/>
      <dgm:t>
        <a:bodyPr/>
        <a:lstStyle/>
        <a:p>
          <a:endParaRPr lang="tr-TR" sz="1600">
            <a:latin typeface="Arial" panose="020B0604020202020204" pitchFamily="34" charset="0"/>
            <a:cs typeface="Arial" panose="020B0604020202020204" pitchFamily="34" charset="0"/>
          </a:endParaRPr>
        </a:p>
      </dgm:t>
    </dgm:pt>
    <dgm:pt modelId="{172F1759-8AF2-44D2-85EA-14A06FD4D3FC}">
      <dgm:prSet phldrT="[Metin]" custT="1"/>
      <dgm:spPr/>
      <dgm:t>
        <a:bodyPr anchor="ctr" anchorCtr="0"/>
        <a:lstStyle/>
        <a:p>
          <a:r>
            <a:rPr lang="tr-TR" sz="1400" dirty="0" smtClean="0">
              <a:solidFill>
                <a:schemeClr val="tx2"/>
              </a:solidFill>
              <a:latin typeface="Arial" panose="020B0604020202020204" pitchFamily="34" charset="0"/>
              <a:cs typeface="Arial" panose="020B0604020202020204" pitchFamily="34" charset="0"/>
            </a:rPr>
            <a:t>48 ay </a:t>
          </a:r>
        </a:p>
        <a:p>
          <a:r>
            <a:rPr lang="tr-TR" sz="1400" dirty="0" smtClean="0">
              <a:solidFill>
                <a:schemeClr val="tx2"/>
              </a:solidFill>
              <a:latin typeface="Arial" panose="020B0604020202020204" pitchFamily="34" charset="0"/>
              <a:cs typeface="Arial" panose="020B0604020202020204" pitchFamily="34" charset="0"/>
            </a:rPr>
            <a:t>+6 ay (İş-Kur)</a:t>
          </a:r>
          <a:br>
            <a:rPr lang="tr-TR" sz="1400" dirty="0" smtClean="0">
              <a:solidFill>
                <a:schemeClr val="tx2"/>
              </a:solidFill>
              <a:latin typeface="Arial" panose="020B0604020202020204" pitchFamily="34" charset="0"/>
              <a:cs typeface="Arial" panose="020B0604020202020204" pitchFamily="34" charset="0"/>
            </a:rPr>
          </a:br>
          <a:r>
            <a:rPr lang="tr-TR" sz="1400" dirty="0" smtClean="0">
              <a:solidFill>
                <a:schemeClr val="tx2"/>
              </a:solidFill>
              <a:latin typeface="Arial" panose="020B0604020202020204" pitchFamily="34" charset="0"/>
              <a:cs typeface="Arial" panose="020B0604020202020204" pitchFamily="34" charset="0"/>
            </a:rPr>
            <a:t/>
          </a:r>
          <a:br>
            <a:rPr lang="tr-TR" sz="1400" dirty="0" smtClean="0">
              <a:solidFill>
                <a:schemeClr val="tx2"/>
              </a:solidFill>
              <a:latin typeface="Arial" panose="020B0604020202020204" pitchFamily="34" charset="0"/>
              <a:cs typeface="Arial" panose="020B0604020202020204" pitchFamily="34" charset="0"/>
            </a:rPr>
          </a:br>
          <a:r>
            <a:rPr lang="tr-TR" sz="1400" dirty="0" smtClean="0">
              <a:solidFill>
                <a:schemeClr val="tx2"/>
              </a:solidFill>
              <a:latin typeface="Arial" panose="020B0604020202020204" pitchFamily="34" charset="0"/>
              <a:cs typeface="Arial" panose="020B0604020202020204" pitchFamily="34" charset="0"/>
            </a:rPr>
            <a:t>54 ay</a:t>
          </a:r>
        </a:p>
      </dgm:t>
    </dgm:pt>
    <dgm:pt modelId="{9ADA4B46-AD99-4166-B0E2-FE9ED5255566}" type="sibTrans" cxnId="{A215DC0C-8936-47C3-91E1-601594082277}">
      <dgm:prSet/>
      <dgm:spPr/>
      <dgm:t>
        <a:bodyPr/>
        <a:lstStyle/>
        <a:p>
          <a:endParaRPr lang="tr-TR" sz="1600">
            <a:latin typeface="Arial" panose="020B0604020202020204" pitchFamily="34" charset="0"/>
            <a:cs typeface="Arial" panose="020B0604020202020204" pitchFamily="34" charset="0"/>
          </a:endParaRPr>
        </a:p>
      </dgm:t>
    </dgm:pt>
    <dgm:pt modelId="{A79C5C05-8CC1-4B64-8347-6F92503C6AC8}" type="parTrans" cxnId="{A215DC0C-8936-47C3-91E1-601594082277}">
      <dgm:prSet/>
      <dgm:spPr/>
      <dgm:t>
        <a:bodyPr/>
        <a:lstStyle/>
        <a:p>
          <a:endParaRPr lang="tr-TR" sz="1600">
            <a:latin typeface="Arial" panose="020B0604020202020204" pitchFamily="34" charset="0"/>
            <a:cs typeface="Arial" panose="020B0604020202020204" pitchFamily="34" charset="0"/>
          </a:endParaRPr>
        </a:p>
      </dgm:t>
    </dgm:pt>
    <dgm:pt modelId="{FA6B67C3-154C-4BD8-8977-5D6E2EFAD117}">
      <dgm:prSet custT="1"/>
      <dgm:spPr/>
      <dgm:t>
        <a:bodyPr/>
        <a:lstStyle/>
        <a:p>
          <a:r>
            <a:rPr lang="tr-TR" sz="1400" dirty="0" smtClean="0">
              <a:solidFill>
                <a:schemeClr val="tx2"/>
              </a:solidFill>
              <a:latin typeface="Arial" panose="020B0604020202020204" pitchFamily="34" charset="0"/>
              <a:cs typeface="Arial" panose="020B0604020202020204" pitchFamily="34" charset="0"/>
            </a:rPr>
            <a:t>24 ay </a:t>
          </a:r>
        </a:p>
        <a:p>
          <a:r>
            <a:rPr lang="tr-TR" sz="1400" dirty="0" smtClean="0">
              <a:solidFill>
                <a:schemeClr val="tx2"/>
              </a:solidFill>
              <a:latin typeface="Arial" panose="020B0604020202020204" pitchFamily="34" charset="0"/>
              <a:cs typeface="Arial" panose="020B0604020202020204" pitchFamily="34" charset="0"/>
            </a:rPr>
            <a:t>+6 ay (İş-Kur)</a:t>
          </a:r>
          <a:br>
            <a:rPr lang="tr-TR" sz="1400" dirty="0" smtClean="0">
              <a:solidFill>
                <a:schemeClr val="tx2"/>
              </a:solidFill>
              <a:latin typeface="Arial" panose="020B0604020202020204" pitchFamily="34" charset="0"/>
              <a:cs typeface="Arial" panose="020B0604020202020204" pitchFamily="34" charset="0"/>
            </a:rPr>
          </a:br>
          <a:r>
            <a:rPr lang="tr-TR" sz="1400" dirty="0" smtClean="0">
              <a:solidFill>
                <a:schemeClr val="tx2"/>
              </a:solidFill>
              <a:latin typeface="Arial" panose="020B0604020202020204" pitchFamily="34" charset="0"/>
              <a:cs typeface="Arial" panose="020B0604020202020204" pitchFamily="34" charset="0"/>
            </a:rPr>
            <a:t/>
          </a:r>
          <a:br>
            <a:rPr lang="tr-TR" sz="1400" dirty="0" smtClean="0">
              <a:solidFill>
                <a:schemeClr val="tx2"/>
              </a:solidFill>
              <a:latin typeface="Arial" panose="020B0604020202020204" pitchFamily="34" charset="0"/>
              <a:cs typeface="Arial" panose="020B0604020202020204" pitchFamily="34" charset="0"/>
            </a:rPr>
          </a:br>
          <a:r>
            <a:rPr lang="tr-TR" sz="1400" dirty="0" smtClean="0">
              <a:solidFill>
                <a:schemeClr val="tx2"/>
              </a:solidFill>
              <a:latin typeface="Arial" panose="020B0604020202020204" pitchFamily="34" charset="0"/>
              <a:cs typeface="Arial" panose="020B0604020202020204" pitchFamily="34" charset="0"/>
            </a:rPr>
            <a:t>30 ay</a:t>
          </a:r>
          <a:endParaRPr lang="tr-TR" sz="1400" dirty="0">
            <a:solidFill>
              <a:schemeClr val="tx2"/>
            </a:solidFill>
            <a:latin typeface="Arial" panose="020B0604020202020204" pitchFamily="34" charset="0"/>
            <a:cs typeface="Arial" panose="020B0604020202020204" pitchFamily="34" charset="0"/>
          </a:endParaRPr>
        </a:p>
      </dgm:t>
    </dgm:pt>
    <dgm:pt modelId="{30282192-E0FB-48DF-A469-16E45A0AE8CE}" type="parTrans" cxnId="{99618CE5-A6DD-4DE2-BB0D-EA716F4C6AEF}">
      <dgm:prSet/>
      <dgm:spPr/>
      <dgm:t>
        <a:bodyPr/>
        <a:lstStyle/>
        <a:p>
          <a:endParaRPr lang="tr-TR" sz="1600">
            <a:latin typeface="Arial" panose="020B0604020202020204" pitchFamily="34" charset="0"/>
            <a:cs typeface="Arial" panose="020B0604020202020204" pitchFamily="34" charset="0"/>
          </a:endParaRPr>
        </a:p>
      </dgm:t>
    </dgm:pt>
    <dgm:pt modelId="{DA28AFAA-A6B6-4188-A989-977B86AF6020}" type="sibTrans" cxnId="{99618CE5-A6DD-4DE2-BB0D-EA716F4C6AEF}">
      <dgm:prSet/>
      <dgm:spPr/>
      <dgm:t>
        <a:bodyPr/>
        <a:lstStyle/>
        <a:p>
          <a:endParaRPr lang="tr-TR" sz="1600">
            <a:latin typeface="Arial" panose="020B0604020202020204" pitchFamily="34" charset="0"/>
            <a:cs typeface="Arial" panose="020B0604020202020204" pitchFamily="34" charset="0"/>
          </a:endParaRPr>
        </a:p>
      </dgm:t>
    </dgm:pt>
    <dgm:pt modelId="{870740AC-AF92-4478-B3A7-7E2827D85ED1}" type="pres">
      <dgm:prSet presAssocID="{8471243D-74BB-4C2B-BBEE-8C0B460A8F4C}" presName="Name0" presStyleCnt="0">
        <dgm:presLayoutVars>
          <dgm:chPref val="1"/>
          <dgm:dir/>
          <dgm:animOne val="branch"/>
          <dgm:animLvl val="lvl"/>
          <dgm:resizeHandles/>
        </dgm:presLayoutVars>
      </dgm:prSet>
      <dgm:spPr/>
      <dgm:t>
        <a:bodyPr/>
        <a:lstStyle/>
        <a:p>
          <a:endParaRPr lang="tr-TR"/>
        </a:p>
      </dgm:t>
    </dgm:pt>
    <dgm:pt modelId="{12B6AA48-E9AC-4BE0-849D-17585DBE1DD0}" type="pres">
      <dgm:prSet presAssocID="{053556E3-9206-4176-AB7D-EEC1E94061E6}" presName="vertOne" presStyleCnt="0"/>
      <dgm:spPr/>
    </dgm:pt>
    <dgm:pt modelId="{A74A3F45-1216-4FC8-83B5-21DD48530EB0}" type="pres">
      <dgm:prSet presAssocID="{053556E3-9206-4176-AB7D-EEC1E94061E6}" presName="txOne" presStyleLbl="node0" presStyleIdx="0" presStyleCnt="1" custLinFactNeighborY="-48440">
        <dgm:presLayoutVars>
          <dgm:chPref val="3"/>
        </dgm:presLayoutVars>
      </dgm:prSet>
      <dgm:spPr/>
      <dgm:t>
        <a:bodyPr/>
        <a:lstStyle/>
        <a:p>
          <a:endParaRPr lang="tr-TR"/>
        </a:p>
      </dgm:t>
    </dgm:pt>
    <dgm:pt modelId="{0EFD1150-CE7B-400F-B113-CA9E1AB7A94F}" type="pres">
      <dgm:prSet presAssocID="{053556E3-9206-4176-AB7D-EEC1E94061E6}" presName="parTransOne" presStyleCnt="0"/>
      <dgm:spPr/>
    </dgm:pt>
    <dgm:pt modelId="{289D96DF-A709-488B-A94B-45960CCEECCC}" type="pres">
      <dgm:prSet presAssocID="{053556E3-9206-4176-AB7D-EEC1E94061E6}" presName="horzOne" presStyleCnt="0"/>
      <dgm:spPr/>
    </dgm:pt>
    <dgm:pt modelId="{1FEC4E8E-274E-47B8-9442-EFEFE2543F3E}" type="pres">
      <dgm:prSet presAssocID="{912D0F48-1B08-4789-ABF7-9E895BE26288}" presName="vertTwo" presStyleCnt="0"/>
      <dgm:spPr/>
    </dgm:pt>
    <dgm:pt modelId="{594D7712-8FE0-4091-B8B9-11A75CF0967E}" type="pres">
      <dgm:prSet presAssocID="{912D0F48-1B08-4789-ABF7-9E895BE26288}" presName="txTwo" presStyleLbl="node2" presStyleIdx="0" presStyleCnt="3" custScaleX="71266">
        <dgm:presLayoutVars>
          <dgm:chPref val="3"/>
        </dgm:presLayoutVars>
      </dgm:prSet>
      <dgm:spPr/>
      <dgm:t>
        <a:bodyPr/>
        <a:lstStyle/>
        <a:p>
          <a:endParaRPr lang="tr-TR"/>
        </a:p>
      </dgm:t>
    </dgm:pt>
    <dgm:pt modelId="{C0D6278B-4C27-4A11-B478-7EA41F495FDC}" type="pres">
      <dgm:prSet presAssocID="{912D0F48-1B08-4789-ABF7-9E895BE26288}" presName="parTransTwo" presStyleCnt="0"/>
      <dgm:spPr/>
    </dgm:pt>
    <dgm:pt modelId="{E2256920-E42E-47FA-BC2E-9CD72A061694}" type="pres">
      <dgm:prSet presAssocID="{912D0F48-1B08-4789-ABF7-9E895BE26288}" presName="horzTwo" presStyleCnt="0"/>
      <dgm:spPr/>
    </dgm:pt>
    <dgm:pt modelId="{178024FD-0B1B-4F93-A4D8-095BDB168558}" type="pres">
      <dgm:prSet presAssocID="{172F1759-8AF2-44D2-85EA-14A06FD4D3FC}" presName="vertThree" presStyleCnt="0"/>
      <dgm:spPr/>
    </dgm:pt>
    <dgm:pt modelId="{39D5642F-D8F3-4636-AD21-1E7FD10F12AC}" type="pres">
      <dgm:prSet presAssocID="{172F1759-8AF2-44D2-85EA-14A06FD4D3FC}" presName="txThree" presStyleLbl="node3" presStyleIdx="0" presStyleCnt="3" custScaleX="71266">
        <dgm:presLayoutVars>
          <dgm:chPref val="3"/>
        </dgm:presLayoutVars>
      </dgm:prSet>
      <dgm:spPr/>
      <dgm:t>
        <a:bodyPr/>
        <a:lstStyle/>
        <a:p>
          <a:endParaRPr lang="tr-TR"/>
        </a:p>
      </dgm:t>
    </dgm:pt>
    <dgm:pt modelId="{86DFC7C1-823B-4E11-AFFB-A65A77A52124}" type="pres">
      <dgm:prSet presAssocID="{172F1759-8AF2-44D2-85EA-14A06FD4D3FC}" presName="horzThree" presStyleCnt="0"/>
      <dgm:spPr/>
    </dgm:pt>
    <dgm:pt modelId="{23A343AA-9357-4230-9FB2-2322ACFDE7C3}" type="pres">
      <dgm:prSet presAssocID="{F2DE44A5-2B34-423E-BA3F-BA76C483B909}" presName="sibSpaceTwo" presStyleCnt="0"/>
      <dgm:spPr/>
    </dgm:pt>
    <dgm:pt modelId="{300AABBA-A0BD-47A2-A8D1-84C23989FF70}" type="pres">
      <dgm:prSet presAssocID="{E20E4749-AFE2-4432-AD45-CA9C7901811B}" presName="vertTwo" presStyleCnt="0"/>
      <dgm:spPr/>
    </dgm:pt>
    <dgm:pt modelId="{9D7474AB-F604-4617-818C-0B287EC136B0}" type="pres">
      <dgm:prSet presAssocID="{E20E4749-AFE2-4432-AD45-CA9C7901811B}" presName="txTwo" presStyleLbl="node2" presStyleIdx="1" presStyleCnt="3">
        <dgm:presLayoutVars>
          <dgm:chPref val="3"/>
        </dgm:presLayoutVars>
      </dgm:prSet>
      <dgm:spPr/>
      <dgm:t>
        <a:bodyPr/>
        <a:lstStyle/>
        <a:p>
          <a:endParaRPr lang="tr-TR"/>
        </a:p>
      </dgm:t>
    </dgm:pt>
    <dgm:pt modelId="{FA9785F5-E1BF-4315-B094-D1C8CFAA22C2}" type="pres">
      <dgm:prSet presAssocID="{E20E4749-AFE2-4432-AD45-CA9C7901811B}" presName="parTransTwo" presStyleCnt="0"/>
      <dgm:spPr/>
    </dgm:pt>
    <dgm:pt modelId="{DEF3A598-1697-4275-9558-805B6A7CC146}" type="pres">
      <dgm:prSet presAssocID="{E20E4749-AFE2-4432-AD45-CA9C7901811B}" presName="horzTwo" presStyleCnt="0"/>
      <dgm:spPr/>
    </dgm:pt>
    <dgm:pt modelId="{34E409E0-A3DC-4BFF-892D-E955155DCCA0}" type="pres">
      <dgm:prSet presAssocID="{B0FCD025-59CE-440B-BC0F-FE1DABF467DC}" presName="vertThree" presStyleCnt="0"/>
      <dgm:spPr/>
    </dgm:pt>
    <dgm:pt modelId="{644B4877-8D70-482E-A133-2CD0579039DB}" type="pres">
      <dgm:prSet presAssocID="{B0FCD025-59CE-440B-BC0F-FE1DABF467DC}" presName="txThree" presStyleLbl="node3" presStyleIdx="1" presStyleCnt="3">
        <dgm:presLayoutVars>
          <dgm:chPref val="3"/>
        </dgm:presLayoutVars>
      </dgm:prSet>
      <dgm:spPr/>
      <dgm:t>
        <a:bodyPr/>
        <a:lstStyle/>
        <a:p>
          <a:endParaRPr lang="tr-TR"/>
        </a:p>
      </dgm:t>
    </dgm:pt>
    <dgm:pt modelId="{C81D0C0C-C446-4A3F-8262-5379AC3A1621}" type="pres">
      <dgm:prSet presAssocID="{B0FCD025-59CE-440B-BC0F-FE1DABF467DC}" presName="horzThree" presStyleCnt="0"/>
      <dgm:spPr/>
    </dgm:pt>
    <dgm:pt modelId="{484827EA-0EBF-4DD1-81A8-F10A4AAD5A2B}" type="pres">
      <dgm:prSet presAssocID="{DCB84150-352D-4D90-A3FF-2528DF78D99A}" presName="sibSpaceTwo" presStyleCnt="0"/>
      <dgm:spPr/>
    </dgm:pt>
    <dgm:pt modelId="{E826FDB0-EB4B-4599-9350-AF158541DA5F}" type="pres">
      <dgm:prSet presAssocID="{51886C16-8F85-48B6-842C-04B9A6B2FD14}" presName="vertTwo" presStyleCnt="0"/>
      <dgm:spPr/>
    </dgm:pt>
    <dgm:pt modelId="{05C2EB7E-FAE4-4729-BE6F-077891FBF2BA}" type="pres">
      <dgm:prSet presAssocID="{51886C16-8F85-48B6-842C-04B9A6B2FD14}" presName="txTwo" presStyleLbl="node2" presStyleIdx="2" presStyleCnt="3" custScaleX="70144">
        <dgm:presLayoutVars>
          <dgm:chPref val="3"/>
        </dgm:presLayoutVars>
      </dgm:prSet>
      <dgm:spPr/>
      <dgm:t>
        <a:bodyPr/>
        <a:lstStyle/>
        <a:p>
          <a:endParaRPr lang="tr-TR"/>
        </a:p>
      </dgm:t>
    </dgm:pt>
    <dgm:pt modelId="{7A91E49B-FA7F-4F3D-9C31-2030640370C7}" type="pres">
      <dgm:prSet presAssocID="{51886C16-8F85-48B6-842C-04B9A6B2FD14}" presName="parTransTwo" presStyleCnt="0"/>
      <dgm:spPr/>
    </dgm:pt>
    <dgm:pt modelId="{963C8087-C824-4D79-A319-175AA743471A}" type="pres">
      <dgm:prSet presAssocID="{51886C16-8F85-48B6-842C-04B9A6B2FD14}" presName="horzTwo" presStyleCnt="0"/>
      <dgm:spPr/>
    </dgm:pt>
    <dgm:pt modelId="{33AD0FC0-32C4-4D38-960F-A0D857B71105}" type="pres">
      <dgm:prSet presAssocID="{FA6B67C3-154C-4BD8-8977-5D6E2EFAD117}" presName="vertThree" presStyleCnt="0"/>
      <dgm:spPr/>
    </dgm:pt>
    <dgm:pt modelId="{DB727D6D-BC68-401B-A79C-858CCF414388}" type="pres">
      <dgm:prSet presAssocID="{FA6B67C3-154C-4BD8-8977-5D6E2EFAD117}" presName="txThree" presStyleLbl="node3" presStyleIdx="2" presStyleCnt="3" custScaleX="71622">
        <dgm:presLayoutVars>
          <dgm:chPref val="3"/>
        </dgm:presLayoutVars>
      </dgm:prSet>
      <dgm:spPr/>
      <dgm:t>
        <a:bodyPr/>
        <a:lstStyle/>
        <a:p>
          <a:endParaRPr lang="tr-TR"/>
        </a:p>
      </dgm:t>
    </dgm:pt>
    <dgm:pt modelId="{9D2BA012-8826-404D-B631-7AB4653C6076}" type="pres">
      <dgm:prSet presAssocID="{FA6B67C3-154C-4BD8-8977-5D6E2EFAD117}" presName="horzThree" presStyleCnt="0"/>
      <dgm:spPr/>
    </dgm:pt>
  </dgm:ptLst>
  <dgm:cxnLst>
    <dgm:cxn modelId="{65A910AA-6D3B-4FC8-89BD-8368A0EFCDBA}" srcId="{053556E3-9206-4176-AB7D-EEC1E94061E6}" destId="{E20E4749-AFE2-4432-AD45-CA9C7901811B}" srcOrd="1" destOrd="0" parTransId="{07D38237-B99E-44F0-BA39-23355B9E62B9}" sibTransId="{DCB84150-352D-4D90-A3FF-2528DF78D99A}"/>
    <dgm:cxn modelId="{50A241DA-9D85-42B7-86CB-6C8FC05B25B3}" srcId="{8471243D-74BB-4C2B-BBEE-8C0B460A8F4C}" destId="{053556E3-9206-4176-AB7D-EEC1E94061E6}" srcOrd="0" destOrd="0" parTransId="{310272A2-7A79-4C25-BADF-8E28B529B8AD}" sibTransId="{69F96FCF-9BD1-4363-97C6-4194D1307620}"/>
    <dgm:cxn modelId="{2E9A4BD5-4CC2-4CF9-9430-5D6EBD307312}" type="presOf" srcId="{E20E4749-AFE2-4432-AD45-CA9C7901811B}" destId="{9D7474AB-F604-4617-818C-0B287EC136B0}" srcOrd="0" destOrd="0" presId="urn:microsoft.com/office/officeart/2005/8/layout/hierarchy4"/>
    <dgm:cxn modelId="{CAA02F5D-F0D5-4FE3-8801-22677302F439}" type="presOf" srcId="{FA6B67C3-154C-4BD8-8977-5D6E2EFAD117}" destId="{DB727D6D-BC68-401B-A79C-858CCF414388}" srcOrd="0" destOrd="0" presId="urn:microsoft.com/office/officeart/2005/8/layout/hierarchy4"/>
    <dgm:cxn modelId="{05F96E5E-22DF-4784-BB60-3BF2D503DD9E}" type="presOf" srcId="{912D0F48-1B08-4789-ABF7-9E895BE26288}" destId="{594D7712-8FE0-4091-B8B9-11A75CF0967E}" srcOrd="0" destOrd="0" presId="urn:microsoft.com/office/officeart/2005/8/layout/hierarchy4"/>
    <dgm:cxn modelId="{CC85E214-DAA1-4669-BFC1-2840371D5E19}" srcId="{E20E4749-AFE2-4432-AD45-CA9C7901811B}" destId="{B0FCD025-59CE-440B-BC0F-FE1DABF467DC}" srcOrd="0" destOrd="0" parTransId="{E654284C-AC1B-4674-BD4A-89F6548EE4F2}" sibTransId="{0654920A-B79B-4D15-B973-3A6663A347BB}"/>
    <dgm:cxn modelId="{99618CE5-A6DD-4DE2-BB0D-EA716F4C6AEF}" srcId="{51886C16-8F85-48B6-842C-04B9A6B2FD14}" destId="{FA6B67C3-154C-4BD8-8977-5D6E2EFAD117}" srcOrd="0" destOrd="0" parTransId="{30282192-E0FB-48DF-A469-16E45A0AE8CE}" sibTransId="{DA28AFAA-A6B6-4188-A989-977B86AF6020}"/>
    <dgm:cxn modelId="{860741CA-59C3-46B7-8B4F-F7CF7C78A198}" type="presOf" srcId="{B0FCD025-59CE-440B-BC0F-FE1DABF467DC}" destId="{644B4877-8D70-482E-A133-2CD0579039DB}" srcOrd="0" destOrd="0" presId="urn:microsoft.com/office/officeart/2005/8/layout/hierarchy4"/>
    <dgm:cxn modelId="{272C431D-DE8F-4191-8B9F-F5875C4800EE}" type="presOf" srcId="{172F1759-8AF2-44D2-85EA-14A06FD4D3FC}" destId="{39D5642F-D8F3-4636-AD21-1E7FD10F12AC}" srcOrd="0" destOrd="0" presId="urn:microsoft.com/office/officeart/2005/8/layout/hierarchy4"/>
    <dgm:cxn modelId="{C215BDE8-F307-446B-B967-6E016856BE50}" type="presOf" srcId="{8471243D-74BB-4C2B-BBEE-8C0B460A8F4C}" destId="{870740AC-AF92-4478-B3A7-7E2827D85ED1}" srcOrd="0" destOrd="0" presId="urn:microsoft.com/office/officeart/2005/8/layout/hierarchy4"/>
    <dgm:cxn modelId="{ADA8CC79-6C39-4347-9F0A-D77B46CBEB54}" srcId="{053556E3-9206-4176-AB7D-EEC1E94061E6}" destId="{51886C16-8F85-48B6-842C-04B9A6B2FD14}" srcOrd="2" destOrd="0" parTransId="{98F93E77-6CD0-4FEF-8F58-15FF3C6F6B6C}" sibTransId="{A57229F6-3738-4547-B7A7-7C8A2C43FCB5}"/>
    <dgm:cxn modelId="{6CA149E3-7D6B-4669-9533-38CAF1D20306}" srcId="{053556E3-9206-4176-AB7D-EEC1E94061E6}" destId="{912D0F48-1B08-4789-ABF7-9E895BE26288}" srcOrd="0" destOrd="0" parTransId="{3C940887-DC97-40C5-A046-57A5F80EAF18}" sibTransId="{F2DE44A5-2B34-423E-BA3F-BA76C483B909}"/>
    <dgm:cxn modelId="{A215DC0C-8936-47C3-91E1-601594082277}" srcId="{912D0F48-1B08-4789-ABF7-9E895BE26288}" destId="{172F1759-8AF2-44D2-85EA-14A06FD4D3FC}" srcOrd="0" destOrd="0" parTransId="{A79C5C05-8CC1-4B64-8347-6F92503C6AC8}" sibTransId="{9ADA4B46-AD99-4166-B0E2-FE9ED5255566}"/>
    <dgm:cxn modelId="{479773BE-C991-4B95-A28E-1C320091ED09}" type="presOf" srcId="{053556E3-9206-4176-AB7D-EEC1E94061E6}" destId="{A74A3F45-1216-4FC8-83B5-21DD48530EB0}" srcOrd="0" destOrd="0" presId="urn:microsoft.com/office/officeart/2005/8/layout/hierarchy4"/>
    <dgm:cxn modelId="{1D63EEB6-01A3-4089-A23D-129E5B1530E3}" type="presOf" srcId="{51886C16-8F85-48B6-842C-04B9A6B2FD14}" destId="{05C2EB7E-FAE4-4729-BE6F-077891FBF2BA}" srcOrd="0" destOrd="0" presId="urn:microsoft.com/office/officeart/2005/8/layout/hierarchy4"/>
    <dgm:cxn modelId="{1509EEB9-A97B-4004-B42A-5826DDD84021}" type="presParOf" srcId="{870740AC-AF92-4478-B3A7-7E2827D85ED1}" destId="{12B6AA48-E9AC-4BE0-849D-17585DBE1DD0}" srcOrd="0" destOrd="0" presId="urn:microsoft.com/office/officeart/2005/8/layout/hierarchy4"/>
    <dgm:cxn modelId="{DFB78F60-4165-47D9-9F67-C12743B79981}" type="presParOf" srcId="{12B6AA48-E9AC-4BE0-849D-17585DBE1DD0}" destId="{A74A3F45-1216-4FC8-83B5-21DD48530EB0}" srcOrd="0" destOrd="0" presId="urn:microsoft.com/office/officeart/2005/8/layout/hierarchy4"/>
    <dgm:cxn modelId="{C2B7B1AB-3911-47C7-80CC-EB87AB0D065A}" type="presParOf" srcId="{12B6AA48-E9AC-4BE0-849D-17585DBE1DD0}" destId="{0EFD1150-CE7B-400F-B113-CA9E1AB7A94F}" srcOrd="1" destOrd="0" presId="urn:microsoft.com/office/officeart/2005/8/layout/hierarchy4"/>
    <dgm:cxn modelId="{F96440DA-BCB3-47D5-9FAF-4B2764FC5829}" type="presParOf" srcId="{12B6AA48-E9AC-4BE0-849D-17585DBE1DD0}" destId="{289D96DF-A709-488B-A94B-45960CCEECCC}" srcOrd="2" destOrd="0" presId="urn:microsoft.com/office/officeart/2005/8/layout/hierarchy4"/>
    <dgm:cxn modelId="{AE00CEC8-7BD2-464E-A1D5-76F649EA5F82}" type="presParOf" srcId="{289D96DF-A709-488B-A94B-45960CCEECCC}" destId="{1FEC4E8E-274E-47B8-9442-EFEFE2543F3E}" srcOrd="0" destOrd="0" presId="urn:microsoft.com/office/officeart/2005/8/layout/hierarchy4"/>
    <dgm:cxn modelId="{960BD7FD-1A2E-4BE9-9375-4FA6CE8D0543}" type="presParOf" srcId="{1FEC4E8E-274E-47B8-9442-EFEFE2543F3E}" destId="{594D7712-8FE0-4091-B8B9-11A75CF0967E}" srcOrd="0" destOrd="0" presId="urn:microsoft.com/office/officeart/2005/8/layout/hierarchy4"/>
    <dgm:cxn modelId="{590A8EDD-86DA-4415-B935-5D2357B3A5FE}" type="presParOf" srcId="{1FEC4E8E-274E-47B8-9442-EFEFE2543F3E}" destId="{C0D6278B-4C27-4A11-B478-7EA41F495FDC}" srcOrd="1" destOrd="0" presId="urn:microsoft.com/office/officeart/2005/8/layout/hierarchy4"/>
    <dgm:cxn modelId="{BB738162-F219-4CFD-99E5-678AAFF67401}" type="presParOf" srcId="{1FEC4E8E-274E-47B8-9442-EFEFE2543F3E}" destId="{E2256920-E42E-47FA-BC2E-9CD72A061694}" srcOrd="2" destOrd="0" presId="urn:microsoft.com/office/officeart/2005/8/layout/hierarchy4"/>
    <dgm:cxn modelId="{6182148B-6607-4E53-92F1-CFB3562AB750}" type="presParOf" srcId="{E2256920-E42E-47FA-BC2E-9CD72A061694}" destId="{178024FD-0B1B-4F93-A4D8-095BDB168558}" srcOrd="0" destOrd="0" presId="urn:microsoft.com/office/officeart/2005/8/layout/hierarchy4"/>
    <dgm:cxn modelId="{6A2521F2-C9B8-4D59-AD4E-613F4CBF9CE4}" type="presParOf" srcId="{178024FD-0B1B-4F93-A4D8-095BDB168558}" destId="{39D5642F-D8F3-4636-AD21-1E7FD10F12AC}" srcOrd="0" destOrd="0" presId="urn:microsoft.com/office/officeart/2005/8/layout/hierarchy4"/>
    <dgm:cxn modelId="{0A644D41-CDF1-42A7-8E54-F2CBAF88272E}" type="presParOf" srcId="{178024FD-0B1B-4F93-A4D8-095BDB168558}" destId="{86DFC7C1-823B-4E11-AFFB-A65A77A52124}" srcOrd="1" destOrd="0" presId="urn:microsoft.com/office/officeart/2005/8/layout/hierarchy4"/>
    <dgm:cxn modelId="{6F81752F-CA1D-471C-BD53-835A41826C3B}" type="presParOf" srcId="{289D96DF-A709-488B-A94B-45960CCEECCC}" destId="{23A343AA-9357-4230-9FB2-2322ACFDE7C3}" srcOrd="1" destOrd="0" presId="urn:microsoft.com/office/officeart/2005/8/layout/hierarchy4"/>
    <dgm:cxn modelId="{BA73B877-BD84-4FA9-9946-4903C55CDB1D}" type="presParOf" srcId="{289D96DF-A709-488B-A94B-45960CCEECCC}" destId="{300AABBA-A0BD-47A2-A8D1-84C23989FF70}" srcOrd="2" destOrd="0" presId="urn:microsoft.com/office/officeart/2005/8/layout/hierarchy4"/>
    <dgm:cxn modelId="{889E4947-AD36-4812-A3B5-1A6EA856A9F3}" type="presParOf" srcId="{300AABBA-A0BD-47A2-A8D1-84C23989FF70}" destId="{9D7474AB-F604-4617-818C-0B287EC136B0}" srcOrd="0" destOrd="0" presId="urn:microsoft.com/office/officeart/2005/8/layout/hierarchy4"/>
    <dgm:cxn modelId="{A04600B7-6F67-4E13-99F7-E12719A65D64}" type="presParOf" srcId="{300AABBA-A0BD-47A2-A8D1-84C23989FF70}" destId="{FA9785F5-E1BF-4315-B094-D1C8CFAA22C2}" srcOrd="1" destOrd="0" presId="urn:microsoft.com/office/officeart/2005/8/layout/hierarchy4"/>
    <dgm:cxn modelId="{099603B0-8C6C-452D-A5D4-EEB6EE0C307A}" type="presParOf" srcId="{300AABBA-A0BD-47A2-A8D1-84C23989FF70}" destId="{DEF3A598-1697-4275-9558-805B6A7CC146}" srcOrd="2" destOrd="0" presId="urn:microsoft.com/office/officeart/2005/8/layout/hierarchy4"/>
    <dgm:cxn modelId="{C48E6800-7B0D-49AA-9AF9-E71FC9D3A9CE}" type="presParOf" srcId="{DEF3A598-1697-4275-9558-805B6A7CC146}" destId="{34E409E0-A3DC-4BFF-892D-E955155DCCA0}" srcOrd="0" destOrd="0" presId="urn:microsoft.com/office/officeart/2005/8/layout/hierarchy4"/>
    <dgm:cxn modelId="{C56079F3-1585-4BD3-BDCF-89606FF82C85}" type="presParOf" srcId="{34E409E0-A3DC-4BFF-892D-E955155DCCA0}" destId="{644B4877-8D70-482E-A133-2CD0579039DB}" srcOrd="0" destOrd="0" presId="urn:microsoft.com/office/officeart/2005/8/layout/hierarchy4"/>
    <dgm:cxn modelId="{49305BD2-F8A0-48CD-852A-D17958A68E4D}" type="presParOf" srcId="{34E409E0-A3DC-4BFF-892D-E955155DCCA0}" destId="{C81D0C0C-C446-4A3F-8262-5379AC3A1621}" srcOrd="1" destOrd="0" presId="urn:microsoft.com/office/officeart/2005/8/layout/hierarchy4"/>
    <dgm:cxn modelId="{46B18388-0715-42DE-BD49-ED76E6A2A47F}" type="presParOf" srcId="{289D96DF-A709-488B-A94B-45960CCEECCC}" destId="{484827EA-0EBF-4DD1-81A8-F10A4AAD5A2B}" srcOrd="3" destOrd="0" presId="urn:microsoft.com/office/officeart/2005/8/layout/hierarchy4"/>
    <dgm:cxn modelId="{833B79E1-C624-4248-89EA-464E7F634B83}" type="presParOf" srcId="{289D96DF-A709-488B-A94B-45960CCEECCC}" destId="{E826FDB0-EB4B-4599-9350-AF158541DA5F}" srcOrd="4" destOrd="0" presId="urn:microsoft.com/office/officeart/2005/8/layout/hierarchy4"/>
    <dgm:cxn modelId="{BAA9FC16-C18C-4818-AC74-8D4FFF877404}" type="presParOf" srcId="{E826FDB0-EB4B-4599-9350-AF158541DA5F}" destId="{05C2EB7E-FAE4-4729-BE6F-077891FBF2BA}" srcOrd="0" destOrd="0" presId="urn:microsoft.com/office/officeart/2005/8/layout/hierarchy4"/>
    <dgm:cxn modelId="{F3A1524B-AA1F-4BE5-A826-5454CA9C6C1E}" type="presParOf" srcId="{E826FDB0-EB4B-4599-9350-AF158541DA5F}" destId="{7A91E49B-FA7F-4F3D-9C31-2030640370C7}" srcOrd="1" destOrd="0" presId="urn:microsoft.com/office/officeart/2005/8/layout/hierarchy4"/>
    <dgm:cxn modelId="{8C768805-BC7E-46BC-B38A-52F804EC0088}" type="presParOf" srcId="{E826FDB0-EB4B-4599-9350-AF158541DA5F}" destId="{963C8087-C824-4D79-A319-175AA743471A}" srcOrd="2" destOrd="0" presId="urn:microsoft.com/office/officeart/2005/8/layout/hierarchy4"/>
    <dgm:cxn modelId="{5C697CF4-EA95-4C99-A7AD-22FFBE781CB6}" type="presParOf" srcId="{963C8087-C824-4D79-A319-175AA743471A}" destId="{33AD0FC0-32C4-4D38-960F-A0D857B71105}" srcOrd="0" destOrd="0" presId="urn:microsoft.com/office/officeart/2005/8/layout/hierarchy4"/>
    <dgm:cxn modelId="{C18D7D90-A363-489A-9563-7EA5D3B19C1E}" type="presParOf" srcId="{33AD0FC0-32C4-4D38-960F-A0D857B71105}" destId="{DB727D6D-BC68-401B-A79C-858CCF414388}" srcOrd="0" destOrd="0" presId="urn:microsoft.com/office/officeart/2005/8/layout/hierarchy4"/>
    <dgm:cxn modelId="{570A3CB0-4BB9-42F7-85F1-971FA772DC40}" type="presParOf" srcId="{33AD0FC0-32C4-4D38-960F-A0D857B71105}" destId="{9D2BA012-8826-404D-B631-7AB4653C607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1243D-74BB-4C2B-BBEE-8C0B460A8F4C}" type="doc">
      <dgm:prSet loTypeId="urn:microsoft.com/office/officeart/2005/8/layout/hierarchy4" loCatId="hierarchy" qsTypeId="urn:microsoft.com/office/officeart/2005/8/quickstyle/simple3" qsCatId="simple" csTypeId="urn:microsoft.com/office/officeart/2005/8/colors/colorful3" csCatId="colorful" phldr="1"/>
      <dgm:spPr/>
      <dgm:t>
        <a:bodyPr/>
        <a:lstStyle/>
        <a:p>
          <a:endParaRPr lang="tr-TR"/>
        </a:p>
      </dgm:t>
    </dgm:pt>
    <dgm:pt modelId="{053556E3-9206-4176-AB7D-EEC1E94061E6}">
      <dgm:prSet phldrT="[Metin]" custT="1">
        <dgm:style>
          <a:lnRef idx="1">
            <a:schemeClr val="accent4"/>
          </a:lnRef>
          <a:fillRef idx="2">
            <a:schemeClr val="accent4"/>
          </a:fillRef>
          <a:effectRef idx="1">
            <a:schemeClr val="accent4"/>
          </a:effectRef>
          <a:fontRef idx="minor">
            <a:schemeClr val="dk1"/>
          </a:fontRef>
        </dgm:style>
      </dgm:prSet>
      <dgm:spPr/>
      <dgm:t>
        <a:bodyPr/>
        <a:lstStyle/>
        <a:p>
          <a:r>
            <a:rPr lang="tr-TR" sz="1600" dirty="0" smtClean="0">
              <a:solidFill>
                <a:schemeClr val="tx2"/>
              </a:solidFill>
              <a:latin typeface="Arial" panose="020B0604020202020204" pitchFamily="34" charset="0"/>
              <a:cs typeface="Arial" panose="020B0604020202020204" pitchFamily="34" charset="0"/>
            </a:rPr>
            <a:t>29 yaşından büyük erkeklerden, mesleki yeterlilik belgesi alanlar veya mesleki ve teknik eğitim veren orta veya yüksek öğretimi bitirenlerden</a:t>
          </a:r>
        </a:p>
      </dgm:t>
    </dgm:pt>
    <dgm:pt modelId="{310272A2-7A79-4C25-BADF-8E28B529B8AD}" type="parTrans" cxnId="{50A241DA-9D85-42B7-86CB-6C8FC05B25B3}">
      <dgm:prSet/>
      <dgm:spPr/>
      <dgm:t>
        <a:bodyPr/>
        <a:lstStyle/>
        <a:p>
          <a:endParaRPr lang="tr-TR" sz="1600"/>
        </a:p>
      </dgm:t>
    </dgm:pt>
    <dgm:pt modelId="{69F96FCF-9BD1-4363-97C6-4194D1307620}" type="sibTrans" cxnId="{50A241DA-9D85-42B7-86CB-6C8FC05B25B3}">
      <dgm:prSet/>
      <dgm:spPr/>
      <dgm:t>
        <a:bodyPr/>
        <a:lstStyle/>
        <a:p>
          <a:endParaRPr lang="tr-TR" sz="1600"/>
        </a:p>
      </dgm:t>
    </dgm:pt>
    <dgm:pt modelId="{0F48936F-1C9C-4E7A-9C08-4BD87CBDEBA1}">
      <dgm:prSet custT="1">
        <dgm:style>
          <a:lnRef idx="1">
            <a:schemeClr val="accent4"/>
          </a:lnRef>
          <a:fillRef idx="2">
            <a:schemeClr val="accent4"/>
          </a:fillRef>
          <a:effectRef idx="1">
            <a:schemeClr val="accent4"/>
          </a:effectRef>
          <a:fontRef idx="minor">
            <a:schemeClr val="dk1"/>
          </a:fontRef>
        </dgm:style>
      </dgm:prSet>
      <dgm:spPr/>
      <dgm:t>
        <a:bodyPr/>
        <a:lstStyle/>
        <a:p>
          <a:r>
            <a:rPr lang="tr-TR" sz="1600" dirty="0" smtClean="0">
              <a:solidFill>
                <a:schemeClr val="tx2"/>
              </a:solidFill>
              <a:latin typeface="Arial" panose="020B0604020202020204" pitchFamily="34" charset="0"/>
              <a:cs typeface="Arial" panose="020B0604020202020204" pitchFamily="34" charset="0"/>
            </a:rPr>
            <a:t>01.03.2011 tarihinden sonra  işe alınan ve işe alındıktan sonra mesleki yeterlilik belgesi alan, mesleki ve teknik  eğitim bitiren sigortalılar yönünden;</a:t>
          </a:r>
        </a:p>
      </dgm:t>
    </dgm:pt>
    <dgm:pt modelId="{D14EB693-6019-4F9B-AA0B-E83E98EEC1AA}" type="parTrans" cxnId="{215432CE-612F-467C-9BCA-C486FBCB05EF}">
      <dgm:prSet/>
      <dgm:spPr/>
      <dgm:t>
        <a:bodyPr/>
        <a:lstStyle/>
        <a:p>
          <a:endParaRPr lang="tr-TR" sz="1600"/>
        </a:p>
      </dgm:t>
    </dgm:pt>
    <dgm:pt modelId="{F7487DE9-9E77-4D17-9D1D-332A4FA11A94}" type="sibTrans" cxnId="{215432CE-612F-467C-9BCA-C486FBCB05EF}">
      <dgm:prSet/>
      <dgm:spPr/>
      <dgm:t>
        <a:bodyPr/>
        <a:lstStyle/>
        <a:p>
          <a:endParaRPr lang="tr-TR" sz="1600"/>
        </a:p>
      </dgm:t>
    </dgm:pt>
    <dgm:pt modelId="{8E6B55F3-6772-4FE4-9BE1-E9326DA429E4}">
      <dgm:prSet custT="1">
        <dgm:style>
          <a:lnRef idx="1">
            <a:schemeClr val="accent4"/>
          </a:lnRef>
          <a:fillRef idx="2">
            <a:schemeClr val="accent4"/>
          </a:fillRef>
          <a:effectRef idx="1">
            <a:schemeClr val="accent4"/>
          </a:effectRef>
          <a:fontRef idx="minor">
            <a:schemeClr val="dk1"/>
          </a:fontRef>
        </dgm:style>
      </dgm:prSet>
      <dgm:spPr/>
      <dgm:t>
        <a:bodyPr/>
        <a:lstStyle/>
        <a:p>
          <a:r>
            <a:rPr lang="tr-TR" sz="1600" dirty="0" smtClean="0">
              <a:solidFill>
                <a:schemeClr val="tx2"/>
              </a:solidFill>
              <a:latin typeface="Arial" panose="020B0604020202020204" pitchFamily="34" charset="0"/>
              <a:cs typeface="Arial" panose="020B0604020202020204" pitchFamily="34" charset="0"/>
            </a:rPr>
            <a:t>Türkiye İş Kurumuna kayıtlı, 18 yaşından büyük, Kanunda sayılan belgeler sahip olmayan kişiler için,</a:t>
          </a:r>
        </a:p>
      </dgm:t>
    </dgm:pt>
    <dgm:pt modelId="{97BDA9F2-7E8F-4849-A610-947BB396D121}" type="parTrans" cxnId="{C3C1E478-3553-4344-B350-B6024C5936A3}">
      <dgm:prSet/>
      <dgm:spPr/>
      <dgm:t>
        <a:bodyPr/>
        <a:lstStyle/>
        <a:p>
          <a:endParaRPr lang="tr-TR" sz="1600"/>
        </a:p>
      </dgm:t>
    </dgm:pt>
    <dgm:pt modelId="{0D9C12B7-E730-4F92-BDEB-53DAC630BC23}" type="sibTrans" cxnId="{C3C1E478-3553-4344-B350-B6024C5936A3}">
      <dgm:prSet/>
      <dgm:spPr/>
      <dgm:t>
        <a:bodyPr/>
        <a:lstStyle/>
        <a:p>
          <a:endParaRPr lang="tr-TR" sz="1600"/>
        </a:p>
      </dgm:t>
    </dgm:pt>
    <dgm:pt modelId="{84679BF8-8D11-45BA-9A33-97A7B4780E9B}">
      <dgm:prSet custT="1">
        <dgm:style>
          <a:lnRef idx="1">
            <a:schemeClr val="accent5"/>
          </a:lnRef>
          <a:fillRef idx="2">
            <a:schemeClr val="accent5"/>
          </a:fillRef>
          <a:effectRef idx="1">
            <a:schemeClr val="accent5"/>
          </a:effectRef>
          <a:fontRef idx="minor">
            <a:schemeClr val="dk1"/>
          </a:fontRef>
        </dgm:style>
      </dgm:prSet>
      <dgm:spPr/>
      <dgm:t>
        <a:bodyPr/>
        <a:lstStyle/>
        <a:p>
          <a:r>
            <a:rPr lang="tr-TR" sz="1600" dirty="0" smtClean="0">
              <a:solidFill>
                <a:schemeClr val="tx2"/>
              </a:solidFill>
              <a:latin typeface="Arial" panose="020B0604020202020204" pitchFamily="34" charset="0"/>
              <a:cs typeface="Arial" panose="020B0604020202020204" pitchFamily="34" charset="0"/>
            </a:rPr>
            <a:t>24 ay </a:t>
          </a:r>
        </a:p>
        <a:p>
          <a:r>
            <a:rPr lang="tr-TR" sz="1600" dirty="0" smtClean="0">
              <a:solidFill>
                <a:schemeClr val="tx2"/>
              </a:solidFill>
              <a:latin typeface="Arial" panose="020B0604020202020204" pitchFamily="34" charset="0"/>
              <a:cs typeface="Arial" panose="020B0604020202020204" pitchFamily="34" charset="0"/>
            </a:rPr>
            <a:t>+6 ay (İş-Kur)</a:t>
          </a:r>
          <a:br>
            <a:rPr lang="tr-TR" sz="1600" dirty="0" smtClean="0">
              <a:solidFill>
                <a:schemeClr val="tx2"/>
              </a:solidFill>
              <a:latin typeface="Arial" panose="020B0604020202020204" pitchFamily="34" charset="0"/>
              <a:cs typeface="Arial" panose="020B0604020202020204" pitchFamily="34" charset="0"/>
            </a:rPr>
          </a:br>
          <a:r>
            <a:rPr lang="tr-TR" sz="1600" dirty="0" smtClean="0">
              <a:solidFill>
                <a:schemeClr val="tx2"/>
              </a:solidFill>
              <a:latin typeface="Arial" panose="020B0604020202020204" pitchFamily="34" charset="0"/>
              <a:cs typeface="Arial" panose="020B0604020202020204" pitchFamily="34" charset="0"/>
            </a:rPr>
            <a:t>30 ay</a:t>
          </a:r>
          <a:endParaRPr lang="tr-TR" sz="1600" dirty="0">
            <a:solidFill>
              <a:schemeClr val="tx2"/>
            </a:solidFill>
            <a:latin typeface="Arial" panose="020B0604020202020204" pitchFamily="34" charset="0"/>
            <a:cs typeface="Arial" panose="020B0604020202020204" pitchFamily="34" charset="0"/>
          </a:endParaRPr>
        </a:p>
      </dgm:t>
    </dgm:pt>
    <dgm:pt modelId="{42235D7D-276C-4A5C-BEC5-780060BB3538}" type="parTrans" cxnId="{C64B1BAB-CBC1-41F6-91B6-63D27EF31D36}">
      <dgm:prSet/>
      <dgm:spPr/>
      <dgm:t>
        <a:bodyPr/>
        <a:lstStyle/>
        <a:p>
          <a:endParaRPr lang="tr-TR" sz="1600"/>
        </a:p>
      </dgm:t>
    </dgm:pt>
    <dgm:pt modelId="{F005D839-CF5F-4C7D-BFA2-6F5888399C60}" type="sibTrans" cxnId="{C64B1BAB-CBC1-41F6-91B6-63D27EF31D36}">
      <dgm:prSet/>
      <dgm:spPr/>
      <dgm:t>
        <a:bodyPr/>
        <a:lstStyle/>
        <a:p>
          <a:endParaRPr lang="tr-TR" sz="1600"/>
        </a:p>
      </dgm:t>
    </dgm:pt>
    <dgm:pt modelId="{6F17300D-3F9A-4E4B-9140-92815D7D89FC}">
      <dgm:prSet custT="1">
        <dgm:style>
          <a:lnRef idx="1">
            <a:schemeClr val="accent5"/>
          </a:lnRef>
          <a:fillRef idx="2">
            <a:schemeClr val="accent5"/>
          </a:fillRef>
          <a:effectRef idx="1">
            <a:schemeClr val="accent5"/>
          </a:effectRef>
          <a:fontRef idx="minor">
            <a:schemeClr val="dk1"/>
          </a:fontRef>
        </dgm:style>
      </dgm:prSet>
      <dgm:spPr/>
      <dgm:t>
        <a:bodyPr/>
        <a:lstStyle/>
        <a:p>
          <a:r>
            <a:rPr lang="tr-TR" sz="1600" dirty="0" smtClean="0">
              <a:solidFill>
                <a:schemeClr val="tx2"/>
              </a:solidFill>
              <a:latin typeface="Arial" panose="020B0604020202020204" pitchFamily="34" charset="0"/>
              <a:cs typeface="Arial" panose="020B0604020202020204" pitchFamily="34" charset="0"/>
            </a:rPr>
            <a:t>12 ay</a:t>
          </a:r>
          <a:endParaRPr lang="tr-TR" sz="1600" dirty="0">
            <a:solidFill>
              <a:schemeClr val="tx2"/>
            </a:solidFill>
            <a:latin typeface="Arial" panose="020B0604020202020204" pitchFamily="34" charset="0"/>
            <a:cs typeface="Arial" panose="020B0604020202020204" pitchFamily="34" charset="0"/>
          </a:endParaRPr>
        </a:p>
      </dgm:t>
    </dgm:pt>
    <dgm:pt modelId="{E2661CBF-2F04-4058-A303-322F75DDF57C}" type="parTrans" cxnId="{93FC3F7E-DBDB-4A39-AE8E-66C70418513E}">
      <dgm:prSet/>
      <dgm:spPr/>
      <dgm:t>
        <a:bodyPr/>
        <a:lstStyle/>
        <a:p>
          <a:endParaRPr lang="tr-TR" sz="1600"/>
        </a:p>
      </dgm:t>
    </dgm:pt>
    <dgm:pt modelId="{518ED36E-EA2B-430E-AAB9-201893774720}" type="sibTrans" cxnId="{93FC3F7E-DBDB-4A39-AE8E-66C70418513E}">
      <dgm:prSet/>
      <dgm:spPr/>
      <dgm:t>
        <a:bodyPr/>
        <a:lstStyle/>
        <a:p>
          <a:endParaRPr lang="tr-TR" sz="1600"/>
        </a:p>
      </dgm:t>
    </dgm:pt>
    <dgm:pt modelId="{9195DE82-AD5F-43C3-A546-55C3D8F67A75}">
      <dgm:prSet custT="1">
        <dgm:style>
          <a:lnRef idx="1">
            <a:schemeClr val="accent5"/>
          </a:lnRef>
          <a:fillRef idx="2">
            <a:schemeClr val="accent5"/>
          </a:fillRef>
          <a:effectRef idx="1">
            <a:schemeClr val="accent5"/>
          </a:effectRef>
          <a:fontRef idx="minor">
            <a:schemeClr val="dk1"/>
          </a:fontRef>
        </dgm:style>
      </dgm:prSet>
      <dgm:spPr/>
      <dgm:t>
        <a:bodyPr/>
        <a:lstStyle/>
        <a:p>
          <a:r>
            <a:rPr lang="tr-TR" sz="1600" dirty="0" smtClean="0">
              <a:solidFill>
                <a:schemeClr val="tx2"/>
              </a:solidFill>
              <a:latin typeface="Arial" panose="020B0604020202020204" pitchFamily="34" charset="0"/>
              <a:cs typeface="Arial" panose="020B0604020202020204" pitchFamily="34" charset="0"/>
            </a:rPr>
            <a:t>6 ay</a:t>
          </a:r>
          <a:endParaRPr lang="tr-TR" sz="1600" dirty="0">
            <a:solidFill>
              <a:schemeClr val="tx2"/>
            </a:solidFill>
            <a:latin typeface="Arial" panose="020B0604020202020204" pitchFamily="34" charset="0"/>
            <a:cs typeface="Arial" panose="020B0604020202020204" pitchFamily="34" charset="0"/>
          </a:endParaRPr>
        </a:p>
      </dgm:t>
    </dgm:pt>
    <dgm:pt modelId="{86D3F460-A1A2-49E4-8CAD-4BC5E7999258}" type="parTrans" cxnId="{B772F8C9-0F15-4516-9B51-CED9D52CD01C}">
      <dgm:prSet/>
      <dgm:spPr/>
      <dgm:t>
        <a:bodyPr/>
        <a:lstStyle/>
        <a:p>
          <a:endParaRPr lang="tr-TR" sz="1600"/>
        </a:p>
      </dgm:t>
    </dgm:pt>
    <dgm:pt modelId="{CD1A7C47-17D8-46D8-A138-75736D3A9EDC}" type="sibTrans" cxnId="{B772F8C9-0F15-4516-9B51-CED9D52CD01C}">
      <dgm:prSet/>
      <dgm:spPr/>
      <dgm:t>
        <a:bodyPr/>
        <a:lstStyle/>
        <a:p>
          <a:endParaRPr lang="tr-TR" sz="1600"/>
        </a:p>
      </dgm:t>
    </dgm:pt>
    <dgm:pt modelId="{870740AC-AF92-4478-B3A7-7E2827D85ED1}" type="pres">
      <dgm:prSet presAssocID="{8471243D-74BB-4C2B-BBEE-8C0B460A8F4C}" presName="Name0" presStyleCnt="0">
        <dgm:presLayoutVars>
          <dgm:chPref val="1"/>
          <dgm:dir/>
          <dgm:animOne val="branch"/>
          <dgm:animLvl val="lvl"/>
          <dgm:resizeHandles/>
        </dgm:presLayoutVars>
      </dgm:prSet>
      <dgm:spPr/>
      <dgm:t>
        <a:bodyPr/>
        <a:lstStyle/>
        <a:p>
          <a:endParaRPr lang="tr-TR"/>
        </a:p>
      </dgm:t>
    </dgm:pt>
    <dgm:pt modelId="{12B6AA48-E9AC-4BE0-849D-17585DBE1DD0}" type="pres">
      <dgm:prSet presAssocID="{053556E3-9206-4176-AB7D-EEC1E94061E6}" presName="vertOne" presStyleCnt="0"/>
      <dgm:spPr/>
    </dgm:pt>
    <dgm:pt modelId="{A74A3F45-1216-4FC8-83B5-21DD48530EB0}" type="pres">
      <dgm:prSet presAssocID="{053556E3-9206-4176-AB7D-EEC1E94061E6}" presName="txOne" presStyleLbl="node0" presStyleIdx="0" presStyleCnt="3" custScaleX="132371" custScaleY="189522" custLinFactNeighborY="-48440">
        <dgm:presLayoutVars>
          <dgm:chPref val="3"/>
        </dgm:presLayoutVars>
      </dgm:prSet>
      <dgm:spPr/>
      <dgm:t>
        <a:bodyPr/>
        <a:lstStyle/>
        <a:p>
          <a:endParaRPr lang="tr-TR"/>
        </a:p>
      </dgm:t>
    </dgm:pt>
    <dgm:pt modelId="{0EFD1150-CE7B-400F-B113-CA9E1AB7A94F}" type="pres">
      <dgm:prSet presAssocID="{053556E3-9206-4176-AB7D-EEC1E94061E6}" presName="parTransOne" presStyleCnt="0"/>
      <dgm:spPr/>
    </dgm:pt>
    <dgm:pt modelId="{289D96DF-A709-488B-A94B-45960CCEECCC}" type="pres">
      <dgm:prSet presAssocID="{053556E3-9206-4176-AB7D-EEC1E94061E6}" presName="horzOne" presStyleCnt="0"/>
      <dgm:spPr/>
    </dgm:pt>
    <dgm:pt modelId="{7E242D33-0F51-4E68-AB3E-1C8BB7BA4C86}" type="pres">
      <dgm:prSet presAssocID="{84679BF8-8D11-45BA-9A33-97A7B4780E9B}" presName="vertTwo" presStyleCnt="0"/>
      <dgm:spPr/>
    </dgm:pt>
    <dgm:pt modelId="{29EBF925-3139-4277-BCE6-F694D2BA4C62}" type="pres">
      <dgm:prSet presAssocID="{84679BF8-8D11-45BA-9A33-97A7B4780E9B}" presName="txTwo" presStyleLbl="node2" presStyleIdx="0" presStyleCnt="3">
        <dgm:presLayoutVars>
          <dgm:chPref val="3"/>
        </dgm:presLayoutVars>
      </dgm:prSet>
      <dgm:spPr/>
      <dgm:t>
        <a:bodyPr/>
        <a:lstStyle/>
        <a:p>
          <a:endParaRPr lang="tr-TR"/>
        </a:p>
      </dgm:t>
    </dgm:pt>
    <dgm:pt modelId="{76293E59-0090-42DE-87E9-9F8A30F22093}" type="pres">
      <dgm:prSet presAssocID="{84679BF8-8D11-45BA-9A33-97A7B4780E9B}" presName="horzTwo" presStyleCnt="0"/>
      <dgm:spPr/>
    </dgm:pt>
    <dgm:pt modelId="{29A7FB45-31F2-44DD-8A15-1E0E46AEC442}" type="pres">
      <dgm:prSet presAssocID="{69F96FCF-9BD1-4363-97C6-4194D1307620}" presName="sibSpaceOne" presStyleCnt="0"/>
      <dgm:spPr/>
    </dgm:pt>
    <dgm:pt modelId="{0B1EB407-DCCD-44A6-9202-34EA921C6C5C}" type="pres">
      <dgm:prSet presAssocID="{0F48936F-1C9C-4E7A-9C08-4BD87CBDEBA1}" presName="vertOne" presStyleCnt="0"/>
      <dgm:spPr/>
    </dgm:pt>
    <dgm:pt modelId="{036FB3ED-A4BA-4532-8F5D-66E589231483}" type="pres">
      <dgm:prSet presAssocID="{0F48936F-1C9C-4E7A-9C08-4BD87CBDEBA1}" presName="txOne" presStyleLbl="node0" presStyleIdx="1" presStyleCnt="3" custScaleX="132371" custScaleY="189522">
        <dgm:presLayoutVars>
          <dgm:chPref val="3"/>
        </dgm:presLayoutVars>
      </dgm:prSet>
      <dgm:spPr/>
      <dgm:t>
        <a:bodyPr/>
        <a:lstStyle/>
        <a:p>
          <a:endParaRPr lang="tr-TR"/>
        </a:p>
      </dgm:t>
    </dgm:pt>
    <dgm:pt modelId="{FE2CFE1A-2302-4FF1-AC1F-A4CB1D45E33F}" type="pres">
      <dgm:prSet presAssocID="{0F48936F-1C9C-4E7A-9C08-4BD87CBDEBA1}" presName="parTransOne" presStyleCnt="0"/>
      <dgm:spPr/>
    </dgm:pt>
    <dgm:pt modelId="{B137C499-14E5-4F28-BE00-51A0D0850A89}" type="pres">
      <dgm:prSet presAssocID="{0F48936F-1C9C-4E7A-9C08-4BD87CBDEBA1}" presName="horzOne" presStyleCnt="0"/>
      <dgm:spPr/>
    </dgm:pt>
    <dgm:pt modelId="{8FE2C974-794C-4F2A-8AF4-96A2048B8B9E}" type="pres">
      <dgm:prSet presAssocID="{6F17300D-3F9A-4E4B-9140-92815D7D89FC}" presName="vertTwo" presStyleCnt="0"/>
      <dgm:spPr/>
    </dgm:pt>
    <dgm:pt modelId="{CFAF564F-A759-4398-9662-3BEE18C0ADF9}" type="pres">
      <dgm:prSet presAssocID="{6F17300D-3F9A-4E4B-9140-92815D7D89FC}" presName="txTwo" presStyleLbl="node2" presStyleIdx="1" presStyleCnt="3">
        <dgm:presLayoutVars>
          <dgm:chPref val="3"/>
        </dgm:presLayoutVars>
      </dgm:prSet>
      <dgm:spPr/>
      <dgm:t>
        <a:bodyPr/>
        <a:lstStyle/>
        <a:p>
          <a:endParaRPr lang="tr-TR"/>
        </a:p>
      </dgm:t>
    </dgm:pt>
    <dgm:pt modelId="{10BC0BE2-5538-4E7F-8BDA-1F1ABDA71EB1}" type="pres">
      <dgm:prSet presAssocID="{6F17300D-3F9A-4E4B-9140-92815D7D89FC}" presName="horzTwo" presStyleCnt="0"/>
      <dgm:spPr/>
    </dgm:pt>
    <dgm:pt modelId="{19D1231C-D7E7-4349-8994-497DAEDC6ED8}" type="pres">
      <dgm:prSet presAssocID="{F7487DE9-9E77-4D17-9D1D-332A4FA11A94}" presName="sibSpaceOne" presStyleCnt="0"/>
      <dgm:spPr/>
    </dgm:pt>
    <dgm:pt modelId="{6EC612EE-587B-4672-A44E-9C45D74F056C}" type="pres">
      <dgm:prSet presAssocID="{8E6B55F3-6772-4FE4-9BE1-E9326DA429E4}" presName="vertOne" presStyleCnt="0"/>
      <dgm:spPr/>
    </dgm:pt>
    <dgm:pt modelId="{0B9ADA21-B444-46E9-B6D6-31E57A4F757F}" type="pres">
      <dgm:prSet presAssocID="{8E6B55F3-6772-4FE4-9BE1-E9326DA429E4}" presName="txOne" presStyleLbl="node0" presStyleIdx="2" presStyleCnt="3" custScaleX="132371" custScaleY="189522">
        <dgm:presLayoutVars>
          <dgm:chPref val="3"/>
        </dgm:presLayoutVars>
      </dgm:prSet>
      <dgm:spPr/>
      <dgm:t>
        <a:bodyPr/>
        <a:lstStyle/>
        <a:p>
          <a:endParaRPr lang="tr-TR"/>
        </a:p>
      </dgm:t>
    </dgm:pt>
    <dgm:pt modelId="{E58697F5-4A9F-4ED5-BC07-F38C5D189D83}" type="pres">
      <dgm:prSet presAssocID="{8E6B55F3-6772-4FE4-9BE1-E9326DA429E4}" presName="parTransOne" presStyleCnt="0"/>
      <dgm:spPr/>
    </dgm:pt>
    <dgm:pt modelId="{C792673E-D1D8-4D41-B505-967CB87202C4}" type="pres">
      <dgm:prSet presAssocID="{8E6B55F3-6772-4FE4-9BE1-E9326DA429E4}" presName="horzOne" presStyleCnt="0"/>
      <dgm:spPr/>
    </dgm:pt>
    <dgm:pt modelId="{3C8929B7-9065-4F80-9B9A-3A60744EC2B3}" type="pres">
      <dgm:prSet presAssocID="{9195DE82-AD5F-43C3-A546-55C3D8F67A75}" presName="vertTwo" presStyleCnt="0"/>
      <dgm:spPr/>
    </dgm:pt>
    <dgm:pt modelId="{CC29F6FF-5B2B-420A-B564-047F840B932A}" type="pres">
      <dgm:prSet presAssocID="{9195DE82-AD5F-43C3-A546-55C3D8F67A75}" presName="txTwo" presStyleLbl="node2" presStyleIdx="2" presStyleCnt="3">
        <dgm:presLayoutVars>
          <dgm:chPref val="3"/>
        </dgm:presLayoutVars>
      </dgm:prSet>
      <dgm:spPr/>
      <dgm:t>
        <a:bodyPr/>
        <a:lstStyle/>
        <a:p>
          <a:endParaRPr lang="tr-TR"/>
        </a:p>
      </dgm:t>
    </dgm:pt>
    <dgm:pt modelId="{A4D0BF9A-E7A2-46C8-BD09-D5AC193FADB0}" type="pres">
      <dgm:prSet presAssocID="{9195DE82-AD5F-43C3-A546-55C3D8F67A75}" presName="horzTwo" presStyleCnt="0"/>
      <dgm:spPr/>
    </dgm:pt>
  </dgm:ptLst>
  <dgm:cxnLst>
    <dgm:cxn modelId="{68ED4B0B-4EA4-4737-B722-D19FEB836BD8}" type="presOf" srcId="{8471243D-74BB-4C2B-BBEE-8C0B460A8F4C}" destId="{870740AC-AF92-4478-B3A7-7E2827D85ED1}" srcOrd="0" destOrd="0" presId="urn:microsoft.com/office/officeart/2005/8/layout/hierarchy4"/>
    <dgm:cxn modelId="{82867125-104A-45EF-AB29-9EA1B6C26C60}" type="presOf" srcId="{9195DE82-AD5F-43C3-A546-55C3D8F67A75}" destId="{CC29F6FF-5B2B-420A-B564-047F840B932A}" srcOrd="0" destOrd="0" presId="urn:microsoft.com/office/officeart/2005/8/layout/hierarchy4"/>
    <dgm:cxn modelId="{50A241DA-9D85-42B7-86CB-6C8FC05B25B3}" srcId="{8471243D-74BB-4C2B-BBEE-8C0B460A8F4C}" destId="{053556E3-9206-4176-AB7D-EEC1E94061E6}" srcOrd="0" destOrd="0" parTransId="{310272A2-7A79-4C25-BADF-8E28B529B8AD}" sibTransId="{69F96FCF-9BD1-4363-97C6-4194D1307620}"/>
    <dgm:cxn modelId="{C3C1E478-3553-4344-B350-B6024C5936A3}" srcId="{8471243D-74BB-4C2B-BBEE-8C0B460A8F4C}" destId="{8E6B55F3-6772-4FE4-9BE1-E9326DA429E4}" srcOrd="2" destOrd="0" parTransId="{97BDA9F2-7E8F-4849-A610-947BB396D121}" sibTransId="{0D9C12B7-E730-4F92-BDEB-53DAC630BC23}"/>
    <dgm:cxn modelId="{804A4274-0E37-400E-935A-ECAA2F94C326}" type="presOf" srcId="{6F17300D-3F9A-4E4B-9140-92815D7D89FC}" destId="{CFAF564F-A759-4398-9662-3BEE18C0ADF9}" srcOrd="0" destOrd="0" presId="urn:microsoft.com/office/officeart/2005/8/layout/hierarchy4"/>
    <dgm:cxn modelId="{E8991230-DB8C-45CF-8D76-642EE517C239}" type="presOf" srcId="{84679BF8-8D11-45BA-9A33-97A7B4780E9B}" destId="{29EBF925-3139-4277-BCE6-F694D2BA4C62}" srcOrd="0" destOrd="0" presId="urn:microsoft.com/office/officeart/2005/8/layout/hierarchy4"/>
    <dgm:cxn modelId="{C9DE2519-EECF-40C5-A468-E332C7A5F9B6}" type="presOf" srcId="{053556E3-9206-4176-AB7D-EEC1E94061E6}" destId="{A74A3F45-1216-4FC8-83B5-21DD48530EB0}" srcOrd="0" destOrd="0" presId="urn:microsoft.com/office/officeart/2005/8/layout/hierarchy4"/>
    <dgm:cxn modelId="{B772F8C9-0F15-4516-9B51-CED9D52CD01C}" srcId="{8E6B55F3-6772-4FE4-9BE1-E9326DA429E4}" destId="{9195DE82-AD5F-43C3-A546-55C3D8F67A75}" srcOrd="0" destOrd="0" parTransId="{86D3F460-A1A2-49E4-8CAD-4BC5E7999258}" sibTransId="{CD1A7C47-17D8-46D8-A138-75736D3A9EDC}"/>
    <dgm:cxn modelId="{C64B1BAB-CBC1-41F6-91B6-63D27EF31D36}" srcId="{053556E3-9206-4176-AB7D-EEC1E94061E6}" destId="{84679BF8-8D11-45BA-9A33-97A7B4780E9B}" srcOrd="0" destOrd="0" parTransId="{42235D7D-276C-4A5C-BEC5-780060BB3538}" sibTransId="{F005D839-CF5F-4C7D-BFA2-6F5888399C60}"/>
    <dgm:cxn modelId="{93FC3F7E-DBDB-4A39-AE8E-66C70418513E}" srcId="{0F48936F-1C9C-4E7A-9C08-4BD87CBDEBA1}" destId="{6F17300D-3F9A-4E4B-9140-92815D7D89FC}" srcOrd="0" destOrd="0" parTransId="{E2661CBF-2F04-4058-A303-322F75DDF57C}" sibTransId="{518ED36E-EA2B-430E-AAB9-201893774720}"/>
    <dgm:cxn modelId="{215432CE-612F-467C-9BCA-C486FBCB05EF}" srcId="{8471243D-74BB-4C2B-BBEE-8C0B460A8F4C}" destId="{0F48936F-1C9C-4E7A-9C08-4BD87CBDEBA1}" srcOrd="1" destOrd="0" parTransId="{D14EB693-6019-4F9B-AA0B-E83E98EEC1AA}" sibTransId="{F7487DE9-9E77-4D17-9D1D-332A4FA11A94}"/>
    <dgm:cxn modelId="{1D4BFBC7-C12E-404C-9588-ED2E1BA10FD4}" type="presOf" srcId="{0F48936F-1C9C-4E7A-9C08-4BD87CBDEBA1}" destId="{036FB3ED-A4BA-4532-8F5D-66E589231483}" srcOrd="0" destOrd="0" presId="urn:microsoft.com/office/officeart/2005/8/layout/hierarchy4"/>
    <dgm:cxn modelId="{DEACE26A-E816-4E07-ADE8-ECDBA696C260}" type="presOf" srcId="{8E6B55F3-6772-4FE4-9BE1-E9326DA429E4}" destId="{0B9ADA21-B444-46E9-B6D6-31E57A4F757F}" srcOrd="0" destOrd="0" presId="urn:microsoft.com/office/officeart/2005/8/layout/hierarchy4"/>
    <dgm:cxn modelId="{F736CD56-1A2C-40C6-A0BA-98E5122436D6}" type="presParOf" srcId="{870740AC-AF92-4478-B3A7-7E2827D85ED1}" destId="{12B6AA48-E9AC-4BE0-849D-17585DBE1DD0}" srcOrd="0" destOrd="0" presId="urn:microsoft.com/office/officeart/2005/8/layout/hierarchy4"/>
    <dgm:cxn modelId="{5A663F15-3720-4BEB-80B7-D71FD82DEC55}" type="presParOf" srcId="{12B6AA48-E9AC-4BE0-849D-17585DBE1DD0}" destId="{A74A3F45-1216-4FC8-83B5-21DD48530EB0}" srcOrd="0" destOrd="0" presId="urn:microsoft.com/office/officeart/2005/8/layout/hierarchy4"/>
    <dgm:cxn modelId="{06691533-1AB9-46D8-8807-366BCE139A3F}" type="presParOf" srcId="{12B6AA48-E9AC-4BE0-849D-17585DBE1DD0}" destId="{0EFD1150-CE7B-400F-B113-CA9E1AB7A94F}" srcOrd="1" destOrd="0" presId="urn:microsoft.com/office/officeart/2005/8/layout/hierarchy4"/>
    <dgm:cxn modelId="{2AF1B607-05D8-4086-BE53-3C2458FECE1C}" type="presParOf" srcId="{12B6AA48-E9AC-4BE0-849D-17585DBE1DD0}" destId="{289D96DF-A709-488B-A94B-45960CCEECCC}" srcOrd="2" destOrd="0" presId="urn:microsoft.com/office/officeart/2005/8/layout/hierarchy4"/>
    <dgm:cxn modelId="{1F872B06-D831-471F-8696-D0B03FC80B16}" type="presParOf" srcId="{289D96DF-A709-488B-A94B-45960CCEECCC}" destId="{7E242D33-0F51-4E68-AB3E-1C8BB7BA4C86}" srcOrd="0" destOrd="0" presId="urn:microsoft.com/office/officeart/2005/8/layout/hierarchy4"/>
    <dgm:cxn modelId="{3A1457DA-B475-443D-810C-D9645BAB4C87}" type="presParOf" srcId="{7E242D33-0F51-4E68-AB3E-1C8BB7BA4C86}" destId="{29EBF925-3139-4277-BCE6-F694D2BA4C62}" srcOrd="0" destOrd="0" presId="urn:microsoft.com/office/officeart/2005/8/layout/hierarchy4"/>
    <dgm:cxn modelId="{77AE3162-B403-4C8A-8161-64D2E700EF15}" type="presParOf" srcId="{7E242D33-0F51-4E68-AB3E-1C8BB7BA4C86}" destId="{76293E59-0090-42DE-87E9-9F8A30F22093}" srcOrd="1" destOrd="0" presId="urn:microsoft.com/office/officeart/2005/8/layout/hierarchy4"/>
    <dgm:cxn modelId="{49D90F07-4652-4A0F-9B26-EB7985168AB2}" type="presParOf" srcId="{870740AC-AF92-4478-B3A7-7E2827D85ED1}" destId="{29A7FB45-31F2-44DD-8A15-1E0E46AEC442}" srcOrd="1" destOrd="0" presId="urn:microsoft.com/office/officeart/2005/8/layout/hierarchy4"/>
    <dgm:cxn modelId="{C98E656D-90EC-4EAA-99F6-135312E431FB}" type="presParOf" srcId="{870740AC-AF92-4478-B3A7-7E2827D85ED1}" destId="{0B1EB407-DCCD-44A6-9202-34EA921C6C5C}" srcOrd="2" destOrd="0" presId="urn:microsoft.com/office/officeart/2005/8/layout/hierarchy4"/>
    <dgm:cxn modelId="{92CCB653-00F9-4A11-A944-B890CFD9AB58}" type="presParOf" srcId="{0B1EB407-DCCD-44A6-9202-34EA921C6C5C}" destId="{036FB3ED-A4BA-4532-8F5D-66E589231483}" srcOrd="0" destOrd="0" presId="urn:microsoft.com/office/officeart/2005/8/layout/hierarchy4"/>
    <dgm:cxn modelId="{13A9B105-E678-48A0-BC55-0099ACAD17BF}" type="presParOf" srcId="{0B1EB407-DCCD-44A6-9202-34EA921C6C5C}" destId="{FE2CFE1A-2302-4FF1-AC1F-A4CB1D45E33F}" srcOrd="1" destOrd="0" presId="urn:microsoft.com/office/officeart/2005/8/layout/hierarchy4"/>
    <dgm:cxn modelId="{BAA9B7E5-3513-4E2F-83F8-6FAD679C7943}" type="presParOf" srcId="{0B1EB407-DCCD-44A6-9202-34EA921C6C5C}" destId="{B137C499-14E5-4F28-BE00-51A0D0850A89}" srcOrd="2" destOrd="0" presId="urn:microsoft.com/office/officeart/2005/8/layout/hierarchy4"/>
    <dgm:cxn modelId="{BCB2E8F0-85CC-4D76-95F7-EBB52EFCB66F}" type="presParOf" srcId="{B137C499-14E5-4F28-BE00-51A0D0850A89}" destId="{8FE2C974-794C-4F2A-8AF4-96A2048B8B9E}" srcOrd="0" destOrd="0" presId="urn:microsoft.com/office/officeart/2005/8/layout/hierarchy4"/>
    <dgm:cxn modelId="{8B7AA2D5-8988-4174-8F9B-99EE9B068624}" type="presParOf" srcId="{8FE2C974-794C-4F2A-8AF4-96A2048B8B9E}" destId="{CFAF564F-A759-4398-9662-3BEE18C0ADF9}" srcOrd="0" destOrd="0" presId="urn:microsoft.com/office/officeart/2005/8/layout/hierarchy4"/>
    <dgm:cxn modelId="{EDA486D7-AE67-428C-996B-F2A4844A4D0E}" type="presParOf" srcId="{8FE2C974-794C-4F2A-8AF4-96A2048B8B9E}" destId="{10BC0BE2-5538-4E7F-8BDA-1F1ABDA71EB1}" srcOrd="1" destOrd="0" presId="urn:microsoft.com/office/officeart/2005/8/layout/hierarchy4"/>
    <dgm:cxn modelId="{549DC1FC-003F-4CBE-9297-EE087FC50759}" type="presParOf" srcId="{870740AC-AF92-4478-B3A7-7E2827D85ED1}" destId="{19D1231C-D7E7-4349-8994-497DAEDC6ED8}" srcOrd="3" destOrd="0" presId="urn:microsoft.com/office/officeart/2005/8/layout/hierarchy4"/>
    <dgm:cxn modelId="{F7040DFE-24E7-47A6-83AF-E352CA224FEB}" type="presParOf" srcId="{870740AC-AF92-4478-B3A7-7E2827D85ED1}" destId="{6EC612EE-587B-4672-A44E-9C45D74F056C}" srcOrd="4" destOrd="0" presId="urn:microsoft.com/office/officeart/2005/8/layout/hierarchy4"/>
    <dgm:cxn modelId="{BA3CA4FF-0494-410F-85DB-9443014E47BA}" type="presParOf" srcId="{6EC612EE-587B-4672-A44E-9C45D74F056C}" destId="{0B9ADA21-B444-46E9-B6D6-31E57A4F757F}" srcOrd="0" destOrd="0" presId="urn:microsoft.com/office/officeart/2005/8/layout/hierarchy4"/>
    <dgm:cxn modelId="{F59B448E-DBF2-4BE9-8AB7-F3B6AE7B315D}" type="presParOf" srcId="{6EC612EE-587B-4672-A44E-9C45D74F056C}" destId="{E58697F5-4A9F-4ED5-BC07-F38C5D189D83}" srcOrd="1" destOrd="0" presId="urn:microsoft.com/office/officeart/2005/8/layout/hierarchy4"/>
    <dgm:cxn modelId="{8FD956B6-0917-49BA-93F1-C3C82415E402}" type="presParOf" srcId="{6EC612EE-587B-4672-A44E-9C45D74F056C}" destId="{C792673E-D1D8-4D41-B505-967CB87202C4}" srcOrd="2" destOrd="0" presId="urn:microsoft.com/office/officeart/2005/8/layout/hierarchy4"/>
    <dgm:cxn modelId="{A4352693-4FBB-47E1-A7D5-556C765F7B71}" type="presParOf" srcId="{C792673E-D1D8-4D41-B505-967CB87202C4}" destId="{3C8929B7-9065-4F80-9B9A-3A60744EC2B3}" srcOrd="0" destOrd="0" presId="urn:microsoft.com/office/officeart/2005/8/layout/hierarchy4"/>
    <dgm:cxn modelId="{74186D5A-2DCC-484A-8FF4-F7234C50ED12}" type="presParOf" srcId="{3C8929B7-9065-4F80-9B9A-3A60744EC2B3}" destId="{CC29F6FF-5B2B-420A-B564-047F840B932A}" srcOrd="0" destOrd="0" presId="urn:microsoft.com/office/officeart/2005/8/layout/hierarchy4"/>
    <dgm:cxn modelId="{828F37C9-723A-4D1F-8B1C-13EC8C9E238C}" type="presParOf" srcId="{3C8929B7-9065-4F80-9B9A-3A60744EC2B3}" destId="{A4D0BF9A-E7A2-46C8-BD09-D5AC193FADB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71243D-74BB-4C2B-BBEE-8C0B460A8F4C}" type="doc">
      <dgm:prSet loTypeId="urn:microsoft.com/office/officeart/2005/8/layout/hierarchy4" loCatId="hierarchy" qsTypeId="urn:microsoft.com/office/officeart/2005/8/quickstyle/simple3" qsCatId="simple" csTypeId="urn:microsoft.com/office/officeart/2005/8/colors/colorful3" csCatId="colorful" phldr="1"/>
      <dgm:spPr/>
      <dgm:t>
        <a:bodyPr/>
        <a:lstStyle/>
        <a:p>
          <a:endParaRPr lang="tr-TR"/>
        </a:p>
      </dgm:t>
    </dgm:pt>
    <dgm:pt modelId="{053556E3-9206-4176-AB7D-EEC1E94061E6}">
      <dgm:prSet phldrT="[Metin]" custT="1">
        <dgm:style>
          <a:lnRef idx="1">
            <a:schemeClr val="accent4"/>
          </a:lnRef>
          <a:fillRef idx="2">
            <a:schemeClr val="accent4"/>
          </a:fillRef>
          <a:effectRef idx="1">
            <a:schemeClr val="accent4"/>
          </a:effectRef>
          <a:fontRef idx="minor">
            <a:schemeClr val="dk1"/>
          </a:fontRef>
        </dgm:style>
      </dgm:prSet>
      <dgm:spPr/>
      <dgm:t>
        <a:bodyPr/>
        <a:lstStyle/>
        <a:p>
          <a:pPr>
            <a:spcAft>
              <a:spcPts val="0"/>
            </a:spcAft>
          </a:pPr>
          <a:r>
            <a:rPr lang="tr-TR" sz="1600" b="0" dirty="0" smtClean="0">
              <a:solidFill>
                <a:schemeClr val="tx2"/>
              </a:solidFill>
              <a:latin typeface="Arial" panose="020B0604020202020204" pitchFamily="34" charset="0"/>
              <a:cs typeface="Arial" panose="020B0604020202020204" pitchFamily="34" charset="0"/>
            </a:rPr>
            <a:t>30/06/2015 </a:t>
          </a:r>
        </a:p>
        <a:p>
          <a:pPr>
            <a:spcAft>
              <a:spcPts val="0"/>
            </a:spcAft>
          </a:pPr>
          <a:r>
            <a:rPr lang="tr-TR" sz="1600" b="0" dirty="0" smtClean="0">
              <a:solidFill>
                <a:schemeClr val="tx2"/>
              </a:solidFill>
              <a:latin typeface="Arial" panose="020B0604020202020204" pitchFamily="34" charset="0"/>
              <a:cs typeface="Arial" panose="020B0604020202020204" pitchFamily="34" charset="0"/>
            </a:rPr>
            <a:t>tarihine kadar başlayan </a:t>
          </a:r>
        </a:p>
        <a:p>
          <a:pPr>
            <a:spcAft>
              <a:spcPts val="0"/>
            </a:spcAft>
          </a:pPr>
          <a:r>
            <a:rPr lang="tr-TR" sz="1600" b="0" dirty="0" smtClean="0">
              <a:solidFill>
                <a:schemeClr val="tx2"/>
              </a:solidFill>
              <a:latin typeface="Arial" panose="020B0604020202020204" pitchFamily="34" charset="0"/>
              <a:cs typeface="Arial" panose="020B0604020202020204" pitchFamily="34" charset="0"/>
            </a:rPr>
            <a:t>işbaşı eğitim programını </a:t>
          </a:r>
          <a:br>
            <a:rPr lang="tr-TR" sz="1600" b="0" dirty="0" smtClean="0">
              <a:solidFill>
                <a:schemeClr val="tx2"/>
              </a:solidFill>
              <a:latin typeface="Arial" panose="020B0604020202020204" pitchFamily="34" charset="0"/>
              <a:cs typeface="Arial" panose="020B0604020202020204" pitchFamily="34" charset="0"/>
            </a:rPr>
          </a:br>
          <a:r>
            <a:rPr lang="tr-TR" sz="1600" b="0" dirty="0" smtClean="0">
              <a:solidFill>
                <a:schemeClr val="tx2"/>
              </a:solidFill>
              <a:latin typeface="Arial" panose="020B0604020202020204" pitchFamily="34" charset="0"/>
              <a:cs typeface="Arial" panose="020B0604020202020204" pitchFamily="34" charset="0"/>
            </a:rPr>
            <a:t>tamamlayanlar</a:t>
          </a:r>
        </a:p>
      </dgm:t>
    </dgm:pt>
    <dgm:pt modelId="{310272A2-7A79-4C25-BADF-8E28B529B8AD}" type="parTrans" cxnId="{50A241DA-9D85-42B7-86CB-6C8FC05B25B3}">
      <dgm:prSet/>
      <dgm:spPr/>
      <dgm:t>
        <a:bodyPr/>
        <a:lstStyle/>
        <a:p>
          <a:endParaRPr lang="tr-TR" sz="2000"/>
        </a:p>
      </dgm:t>
    </dgm:pt>
    <dgm:pt modelId="{69F96FCF-9BD1-4363-97C6-4194D1307620}" type="sibTrans" cxnId="{50A241DA-9D85-42B7-86CB-6C8FC05B25B3}">
      <dgm:prSet/>
      <dgm:spPr/>
      <dgm:t>
        <a:bodyPr/>
        <a:lstStyle/>
        <a:p>
          <a:endParaRPr lang="tr-TR" sz="2000"/>
        </a:p>
      </dgm:t>
    </dgm:pt>
    <dgm:pt modelId="{172F1759-8AF2-44D2-85EA-14A06FD4D3FC}">
      <dgm:prSet phldrT="[Metin]" custT="1"/>
      <dgm:spPr>
        <a:solidFill>
          <a:schemeClr val="accent1">
            <a:lumMod val="20000"/>
            <a:lumOff val="80000"/>
          </a:schemeClr>
        </a:solidFill>
      </dgm:spPr>
      <dgm:t>
        <a:bodyPr anchor="ctr" anchorCtr="0"/>
        <a:lstStyle/>
        <a:p>
          <a:r>
            <a:rPr lang="tr-TR" sz="1400" b="1" dirty="0" smtClean="0">
              <a:latin typeface="Arial" panose="020B0604020202020204" pitchFamily="34" charset="0"/>
              <a:cs typeface="Arial" panose="020B0604020202020204" pitchFamily="34" charset="0"/>
            </a:rPr>
            <a:t>İmalat Sektörü</a:t>
          </a:r>
        </a:p>
      </dgm:t>
    </dgm:pt>
    <dgm:pt modelId="{9ADA4B46-AD99-4166-B0E2-FE9ED5255566}" type="sibTrans" cxnId="{A215DC0C-8936-47C3-91E1-601594082277}">
      <dgm:prSet/>
      <dgm:spPr/>
      <dgm:t>
        <a:bodyPr/>
        <a:lstStyle/>
        <a:p>
          <a:endParaRPr lang="tr-TR" sz="2000"/>
        </a:p>
      </dgm:t>
    </dgm:pt>
    <dgm:pt modelId="{A79C5C05-8CC1-4B64-8347-6F92503C6AC8}" type="parTrans" cxnId="{A215DC0C-8936-47C3-91E1-601594082277}">
      <dgm:prSet/>
      <dgm:spPr/>
      <dgm:t>
        <a:bodyPr/>
        <a:lstStyle/>
        <a:p>
          <a:endParaRPr lang="tr-TR" sz="2000"/>
        </a:p>
      </dgm:t>
    </dgm:pt>
    <dgm:pt modelId="{33BB2C9A-E7BD-47C8-8799-16111FB58B89}">
      <dgm:prSet phldrT="[Metin]" custT="1">
        <dgm:style>
          <a:lnRef idx="1">
            <a:schemeClr val="accent4"/>
          </a:lnRef>
          <a:fillRef idx="2">
            <a:schemeClr val="accent4"/>
          </a:fillRef>
          <a:effectRef idx="1">
            <a:schemeClr val="accent4"/>
          </a:effectRef>
          <a:fontRef idx="minor">
            <a:schemeClr val="dk1"/>
          </a:fontRef>
        </dgm:style>
      </dgm:prSet>
      <dgm:spPr/>
      <dgm:t>
        <a:bodyPr/>
        <a:lstStyle/>
        <a:p>
          <a:pPr>
            <a:spcAft>
              <a:spcPts val="0"/>
            </a:spcAft>
          </a:pPr>
          <a:r>
            <a:rPr lang="tr-TR" sz="1600" b="0" dirty="0" smtClean="0">
              <a:solidFill>
                <a:schemeClr val="tx2"/>
              </a:solidFill>
              <a:latin typeface="Arial" panose="020B0604020202020204" pitchFamily="34" charset="0"/>
              <a:cs typeface="Arial" panose="020B0604020202020204" pitchFamily="34" charset="0"/>
            </a:rPr>
            <a:t>01/07/2015 ila 31/12/2017 </a:t>
          </a:r>
          <a:br>
            <a:rPr lang="tr-TR" sz="1600" b="0" dirty="0" smtClean="0">
              <a:solidFill>
                <a:schemeClr val="tx2"/>
              </a:solidFill>
              <a:latin typeface="Arial" panose="020B0604020202020204" pitchFamily="34" charset="0"/>
              <a:cs typeface="Arial" panose="020B0604020202020204" pitchFamily="34" charset="0"/>
            </a:rPr>
          </a:br>
          <a:r>
            <a:rPr lang="tr-TR" sz="1600" b="0" dirty="0" smtClean="0">
              <a:solidFill>
                <a:schemeClr val="tx2"/>
              </a:solidFill>
              <a:latin typeface="Arial" panose="020B0604020202020204" pitchFamily="34" charset="0"/>
              <a:cs typeface="Arial" panose="020B0604020202020204" pitchFamily="34" charset="0"/>
            </a:rPr>
            <a:t>tarihleri arasında başlayan </a:t>
          </a:r>
        </a:p>
        <a:p>
          <a:pPr>
            <a:spcAft>
              <a:spcPts val="0"/>
            </a:spcAft>
          </a:pPr>
          <a:r>
            <a:rPr lang="tr-TR" sz="1600" b="0" dirty="0" smtClean="0">
              <a:solidFill>
                <a:schemeClr val="tx2"/>
              </a:solidFill>
              <a:latin typeface="Arial" panose="020B0604020202020204" pitchFamily="34" charset="0"/>
              <a:cs typeface="Arial" panose="020B0604020202020204" pitchFamily="34" charset="0"/>
            </a:rPr>
            <a:t>işbaşı eğitim programını </a:t>
          </a:r>
        </a:p>
        <a:p>
          <a:pPr>
            <a:spcAft>
              <a:spcPts val="0"/>
            </a:spcAft>
          </a:pPr>
          <a:r>
            <a:rPr lang="tr-TR" sz="1600" b="0" dirty="0" smtClean="0">
              <a:solidFill>
                <a:schemeClr val="tx2"/>
              </a:solidFill>
              <a:latin typeface="Arial" panose="020B0604020202020204" pitchFamily="34" charset="0"/>
              <a:cs typeface="Arial" panose="020B0604020202020204" pitchFamily="34" charset="0"/>
            </a:rPr>
            <a:t>tamamlayanlar</a:t>
          </a:r>
        </a:p>
      </dgm:t>
    </dgm:pt>
    <dgm:pt modelId="{C6BEDCD9-5A43-4A7A-A743-1220ECB935DD}" type="parTrans" cxnId="{F28683DB-090C-4ADD-B19F-6B0B0BCE53ED}">
      <dgm:prSet/>
      <dgm:spPr/>
      <dgm:t>
        <a:bodyPr/>
        <a:lstStyle/>
        <a:p>
          <a:endParaRPr lang="tr-TR"/>
        </a:p>
      </dgm:t>
    </dgm:pt>
    <dgm:pt modelId="{448AC282-EF30-4812-A336-05456592C605}" type="sibTrans" cxnId="{F28683DB-090C-4ADD-B19F-6B0B0BCE53ED}">
      <dgm:prSet/>
      <dgm:spPr/>
      <dgm:t>
        <a:bodyPr/>
        <a:lstStyle/>
        <a:p>
          <a:endParaRPr lang="tr-TR"/>
        </a:p>
      </dgm:t>
    </dgm:pt>
    <dgm:pt modelId="{DA5BA9E3-8B90-4BFF-A7B6-CBB1F5E5C94A}">
      <dgm:prSet phldrT="[Metin]" custT="1"/>
      <dgm:spPr>
        <a:solidFill>
          <a:schemeClr val="accent1">
            <a:lumMod val="20000"/>
            <a:lumOff val="80000"/>
          </a:schemeClr>
        </a:solidFill>
      </dgm:spPr>
      <dgm:t>
        <a:bodyPr/>
        <a:lstStyle/>
        <a:p>
          <a:r>
            <a:rPr lang="tr-TR" sz="1400" b="1" dirty="0" smtClean="0">
              <a:latin typeface="Arial" panose="020B0604020202020204" pitchFamily="34" charset="0"/>
              <a:cs typeface="Arial" panose="020B0604020202020204" pitchFamily="34" charset="0"/>
            </a:rPr>
            <a:t>İmalat Sektörü</a:t>
          </a:r>
        </a:p>
      </dgm:t>
    </dgm:pt>
    <dgm:pt modelId="{1608BBBF-52A1-4563-A3E5-589F54AE2F6F}" type="parTrans" cxnId="{66758FA4-6BBF-4F73-80CE-8710D4FE3B9E}">
      <dgm:prSet/>
      <dgm:spPr/>
      <dgm:t>
        <a:bodyPr/>
        <a:lstStyle/>
        <a:p>
          <a:endParaRPr lang="tr-TR"/>
        </a:p>
      </dgm:t>
    </dgm:pt>
    <dgm:pt modelId="{D817EC8C-E81B-4017-B759-FB2CB8F0E92F}" type="sibTrans" cxnId="{66758FA4-6BBF-4F73-80CE-8710D4FE3B9E}">
      <dgm:prSet/>
      <dgm:spPr/>
      <dgm:t>
        <a:bodyPr/>
        <a:lstStyle/>
        <a:p>
          <a:endParaRPr lang="tr-TR"/>
        </a:p>
      </dgm:t>
    </dgm:pt>
    <dgm:pt modelId="{514858B1-FA23-4A2E-8872-E08F7295F847}">
      <dgm:prSet phldrT="[Metin]" custT="1"/>
      <dgm:spPr/>
      <dgm:t>
        <a:bodyPr/>
        <a:lstStyle/>
        <a:p>
          <a:r>
            <a:rPr lang="tr-TR" sz="1400" dirty="0" smtClean="0">
              <a:solidFill>
                <a:schemeClr val="tx2"/>
              </a:solidFill>
              <a:latin typeface="Arial" panose="020B0604020202020204" pitchFamily="34" charset="0"/>
              <a:cs typeface="Arial" panose="020B0604020202020204" pitchFamily="34" charset="0"/>
            </a:rPr>
            <a:t>36 ay</a:t>
          </a:r>
        </a:p>
      </dgm:t>
    </dgm:pt>
    <dgm:pt modelId="{15876AB4-57C5-4D58-AD78-5FEE54CCAC72}" type="parTrans" cxnId="{7EF607FE-4DD0-480F-A858-DB452BBA7C92}">
      <dgm:prSet/>
      <dgm:spPr/>
      <dgm:t>
        <a:bodyPr/>
        <a:lstStyle/>
        <a:p>
          <a:endParaRPr lang="tr-TR"/>
        </a:p>
      </dgm:t>
    </dgm:pt>
    <dgm:pt modelId="{7C0E4C53-617E-414A-9B14-A32F0BFDCDC2}" type="sibTrans" cxnId="{7EF607FE-4DD0-480F-A858-DB452BBA7C92}">
      <dgm:prSet/>
      <dgm:spPr/>
      <dgm:t>
        <a:bodyPr/>
        <a:lstStyle/>
        <a:p>
          <a:endParaRPr lang="tr-TR"/>
        </a:p>
      </dgm:t>
    </dgm:pt>
    <dgm:pt modelId="{CEC42C95-CAE1-4B76-A960-FFE961855D4F}">
      <dgm:prSet phldrT="[Metin]" custT="1"/>
      <dgm:spPr>
        <a:solidFill>
          <a:schemeClr val="accent1">
            <a:lumMod val="20000"/>
            <a:lumOff val="80000"/>
          </a:schemeClr>
        </a:solidFill>
      </dgm:spPr>
      <dgm:t>
        <a:bodyPr/>
        <a:lstStyle/>
        <a:p>
          <a:r>
            <a:rPr lang="tr-TR" sz="1400" b="1" dirty="0" smtClean="0">
              <a:latin typeface="Arial" panose="020B0604020202020204" pitchFamily="34" charset="0"/>
              <a:cs typeface="Arial" panose="020B0604020202020204" pitchFamily="34" charset="0"/>
            </a:rPr>
            <a:t>İmalat Sektörü Harici</a:t>
          </a:r>
        </a:p>
      </dgm:t>
    </dgm:pt>
    <dgm:pt modelId="{33172FA2-3E54-472B-AC6B-F07E14C559A4}" type="parTrans" cxnId="{8F8F12EB-5151-4092-A4F9-DDDC31650D27}">
      <dgm:prSet/>
      <dgm:spPr/>
      <dgm:t>
        <a:bodyPr/>
        <a:lstStyle/>
        <a:p>
          <a:endParaRPr lang="tr-TR"/>
        </a:p>
      </dgm:t>
    </dgm:pt>
    <dgm:pt modelId="{DF173341-2E5B-43D4-9DC5-10186FD24297}" type="sibTrans" cxnId="{8F8F12EB-5151-4092-A4F9-DDDC31650D27}">
      <dgm:prSet/>
      <dgm:spPr/>
      <dgm:t>
        <a:bodyPr/>
        <a:lstStyle/>
        <a:p>
          <a:endParaRPr lang="tr-TR"/>
        </a:p>
      </dgm:t>
    </dgm:pt>
    <dgm:pt modelId="{3AFEC2EC-B7F6-49ED-9EB5-17EFC8D87D67}">
      <dgm:prSet phldrT="[Metin]" custT="1">
        <dgm:style>
          <a:lnRef idx="1">
            <a:schemeClr val="accent5"/>
          </a:lnRef>
          <a:fillRef idx="2">
            <a:schemeClr val="accent5"/>
          </a:fillRef>
          <a:effectRef idx="1">
            <a:schemeClr val="accent5"/>
          </a:effectRef>
          <a:fontRef idx="minor">
            <a:schemeClr val="dk1"/>
          </a:fontRef>
        </dgm:style>
      </dgm:prSet>
      <dgm:spPr/>
      <dgm:t>
        <a:bodyPr/>
        <a:lstStyle/>
        <a:p>
          <a:r>
            <a:rPr lang="tr-TR" sz="1400" dirty="0" smtClean="0">
              <a:solidFill>
                <a:schemeClr val="tx2"/>
              </a:solidFill>
              <a:latin typeface="Arial" panose="020B0604020202020204" pitchFamily="34" charset="0"/>
              <a:cs typeface="Arial" panose="020B0604020202020204" pitchFamily="34" charset="0"/>
            </a:rPr>
            <a:t>48 ay</a:t>
          </a:r>
        </a:p>
      </dgm:t>
    </dgm:pt>
    <dgm:pt modelId="{C34F1592-EBB8-4A08-BBCA-9FD42BDFB7B0}" type="parTrans" cxnId="{7057C20C-5726-4440-B4DF-173DF7098DEF}">
      <dgm:prSet/>
      <dgm:spPr/>
      <dgm:t>
        <a:bodyPr/>
        <a:lstStyle/>
        <a:p>
          <a:endParaRPr lang="tr-TR"/>
        </a:p>
      </dgm:t>
    </dgm:pt>
    <dgm:pt modelId="{07F91C19-11FE-4DB8-BCD6-DB7922903AEB}" type="sibTrans" cxnId="{7057C20C-5726-4440-B4DF-173DF7098DEF}">
      <dgm:prSet/>
      <dgm:spPr/>
      <dgm:t>
        <a:bodyPr/>
        <a:lstStyle/>
        <a:p>
          <a:endParaRPr lang="tr-TR"/>
        </a:p>
      </dgm:t>
    </dgm:pt>
    <dgm:pt modelId="{FCD0EE44-7B34-4714-9C89-6A0EE097E141}">
      <dgm:prSet phldrT="[Metin]" custT="1"/>
      <dgm:spPr/>
      <dgm:t>
        <a:bodyPr anchor="ctr" anchorCtr="0"/>
        <a:lstStyle/>
        <a:p>
          <a:r>
            <a:rPr lang="tr-TR" sz="1400" dirty="0" smtClean="0">
              <a:solidFill>
                <a:schemeClr val="tx2"/>
              </a:solidFill>
              <a:latin typeface="Arial" panose="020B0604020202020204" pitchFamily="34" charset="0"/>
              <a:cs typeface="Arial" panose="020B0604020202020204" pitchFamily="34" charset="0"/>
            </a:rPr>
            <a:t>30 ay</a:t>
          </a:r>
        </a:p>
      </dgm:t>
    </dgm:pt>
    <dgm:pt modelId="{B2BB0EB5-C52A-43D4-BCCC-D6919E2B929A}" type="parTrans" cxnId="{43396068-505A-4DCE-8365-226C8D99AAFF}">
      <dgm:prSet/>
      <dgm:spPr/>
      <dgm:t>
        <a:bodyPr/>
        <a:lstStyle/>
        <a:p>
          <a:endParaRPr lang="tr-TR"/>
        </a:p>
      </dgm:t>
    </dgm:pt>
    <dgm:pt modelId="{D5FFC781-B2A1-472B-B750-6BBAEF336879}" type="sibTrans" cxnId="{43396068-505A-4DCE-8365-226C8D99AAFF}">
      <dgm:prSet/>
      <dgm:spPr/>
      <dgm:t>
        <a:bodyPr/>
        <a:lstStyle/>
        <a:p>
          <a:endParaRPr lang="tr-TR"/>
        </a:p>
      </dgm:t>
    </dgm:pt>
    <dgm:pt modelId="{6E4133A7-0543-423A-93D0-BFCE8B6E338E}">
      <dgm:prSet phldrT="[Metin]" custT="1"/>
      <dgm:spPr>
        <a:solidFill>
          <a:schemeClr val="accent1">
            <a:lumMod val="20000"/>
            <a:lumOff val="80000"/>
          </a:schemeClr>
        </a:solidFill>
      </dgm:spPr>
      <dgm:t>
        <a:bodyPr anchor="ctr" anchorCtr="0"/>
        <a:lstStyle/>
        <a:p>
          <a:r>
            <a:rPr lang="tr-TR" sz="1400" b="1" dirty="0" smtClean="0">
              <a:latin typeface="Arial" panose="020B0604020202020204" pitchFamily="34" charset="0"/>
              <a:cs typeface="Arial" panose="020B0604020202020204" pitchFamily="34" charset="0"/>
            </a:rPr>
            <a:t>İmalat Sektörü Harici</a:t>
          </a:r>
        </a:p>
      </dgm:t>
    </dgm:pt>
    <dgm:pt modelId="{FCD1F6EF-9B6D-45CC-9921-1E4DF91338F8}" type="parTrans" cxnId="{CE000D15-A0C7-4B61-AE46-75A464CBD12B}">
      <dgm:prSet/>
      <dgm:spPr/>
      <dgm:t>
        <a:bodyPr/>
        <a:lstStyle/>
        <a:p>
          <a:endParaRPr lang="tr-TR"/>
        </a:p>
      </dgm:t>
    </dgm:pt>
    <dgm:pt modelId="{112498CF-478F-4473-8838-A2F5EEAE834B}" type="sibTrans" cxnId="{CE000D15-A0C7-4B61-AE46-75A464CBD12B}">
      <dgm:prSet/>
      <dgm:spPr/>
      <dgm:t>
        <a:bodyPr/>
        <a:lstStyle/>
        <a:p>
          <a:endParaRPr lang="tr-TR"/>
        </a:p>
      </dgm:t>
    </dgm:pt>
    <dgm:pt modelId="{86BAFA22-32CD-4185-AE14-CFE07B89FDC8}">
      <dgm:prSet phldrT="[Metin]" custT="1"/>
      <dgm:spPr/>
      <dgm:t>
        <a:bodyPr anchor="ctr" anchorCtr="0"/>
        <a:lstStyle/>
        <a:p>
          <a:r>
            <a:rPr lang="tr-TR" sz="1400" dirty="0" smtClean="0">
              <a:solidFill>
                <a:schemeClr val="tx2"/>
              </a:solidFill>
              <a:latin typeface="Arial" panose="020B0604020202020204" pitchFamily="34" charset="0"/>
              <a:cs typeface="Arial" panose="020B0604020202020204" pitchFamily="34" charset="0"/>
            </a:rPr>
            <a:t>42 ay</a:t>
          </a:r>
        </a:p>
      </dgm:t>
    </dgm:pt>
    <dgm:pt modelId="{6FA8EA1C-8301-478E-8480-6441EC4E2CDF}" type="parTrans" cxnId="{B518670B-7FEC-4B93-9B86-D926106E3A23}">
      <dgm:prSet/>
      <dgm:spPr/>
      <dgm:t>
        <a:bodyPr/>
        <a:lstStyle/>
        <a:p>
          <a:endParaRPr lang="tr-TR"/>
        </a:p>
      </dgm:t>
    </dgm:pt>
    <dgm:pt modelId="{8C87D776-072B-4B36-9403-EDE694A18204}" type="sibTrans" cxnId="{B518670B-7FEC-4B93-9B86-D926106E3A23}">
      <dgm:prSet/>
      <dgm:spPr/>
      <dgm:t>
        <a:bodyPr/>
        <a:lstStyle/>
        <a:p>
          <a:endParaRPr lang="tr-TR"/>
        </a:p>
      </dgm:t>
    </dgm:pt>
    <dgm:pt modelId="{870740AC-AF92-4478-B3A7-7E2827D85ED1}" type="pres">
      <dgm:prSet presAssocID="{8471243D-74BB-4C2B-BBEE-8C0B460A8F4C}" presName="Name0" presStyleCnt="0">
        <dgm:presLayoutVars>
          <dgm:chPref val="1"/>
          <dgm:dir/>
          <dgm:animOne val="branch"/>
          <dgm:animLvl val="lvl"/>
          <dgm:resizeHandles/>
        </dgm:presLayoutVars>
      </dgm:prSet>
      <dgm:spPr/>
      <dgm:t>
        <a:bodyPr/>
        <a:lstStyle/>
        <a:p>
          <a:endParaRPr lang="tr-TR"/>
        </a:p>
      </dgm:t>
    </dgm:pt>
    <dgm:pt modelId="{12B6AA48-E9AC-4BE0-849D-17585DBE1DD0}" type="pres">
      <dgm:prSet presAssocID="{053556E3-9206-4176-AB7D-EEC1E94061E6}" presName="vertOne" presStyleCnt="0"/>
      <dgm:spPr/>
    </dgm:pt>
    <dgm:pt modelId="{A74A3F45-1216-4FC8-83B5-21DD48530EB0}" type="pres">
      <dgm:prSet presAssocID="{053556E3-9206-4176-AB7D-EEC1E94061E6}" presName="txOne" presStyleLbl="node0" presStyleIdx="0" presStyleCnt="2" custScaleX="100438" custScaleY="87383" custLinFactNeighborX="-836" custLinFactNeighborY="3692">
        <dgm:presLayoutVars>
          <dgm:chPref val="3"/>
        </dgm:presLayoutVars>
      </dgm:prSet>
      <dgm:spPr/>
      <dgm:t>
        <a:bodyPr/>
        <a:lstStyle/>
        <a:p>
          <a:endParaRPr lang="tr-TR"/>
        </a:p>
      </dgm:t>
    </dgm:pt>
    <dgm:pt modelId="{0EFD1150-CE7B-400F-B113-CA9E1AB7A94F}" type="pres">
      <dgm:prSet presAssocID="{053556E3-9206-4176-AB7D-EEC1E94061E6}" presName="parTransOne" presStyleCnt="0"/>
      <dgm:spPr/>
    </dgm:pt>
    <dgm:pt modelId="{289D96DF-A709-488B-A94B-45960CCEECCC}" type="pres">
      <dgm:prSet presAssocID="{053556E3-9206-4176-AB7D-EEC1E94061E6}" presName="horzOne" presStyleCnt="0"/>
      <dgm:spPr/>
    </dgm:pt>
    <dgm:pt modelId="{97DE8EA4-D8CD-4BEC-B829-C0BE1B8FDA40}" type="pres">
      <dgm:prSet presAssocID="{DA5BA9E3-8B90-4BFF-A7B6-CBB1F5E5C94A}" presName="vertTwo" presStyleCnt="0"/>
      <dgm:spPr/>
    </dgm:pt>
    <dgm:pt modelId="{A6C5E663-3F67-4F55-9D6E-61EA3D719C49}" type="pres">
      <dgm:prSet presAssocID="{DA5BA9E3-8B90-4BFF-A7B6-CBB1F5E5C94A}" presName="txTwo" presStyleLbl="node2" presStyleIdx="0" presStyleCnt="4" custScaleY="55128">
        <dgm:presLayoutVars>
          <dgm:chPref val="3"/>
        </dgm:presLayoutVars>
      </dgm:prSet>
      <dgm:spPr/>
      <dgm:t>
        <a:bodyPr/>
        <a:lstStyle/>
        <a:p>
          <a:endParaRPr lang="tr-TR"/>
        </a:p>
      </dgm:t>
    </dgm:pt>
    <dgm:pt modelId="{E08FCD86-1E88-4E4D-B38C-86B4C5E229BB}" type="pres">
      <dgm:prSet presAssocID="{DA5BA9E3-8B90-4BFF-A7B6-CBB1F5E5C94A}" presName="parTransTwo" presStyleCnt="0"/>
      <dgm:spPr/>
    </dgm:pt>
    <dgm:pt modelId="{6F71115E-BB90-46F2-9987-8F7C01C05474}" type="pres">
      <dgm:prSet presAssocID="{DA5BA9E3-8B90-4BFF-A7B6-CBB1F5E5C94A}" presName="horzTwo" presStyleCnt="0"/>
      <dgm:spPr/>
    </dgm:pt>
    <dgm:pt modelId="{1FD6FB31-D1DB-47EA-A083-F2A040FC158A}" type="pres">
      <dgm:prSet presAssocID="{3AFEC2EC-B7F6-49ED-9EB5-17EFC8D87D67}" presName="vertThree" presStyleCnt="0"/>
      <dgm:spPr/>
    </dgm:pt>
    <dgm:pt modelId="{7EF6FFBF-3331-4BA9-BDD5-66E261903A47}" type="pres">
      <dgm:prSet presAssocID="{3AFEC2EC-B7F6-49ED-9EB5-17EFC8D87D67}" presName="txThree" presStyleLbl="node3" presStyleIdx="0" presStyleCnt="4" custScaleY="53571">
        <dgm:presLayoutVars>
          <dgm:chPref val="3"/>
        </dgm:presLayoutVars>
      </dgm:prSet>
      <dgm:spPr/>
      <dgm:t>
        <a:bodyPr/>
        <a:lstStyle/>
        <a:p>
          <a:endParaRPr lang="tr-TR"/>
        </a:p>
      </dgm:t>
    </dgm:pt>
    <dgm:pt modelId="{AC8FD82E-43A2-43D9-BDE9-9079926E6946}" type="pres">
      <dgm:prSet presAssocID="{3AFEC2EC-B7F6-49ED-9EB5-17EFC8D87D67}" presName="horzThree" presStyleCnt="0"/>
      <dgm:spPr/>
    </dgm:pt>
    <dgm:pt modelId="{B794E11C-BA35-437C-948C-1535A44E4E66}" type="pres">
      <dgm:prSet presAssocID="{D817EC8C-E81B-4017-B759-FB2CB8F0E92F}" presName="sibSpaceTwo" presStyleCnt="0"/>
      <dgm:spPr/>
    </dgm:pt>
    <dgm:pt modelId="{A5090D4C-5679-4CFD-AC93-405DA566C5DC}" type="pres">
      <dgm:prSet presAssocID="{CEC42C95-CAE1-4B76-A960-FFE961855D4F}" presName="vertTwo" presStyleCnt="0"/>
      <dgm:spPr/>
    </dgm:pt>
    <dgm:pt modelId="{EB9658FC-B373-4B5E-BE8A-7E1E484D7ACA}" type="pres">
      <dgm:prSet presAssocID="{CEC42C95-CAE1-4B76-A960-FFE961855D4F}" presName="txTwo" presStyleLbl="node2" presStyleIdx="1" presStyleCnt="4" custScaleY="55128">
        <dgm:presLayoutVars>
          <dgm:chPref val="3"/>
        </dgm:presLayoutVars>
      </dgm:prSet>
      <dgm:spPr/>
      <dgm:t>
        <a:bodyPr/>
        <a:lstStyle/>
        <a:p>
          <a:endParaRPr lang="tr-TR"/>
        </a:p>
      </dgm:t>
    </dgm:pt>
    <dgm:pt modelId="{403178CB-93C6-43B2-9C41-1706D3911F92}" type="pres">
      <dgm:prSet presAssocID="{CEC42C95-CAE1-4B76-A960-FFE961855D4F}" presName="parTransTwo" presStyleCnt="0"/>
      <dgm:spPr/>
    </dgm:pt>
    <dgm:pt modelId="{2E9BAE7A-85DE-4942-8B9E-C072310CD87E}" type="pres">
      <dgm:prSet presAssocID="{CEC42C95-CAE1-4B76-A960-FFE961855D4F}" presName="horzTwo" presStyleCnt="0"/>
      <dgm:spPr/>
    </dgm:pt>
    <dgm:pt modelId="{2F335AC7-3C12-4935-8F67-AC5A6D166B70}" type="pres">
      <dgm:prSet presAssocID="{514858B1-FA23-4A2E-8872-E08F7295F847}" presName="vertThree" presStyleCnt="0"/>
      <dgm:spPr/>
    </dgm:pt>
    <dgm:pt modelId="{4876A20C-0A8B-48C6-8B47-C213BC356308}" type="pres">
      <dgm:prSet presAssocID="{514858B1-FA23-4A2E-8872-E08F7295F847}" presName="txThree" presStyleLbl="node3" presStyleIdx="1" presStyleCnt="4" custScaleY="55710">
        <dgm:presLayoutVars>
          <dgm:chPref val="3"/>
        </dgm:presLayoutVars>
      </dgm:prSet>
      <dgm:spPr/>
      <dgm:t>
        <a:bodyPr/>
        <a:lstStyle/>
        <a:p>
          <a:endParaRPr lang="tr-TR"/>
        </a:p>
      </dgm:t>
    </dgm:pt>
    <dgm:pt modelId="{B9D8FE0F-705F-4C49-B213-EF077D95E1F5}" type="pres">
      <dgm:prSet presAssocID="{514858B1-FA23-4A2E-8872-E08F7295F847}" presName="horzThree" presStyleCnt="0"/>
      <dgm:spPr/>
    </dgm:pt>
    <dgm:pt modelId="{4F089A59-9B12-4A18-8824-7442D906992D}" type="pres">
      <dgm:prSet presAssocID="{69F96FCF-9BD1-4363-97C6-4194D1307620}" presName="sibSpaceOne" presStyleCnt="0"/>
      <dgm:spPr/>
    </dgm:pt>
    <dgm:pt modelId="{42FA90E5-DD08-4D14-8459-7E85DE990D36}" type="pres">
      <dgm:prSet presAssocID="{33BB2C9A-E7BD-47C8-8799-16111FB58B89}" presName="vertOne" presStyleCnt="0"/>
      <dgm:spPr/>
    </dgm:pt>
    <dgm:pt modelId="{26A1285E-6CDA-4ED8-87E0-234A2469643E}" type="pres">
      <dgm:prSet presAssocID="{33BB2C9A-E7BD-47C8-8799-16111FB58B89}" presName="txOne" presStyleLbl="node0" presStyleIdx="1" presStyleCnt="2" custScaleY="86734">
        <dgm:presLayoutVars>
          <dgm:chPref val="3"/>
        </dgm:presLayoutVars>
      </dgm:prSet>
      <dgm:spPr/>
      <dgm:t>
        <a:bodyPr/>
        <a:lstStyle/>
        <a:p>
          <a:endParaRPr lang="tr-TR"/>
        </a:p>
      </dgm:t>
    </dgm:pt>
    <dgm:pt modelId="{4E5EDD87-F4E5-4330-84CB-93301697A97F}" type="pres">
      <dgm:prSet presAssocID="{33BB2C9A-E7BD-47C8-8799-16111FB58B89}" presName="parTransOne" presStyleCnt="0"/>
      <dgm:spPr/>
    </dgm:pt>
    <dgm:pt modelId="{40A1A42E-389A-4681-9D52-272BADDC395B}" type="pres">
      <dgm:prSet presAssocID="{33BB2C9A-E7BD-47C8-8799-16111FB58B89}" presName="horzOne" presStyleCnt="0"/>
      <dgm:spPr/>
    </dgm:pt>
    <dgm:pt modelId="{7DFD005A-3B3D-4496-B8E7-64DBEADE09A5}" type="pres">
      <dgm:prSet presAssocID="{172F1759-8AF2-44D2-85EA-14A06FD4D3FC}" presName="vertTwo" presStyleCnt="0"/>
      <dgm:spPr/>
    </dgm:pt>
    <dgm:pt modelId="{3CD35DBD-3D42-4143-A02F-B99782B8104F}" type="pres">
      <dgm:prSet presAssocID="{172F1759-8AF2-44D2-85EA-14A06FD4D3FC}" presName="txTwo" presStyleLbl="node2" presStyleIdx="2" presStyleCnt="4" custScaleY="54864">
        <dgm:presLayoutVars>
          <dgm:chPref val="3"/>
        </dgm:presLayoutVars>
      </dgm:prSet>
      <dgm:spPr/>
      <dgm:t>
        <a:bodyPr/>
        <a:lstStyle/>
        <a:p>
          <a:endParaRPr lang="tr-TR"/>
        </a:p>
      </dgm:t>
    </dgm:pt>
    <dgm:pt modelId="{D8A1EC69-B7B0-4AE1-ABBC-68DDEA9E4F6A}" type="pres">
      <dgm:prSet presAssocID="{172F1759-8AF2-44D2-85EA-14A06FD4D3FC}" presName="parTransTwo" presStyleCnt="0"/>
      <dgm:spPr/>
    </dgm:pt>
    <dgm:pt modelId="{9421B835-7E29-489C-B40B-B3870A115CB4}" type="pres">
      <dgm:prSet presAssocID="{172F1759-8AF2-44D2-85EA-14A06FD4D3FC}" presName="horzTwo" presStyleCnt="0"/>
      <dgm:spPr/>
    </dgm:pt>
    <dgm:pt modelId="{A196D27D-14CB-4CE7-B6DC-4FCB6EEC4334}" type="pres">
      <dgm:prSet presAssocID="{86BAFA22-32CD-4185-AE14-CFE07B89FDC8}" presName="vertThree" presStyleCnt="0"/>
      <dgm:spPr/>
    </dgm:pt>
    <dgm:pt modelId="{A540846B-2129-4C5B-903F-AB0B24936EBB}" type="pres">
      <dgm:prSet presAssocID="{86BAFA22-32CD-4185-AE14-CFE07B89FDC8}" presName="txThree" presStyleLbl="node3" presStyleIdx="2" presStyleCnt="4" custScaleY="53820">
        <dgm:presLayoutVars>
          <dgm:chPref val="3"/>
        </dgm:presLayoutVars>
      </dgm:prSet>
      <dgm:spPr/>
      <dgm:t>
        <a:bodyPr/>
        <a:lstStyle/>
        <a:p>
          <a:endParaRPr lang="tr-TR"/>
        </a:p>
      </dgm:t>
    </dgm:pt>
    <dgm:pt modelId="{DBB3A888-924B-422D-ACD6-514BDBEF54A2}" type="pres">
      <dgm:prSet presAssocID="{86BAFA22-32CD-4185-AE14-CFE07B89FDC8}" presName="horzThree" presStyleCnt="0"/>
      <dgm:spPr/>
    </dgm:pt>
    <dgm:pt modelId="{DF330CF7-43D4-4EC7-B310-8E8EF0B1DCD2}" type="pres">
      <dgm:prSet presAssocID="{9ADA4B46-AD99-4166-B0E2-FE9ED5255566}" presName="sibSpaceTwo" presStyleCnt="0"/>
      <dgm:spPr/>
    </dgm:pt>
    <dgm:pt modelId="{383A3731-3D74-4023-A458-51FDCF332382}" type="pres">
      <dgm:prSet presAssocID="{6E4133A7-0543-423A-93D0-BFCE8B6E338E}" presName="vertTwo" presStyleCnt="0"/>
      <dgm:spPr/>
    </dgm:pt>
    <dgm:pt modelId="{CFF28C5D-C07F-495F-8BEE-8459E520FCA7}" type="pres">
      <dgm:prSet presAssocID="{6E4133A7-0543-423A-93D0-BFCE8B6E338E}" presName="txTwo" presStyleLbl="node2" presStyleIdx="3" presStyleCnt="4" custScaleY="55922">
        <dgm:presLayoutVars>
          <dgm:chPref val="3"/>
        </dgm:presLayoutVars>
      </dgm:prSet>
      <dgm:spPr/>
      <dgm:t>
        <a:bodyPr/>
        <a:lstStyle/>
        <a:p>
          <a:endParaRPr lang="tr-TR"/>
        </a:p>
      </dgm:t>
    </dgm:pt>
    <dgm:pt modelId="{FA0D705E-52AC-4F00-AFF6-3479A3179E3F}" type="pres">
      <dgm:prSet presAssocID="{6E4133A7-0543-423A-93D0-BFCE8B6E338E}" presName="parTransTwo" presStyleCnt="0"/>
      <dgm:spPr/>
    </dgm:pt>
    <dgm:pt modelId="{82CC1118-01B1-4FA6-9254-9A77EE64C835}" type="pres">
      <dgm:prSet presAssocID="{6E4133A7-0543-423A-93D0-BFCE8B6E338E}" presName="horzTwo" presStyleCnt="0"/>
      <dgm:spPr/>
    </dgm:pt>
    <dgm:pt modelId="{6217D39D-9DAC-4458-BC26-95FA5C3416CC}" type="pres">
      <dgm:prSet presAssocID="{FCD0EE44-7B34-4714-9C89-6A0EE097E141}" presName="vertThree" presStyleCnt="0"/>
      <dgm:spPr/>
    </dgm:pt>
    <dgm:pt modelId="{C6C56177-6340-40AC-AE19-91E85CC87CB0}" type="pres">
      <dgm:prSet presAssocID="{FCD0EE44-7B34-4714-9C89-6A0EE097E141}" presName="txThree" presStyleLbl="node3" presStyleIdx="3" presStyleCnt="4" custScaleY="55291">
        <dgm:presLayoutVars>
          <dgm:chPref val="3"/>
        </dgm:presLayoutVars>
      </dgm:prSet>
      <dgm:spPr/>
      <dgm:t>
        <a:bodyPr/>
        <a:lstStyle/>
        <a:p>
          <a:endParaRPr lang="tr-TR"/>
        </a:p>
      </dgm:t>
    </dgm:pt>
    <dgm:pt modelId="{1F0D0A62-916E-4BAB-BADF-FF3635BCA30A}" type="pres">
      <dgm:prSet presAssocID="{FCD0EE44-7B34-4714-9C89-6A0EE097E141}" presName="horzThree" presStyleCnt="0"/>
      <dgm:spPr/>
    </dgm:pt>
  </dgm:ptLst>
  <dgm:cxnLst>
    <dgm:cxn modelId="{E98B62E8-D8C3-4516-B10A-A1B7C39460A9}" type="presOf" srcId="{514858B1-FA23-4A2E-8872-E08F7295F847}" destId="{4876A20C-0A8B-48C6-8B47-C213BC356308}" srcOrd="0" destOrd="0" presId="urn:microsoft.com/office/officeart/2005/8/layout/hierarchy4"/>
    <dgm:cxn modelId="{CE000D15-A0C7-4B61-AE46-75A464CBD12B}" srcId="{33BB2C9A-E7BD-47C8-8799-16111FB58B89}" destId="{6E4133A7-0543-423A-93D0-BFCE8B6E338E}" srcOrd="1" destOrd="0" parTransId="{FCD1F6EF-9B6D-45CC-9921-1E4DF91338F8}" sibTransId="{112498CF-478F-4473-8838-A2F5EEAE834B}"/>
    <dgm:cxn modelId="{F28683DB-090C-4ADD-B19F-6B0B0BCE53ED}" srcId="{8471243D-74BB-4C2B-BBEE-8C0B460A8F4C}" destId="{33BB2C9A-E7BD-47C8-8799-16111FB58B89}" srcOrd="1" destOrd="0" parTransId="{C6BEDCD9-5A43-4A7A-A743-1220ECB935DD}" sibTransId="{448AC282-EF30-4812-A336-05456592C605}"/>
    <dgm:cxn modelId="{50A241DA-9D85-42B7-86CB-6C8FC05B25B3}" srcId="{8471243D-74BB-4C2B-BBEE-8C0B460A8F4C}" destId="{053556E3-9206-4176-AB7D-EEC1E94061E6}" srcOrd="0" destOrd="0" parTransId="{310272A2-7A79-4C25-BADF-8E28B529B8AD}" sibTransId="{69F96FCF-9BD1-4363-97C6-4194D1307620}"/>
    <dgm:cxn modelId="{A3721D93-2FB8-4887-A206-5652AFBF343A}" type="presOf" srcId="{172F1759-8AF2-44D2-85EA-14A06FD4D3FC}" destId="{3CD35DBD-3D42-4143-A02F-B99782B8104F}" srcOrd="0" destOrd="0" presId="urn:microsoft.com/office/officeart/2005/8/layout/hierarchy4"/>
    <dgm:cxn modelId="{1DE9394A-2C8D-4A3E-881B-A3CD3FD6B249}" type="presOf" srcId="{053556E3-9206-4176-AB7D-EEC1E94061E6}" destId="{A74A3F45-1216-4FC8-83B5-21DD48530EB0}" srcOrd="0" destOrd="0" presId="urn:microsoft.com/office/officeart/2005/8/layout/hierarchy4"/>
    <dgm:cxn modelId="{A215DC0C-8936-47C3-91E1-601594082277}" srcId="{33BB2C9A-E7BD-47C8-8799-16111FB58B89}" destId="{172F1759-8AF2-44D2-85EA-14A06FD4D3FC}" srcOrd="0" destOrd="0" parTransId="{A79C5C05-8CC1-4B64-8347-6F92503C6AC8}" sibTransId="{9ADA4B46-AD99-4166-B0E2-FE9ED5255566}"/>
    <dgm:cxn modelId="{CB7FFC83-6F97-4A8D-BB48-8B7F1C67A3DD}" type="presOf" srcId="{33BB2C9A-E7BD-47C8-8799-16111FB58B89}" destId="{26A1285E-6CDA-4ED8-87E0-234A2469643E}" srcOrd="0" destOrd="0" presId="urn:microsoft.com/office/officeart/2005/8/layout/hierarchy4"/>
    <dgm:cxn modelId="{1DB7767E-5AE6-45C2-A442-C7D7DDE345B5}" type="presOf" srcId="{CEC42C95-CAE1-4B76-A960-FFE961855D4F}" destId="{EB9658FC-B373-4B5E-BE8A-7E1E484D7ACA}" srcOrd="0" destOrd="0" presId="urn:microsoft.com/office/officeart/2005/8/layout/hierarchy4"/>
    <dgm:cxn modelId="{66758FA4-6BBF-4F73-80CE-8710D4FE3B9E}" srcId="{053556E3-9206-4176-AB7D-EEC1E94061E6}" destId="{DA5BA9E3-8B90-4BFF-A7B6-CBB1F5E5C94A}" srcOrd="0" destOrd="0" parTransId="{1608BBBF-52A1-4563-A3E5-589F54AE2F6F}" sibTransId="{D817EC8C-E81B-4017-B759-FB2CB8F0E92F}"/>
    <dgm:cxn modelId="{7EF607FE-4DD0-480F-A858-DB452BBA7C92}" srcId="{CEC42C95-CAE1-4B76-A960-FFE961855D4F}" destId="{514858B1-FA23-4A2E-8872-E08F7295F847}" srcOrd="0" destOrd="0" parTransId="{15876AB4-57C5-4D58-AD78-5FEE54CCAC72}" sibTransId="{7C0E4C53-617E-414A-9B14-A32F0BFDCDC2}"/>
    <dgm:cxn modelId="{8F8F12EB-5151-4092-A4F9-DDDC31650D27}" srcId="{053556E3-9206-4176-AB7D-EEC1E94061E6}" destId="{CEC42C95-CAE1-4B76-A960-FFE961855D4F}" srcOrd="1" destOrd="0" parTransId="{33172FA2-3E54-472B-AC6B-F07E14C559A4}" sibTransId="{DF173341-2E5B-43D4-9DC5-10186FD24297}"/>
    <dgm:cxn modelId="{395B7E32-F7D2-4A98-BDC6-6F7B679BA7C0}" type="presOf" srcId="{8471243D-74BB-4C2B-BBEE-8C0B460A8F4C}" destId="{870740AC-AF92-4478-B3A7-7E2827D85ED1}" srcOrd="0" destOrd="0" presId="urn:microsoft.com/office/officeart/2005/8/layout/hierarchy4"/>
    <dgm:cxn modelId="{7057C20C-5726-4440-B4DF-173DF7098DEF}" srcId="{DA5BA9E3-8B90-4BFF-A7B6-CBB1F5E5C94A}" destId="{3AFEC2EC-B7F6-49ED-9EB5-17EFC8D87D67}" srcOrd="0" destOrd="0" parTransId="{C34F1592-EBB8-4A08-BBCA-9FD42BDFB7B0}" sibTransId="{07F91C19-11FE-4DB8-BCD6-DB7922903AEB}"/>
    <dgm:cxn modelId="{B518670B-7FEC-4B93-9B86-D926106E3A23}" srcId="{172F1759-8AF2-44D2-85EA-14A06FD4D3FC}" destId="{86BAFA22-32CD-4185-AE14-CFE07B89FDC8}" srcOrd="0" destOrd="0" parTransId="{6FA8EA1C-8301-478E-8480-6441EC4E2CDF}" sibTransId="{8C87D776-072B-4B36-9403-EDE694A18204}"/>
    <dgm:cxn modelId="{A3CB2CC5-BE6C-4DAD-9777-E9CCA97DED2F}" type="presOf" srcId="{DA5BA9E3-8B90-4BFF-A7B6-CBB1F5E5C94A}" destId="{A6C5E663-3F67-4F55-9D6E-61EA3D719C49}" srcOrd="0" destOrd="0" presId="urn:microsoft.com/office/officeart/2005/8/layout/hierarchy4"/>
    <dgm:cxn modelId="{A1F42E69-173B-4552-AB66-98FFA2242A45}" type="presOf" srcId="{6E4133A7-0543-423A-93D0-BFCE8B6E338E}" destId="{CFF28C5D-C07F-495F-8BEE-8459E520FCA7}" srcOrd="0" destOrd="0" presId="urn:microsoft.com/office/officeart/2005/8/layout/hierarchy4"/>
    <dgm:cxn modelId="{5752BA85-5C12-4816-9B61-CA0341E164AC}" type="presOf" srcId="{FCD0EE44-7B34-4714-9C89-6A0EE097E141}" destId="{C6C56177-6340-40AC-AE19-91E85CC87CB0}" srcOrd="0" destOrd="0" presId="urn:microsoft.com/office/officeart/2005/8/layout/hierarchy4"/>
    <dgm:cxn modelId="{43396068-505A-4DCE-8365-226C8D99AAFF}" srcId="{6E4133A7-0543-423A-93D0-BFCE8B6E338E}" destId="{FCD0EE44-7B34-4714-9C89-6A0EE097E141}" srcOrd="0" destOrd="0" parTransId="{B2BB0EB5-C52A-43D4-BCCC-D6919E2B929A}" sibTransId="{D5FFC781-B2A1-472B-B750-6BBAEF336879}"/>
    <dgm:cxn modelId="{149F7964-EFF6-45B0-954C-7180ABD65B01}" type="presOf" srcId="{86BAFA22-32CD-4185-AE14-CFE07B89FDC8}" destId="{A540846B-2129-4C5B-903F-AB0B24936EBB}" srcOrd="0" destOrd="0" presId="urn:microsoft.com/office/officeart/2005/8/layout/hierarchy4"/>
    <dgm:cxn modelId="{C2B288F3-4705-4FB9-AC43-531809110172}" type="presOf" srcId="{3AFEC2EC-B7F6-49ED-9EB5-17EFC8D87D67}" destId="{7EF6FFBF-3331-4BA9-BDD5-66E261903A47}" srcOrd="0" destOrd="0" presId="urn:microsoft.com/office/officeart/2005/8/layout/hierarchy4"/>
    <dgm:cxn modelId="{7EA589D4-5C13-4F7B-960A-393352DBD1DE}" type="presParOf" srcId="{870740AC-AF92-4478-B3A7-7E2827D85ED1}" destId="{12B6AA48-E9AC-4BE0-849D-17585DBE1DD0}" srcOrd="0" destOrd="0" presId="urn:microsoft.com/office/officeart/2005/8/layout/hierarchy4"/>
    <dgm:cxn modelId="{5D7DCB91-2EE8-44D6-A191-BBFFD4F15EEA}" type="presParOf" srcId="{12B6AA48-E9AC-4BE0-849D-17585DBE1DD0}" destId="{A74A3F45-1216-4FC8-83B5-21DD48530EB0}" srcOrd="0" destOrd="0" presId="urn:microsoft.com/office/officeart/2005/8/layout/hierarchy4"/>
    <dgm:cxn modelId="{8F03E271-5490-48C3-9ABD-3A18CB059B9B}" type="presParOf" srcId="{12B6AA48-E9AC-4BE0-849D-17585DBE1DD0}" destId="{0EFD1150-CE7B-400F-B113-CA9E1AB7A94F}" srcOrd="1" destOrd="0" presId="urn:microsoft.com/office/officeart/2005/8/layout/hierarchy4"/>
    <dgm:cxn modelId="{A44C334E-0675-45E8-9E06-457767C963E7}" type="presParOf" srcId="{12B6AA48-E9AC-4BE0-849D-17585DBE1DD0}" destId="{289D96DF-A709-488B-A94B-45960CCEECCC}" srcOrd="2" destOrd="0" presId="urn:microsoft.com/office/officeart/2005/8/layout/hierarchy4"/>
    <dgm:cxn modelId="{80A5A7C8-9A18-45A5-99B4-A4F7365D8B41}" type="presParOf" srcId="{289D96DF-A709-488B-A94B-45960CCEECCC}" destId="{97DE8EA4-D8CD-4BEC-B829-C0BE1B8FDA40}" srcOrd="0" destOrd="0" presId="urn:microsoft.com/office/officeart/2005/8/layout/hierarchy4"/>
    <dgm:cxn modelId="{1B463C21-860F-461C-9804-62294E6FB4B7}" type="presParOf" srcId="{97DE8EA4-D8CD-4BEC-B829-C0BE1B8FDA40}" destId="{A6C5E663-3F67-4F55-9D6E-61EA3D719C49}" srcOrd="0" destOrd="0" presId="urn:microsoft.com/office/officeart/2005/8/layout/hierarchy4"/>
    <dgm:cxn modelId="{531DD666-8ABA-417D-9B69-4909F75F7C0C}" type="presParOf" srcId="{97DE8EA4-D8CD-4BEC-B829-C0BE1B8FDA40}" destId="{E08FCD86-1E88-4E4D-B38C-86B4C5E229BB}" srcOrd="1" destOrd="0" presId="urn:microsoft.com/office/officeart/2005/8/layout/hierarchy4"/>
    <dgm:cxn modelId="{CC3044BB-B43B-42AC-87B2-3C86220E487F}" type="presParOf" srcId="{97DE8EA4-D8CD-4BEC-B829-C0BE1B8FDA40}" destId="{6F71115E-BB90-46F2-9987-8F7C01C05474}" srcOrd="2" destOrd="0" presId="urn:microsoft.com/office/officeart/2005/8/layout/hierarchy4"/>
    <dgm:cxn modelId="{9F426D15-04BA-488E-AE5C-7C4AD19B6174}" type="presParOf" srcId="{6F71115E-BB90-46F2-9987-8F7C01C05474}" destId="{1FD6FB31-D1DB-47EA-A083-F2A040FC158A}" srcOrd="0" destOrd="0" presId="urn:microsoft.com/office/officeart/2005/8/layout/hierarchy4"/>
    <dgm:cxn modelId="{0C1122B1-DCD2-4EC7-80D6-DC9E4B1BA102}" type="presParOf" srcId="{1FD6FB31-D1DB-47EA-A083-F2A040FC158A}" destId="{7EF6FFBF-3331-4BA9-BDD5-66E261903A47}" srcOrd="0" destOrd="0" presId="urn:microsoft.com/office/officeart/2005/8/layout/hierarchy4"/>
    <dgm:cxn modelId="{671A4F5E-94E4-4289-92BF-1F7F4AB21CD8}" type="presParOf" srcId="{1FD6FB31-D1DB-47EA-A083-F2A040FC158A}" destId="{AC8FD82E-43A2-43D9-BDE9-9079926E6946}" srcOrd="1" destOrd="0" presId="urn:microsoft.com/office/officeart/2005/8/layout/hierarchy4"/>
    <dgm:cxn modelId="{A5992CAA-0A01-4E7F-8106-664D607A72B1}" type="presParOf" srcId="{289D96DF-A709-488B-A94B-45960CCEECCC}" destId="{B794E11C-BA35-437C-948C-1535A44E4E66}" srcOrd="1" destOrd="0" presId="urn:microsoft.com/office/officeart/2005/8/layout/hierarchy4"/>
    <dgm:cxn modelId="{3D4CF24D-7E4E-4C9F-80E0-9FB4EEFA2EFB}" type="presParOf" srcId="{289D96DF-A709-488B-A94B-45960CCEECCC}" destId="{A5090D4C-5679-4CFD-AC93-405DA566C5DC}" srcOrd="2" destOrd="0" presId="urn:microsoft.com/office/officeart/2005/8/layout/hierarchy4"/>
    <dgm:cxn modelId="{1EB7B4EB-395C-425E-94A6-8777C660991B}" type="presParOf" srcId="{A5090D4C-5679-4CFD-AC93-405DA566C5DC}" destId="{EB9658FC-B373-4B5E-BE8A-7E1E484D7ACA}" srcOrd="0" destOrd="0" presId="urn:microsoft.com/office/officeart/2005/8/layout/hierarchy4"/>
    <dgm:cxn modelId="{778C1585-5F95-4C64-A44D-82A5461D77BE}" type="presParOf" srcId="{A5090D4C-5679-4CFD-AC93-405DA566C5DC}" destId="{403178CB-93C6-43B2-9C41-1706D3911F92}" srcOrd="1" destOrd="0" presId="urn:microsoft.com/office/officeart/2005/8/layout/hierarchy4"/>
    <dgm:cxn modelId="{259D6376-F39D-4C26-98B4-7D739082C12F}" type="presParOf" srcId="{A5090D4C-5679-4CFD-AC93-405DA566C5DC}" destId="{2E9BAE7A-85DE-4942-8B9E-C072310CD87E}" srcOrd="2" destOrd="0" presId="urn:microsoft.com/office/officeart/2005/8/layout/hierarchy4"/>
    <dgm:cxn modelId="{4AB2B5A4-FD5E-4935-85D9-F8B6506EAEBF}" type="presParOf" srcId="{2E9BAE7A-85DE-4942-8B9E-C072310CD87E}" destId="{2F335AC7-3C12-4935-8F67-AC5A6D166B70}" srcOrd="0" destOrd="0" presId="urn:microsoft.com/office/officeart/2005/8/layout/hierarchy4"/>
    <dgm:cxn modelId="{725DE250-FF19-4F53-8AC6-5724827A50B6}" type="presParOf" srcId="{2F335AC7-3C12-4935-8F67-AC5A6D166B70}" destId="{4876A20C-0A8B-48C6-8B47-C213BC356308}" srcOrd="0" destOrd="0" presId="urn:microsoft.com/office/officeart/2005/8/layout/hierarchy4"/>
    <dgm:cxn modelId="{17BA377F-725F-4522-8EAB-AF371D95AF9F}" type="presParOf" srcId="{2F335AC7-3C12-4935-8F67-AC5A6D166B70}" destId="{B9D8FE0F-705F-4C49-B213-EF077D95E1F5}" srcOrd="1" destOrd="0" presId="urn:microsoft.com/office/officeart/2005/8/layout/hierarchy4"/>
    <dgm:cxn modelId="{C4B9EDBA-A06B-4E91-A0C6-EF0F873540D5}" type="presParOf" srcId="{870740AC-AF92-4478-B3A7-7E2827D85ED1}" destId="{4F089A59-9B12-4A18-8824-7442D906992D}" srcOrd="1" destOrd="0" presId="urn:microsoft.com/office/officeart/2005/8/layout/hierarchy4"/>
    <dgm:cxn modelId="{000F1DD3-10BA-479C-B080-9CDDB1BE3A53}" type="presParOf" srcId="{870740AC-AF92-4478-B3A7-7E2827D85ED1}" destId="{42FA90E5-DD08-4D14-8459-7E85DE990D36}" srcOrd="2" destOrd="0" presId="urn:microsoft.com/office/officeart/2005/8/layout/hierarchy4"/>
    <dgm:cxn modelId="{CA686223-0D01-4575-8D06-3471B2CBC311}" type="presParOf" srcId="{42FA90E5-DD08-4D14-8459-7E85DE990D36}" destId="{26A1285E-6CDA-4ED8-87E0-234A2469643E}" srcOrd="0" destOrd="0" presId="urn:microsoft.com/office/officeart/2005/8/layout/hierarchy4"/>
    <dgm:cxn modelId="{5A1DF8D6-1D58-4FFA-BA3D-29CC18761144}" type="presParOf" srcId="{42FA90E5-DD08-4D14-8459-7E85DE990D36}" destId="{4E5EDD87-F4E5-4330-84CB-93301697A97F}" srcOrd="1" destOrd="0" presId="urn:microsoft.com/office/officeart/2005/8/layout/hierarchy4"/>
    <dgm:cxn modelId="{23425973-F0C9-4FBC-8081-64EA5953C086}" type="presParOf" srcId="{42FA90E5-DD08-4D14-8459-7E85DE990D36}" destId="{40A1A42E-389A-4681-9D52-272BADDC395B}" srcOrd="2" destOrd="0" presId="urn:microsoft.com/office/officeart/2005/8/layout/hierarchy4"/>
    <dgm:cxn modelId="{30F8BB1C-8C5B-4B3F-B8B9-7E68C4B90727}" type="presParOf" srcId="{40A1A42E-389A-4681-9D52-272BADDC395B}" destId="{7DFD005A-3B3D-4496-B8E7-64DBEADE09A5}" srcOrd="0" destOrd="0" presId="urn:microsoft.com/office/officeart/2005/8/layout/hierarchy4"/>
    <dgm:cxn modelId="{41853559-FC29-4405-8A7D-4168E2CCD859}" type="presParOf" srcId="{7DFD005A-3B3D-4496-B8E7-64DBEADE09A5}" destId="{3CD35DBD-3D42-4143-A02F-B99782B8104F}" srcOrd="0" destOrd="0" presId="urn:microsoft.com/office/officeart/2005/8/layout/hierarchy4"/>
    <dgm:cxn modelId="{BFF1686E-9488-4C15-ADB4-CD7079B7F98E}" type="presParOf" srcId="{7DFD005A-3B3D-4496-B8E7-64DBEADE09A5}" destId="{D8A1EC69-B7B0-4AE1-ABBC-68DDEA9E4F6A}" srcOrd="1" destOrd="0" presId="urn:microsoft.com/office/officeart/2005/8/layout/hierarchy4"/>
    <dgm:cxn modelId="{6732A967-E49D-4B80-B73D-185601BBA619}" type="presParOf" srcId="{7DFD005A-3B3D-4496-B8E7-64DBEADE09A5}" destId="{9421B835-7E29-489C-B40B-B3870A115CB4}" srcOrd="2" destOrd="0" presId="urn:microsoft.com/office/officeart/2005/8/layout/hierarchy4"/>
    <dgm:cxn modelId="{8953CB20-0A66-46BB-8017-2854B7BB3300}" type="presParOf" srcId="{9421B835-7E29-489C-B40B-B3870A115CB4}" destId="{A196D27D-14CB-4CE7-B6DC-4FCB6EEC4334}" srcOrd="0" destOrd="0" presId="urn:microsoft.com/office/officeart/2005/8/layout/hierarchy4"/>
    <dgm:cxn modelId="{73897080-C3C4-426B-AEF5-EC64A6B3D6A0}" type="presParOf" srcId="{A196D27D-14CB-4CE7-B6DC-4FCB6EEC4334}" destId="{A540846B-2129-4C5B-903F-AB0B24936EBB}" srcOrd="0" destOrd="0" presId="urn:microsoft.com/office/officeart/2005/8/layout/hierarchy4"/>
    <dgm:cxn modelId="{7148B400-6A7F-42B1-8577-6CE30F3CC268}" type="presParOf" srcId="{A196D27D-14CB-4CE7-B6DC-4FCB6EEC4334}" destId="{DBB3A888-924B-422D-ACD6-514BDBEF54A2}" srcOrd="1" destOrd="0" presId="urn:microsoft.com/office/officeart/2005/8/layout/hierarchy4"/>
    <dgm:cxn modelId="{49339021-B513-435D-9156-5AE5C1E03238}" type="presParOf" srcId="{40A1A42E-389A-4681-9D52-272BADDC395B}" destId="{DF330CF7-43D4-4EC7-B310-8E8EF0B1DCD2}" srcOrd="1" destOrd="0" presId="urn:microsoft.com/office/officeart/2005/8/layout/hierarchy4"/>
    <dgm:cxn modelId="{2F65C8F1-C86D-4232-8403-7C5AABE302F3}" type="presParOf" srcId="{40A1A42E-389A-4681-9D52-272BADDC395B}" destId="{383A3731-3D74-4023-A458-51FDCF332382}" srcOrd="2" destOrd="0" presId="urn:microsoft.com/office/officeart/2005/8/layout/hierarchy4"/>
    <dgm:cxn modelId="{5770AF6E-917F-4329-B4C1-46EBDAA03F1A}" type="presParOf" srcId="{383A3731-3D74-4023-A458-51FDCF332382}" destId="{CFF28C5D-C07F-495F-8BEE-8459E520FCA7}" srcOrd="0" destOrd="0" presId="urn:microsoft.com/office/officeart/2005/8/layout/hierarchy4"/>
    <dgm:cxn modelId="{E48236BF-0BBC-4966-B48A-A11198194BA2}" type="presParOf" srcId="{383A3731-3D74-4023-A458-51FDCF332382}" destId="{FA0D705E-52AC-4F00-AFF6-3479A3179E3F}" srcOrd="1" destOrd="0" presId="urn:microsoft.com/office/officeart/2005/8/layout/hierarchy4"/>
    <dgm:cxn modelId="{95C62998-D9B9-49B9-B63B-2482F371AE15}" type="presParOf" srcId="{383A3731-3D74-4023-A458-51FDCF332382}" destId="{82CC1118-01B1-4FA6-9254-9A77EE64C835}" srcOrd="2" destOrd="0" presId="urn:microsoft.com/office/officeart/2005/8/layout/hierarchy4"/>
    <dgm:cxn modelId="{B8408645-9C49-4F39-947C-7FD91C7DEA6B}" type="presParOf" srcId="{82CC1118-01B1-4FA6-9254-9A77EE64C835}" destId="{6217D39D-9DAC-4458-BC26-95FA5C3416CC}" srcOrd="0" destOrd="0" presId="urn:microsoft.com/office/officeart/2005/8/layout/hierarchy4"/>
    <dgm:cxn modelId="{557B2386-EAD5-4E5D-A28C-FF7AE2F6B062}" type="presParOf" srcId="{6217D39D-9DAC-4458-BC26-95FA5C3416CC}" destId="{C6C56177-6340-40AC-AE19-91E85CC87CB0}" srcOrd="0" destOrd="0" presId="urn:microsoft.com/office/officeart/2005/8/layout/hierarchy4"/>
    <dgm:cxn modelId="{B4C67FC2-2E62-4652-8BB2-AC18CCF39236}" type="presParOf" srcId="{6217D39D-9DAC-4458-BC26-95FA5C3416CC}" destId="{1F0D0A62-916E-4BAB-BADF-FF3635BCA30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A3F45-1216-4FC8-83B5-21DD48530EB0}">
      <dsp:nvSpPr>
        <dsp:cNvPr id="0" name=""/>
        <dsp:cNvSpPr/>
      </dsp:nvSpPr>
      <dsp:spPr>
        <a:xfrm>
          <a:off x="3517" y="0"/>
          <a:ext cx="8679164" cy="1254124"/>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2"/>
              </a:solidFill>
              <a:latin typeface="Arial" panose="020B0604020202020204" pitchFamily="34" charset="0"/>
              <a:cs typeface="Arial" panose="020B0604020202020204" pitchFamily="34" charset="0"/>
            </a:rPr>
            <a:t>18 yaşından büyük 29 yaşından küçük erkekler ile </a:t>
          </a:r>
        </a:p>
        <a:p>
          <a:pPr lvl="0" algn="ctr" defTabSz="711200">
            <a:lnSpc>
              <a:spcPct val="90000"/>
            </a:lnSpc>
            <a:spcBef>
              <a:spcPct val="0"/>
            </a:spcBef>
            <a:spcAft>
              <a:spcPct val="35000"/>
            </a:spcAft>
          </a:pPr>
          <a:r>
            <a:rPr lang="tr-TR" sz="1600" kern="1200" dirty="0" smtClean="0">
              <a:solidFill>
                <a:schemeClr val="tx2"/>
              </a:solidFill>
              <a:latin typeface="Arial" panose="020B0604020202020204" pitchFamily="34" charset="0"/>
              <a:cs typeface="Arial" panose="020B0604020202020204" pitchFamily="34" charset="0"/>
            </a:rPr>
            <a:t>18 yaşından büyük Kadın sigortalılar yönünden;</a:t>
          </a:r>
        </a:p>
      </dsp:txBody>
      <dsp:txXfrm>
        <a:off x="40249" y="36732"/>
        <a:ext cx="8605700" cy="1180660"/>
      </dsp:txXfrm>
    </dsp:sp>
    <dsp:sp modelId="{594D7712-8FE0-4091-B8B9-11A75CF0967E}">
      <dsp:nvSpPr>
        <dsp:cNvPr id="0" name=""/>
        <dsp:cNvSpPr/>
      </dsp:nvSpPr>
      <dsp:spPr>
        <a:xfrm>
          <a:off x="11988" y="1404937"/>
          <a:ext cx="2377167" cy="1254124"/>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Arial" panose="020B0604020202020204" pitchFamily="34" charset="0"/>
              <a:cs typeface="Arial" panose="020B0604020202020204" pitchFamily="34" charset="0"/>
            </a:rPr>
            <a:t>Mesleki yeterlilik belgesi sahipleri</a:t>
          </a:r>
        </a:p>
      </dsp:txBody>
      <dsp:txXfrm>
        <a:off x="48720" y="1441669"/>
        <a:ext cx="2303703" cy="1180660"/>
      </dsp:txXfrm>
    </dsp:sp>
    <dsp:sp modelId="{39D5642F-D8F3-4636-AD21-1E7FD10F12AC}">
      <dsp:nvSpPr>
        <dsp:cNvPr id="0" name=""/>
        <dsp:cNvSpPr/>
      </dsp:nvSpPr>
      <dsp:spPr>
        <a:xfrm>
          <a:off x="11988" y="2809170"/>
          <a:ext cx="2377167" cy="125412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2"/>
              </a:solidFill>
              <a:latin typeface="Arial" panose="020B0604020202020204" pitchFamily="34" charset="0"/>
              <a:cs typeface="Arial" panose="020B0604020202020204" pitchFamily="34" charset="0"/>
            </a:rPr>
            <a:t>48 ay </a:t>
          </a:r>
        </a:p>
        <a:p>
          <a:pPr lvl="0" algn="ctr" defTabSz="622300">
            <a:lnSpc>
              <a:spcPct val="90000"/>
            </a:lnSpc>
            <a:spcBef>
              <a:spcPct val="0"/>
            </a:spcBef>
            <a:spcAft>
              <a:spcPct val="35000"/>
            </a:spcAft>
          </a:pPr>
          <a:r>
            <a:rPr lang="tr-TR" sz="1400" kern="1200" dirty="0" smtClean="0">
              <a:solidFill>
                <a:schemeClr val="tx2"/>
              </a:solidFill>
              <a:latin typeface="Arial" panose="020B0604020202020204" pitchFamily="34" charset="0"/>
              <a:cs typeface="Arial" panose="020B0604020202020204" pitchFamily="34" charset="0"/>
            </a:rPr>
            <a:t>+6 ay (İş-Kur)</a:t>
          </a:r>
          <a:br>
            <a:rPr lang="tr-TR" sz="1400" kern="1200" dirty="0" smtClean="0">
              <a:solidFill>
                <a:schemeClr val="tx2"/>
              </a:solidFill>
              <a:latin typeface="Arial" panose="020B0604020202020204" pitchFamily="34" charset="0"/>
              <a:cs typeface="Arial" panose="020B0604020202020204" pitchFamily="34" charset="0"/>
            </a:rPr>
          </a:br>
          <a:r>
            <a:rPr lang="tr-TR" sz="1400" kern="1200" dirty="0" smtClean="0">
              <a:solidFill>
                <a:schemeClr val="tx2"/>
              </a:solidFill>
              <a:latin typeface="Arial" panose="020B0604020202020204" pitchFamily="34" charset="0"/>
              <a:cs typeface="Arial" panose="020B0604020202020204" pitchFamily="34" charset="0"/>
            </a:rPr>
            <a:t/>
          </a:r>
          <a:br>
            <a:rPr lang="tr-TR" sz="1400" kern="1200" dirty="0" smtClean="0">
              <a:solidFill>
                <a:schemeClr val="tx2"/>
              </a:solidFill>
              <a:latin typeface="Arial" panose="020B0604020202020204" pitchFamily="34" charset="0"/>
              <a:cs typeface="Arial" panose="020B0604020202020204" pitchFamily="34" charset="0"/>
            </a:rPr>
          </a:br>
          <a:r>
            <a:rPr lang="tr-TR" sz="1400" kern="1200" dirty="0" smtClean="0">
              <a:solidFill>
                <a:schemeClr val="tx2"/>
              </a:solidFill>
              <a:latin typeface="Arial" panose="020B0604020202020204" pitchFamily="34" charset="0"/>
              <a:cs typeface="Arial" panose="020B0604020202020204" pitchFamily="34" charset="0"/>
            </a:rPr>
            <a:t>54 ay</a:t>
          </a:r>
        </a:p>
      </dsp:txBody>
      <dsp:txXfrm>
        <a:off x="48720" y="2845902"/>
        <a:ext cx="2303703" cy="1180660"/>
      </dsp:txXfrm>
    </dsp:sp>
    <dsp:sp modelId="{9D7474AB-F604-4617-818C-0B287EC136B0}">
      <dsp:nvSpPr>
        <dsp:cNvPr id="0" name=""/>
        <dsp:cNvSpPr/>
      </dsp:nvSpPr>
      <dsp:spPr>
        <a:xfrm>
          <a:off x="2669348" y="1404937"/>
          <a:ext cx="3335626" cy="1254124"/>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Arial" panose="020B0604020202020204" pitchFamily="34" charset="0"/>
              <a:cs typeface="Arial" panose="020B0604020202020204" pitchFamily="34" charset="0"/>
            </a:rPr>
            <a:t>Mesleki ve teknik eğitim veren orta veya yüksek öğretimi veya Türkiye İş kurumunca düzenlenen işgücü yetiştirme kurslarının bitirenler</a:t>
          </a:r>
        </a:p>
      </dsp:txBody>
      <dsp:txXfrm>
        <a:off x="2706080" y="1441669"/>
        <a:ext cx="3262162" cy="1180660"/>
      </dsp:txXfrm>
    </dsp:sp>
    <dsp:sp modelId="{644B4877-8D70-482E-A133-2CD0579039DB}">
      <dsp:nvSpPr>
        <dsp:cNvPr id="0" name=""/>
        <dsp:cNvSpPr/>
      </dsp:nvSpPr>
      <dsp:spPr>
        <a:xfrm>
          <a:off x="2669348" y="2809170"/>
          <a:ext cx="3335626" cy="125412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2"/>
              </a:solidFill>
              <a:latin typeface="Arial" panose="020B0604020202020204" pitchFamily="34" charset="0"/>
              <a:cs typeface="Arial" panose="020B0604020202020204" pitchFamily="34" charset="0"/>
            </a:rPr>
            <a:t>36 ay </a:t>
          </a:r>
        </a:p>
        <a:p>
          <a:pPr lvl="0" algn="ctr" defTabSz="622300">
            <a:lnSpc>
              <a:spcPct val="90000"/>
            </a:lnSpc>
            <a:spcBef>
              <a:spcPct val="0"/>
            </a:spcBef>
            <a:spcAft>
              <a:spcPct val="35000"/>
            </a:spcAft>
          </a:pPr>
          <a:r>
            <a:rPr lang="tr-TR" sz="1400" kern="1200" dirty="0" smtClean="0">
              <a:solidFill>
                <a:schemeClr val="tx2"/>
              </a:solidFill>
              <a:latin typeface="Arial" panose="020B0604020202020204" pitchFamily="34" charset="0"/>
              <a:cs typeface="Arial" panose="020B0604020202020204" pitchFamily="34" charset="0"/>
            </a:rPr>
            <a:t>+6 ay (İş-Kur)</a:t>
          </a:r>
          <a:br>
            <a:rPr lang="tr-TR" sz="1400" kern="1200" dirty="0" smtClean="0">
              <a:solidFill>
                <a:schemeClr val="tx2"/>
              </a:solidFill>
              <a:latin typeface="Arial" panose="020B0604020202020204" pitchFamily="34" charset="0"/>
              <a:cs typeface="Arial" panose="020B0604020202020204" pitchFamily="34" charset="0"/>
            </a:rPr>
          </a:br>
          <a:r>
            <a:rPr lang="tr-TR" sz="1400" kern="1200" dirty="0" smtClean="0">
              <a:solidFill>
                <a:schemeClr val="tx2"/>
              </a:solidFill>
              <a:latin typeface="Arial" panose="020B0604020202020204" pitchFamily="34" charset="0"/>
              <a:cs typeface="Arial" panose="020B0604020202020204" pitchFamily="34" charset="0"/>
            </a:rPr>
            <a:t/>
          </a:r>
          <a:br>
            <a:rPr lang="tr-TR" sz="1400" kern="1200" dirty="0" smtClean="0">
              <a:solidFill>
                <a:schemeClr val="tx2"/>
              </a:solidFill>
              <a:latin typeface="Arial" panose="020B0604020202020204" pitchFamily="34" charset="0"/>
              <a:cs typeface="Arial" panose="020B0604020202020204" pitchFamily="34" charset="0"/>
            </a:rPr>
          </a:br>
          <a:r>
            <a:rPr lang="tr-TR" sz="1400" kern="1200" dirty="0" smtClean="0">
              <a:solidFill>
                <a:schemeClr val="tx2"/>
              </a:solidFill>
              <a:latin typeface="Arial" panose="020B0604020202020204" pitchFamily="34" charset="0"/>
              <a:cs typeface="Arial" panose="020B0604020202020204" pitchFamily="34" charset="0"/>
            </a:rPr>
            <a:t>42 ay</a:t>
          </a:r>
          <a:endParaRPr lang="tr-TR" sz="1400" kern="1200" dirty="0">
            <a:solidFill>
              <a:schemeClr val="tx2"/>
            </a:solidFill>
            <a:latin typeface="Arial" panose="020B0604020202020204" pitchFamily="34" charset="0"/>
            <a:cs typeface="Arial" panose="020B0604020202020204" pitchFamily="34" charset="0"/>
          </a:endParaRPr>
        </a:p>
      </dsp:txBody>
      <dsp:txXfrm>
        <a:off x="2706080" y="2845902"/>
        <a:ext cx="3262162" cy="1180660"/>
      </dsp:txXfrm>
    </dsp:sp>
    <dsp:sp modelId="{05C2EB7E-FAE4-4729-BE6F-077891FBF2BA}">
      <dsp:nvSpPr>
        <dsp:cNvPr id="0" name=""/>
        <dsp:cNvSpPr/>
      </dsp:nvSpPr>
      <dsp:spPr>
        <a:xfrm>
          <a:off x="6309818" y="1404937"/>
          <a:ext cx="2339741" cy="1254124"/>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Arial" panose="020B0604020202020204" pitchFamily="34" charset="0"/>
              <a:cs typeface="Arial" panose="020B0604020202020204" pitchFamily="34" charset="0"/>
            </a:rPr>
            <a:t>Vasıfsız</a:t>
          </a:r>
          <a:br>
            <a:rPr lang="tr-TR" sz="1400" b="1" kern="1200" dirty="0" smtClean="0">
              <a:latin typeface="Arial" panose="020B0604020202020204" pitchFamily="34" charset="0"/>
              <a:cs typeface="Arial" panose="020B0604020202020204" pitchFamily="34" charset="0"/>
            </a:rPr>
          </a:br>
          <a:r>
            <a:rPr lang="tr-TR" sz="1400" b="1" kern="1200" dirty="0" smtClean="0">
              <a:latin typeface="Arial" panose="020B0604020202020204" pitchFamily="34" charset="0"/>
              <a:cs typeface="Arial" panose="020B0604020202020204" pitchFamily="34" charset="0"/>
            </a:rPr>
            <a:t>Olanlar</a:t>
          </a:r>
          <a:endParaRPr lang="tr-TR" sz="1400" b="1" kern="1200" dirty="0">
            <a:latin typeface="Arial" panose="020B0604020202020204" pitchFamily="34" charset="0"/>
            <a:cs typeface="Arial" panose="020B0604020202020204" pitchFamily="34" charset="0"/>
          </a:endParaRPr>
        </a:p>
      </dsp:txBody>
      <dsp:txXfrm>
        <a:off x="6346550" y="1441669"/>
        <a:ext cx="2266277" cy="1180660"/>
      </dsp:txXfrm>
    </dsp:sp>
    <dsp:sp modelId="{DB727D6D-BC68-401B-A79C-858CCF414388}">
      <dsp:nvSpPr>
        <dsp:cNvPr id="0" name=""/>
        <dsp:cNvSpPr/>
      </dsp:nvSpPr>
      <dsp:spPr>
        <a:xfrm>
          <a:off x="6285167" y="2809170"/>
          <a:ext cx="2389042" cy="1254124"/>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2"/>
              </a:solidFill>
              <a:latin typeface="Arial" panose="020B0604020202020204" pitchFamily="34" charset="0"/>
              <a:cs typeface="Arial" panose="020B0604020202020204" pitchFamily="34" charset="0"/>
            </a:rPr>
            <a:t>24 ay </a:t>
          </a:r>
        </a:p>
        <a:p>
          <a:pPr lvl="0" algn="ctr" defTabSz="622300">
            <a:lnSpc>
              <a:spcPct val="90000"/>
            </a:lnSpc>
            <a:spcBef>
              <a:spcPct val="0"/>
            </a:spcBef>
            <a:spcAft>
              <a:spcPct val="35000"/>
            </a:spcAft>
          </a:pPr>
          <a:r>
            <a:rPr lang="tr-TR" sz="1400" kern="1200" dirty="0" smtClean="0">
              <a:solidFill>
                <a:schemeClr val="tx2"/>
              </a:solidFill>
              <a:latin typeface="Arial" panose="020B0604020202020204" pitchFamily="34" charset="0"/>
              <a:cs typeface="Arial" panose="020B0604020202020204" pitchFamily="34" charset="0"/>
            </a:rPr>
            <a:t>+6 ay (İş-Kur)</a:t>
          </a:r>
          <a:br>
            <a:rPr lang="tr-TR" sz="1400" kern="1200" dirty="0" smtClean="0">
              <a:solidFill>
                <a:schemeClr val="tx2"/>
              </a:solidFill>
              <a:latin typeface="Arial" panose="020B0604020202020204" pitchFamily="34" charset="0"/>
              <a:cs typeface="Arial" panose="020B0604020202020204" pitchFamily="34" charset="0"/>
            </a:rPr>
          </a:br>
          <a:r>
            <a:rPr lang="tr-TR" sz="1400" kern="1200" dirty="0" smtClean="0">
              <a:solidFill>
                <a:schemeClr val="tx2"/>
              </a:solidFill>
              <a:latin typeface="Arial" panose="020B0604020202020204" pitchFamily="34" charset="0"/>
              <a:cs typeface="Arial" panose="020B0604020202020204" pitchFamily="34" charset="0"/>
            </a:rPr>
            <a:t/>
          </a:r>
          <a:br>
            <a:rPr lang="tr-TR" sz="1400" kern="1200" dirty="0" smtClean="0">
              <a:solidFill>
                <a:schemeClr val="tx2"/>
              </a:solidFill>
              <a:latin typeface="Arial" panose="020B0604020202020204" pitchFamily="34" charset="0"/>
              <a:cs typeface="Arial" panose="020B0604020202020204" pitchFamily="34" charset="0"/>
            </a:rPr>
          </a:br>
          <a:r>
            <a:rPr lang="tr-TR" sz="1400" kern="1200" dirty="0" smtClean="0">
              <a:solidFill>
                <a:schemeClr val="tx2"/>
              </a:solidFill>
              <a:latin typeface="Arial" panose="020B0604020202020204" pitchFamily="34" charset="0"/>
              <a:cs typeface="Arial" panose="020B0604020202020204" pitchFamily="34" charset="0"/>
            </a:rPr>
            <a:t>30 ay</a:t>
          </a:r>
          <a:endParaRPr lang="tr-TR" sz="1400" kern="1200" dirty="0">
            <a:solidFill>
              <a:schemeClr val="tx2"/>
            </a:solidFill>
            <a:latin typeface="Arial" panose="020B0604020202020204" pitchFamily="34" charset="0"/>
            <a:cs typeface="Arial" panose="020B0604020202020204" pitchFamily="34" charset="0"/>
          </a:endParaRPr>
        </a:p>
      </dsp:txBody>
      <dsp:txXfrm>
        <a:off x="6321899" y="2845902"/>
        <a:ext cx="2315578" cy="1180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A3F45-1216-4FC8-83B5-21DD48530EB0}">
      <dsp:nvSpPr>
        <dsp:cNvPr id="0" name=""/>
        <dsp:cNvSpPr/>
      </dsp:nvSpPr>
      <dsp:spPr>
        <a:xfrm>
          <a:off x="4481" y="0"/>
          <a:ext cx="2666774" cy="2553601"/>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2"/>
              </a:solidFill>
              <a:latin typeface="Arial" panose="020B0604020202020204" pitchFamily="34" charset="0"/>
              <a:cs typeface="Arial" panose="020B0604020202020204" pitchFamily="34" charset="0"/>
            </a:rPr>
            <a:t>29 yaşından büyük erkeklerden, mesleki yeterlilik belgesi alanlar veya mesleki ve teknik eğitim veren orta veya yüksek öğretimi bitirenlerden</a:t>
          </a:r>
        </a:p>
      </dsp:txBody>
      <dsp:txXfrm>
        <a:off x="79273" y="74792"/>
        <a:ext cx="2517190" cy="2404017"/>
      </dsp:txXfrm>
    </dsp:sp>
    <dsp:sp modelId="{29EBF925-3139-4277-BCE6-F694D2BA4C62}">
      <dsp:nvSpPr>
        <dsp:cNvPr id="0" name=""/>
        <dsp:cNvSpPr/>
      </dsp:nvSpPr>
      <dsp:spPr>
        <a:xfrm>
          <a:off x="330558" y="2715741"/>
          <a:ext cx="2014621" cy="134739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2"/>
              </a:solidFill>
              <a:latin typeface="Arial" panose="020B0604020202020204" pitchFamily="34" charset="0"/>
              <a:cs typeface="Arial" panose="020B0604020202020204" pitchFamily="34" charset="0"/>
            </a:rPr>
            <a:t>24 ay </a:t>
          </a:r>
        </a:p>
        <a:p>
          <a:pPr lvl="0" algn="ctr" defTabSz="711200">
            <a:lnSpc>
              <a:spcPct val="90000"/>
            </a:lnSpc>
            <a:spcBef>
              <a:spcPct val="0"/>
            </a:spcBef>
            <a:spcAft>
              <a:spcPct val="35000"/>
            </a:spcAft>
          </a:pPr>
          <a:r>
            <a:rPr lang="tr-TR" sz="1600" kern="1200" dirty="0" smtClean="0">
              <a:solidFill>
                <a:schemeClr val="tx2"/>
              </a:solidFill>
              <a:latin typeface="Arial" panose="020B0604020202020204" pitchFamily="34" charset="0"/>
              <a:cs typeface="Arial" panose="020B0604020202020204" pitchFamily="34" charset="0"/>
            </a:rPr>
            <a:t>+6 ay (İş-Kur)</a:t>
          </a:r>
          <a:br>
            <a:rPr lang="tr-TR" sz="1600" kern="1200" dirty="0" smtClean="0">
              <a:solidFill>
                <a:schemeClr val="tx2"/>
              </a:solidFill>
              <a:latin typeface="Arial" panose="020B0604020202020204" pitchFamily="34" charset="0"/>
              <a:cs typeface="Arial" panose="020B0604020202020204" pitchFamily="34" charset="0"/>
            </a:rPr>
          </a:br>
          <a:r>
            <a:rPr lang="tr-TR" sz="1600" kern="1200" dirty="0" smtClean="0">
              <a:solidFill>
                <a:schemeClr val="tx2"/>
              </a:solidFill>
              <a:latin typeface="Arial" panose="020B0604020202020204" pitchFamily="34" charset="0"/>
              <a:cs typeface="Arial" panose="020B0604020202020204" pitchFamily="34" charset="0"/>
            </a:rPr>
            <a:t>30 ay</a:t>
          </a:r>
          <a:endParaRPr lang="tr-TR" sz="1600" kern="1200" dirty="0">
            <a:solidFill>
              <a:schemeClr val="tx2"/>
            </a:solidFill>
            <a:latin typeface="Arial" panose="020B0604020202020204" pitchFamily="34" charset="0"/>
            <a:cs typeface="Arial" panose="020B0604020202020204" pitchFamily="34" charset="0"/>
          </a:endParaRPr>
        </a:p>
      </dsp:txBody>
      <dsp:txXfrm>
        <a:off x="370022" y="2755205"/>
        <a:ext cx="1935693" cy="1268462"/>
      </dsp:txXfrm>
    </dsp:sp>
    <dsp:sp modelId="{036FB3ED-A4BA-4532-8F5D-66E589231483}">
      <dsp:nvSpPr>
        <dsp:cNvPr id="0" name=""/>
        <dsp:cNvSpPr/>
      </dsp:nvSpPr>
      <dsp:spPr>
        <a:xfrm>
          <a:off x="3009712" y="868"/>
          <a:ext cx="2666774" cy="2553601"/>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2"/>
              </a:solidFill>
              <a:latin typeface="Arial" panose="020B0604020202020204" pitchFamily="34" charset="0"/>
              <a:cs typeface="Arial" panose="020B0604020202020204" pitchFamily="34" charset="0"/>
            </a:rPr>
            <a:t>01.03.2011 tarihinden sonra  işe alınan ve işe alındıktan sonra mesleki yeterlilik belgesi alan, mesleki ve teknik  eğitim bitiren sigortalılar yönünden;</a:t>
          </a:r>
        </a:p>
      </dsp:txBody>
      <dsp:txXfrm>
        <a:off x="3084504" y="75660"/>
        <a:ext cx="2517190" cy="2404017"/>
      </dsp:txXfrm>
    </dsp:sp>
    <dsp:sp modelId="{CFAF564F-A759-4398-9662-3BEE18C0ADF9}">
      <dsp:nvSpPr>
        <dsp:cNvPr id="0" name=""/>
        <dsp:cNvSpPr/>
      </dsp:nvSpPr>
      <dsp:spPr>
        <a:xfrm>
          <a:off x="3335788" y="2715741"/>
          <a:ext cx="2014621" cy="134739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2"/>
              </a:solidFill>
              <a:latin typeface="Arial" panose="020B0604020202020204" pitchFamily="34" charset="0"/>
              <a:cs typeface="Arial" panose="020B0604020202020204" pitchFamily="34" charset="0"/>
            </a:rPr>
            <a:t>12 ay</a:t>
          </a:r>
          <a:endParaRPr lang="tr-TR" sz="1600" kern="1200" dirty="0">
            <a:solidFill>
              <a:schemeClr val="tx2"/>
            </a:solidFill>
            <a:latin typeface="Arial" panose="020B0604020202020204" pitchFamily="34" charset="0"/>
            <a:cs typeface="Arial" panose="020B0604020202020204" pitchFamily="34" charset="0"/>
          </a:endParaRPr>
        </a:p>
      </dsp:txBody>
      <dsp:txXfrm>
        <a:off x="3375252" y="2755205"/>
        <a:ext cx="1935693" cy="1268462"/>
      </dsp:txXfrm>
    </dsp:sp>
    <dsp:sp modelId="{0B9ADA21-B444-46E9-B6D6-31E57A4F757F}">
      <dsp:nvSpPr>
        <dsp:cNvPr id="0" name=""/>
        <dsp:cNvSpPr/>
      </dsp:nvSpPr>
      <dsp:spPr>
        <a:xfrm>
          <a:off x="6014943" y="868"/>
          <a:ext cx="2666774" cy="2553601"/>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2"/>
              </a:solidFill>
              <a:latin typeface="Arial" panose="020B0604020202020204" pitchFamily="34" charset="0"/>
              <a:cs typeface="Arial" panose="020B0604020202020204" pitchFamily="34" charset="0"/>
            </a:rPr>
            <a:t>Türkiye İş Kurumuna kayıtlı, 18 yaşından büyük, Kanunda sayılan belgeler sahip olmayan kişiler için,</a:t>
          </a:r>
        </a:p>
      </dsp:txBody>
      <dsp:txXfrm>
        <a:off x="6089735" y="75660"/>
        <a:ext cx="2517190" cy="2404017"/>
      </dsp:txXfrm>
    </dsp:sp>
    <dsp:sp modelId="{CC29F6FF-5B2B-420A-B564-047F840B932A}">
      <dsp:nvSpPr>
        <dsp:cNvPr id="0" name=""/>
        <dsp:cNvSpPr/>
      </dsp:nvSpPr>
      <dsp:spPr>
        <a:xfrm>
          <a:off x="6341019" y="2715741"/>
          <a:ext cx="2014621" cy="1347390"/>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2"/>
              </a:solidFill>
              <a:latin typeface="Arial" panose="020B0604020202020204" pitchFamily="34" charset="0"/>
              <a:cs typeface="Arial" panose="020B0604020202020204" pitchFamily="34" charset="0"/>
            </a:rPr>
            <a:t>6 ay</a:t>
          </a:r>
          <a:endParaRPr lang="tr-TR" sz="1600" kern="1200" dirty="0">
            <a:solidFill>
              <a:schemeClr val="tx2"/>
            </a:solidFill>
            <a:latin typeface="Arial" panose="020B0604020202020204" pitchFamily="34" charset="0"/>
            <a:cs typeface="Arial" panose="020B0604020202020204" pitchFamily="34" charset="0"/>
          </a:endParaRPr>
        </a:p>
      </dsp:txBody>
      <dsp:txXfrm>
        <a:off x="6380483" y="2755205"/>
        <a:ext cx="1935693" cy="1268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A3F45-1216-4FC8-83B5-21DD48530EB0}">
      <dsp:nvSpPr>
        <dsp:cNvPr id="0" name=""/>
        <dsp:cNvSpPr/>
      </dsp:nvSpPr>
      <dsp:spPr>
        <a:xfrm>
          <a:off x="0" y="9973"/>
          <a:ext cx="4181349" cy="159701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tr-TR" sz="1600" b="0" kern="1200" dirty="0" smtClean="0">
              <a:solidFill>
                <a:schemeClr val="tx2"/>
              </a:solidFill>
              <a:latin typeface="Arial" panose="020B0604020202020204" pitchFamily="34" charset="0"/>
              <a:cs typeface="Arial" panose="020B0604020202020204" pitchFamily="34" charset="0"/>
            </a:rPr>
            <a:t>30/06/2015 </a:t>
          </a:r>
        </a:p>
        <a:p>
          <a:pPr lvl="0" algn="ctr" defTabSz="711200">
            <a:lnSpc>
              <a:spcPct val="90000"/>
            </a:lnSpc>
            <a:spcBef>
              <a:spcPct val="0"/>
            </a:spcBef>
            <a:spcAft>
              <a:spcPts val="0"/>
            </a:spcAft>
          </a:pPr>
          <a:r>
            <a:rPr lang="tr-TR" sz="1600" b="0" kern="1200" dirty="0" smtClean="0">
              <a:solidFill>
                <a:schemeClr val="tx2"/>
              </a:solidFill>
              <a:latin typeface="Arial" panose="020B0604020202020204" pitchFamily="34" charset="0"/>
              <a:cs typeface="Arial" panose="020B0604020202020204" pitchFamily="34" charset="0"/>
            </a:rPr>
            <a:t>tarihine kadar başlayan </a:t>
          </a:r>
        </a:p>
        <a:p>
          <a:pPr lvl="0" algn="ctr" defTabSz="711200">
            <a:lnSpc>
              <a:spcPct val="90000"/>
            </a:lnSpc>
            <a:spcBef>
              <a:spcPct val="0"/>
            </a:spcBef>
            <a:spcAft>
              <a:spcPts val="0"/>
            </a:spcAft>
          </a:pPr>
          <a:r>
            <a:rPr lang="tr-TR" sz="1600" b="0" kern="1200" dirty="0" smtClean="0">
              <a:solidFill>
                <a:schemeClr val="tx2"/>
              </a:solidFill>
              <a:latin typeface="Arial" panose="020B0604020202020204" pitchFamily="34" charset="0"/>
              <a:cs typeface="Arial" panose="020B0604020202020204" pitchFamily="34" charset="0"/>
            </a:rPr>
            <a:t>işbaşı eğitim programını </a:t>
          </a:r>
          <a:br>
            <a:rPr lang="tr-TR" sz="1600" b="0" kern="1200" dirty="0" smtClean="0">
              <a:solidFill>
                <a:schemeClr val="tx2"/>
              </a:solidFill>
              <a:latin typeface="Arial" panose="020B0604020202020204" pitchFamily="34" charset="0"/>
              <a:cs typeface="Arial" panose="020B0604020202020204" pitchFamily="34" charset="0"/>
            </a:rPr>
          </a:br>
          <a:r>
            <a:rPr lang="tr-TR" sz="1600" b="0" kern="1200" dirty="0" smtClean="0">
              <a:solidFill>
                <a:schemeClr val="tx2"/>
              </a:solidFill>
              <a:latin typeface="Arial" panose="020B0604020202020204" pitchFamily="34" charset="0"/>
              <a:cs typeface="Arial" panose="020B0604020202020204" pitchFamily="34" charset="0"/>
            </a:rPr>
            <a:t>tamamlayanlar</a:t>
          </a:r>
        </a:p>
      </dsp:txBody>
      <dsp:txXfrm>
        <a:off x="46775" y="56748"/>
        <a:ext cx="4087799" cy="1503469"/>
      </dsp:txXfrm>
    </dsp:sp>
    <dsp:sp modelId="{A6C5E663-3F67-4F55-9D6E-61EA3D719C49}">
      <dsp:nvSpPr>
        <dsp:cNvPr id="0" name=""/>
        <dsp:cNvSpPr/>
      </dsp:nvSpPr>
      <dsp:spPr>
        <a:xfrm>
          <a:off x="18928" y="1817667"/>
          <a:ext cx="1991809" cy="1007524"/>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Arial" panose="020B0604020202020204" pitchFamily="34" charset="0"/>
              <a:cs typeface="Arial" panose="020B0604020202020204" pitchFamily="34" charset="0"/>
            </a:rPr>
            <a:t>İmalat Sektörü</a:t>
          </a:r>
        </a:p>
      </dsp:txBody>
      <dsp:txXfrm>
        <a:off x="48437" y="1847176"/>
        <a:ext cx="1932791" cy="948506"/>
      </dsp:txXfrm>
    </dsp:sp>
    <dsp:sp modelId="{7EF6FFBF-3331-4BA9-BDD5-66E261903A47}">
      <dsp:nvSpPr>
        <dsp:cNvPr id="0" name=""/>
        <dsp:cNvSpPr/>
      </dsp:nvSpPr>
      <dsp:spPr>
        <a:xfrm>
          <a:off x="18928" y="3043941"/>
          <a:ext cx="1991809" cy="979068"/>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2"/>
              </a:solidFill>
              <a:latin typeface="Arial" panose="020B0604020202020204" pitchFamily="34" charset="0"/>
              <a:cs typeface="Arial" panose="020B0604020202020204" pitchFamily="34" charset="0"/>
            </a:rPr>
            <a:t>48 ay</a:t>
          </a:r>
        </a:p>
      </dsp:txBody>
      <dsp:txXfrm>
        <a:off x="47604" y="3072617"/>
        <a:ext cx="1934457" cy="921716"/>
      </dsp:txXfrm>
    </dsp:sp>
    <dsp:sp modelId="{EB9658FC-B373-4B5E-BE8A-7E1E484D7ACA}">
      <dsp:nvSpPr>
        <dsp:cNvPr id="0" name=""/>
        <dsp:cNvSpPr/>
      </dsp:nvSpPr>
      <dsp:spPr>
        <a:xfrm>
          <a:off x="2177886" y="1817667"/>
          <a:ext cx="1991809" cy="1007524"/>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Arial" panose="020B0604020202020204" pitchFamily="34" charset="0"/>
              <a:cs typeface="Arial" panose="020B0604020202020204" pitchFamily="34" charset="0"/>
            </a:rPr>
            <a:t>İmalat Sektörü Harici</a:t>
          </a:r>
        </a:p>
      </dsp:txBody>
      <dsp:txXfrm>
        <a:off x="2207395" y="1847176"/>
        <a:ext cx="1932791" cy="948506"/>
      </dsp:txXfrm>
    </dsp:sp>
    <dsp:sp modelId="{4876A20C-0A8B-48C6-8B47-C213BC356308}">
      <dsp:nvSpPr>
        <dsp:cNvPr id="0" name=""/>
        <dsp:cNvSpPr/>
      </dsp:nvSpPr>
      <dsp:spPr>
        <a:xfrm>
          <a:off x="2177886" y="3043941"/>
          <a:ext cx="1991809" cy="101816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2"/>
              </a:solidFill>
              <a:latin typeface="Arial" panose="020B0604020202020204" pitchFamily="34" charset="0"/>
              <a:cs typeface="Arial" panose="020B0604020202020204" pitchFamily="34" charset="0"/>
            </a:rPr>
            <a:t>36 ay</a:t>
          </a:r>
        </a:p>
      </dsp:txBody>
      <dsp:txXfrm>
        <a:off x="2207707" y="3073762"/>
        <a:ext cx="1932167" cy="958519"/>
      </dsp:txXfrm>
    </dsp:sp>
    <dsp:sp modelId="{26A1285E-6CDA-4ED8-87E0-234A2469643E}">
      <dsp:nvSpPr>
        <dsp:cNvPr id="0" name=""/>
        <dsp:cNvSpPr/>
      </dsp:nvSpPr>
      <dsp:spPr>
        <a:xfrm>
          <a:off x="4519610" y="1897"/>
          <a:ext cx="4162951" cy="1585158"/>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lang="tr-TR" sz="1600" b="0" kern="1200" dirty="0" smtClean="0">
              <a:solidFill>
                <a:schemeClr val="tx2"/>
              </a:solidFill>
              <a:latin typeface="Arial" panose="020B0604020202020204" pitchFamily="34" charset="0"/>
              <a:cs typeface="Arial" panose="020B0604020202020204" pitchFamily="34" charset="0"/>
            </a:rPr>
            <a:t>01/07/2015 ila 31/12/2017 </a:t>
          </a:r>
          <a:br>
            <a:rPr lang="tr-TR" sz="1600" b="0" kern="1200" dirty="0" smtClean="0">
              <a:solidFill>
                <a:schemeClr val="tx2"/>
              </a:solidFill>
              <a:latin typeface="Arial" panose="020B0604020202020204" pitchFamily="34" charset="0"/>
              <a:cs typeface="Arial" panose="020B0604020202020204" pitchFamily="34" charset="0"/>
            </a:rPr>
          </a:br>
          <a:r>
            <a:rPr lang="tr-TR" sz="1600" b="0" kern="1200" dirty="0" smtClean="0">
              <a:solidFill>
                <a:schemeClr val="tx2"/>
              </a:solidFill>
              <a:latin typeface="Arial" panose="020B0604020202020204" pitchFamily="34" charset="0"/>
              <a:cs typeface="Arial" panose="020B0604020202020204" pitchFamily="34" charset="0"/>
            </a:rPr>
            <a:t>tarihleri arasında başlayan </a:t>
          </a:r>
        </a:p>
        <a:p>
          <a:pPr lvl="0" algn="ctr" defTabSz="711200">
            <a:lnSpc>
              <a:spcPct val="90000"/>
            </a:lnSpc>
            <a:spcBef>
              <a:spcPct val="0"/>
            </a:spcBef>
            <a:spcAft>
              <a:spcPts val="0"/>
            </a:spcAft>
          </a:pPr>
          <a:r>
            <a:rPr lang="tr-TR" sz="1600" b="0" kern="1200" dirty="0" smtClean="0">
              <a:solidFill>
                <a:schemeClr val="tx2"/>
              </a:solidFill>
              <a:latin typeface="Arial" panose="020B0604020202020204" pitchFamily="34" charset="0"/>
              <a:cs typeface="Arial" panose="020B0604020202020204" pitchFamily="34" charset="0"/>
            </a:rPr>
            <a:t>işbaşı eğitim programını </a:t>
          </a:r>
        </a:p>
        <a:p>
          <a:pPr lvl="0" algn="ctr" defTabSz="711200">
            <a:lnSpc>
              <a:spcPct val="90000"/>
            </a:lnSpc>
            <a:spcBef>
              <a:spcPct val="0"/>
            </a:spcBef>
            <a:spcAft>
              <a:spcPts val="0"/>
            </a:spcAft>
          </a:pPr>
          <a:r>
            <a:rPr lang="tr-TR" sz="1600" b="0" kern="1200" dirty="0" smtClean="0">
              <a:solidFill>
                <a:schemeClr val="tx2"/>
              </a:solidFill>
              <a:latin typeface="Arial" panose="020B0604020202020204" pitchFamily="34" charset="0"/>
              <a:cs typeface="Arial" panose="020B0604020202020204" pitchFamily="34" charset="0"/>
            </a:rPr>
            <a:t>tamamlayanlar</a:t>
          </a:r>
        </a:p>
      </dsp:txBody>
      <dsp:txXfrm>
        <a:off x="4566038" y="48325"/>
        <a:ext cx="4070095" cy="1492302"/>
      </dsp:txXfrm>
    </dsp:sp>
    <dsp:sp modelId="{3CD35DBD-3D42-4143-A02F-B99782B8104F}">
      <dsp:nvSpPr>
        <dsp:cNvPr id="0" name=""/>
        <dsp:cNvSpPr/>
      </dsp:nvSpPr>
      <dsp:spPr>
        <a:xfrm>
          <a:off x="4523755" y="1805805"/>
          <a:ext cx="1993756" cy="1002699"/>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Arial" panose="020B0604020202020204" pitchFamily="34" charset="0"/>
              <a:cs typeface="Arial" panose="020B0604020202020204" pitchFamily="34" charset="0"/>
            </a:rPr>
            <a:t>İmalat Sektörü</a:t>
          </a:r>
        </a:p>
      </dsp:txBody>
      <dsp:txXfrm>
        <a:off x="4553123" y="1835173"/>
        <a:ext cx="1935020" cy="943963"/>
      </dsp:txXfrm>
    </dsp:sp>
    <dsp:sp modelId="{A540846B-2129-4C5B-903F-AB0B24936EBB}">
      <dsp:nvSpPr>
        <dsp:cNvPr id="0" name=""/>
        <dsp:cNvSpPr/>
      </dsp:nvSpPr>
      <dsp:spPr>
        <a:xfrm>
          <a:off x="4523755" y="3027255"/>
          <a:ext cx="1993756" cy="983619"/>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2"/>
              </a:solidFill>
              <a:latin typeface="Arial" panose="020B0604020202020204" pitchFamily="34" charset="0"/>
              <a:cs typeface="Arial" panose="020B0604020202020204" pitchFamily="34" charset="0"/>
            </a:rPr>
            <a:t>42 ay</a:t>
          </a:r>
        </a:p>
      </dsp:txBody>
      <dsp:txXfrm>
        <a:off x="4552564" y="3056064"/>
        <a:ext cx="1936138" cy="926001"/>
      </dsp:txXfrm>
    </dsp:sp>
    <dsp:sp modelId="{CFF28C5D-C07F-495F-8BEE-8459E520FCA7}">
      <dsp:nvSpPr>
        <dsp:cNvPr id="0" name=""/>
        <dsp:cNvSpPr/>
      </dsp:nvSpPr>
      <dsp:spPr>
        <a:xfrm>
          <a:off x="6684660" y="1805805"/>
          <a:ext cx="1993756" cy="1022035"/>
        </a:xfrm>
        <a:prstGeom prst="roundRect">
          <a:avLst>
            <a:gd name="adj" fmla="val 10000"/>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Arial" panose="020B0604020202020204" pitchFamily="34" charset="0"/>
              <a:cs typeface="Arial" panose="020B0604020202020204" pitchFamily="34" charset="0"/>
            </a:rPr>
            <a:t>İmalat Sektörü Harici</a:t>
          </a:r>
        </a:p>
      </dsp:txBody>
      <dsp:txXfrm>
        <a:off x="6714594" y="1835739"/>
        <a:ext cx="1933888" cy="962167"/>
      </dsp:txXfrm>
    </dsp:sp>
    <dsp:sp modelId="{C6C56177-6340-40AC-AE19-91E85CC87CB0}">
      <dsp:nvSpPr>
        <dsp:cNvPr id="0" name=""/>
        <dsp:cNvSpPr/>
      </dsp:nvSpPr>
      <dsp:spPr>
        <a:xfrm>
          <a:off x="6684660" y="3046591"/>
          <a:ext cx="1993756" cy="1010503"/>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chemeClr val="tx2"/>
              </a:solidFill>
              <a:latin typeface="Arial" panose="020B0604020202020204" pitchFamily="34" charset="0"/>
              <a:cs typeface="Arial" panose="020B0604020202020204" pitchFamily="34" charset="0"/>
            </a:rPr>
            <a:t>30 ay</a:t>
          </a:r>
        </a:p>
      </dsp:txBody>
      <dsp:txXfrm>
        <a:off x="6714257" y="3076188"/>
        <a:ext cx="1934562" cy="9513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88950"/>
          </a:xfrm>
          <a:prstGeom prst="rect">
            <a:avLst/>
          </a:prstGeom>
        </p:spPr>
        <p:txBody>
          <a:bodyPr vert="horz" lIns="89703" tIns="44853" rIns="89703" bIns="44853" rtlCol="0"/>
          <a:lstStyle>
            <a:lvl1pPr algn="l">
              <a:defRPr sz="1200">
                <a:latin typeface="Arial" pitchFamily="34" charset="0"/>
              </a:defRPr>
            </a:lvl1pPr>
          </a:lstStyle>
          <a:p>
            <a:pPr>
              <a:defRPr/>
            </a:pPr>
            <a:endParaRPr lang="tr-TR"/>
          </a:p>
        </p:txBody>
      </p:sp>
      <p:sp>
        <p:nvSpPr>
          <p:cNvPr id="3" name="Date Placeholder 2"/>
          <p:cNvSpPr>
            <a:spLocks noGrp="1"/>
          </p:cNvSpPr>
          <p:nvPr>
            <p:ph type="dt" sz="quarter" idx="1"/>
          </p:nvPr>
        </p:nvSpPr>
        <p:spPr>
          <a:xfrm>
            <a:off x="3806825" y="0"/>
            <a:ext cx="2916238" cy="488950"/>
          </a:xfrm>
          <a:prstGeom prst="rect">
            <a:avLst/>
          </a:prstGeom>
        </p:spPr>
        <p:txBody>
          <a:bodyPr vert="horz" lIns="89703" tIns="44853" rIns="89703" bIns="44853" rtlCol="0"/>
          <a:lstStyle>
            <a:lvl1pPr algn="r">
              <a:defRPr sz="1200">
                <a:latin typeface="Arial" pitchFamily="34" charset="0"/>
              </a:defRPr>
            </a:lvl1pPr>
          </a:lstStyle>
          <a:p>
            <a:pPr>
              <a:defRPr/>
            </a:pPr>
            <a:fld id="{6C21BBA0-6575-4374-9570-0F0C87D85E82}" type="datetimeFigureOut">
              <a:rPr lang="tr-TR"/>
              <a:pPr>
                <a:defRPr/>
              </a:pPr>
              <a:t>04.04.2017</a:t>
            </a:fld>
            <a:endParaRPr lang="tr-TR"/>
          </a:p>
        </p:txBody>
      </p:sp>
      <p:sp>
        <p:nvSpPr>
          <p:cNvPr id="4" name="Footer Placeholder 3"/>
          <p:cNvSpPr>
            <a:spLocks noGrp="1"/>
          </p:cNvSpPr>
          <p:nvPr>
            <p:ph type="ftr" sz="quarter" idx="2"/>
          </p:nvPr>
        </p:nvSpPr>
        <p:spPr>
          <a:xfrm>
            <a:off x="0" y="9285288"/>
            <a:ext cx="2914650" cy="487362"/>
          </a:xfrm>
          <a:prstGeom prst="rect">
            <a:avLst/>
          </a:prstGeom>
        </p:spPr>
        <p:txBody>
          <a:bodyPr vert="horz" lIns="89703" tIns="44853" rIns="89703" bIns="44853" rtlCol="0" anchor="b"/>
          <a:lstStyle>
            <a:lvl1pPr algn="l">
              <a:defRPr sz="1200">
                <a:latin typeface="Arial" pitchFamily="34" charset="0"/>
              </a:defRPr>
            </a:lvl1pPr>
          </a:lstStyle>
          <a:p>
            <a:pPr>
              <a:defRPr/>
            </a:pPr>
            <a:r>
              <a:rPr lang="tr-TR"/>
              <a:t>Manisa Sosyal Güvenlik İl Müdürlüğü</a:t>
            </a:r>
          </a:p>
        </p:txBody>
      </p:sp>
      <p:sp>
        <p:nvSpPr>
          <p:cNvPr id="5" name="Slide Number Placeholder 4"/>
          <p:cNvSpPr>
            <a:spLocks noGrp="1"/>
          </p:cNvSpPr>
          <p:nvPr>
            <p:ph type="sldNum" sz="quarter" idx="3"/>
          </p:nvPr>
        </p:nvSpPr>
        <p:spPr>
          <a:xfrm>
            <a:off x="3806825" y="9285288"/>
            <a:ext cx="2916238" cy="487362"/>
          </a:xfrm>
          <a:prstGeom prst="rect">
            <a:avLst/>
          </a:prstGeom>
        </p:spPr>
        <p:txBody>
          <a:bodyPr vert="horz" lIns="89703" tIns="44853" rIns="89703" bIns="44853" rtlCol="0" anchor="b"/>
          <a:lstStyle>
            <a:lvl1pPr algn="r">
              <a:defRPr sz="1200">
                <a:latin typeface="Arial" pitchFamily="34" charset="0"/>
              </a:defRPr>
            </a:lvl1pPr>
          </a:lstStyle>
          <a:p>
            <a:pPr>
              <a:defRPr/>
            </a:pPr>
            <a:fld id="{F7997401-51CF-46D8-B3A4-542C0408AA14}" type="slidenum">
              <a:rPr lang="tr-TR"/>
              <a:pPr>
                <a:defRPr/>
              </a:pPr>
              <a:t>‹#›</a:t>
            </a:fld>
            <a:endParaRPr lang="tr-TR"/>
          </a:p>
        </p:txBody>
      </p:sp>
    </p:spTree>
    <p:extLst>
      <p:ext uri="{BB962C8B-B14F-4D97-AF65-F5344CB8AC3E}">
        <p14:creationId xmlns:p14="http://schemas.microsoft.com/office/powerpoint/2010/main" val="365234258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14650" cy="488950"/>
          </a:xfrm>
          <a:prstGeom prst="rect">
            <a:avLst/>
          </a:prstGeom>
        </p:spPr>
        <p:txBody>
          <a:bodyPr vert="horz" lIns="89703" tIns="44853" rIns="89703" bIns="44853" rtlCol="0"/>
          <a:lstStyle>
            <a:lvl1pPr algn="l">
              <a:defRPr sz="1200">
                <a:latin typeface="Arial" charset="0"/>
              </a:defRPr>
            </a:lvl1pPr>
          </a:lstStyle>
          <a:p>
            <a:pPr>
              <a:defRPr/>
            </a:pPr>
            <a:endParaRPr lang="tr-TR"/>
          </a:p>
        </p:txBody>
      </p:sp>
      <p:sp>
        <p:nvSpPr>
          <p:cNvPr id="3" name="2 Veri Yer Tutucusu"/>
          <p:cNvSpPr>
            <a:spLocks noGrp="1"/>
          </p:cNvSpPr>
          <p:nvPr>
            <p:ph type="dt" idx="1"/>
          </p:nvPr>
        </p:nvSpPr>
        <p:spPr>
          <a:xfrm>
            <a:off x="3806825" y="0"/>
            <a:ext cx="2916238" cy="488950"/>
          </a:xfrm>
          <a:prstGeom prst="rect">
            <a:avLst/>
          </a:prstGeom>
        </p:spPr>
        <p:txBody>
          <a:bodyPr vert="horz" lIns="89703" tIns="44853" rIns="89703" bIns="44853" rtlCol="0"/>
          <a:lstStyle>
            <a:lvl1pPr algn="r">
              <a:defRPr sz="1200">
                <a:latin typeface="Arial" charset="0"/>
              </a:defRPr>
            </a:lvl1pPr>
          </a:lstStyle>
          <a:p>
            <a:pPr>
              <a:defRPr/>
            </a:pPr>
            <a:fld id="{60033623-7940-4A79-8052-A139CC618E46}" type="datetimeFigureOut">
              <a:rPr lang="tr-TR"/>
              <a:pPr>
                <a:defRPr/>
              </a:pPr>
              <a:t>04.04.2017</a:t>
            </a:fld>
            <a:endParaRPr lang="tr-TR"/>
          </a:p>
        </p:txBody>
      </p:sp>
      <p:sp>
        <p:nvSpPr>
          <p:cNvPr id="4" name="3 Slayt Görüntüsü Yer Tutucusu"/>
          <p:cNvSpPr>
            <a:spLocks noGrp="1" noRot="1" noChangeAspect="1"/>
          </p:cNvSpPr>
          <p:nvPr>
            <p:ph type="sldImg" idx="2"/>
          </p:nvPr>
        </p:nvSpPr>
        <p:spPr>
          <a:xfrm>
            <a:off x="919163" y="735013"/>
            <a:ext cx="4886325" cy="3665537"/>
          </a:xfrm>
          <a:prstGeom prst="rect">
            <a:avLst/>
          </a:prstGeom>
          <a:noFill/>
          <a:ln w="12700">
            <a:solidFill>
              <a:prstClr val="black"/>
            </a:solidFill>
          </a:ln>
        </p:spPr>
        <p:txBody>
          <a:bodyPr vert="horz" lIns="89703" tIns="44853" rIns="89703" bIns="44853" rtlCol="0" anchor="ctr"/>
          <a:lstStyle/>
          <a:p>
            <a:pPr lvl="0"/>
            <a:endParaRPr lang="tr-TR" noProof="0"/>
          </a:p>
        </p:txBody>
      </p:sp>
      <p:sp>
        <p:nvSpPr>
          <p:cNvPr id="5" name="4 Not Yer Tutucusu"/>
          <p:cNvSpPr>
            <a:spLocks noGrp="1"/>
          </p:cNvSpPr>
          <p:nvPr>
            <p:ph type="body" sz="quarter" idx="3"/>
          </p:nvPr>
        </p:nvSpPr>
        <p:spPr>
          <a:xfrm>
            <a:off x="673100" y="4641850"/>
            <a:ext cx="5378450" cy="4400550"/>
          </a:xfrm>
          <a:prstGeom prst="rect">
            <a:avLst/>
          </a:prstGeom>
        </p:spPr>
        <p:txBody>
          <a:bodyPr vert="horz" lIns="89703" tIns="44853" rIns="89703" bIns="44853"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285288"/>
            <a:ext cx="2914650" cy="487362"/>
          </a:xfrm>
          <a:prstGeom prst="rect">
            <a:avLst/>
          </a:prstGeom>
        </p:spPr>
        <p:txBody>
          <a:bodyPr vert="horz" lIns="89703" tIns="44853" rIns="89703" bIns="44853" rtlCol="0" anchor="b"/>
          <a:lstStyle>
            <a:lvl1pPr algn="l">
              <a:defRPr sz="1200">
                <a:latin typeface="Arial" charset="0"/>
              </a:defRPr>
            </a:lvl1pPr>
          </a:lstStyle>
          <a:p>
            <a:pPr>
              <a:defRPr/>
            </a:pPr>
            <a:r>
              <a:rPr lang="tr-TR"/>
              <a:t>Manisa Sosyal Güvenlik İl Müdürlüğü</a:t>
            </a:r>
          </a:p>
        </p:txBody>
      </p:sp>
      <p:sp>
        <p:nvSpPr>
          <p:cNvPr id="7" name="6 Slayt Numarası Yer Tutucusu"/>
          <p:cNvSpPr>
            <a:spLocks noGrp="1"/>
          </p:cNvSpPr>
          <p:nvPr>
            <p:ph type="sldNum" sz="quarter" idx="5"/>
          </p:nvPr>
        </p:nvSpPr>
        <p:spPr>
          <a:xfrm>
            <a:off x="3806825" y="9285288"/>
            <a:ext cx="2916238" cy="487362"/>
          </a:xfrm>
          <a:prstGeom prst="rect">
            <a:avLst/>
          </a:prstGeom>
        </p:spPr>
        <p:txBody>
          <a:bodyPr vert="horz" lIns="89703" tIns="44853" rIns="89703" bIns="44853" rtlCol="0" anchor="b"/>
          <a:lstStyle>
            <a:lvl1pPr algn="r">
              <a:defRPr sz="1200">
                <a:latin typeface="Arial" charset="0"/>
              </a:defRPr>
            </a:lvl1pPr>
          </a:lstStyle>
          <a:p>
            <a:pPr>
              <a:defRPr/>
            </a:pPr>
            <a:fld id="{A8B59D0A-6932-437C-B719-E2A3CA405AF2}" type="slidenum">
              <a:rPr lang="tr-TR"/>
              <a:pPr>
                <a:defRPr/>
              </a:pPr>
              <a:t>‹#›</a:t>
            </a:fld>
            <a:endParaRPr lang="tr-TR"/>
          </a:p>
        </p:txBody>
      </p:sp>
    </p:spTree>
    <p:extLst>
      <p:ext uri="{BB962C8B-B14F-4D97-AF65-F5344CB8AC3E}">
        <p14:creationId xmlns:p14="http://schemas.microsoft.com/office/powerpoint/2010/main" val="285861306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3891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71EBA4-334B-463F-BC7A-5722C5918AB2}" type="slidenum">
              <a:rPr lang="tr-TR" altLang="tr-TR" smtClean="0">
                <a:latin typeface="Arial" charset="0"/>
              </a:rPr>
              <a:pPr eaLnBrk="1" hangingPunct="1">
                <a:spcBef>
                  <a:spcPct val="0"/>
                </a:spcBef>
              </a:pPr>
              <a:t>1</a:t>
            </a:fld>
            <a:endParaRPr lang="tr-TR" altLang="tr-TR" smtClean="0">
              <a:latin typeface="Arial" charset="0"/>
            </a:endParaRPr>
          </a:p>
        </p:txBody>
      </p:sp>
      <p:sp>
        <p:nvSpPr>
          <p:cNvPr id="38917" name="Veri Yer Tutucusu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C4B618D-4CEE-4D17-8D0F-FBA609BA9C79}" type="datetime1">
              <a:rPr lang="tr-TR" altLang="tr-TR" smtClean="0">
                <a:latin typeface="Arial" charset="0"/>
              </a:rPr>
              <a:pPr eaLnBrk="1" hangingPunct="1">
                <a:spcBef>
                  <a:spcPct val="0"/>
                </a:spcBef>
              </a:pPr>
              <a:t>04.04.2017</a:t>
            </a:fld>
            <a:endParaRPr lang="tr-TR" altLang="tr-TR" smtClean="0">
              <a:latin typeface="Arial" charset="0"/>
            </a:endParaRPr>
          </a:p>
        </p:txBody>
      </p:sp>
      <p:sp>
        <p:nvSpPr>
          <p:cNvPr id="38918" name="Altbilgi Yer Tutucusu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tr-TR" altLang="tr-TR" smtClean="0">
                <a:latin typeface="Arial" charset="0"/>
              </a:rPr>
              <a:t>Manisa Sosyal Güvenlik İl Müdürlüğü</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3994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5F1C7C-F55A-417A-B22D-7F183FB37B0B}" type="slidenum">
              <a:rPr lang="tr-TR" altLang="tr-TR" smtClean="0">
                <a:latin typeface="Arial" charset="0"/>
              </a:rPr>
              <a:pPr eaLnBrk="1" hangingPunct="1">
                <a:spcBef>
                  <a:spcPct val="0"/>
                </a:spcBef>
              </a:pPr>
              <a:t>8</a:t>
            </a:fld>
            <a:endParaRPr lang="tr-TR" altLang="tr-TR" smtClean="0">
              <a:latin typeface="Arial" charset="0"/>
            </a:endParaRPr>
          </a:p>
        </p:txBody>
      </p:sp>
      <p:sp>
        <p:nvSpPr>
          <p:cNvPr id="39941" name="Veri Yer Tutucusu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33EE73A-409C-4E27-BA90-3F87C979F09C}" type="datetime1">
              <a:rPr lang="tr-TR" altLang="tr-TR" smtClean="0">
                <a:latin typeface="Arial" charset="0"/>
              </a:rPr>
              <a:pPr eaLnBrk="1" hangingPunct="1">
                <a:spcBef>
                  <a:spcPct val="0"/>
                </a:spcBef>
              </a:pPr>
              <a:t>04.04.2017</a:t>
            </a:fld>
            <a:endParaRPr lang="tr-TR" altLang="tr-TR" smtClean="0">
              <a:latin typeface="Arial" charset="0"/>
            </a:endParaRPr>
          </a:p>
        </p:txBody>
      </p:sp>
      <p:sp>
        <p:nvSpPr>
          <p:cNvPr id="39942" name="Altbilgi Yer Tutucusu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tr-TR" altLang="tr-TR" smtClean="0">
                <a:latin typeface="Arial" charset="0"/>
              </a:rPr>
              <a:t>Manisa Sosyal Güvenlik İl Müdürlüğü</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096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9B9BF1-7428-4019-B983-DD356A37AB7C}" type="slidenum">
              <a:rPr lang="tr-TR" altLang="tr-TR" smtClean="0">
                <a:latin typeface="Arial" charset="0"/>
              </a:rPr>
              <a:pPr eaLnBrk="1" hangingPunct="1">
                <a:spcBef>
                  <a:spcPct val="0"/>
                </a:spcBef>
              </a:pPr>
              <a:t>13</a:t>
            </a:fld>
            <a:endParaRPr lang="tr-TR" altLang="tr-TR" smtClean="0">
              <a:latin typeface="Arial" charset="0"/>
            </a:endParaRPr>
          </a:p>
        </p:txBody>
      </p:sp>
      <p:sp>
        <p:nvSpPr>
          <p:cNvPr id="40965" name="Veri Yer Tutucusu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40642F-C6DC-4824-9797-32EF26AC65F8}" type="datetime1">
              <a:rPr lang="tr-TR" altLang="tr-TR" smtClean="0">
                <a:latin typeface="Arial" charset="0"/>
              </a:rPr>
              <a:pPr eaLnBrk="1" hangingPunct="1">
                <a:spcBef>
                  <a:spcPct val="0"/>
                </a:spcBef>
              </a:pPr>
              <a:t>04.04.2017</a:t>
            </a:fld>
            <a:endParaRPr lang="tr-TR" altLang="tr-TR" smtClean="0">
              <a:latin typeface="Arial" charset="0"/>
            </a:endParaRPr>
          </a:p>
        </p:txBody>
      </p:sp>
      <p:sp>
        <p:nvSpPr>
          <p:cNvPr id="40966" name="Altbilgi Yer Tutucusu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tr-TR" altLang="tr-TR" smtClean="0">
                <a:latin typeface="Arial" charset="0"/>
              </a:rPr>
              <a:t>Manisa Sosyal Güvenlik İl Müdürlüğü</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19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5B07C68-B29C-4B61-8F60-61913878EDFF}" type="slidenum">
              <a:rPr lang="tr-TR" altLang="tr-TR" smtClean="0">
                <a:latin typeface="Arial" charset="0"/>
              </a:rPr>
              <a:pPr eaLnBrk="1" hangingPunct="1">
                <a:spcBef>
                  <a:spcPct val="0"/>
                </a:spcBef>
              </a:pPr>
              <a:t>20</a:t>
            </a:fld>
            <a:endParaRPr lang="tr-TR" altLang="tr-TR" smtClean="0">
              <a:latin typeface="Arial" charset="0"/>
            </a:endParaRPr>
          </a:p>
        </p:txBody>
      </p:sp>
      <p:sp>
        <p:nvSpPr>
          <p:cNvPr id="41989" name="Veri Yer Tutucusu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060EB97-7D4E-4AE1-AD9C-705B3D0A6762}" type="datetime1">
              <a:rPr lang="tr-TR" altLang="tr-TR" smtClean="0">
                <a:latin typeface="Arial" charset="0"/>
              </a:rPr>
              <a:pPr eaLnBrk="1" hangingPunct="1">
                <a:spcBef>
                  <a:spcPct val="0"/>
                </a:spcBef>
              </a:pPr>
              <a:t>04.04.2017</a:t>
            </a:fld>
            <a:endParaRPr lang="tr-TR" altLang="tr-TR" smtClean="0">
              <a:latin typeface="Arial" charset="0"/>
            </a:endParaRPr>
          </a:p>
        </p:txBody>
      </p:sp>
      <p:sp>
        <p:nvSpPr>
          <p:cNvPr id="41990" name="Altbilgi Yer Tutucusu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tr-TR" altLang="tr-TR" smtClean="0">
                <a:latin typeface="Arial" charset="0"/>
              </a:rPr>
              <a:t>Manisa Sosyal Güvenlik İl Müdürlüğü</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30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2F0651A-7E75-4A42-A249-FBEC00C02B2D}" type="slidenum">
              <a:rPr lang="tr-TR" altLang="tr-TR" smtClean="0">
                <a:latin typeface="Arial" charset="0"/>
              </a:rPr>
              <a:pPr eaLnBrk="1" hangingPunct="1">
                <a:spcBef>
                  <a:spcPct val="0"/>
                </a:spcBef>
              </a:pPr>
              <a:t>24</a:t>
            </a:fld>
            <a:endParaRPr lang="tr-TR" altLang="tr-TR" smtClean="0">
              <a:latin typeface="Arial" charset="0"/>
            </a:endParaRPr>
          </a:p>
        </p:txBody>
      </p:sp>
      <p:sp>
        <p:nvSpPr>
          <p:cNvPr id="43013" name="Veri Yer Tutucusu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597D7EB-7C15-4A9B-A153-B63E4FCE4E0B}" type="datetime1">
              <a:rPr lang="tr-TR" altLang="tr-TR" smtClean="0">
                <a:latin typeface="Arial" charset="0"/>
              </a:rPr>
              <a:pPr eaLnBrk="1" hangingPunct="1">
                <a:spcBef>
                  <a:spcPct val="0"/>
                </a:spcBef>
              </a:pPr>
              <a:t>04.04.2017</a:t>
            </a:fld>
            <a:endParaRPr lang="tr-TR" altLang="tr-TR" smtClean="0">
              <a:latin typeface="Arial" charset="0"/>
            </a:endParaRPr>
          </a:p>
        </p:txBody>
      </p:sp>
      <p:sp>
        <p:nvSpPr>
          <p:cNvPr id="43014" name="Altbilgi Yer Tutucusu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tr-TR" altLang="tr-TR" smtClean="0">
                <a:latin typeface="Arial" charset="0"/>
              </a:rPr>
              <a:t>Manisa Sosyal Güvenlik İl Müdürlüğü</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40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14F04A-0F79-4118-9B1D-C5142D0CDBD7}" type="slidenum">
              <a:rPr lang="tr-TR" altLang="tr-TR" smtClean="0">
                <a:latin typeface="Arial" charset="0"/>
              </a:rPr>
              <a:pPr eaLnBrk="1" hangingPunct="1">
                <a:spcBef>
                  <a:spcPct val="0"/>
                </a:spcBef>
              </a:pPr>
              <a:t>27</a:t>
            </a:fld>
            <a:endParaRPr lang="tr-TR" altLang="tr-TR" smtClean="0">
              <a:latin typeface="Arial" charset="0"/>
            </a:endParaRPr>
          </a:p>
        </p:txBody>
      </p:sp>
      <p:sp>
        <p:nvSpPr>
          <p:cNvPr id="44037" name="Veri Yer Tutucusu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8F1914C-975C-4321-82C3-483C4EBCB2AD}" type="datetime1">
              <a:rPr lang="tr-TR" altLang="tr-TR" smtClean="0">
                <a:latin typeface="Arial" charset="0"/>
              </a:rPr>
              <a:pPr eaLnBrk="1" hangingPunct="1">
                <a:spcBef>
                  <a:spcPct val="0"/>
                </a:spcBef>
              </a:pPr>
              <a:t>04.04.2017</a:t>
            </a:fld>
            <a:endParaRPr lang="tr-TR" altLang="tr-TR" smtClean="0">
              <a:latin typeface="Arial" charset="0"/>
            </a:endParaRPr>
          </a:p>
        </p:txBody>
      </p:sp>
      <p:sp>
        <p:nvSpPr>
          <p:cNvPr id="44038" name="Altbilgi Yer Tutucusu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tr-TR" altLang="tr-TR" smtClean="0">
                <a:latin typeface="Arial" charset="0"/>
              </a:rPr>
              <a:t>Manisa Sosyal Güvenlik İl Müdürlüğü</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40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14F04A-0F79-4118-9B1D-C5142D0CDBD7}" type="slidenum">
              <a:rPr lang="tr-TR" altLang="tr-TR" smtClean="0">
                <a:latin typeface="Arial" charset="0"/>
              </a:rPr>
              <a:pPr eaLnBrk="1" hangingPunct="1">
                <a:spcBef>
                  <a:spcPct val="0"/>
                </a:spcBef>
              </a:pPr>
              <a:t>32</a:t>
            </a:fld>
            <a:endParaRPr lang="tr-TR" altLang="tr-TR" smtClean="0">
              <a:latin typeface="Arial" charset="0"/>
            </a:endParaRPr>
          </a:p>
        </p:txBody>
      </p:sp>
      <p:sp>
        <p:nvSpPr>
          <p:cNvPr id="44037" name="Veri Yer Tutucusu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8F1914C-975C-4321-82C3-483C4EBCB2AD}" type="datetime1">
              <a:rPr lang="tr-TR" altLang="tr-TR" smtClean="0">
                <a:latin typeface="Arial" charset="0"/>
              </a:rPr>
              <a:pPr eaLnBrk="1" hangingPunct="1">
                <a:spcBef>
                  <a:spcPct val="0"/>
                </a:spcBef>
              </a:pPr>
              <a:t>04.04.2017</a:t>
            </a:fld>
            <a:endParaRPr lang="tr-TR" altLang="tr-TR" smtClean="0">
              <a:latin typeface="Arial" charset="0"/>
            </a:endParaRPr>
          </a:p>
        </p:txBody>
      </p:sp>
      <p:sp>
        <p:nvSpPr>
          <p:cNvPr id="44038" name="Altbilgi Yer Tutucusu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tr-TR" altLang="tr-TR" smtClean="0">
                <a:latin typeface="Arial" charset="0"/>
              </a:rPr>
              <a:t>Manisa Sosyal Güvenlik İl Müdürlüğü</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Başlık Slaydı">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83"/>
              <a:chOff x="0" y="2642"/>
              <a:chExt cx="5760" cy="1678"/>
            </a:xfrm>
          </p:grpSpPr>
          <p:sp>
            <p:nvSpPr>
              <p:cNvPr id="15" name="Rectangle 96"/>
              <p:cNvSpPr>
                <a:spLocks noChangeArrowheads="1"/>
              </p:cNvSpPr>
              <p:nvPr userDrawn="1"/>
            </p:nvSpPr>
            <p:spPr bwMode="ltGray">
              <a:xfrm>
                <a:off x="0" y="2644"/>
                <a:ext cx="5760" cy="16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p>
            </p:txBody>
          </p:sp>
          <p:sp>
            <p:nvSpPr>
              <p:cNvPr id="16" name="Rectangle 97"/>
              <p:cNvSpPr>
                <a:spLocks noChangeArrowheads="1"/>
              </p:cNvSpPr>
              <p:nvPr userDrawn="1"/>
            </p:nvSpPr>
            <p:spPr bwMode="ltGray">
              <a:xfrm>
                <a:off x="0" y="2644"/>
                <a:ext cx="5760" cy="9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05"/>
            <p:cNvSpPr>
              <a:spLocks/>
            </p:cNvSpPr>
            <p:nvPr/>
          </p:nvSpPr>
          <p:spPr bwMode="white">
            <a:xfrm>
              <a:off x="5520" y="3978"/>
              <a:ext cx="240" cy="348"/>
            </a:xfrm>
            <a:custGeom>
              <a:avLst/>
              <a:gdLst>
                <a:gd name="T0" fmla="*/ 109 w 246"/>
                <a:gd name="T1" fmla="*/ 0 h 348"/>
                <a:gd name="T2" fmla="*/ 73 w 246"/>
                <a:gd name="T3" fmla="*/ 196 h 348"/>
                <a:gd name="T4" fmla="*/ 39 w 246"/>
                <a:gd name="T5" fmla="*/ 282 h 348"/>
                <a:gd name="T6" fmla="*/ 0 w 246"/>
                <a:gd name="T7" fmla="*/ 342 h 348"/>
                <a:gd name="T8" fmla="*/ 109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23" name="30 Resim" descr="bina.png"/>
          <p:cNvPicPr>
            <a:picLocks noChangeAspect="1"/>
          </p:cNvPicPr>
          <p:nvPr userDrawn="1"/>
        </p:nvPicPr>
        <p:blipFill>
          <a:blip r:embed="rId2" cstate="print"/>
          <a:stretch>
            <a:fillRect/>
          </a:stretch>
        </p:blipFill>
        <p:spPr>
          <a:xfrm>
            <a:off x="2285984" y="2143116"/>
            <a:ext cx="4670961" cy="25114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32 Resim" descr="q1.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4313"/>
            <a:ext cx="2430463"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114620232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1"/>
              <a:ext cx="5742" cy="1126"/>
              <a:chOff x="0" y="2642"/>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p>
            </p:txBody>
          </p:sp>
          <p:sp>
            <p:nvSpPr>
              <p:cNvPr id="9" name="Rectangle 92"/>
              <p:cNvSpPr>
                <a:spLocks noChangeArrowheads="1"/>
              </p:cNvSpPr>
              <p:nvPr userDrawn="1"/>
            </p:nvSpPr>
            <p:spPr bwMode="ltGray">
              <a:xfrm>
                <a:off x="0" y="2641"/>
                <a:ext cx="5760" cy="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5"/>
              <a:ext cx="5742" cy="1183"/>
              <a:chOff x="0" y="2642"/>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p>
            </p:txBody>
          </p:sp>
          <p:sp>
            <p:nvSpPr>
              <p:cNvPr id="16" name="Rectangle 97"/>
              <p:cNvSpPr>
                <a:spLocks noChangeArrowheads="1"/>
              </p:cNvSpPr>
              <p:nvPr userDrawn="1"/>
            </p:nvSpPr>
            <p:spPr bwMode="ltGray">
              <a:xfrm>
                <a:off x="0" y="2643"/>
                <a:ext cx="5760" cy="9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00"/>
              <p:cNvSpPr>
                <a:spLocks/>
              </p:cNvSpPr>
              <p:nvPr/>
            </p:nvSpPr>
            <p:spPr bwMode="ltGray">
              <a:xfrm flipV="1">
                <a:off x="0" y="2750"/>
                <a:ext cx="5731" cy="377"/>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smtClean="0"/>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 name="Freeform 105"/>
            <p:cNvSpPr>
              <a:spLocks/>
            </p:cNvSpPr>
            <p:nvPr/>
          </p:nvSpPr>
          <p:spPr bwMode="white">
            <a:xfrm>
              <a:off x="5520" y="3978"/>
              <a:ext cx="240" cy="348"/>
            </a:xfrm>
            <a:custGeom>
              <a:avLst/>
              <a:gdLst>
                <a:gd name="T0" fmla="*/ 109 w 246"/>
                <a:gd name="T1" fmla="*/ 0 h 348"/>
                <a:gd name="T2" fmla="*/ 73 w 246"/>
                <a:gd name="T3" fmla="*/ 196 h 348"/>
                <a:gd name="T4" fmla="*/ 39 w 246"/>
                <a:gd name="T5" fmla="*/ 282 h 348"/>
                <a:gd name="T6" fmla="*/ 0 w 246"/>
                <a:gd name="T7" fmla="*/ 342 h 348"/>
                <a:gd name="T8" fmla="*/ 109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23" name="30 Resim" descr="q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1438"/>
            <a:ext cx="24304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smtClean="0"/>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smtClean="0"/>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extLst>
      <p:ext uri="{BB962C8B-B14F-4D97-AF65-F5344CB8AC3E}">
        <p14:creationId xmlns:p14="http://schemas.microsoft.com/office/powerpoint/2010/main" val="195573564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9AC6B14-875A-452E-B7E7-E624777BD70B}" type="datetime1">
              <a:rPr lang="tr-TR"/>
              <a:pPr>
                <a:defRPr/>
              </a:pPr>
              <a:t>04.04.2017</a:t>
            </a:fld>
            <a:endParaRPr lang="tr-TR"/>
          </a:p>
        </p:txBody>
      </p:sp>
      <p:sp>
        <p:nvSpPr>
          <p:cNvPr id="3" name="Footer Placeholder 2"/>
          <p:cNvSpPr>
            <a:spLocks noGrp="1"/>
          </p:cNvSpPr>
          <p:nvPr>
            <p:ph type="ftr" sz="quarter" idx="11"/>
          </p:nvPr>
        </p:nvSpPr>
        <p:spPr/>
        <p:txBody>
          <a:bodyPr/>
          <a:lstStyle>
            <a:lvl1pPr>
              <a:defRPr/>
            </a:lvl1pPr>
          </a:lstStyle>
          <a:p>
            <a:pPr>
              <a:defRPr/>
            </a:pPr>
            <a:r>
              <a:rPr lang="tr-TR"/>
              <a:t>Manisa Sosyal Güvenlik İl Müdürlüğü</a:t>
            </a:r>
          </a:p>
        </p:txBody>
      </p:sp>
      <p:sp>
        <p:nvSpPr>
          <p:cNvPr id="4" name="Slide Number Placeholder 3"/>
          <p:cNvSpPr>
            <a:spLocks noGrp="1"/>
          </p:cNvSpPr>
          <p:nvPr>
            <p:ph type="sldNum" sz="quarter" idx="12"/>
          </p:nvPr>
        </p:nvSpPr>
        <p:spPr/>
        <p:txBody>
          <a:bodyPr/>
          <a:lstStyle>
            <a:lvl1pPr>
              <a:defRPr/>
            </a:lvl1pPr>
          </a:lstStyle>
          <a:p>
            <a:pPr>
              <a:defRPr/>
            </a:pPr>
            <a:fld id="{2E70768B-A3C1-4653-B397-0CC810259307}" type="slidenum">
              <a:rPr lang="tr-TR"/>
              <a:pPr>
                <a:defRPr/>
              </a:pPr>
              <a:t>‹#›</a:t>
            </a:fld>
            <a:endParaRPr lang="tr-TR"/>
          </a:p>
        </p:txBody>
      </p:sp>
    </p:spTree>
    <p:extLst>
      <p:ext uri="{BB962C8B-B14F-4D97-AF65-F5344CB8AC3E}">
        <p14:creationId xmlns:p14="http://schemas.microsoft.com/office/powerpoint/2010/main" val="219296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İçerik Yer Tutucusu 2"/>
          <p:cNvSpPr>
            <a:spLocks noGrp="1"/>
          </p:cNvSpPr>
          <p:nvPr>
            <p:ph idx="1"/>
          </p:nvPr>
        </p:nvSpPr>
        <p:spPr>
          <a:xfrm>
            <a:off x="468313" y="1844675"/>
            <a:ext cx="8229600" cy="35607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4 Altbilgi Yer Tutucusu"/>
          <p:cNvSpPr>
            <a:spLocks noGrp="1"/>
          </p:cNvSpPr>
          <p:nvPr>
            <p:ph type="ftr" sz="quarter" idx="10"/>
          </p:nvPr>
        </p:nvSpPr>
        <p:spPr/>
        <p:txBody>
          <a:bodyPr/>
          <a:lstStyle>
            <a:lvl1pPr>
              <a:defRPr/>
            </a:lvl1pPr>
          </a:lstStyle>
          <a:p>
            <a:pPr>
              <a:defRPr/>
            </a:pPr>
            <a:r>
              <a:rPr lang="tr-TR"/>
              <a:t>Manisa Sosyal Güvenlik İl Müdürlüğü</a:t>
            </a:r>
          </a:p>
        </p:txBody>
      </p:sp>
    </p:spTree>
    <p:extLst>
      <p:ext uri="{BB962C8B-B14F-4D97-AF65-F5344CB8AC3E}">
        <p14:creationId xmlns:p14="http://schemas.microsoft.com/office/powerpoint/2010/main" val="2107149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0 Resim" descr="v2_u.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91"/>
          <p:cNvSpPr>
            <a:spLocks/>
          </p:cNvSpPr>
          <p:nvPr/>
        </p:nvSpPr>
        <p:spPr bwMode="white">
          <a:xfrm>
            <a:off x="-6350" y="950913"/>
            <a:ext cx="9156700" cy="461962"/>
          </a:xfrm>
          <a:custGeom>
            <a:avLst/>
            <a:gdLst>
              <a:gd name="T0" fmla="*/ 2147483647 w 5768"/>
              <a:gd name="T1" fmla="*/ 2147483647 h 366"/>
              <a:gd name="T2" fmla="*/ 0 w 5768"/>
              <a:gd name="T3" fmla="*/ 2147483647 h 366"/>
              <a:gd name="T4" fmla="*/ 2147483647 w 5768"/>
              <a:gd name="T5" fmla="*/ 2147483647 h 366"/>
              <a:gd name="T6" fmla="*/ 2147483647 w 5768"/>
              <a:gd name="T7" fmla="*/ 2147483647 h 366"/>
              <a:gd name="T8" fmla="*/ 2147483647 w 5768"/>
              <a:gd name="T9" fmla="*/ 2147483647 h 366"/>
              <a:gd name="T10" fmla="*/ 2147483647 w 5768"/>
              <a:gd name="T11" fmla="*/ 2147483647 h 366"/>
              <a:gd name="T12" fmla="*/ 2147483647 w 5768"/>
              <a:gd name="T13" fmla="*/ 2147483647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28" name="Rectangle 2"/>
          <p:cNvSpPr>
            <a:spLocks noGrp="1" noChangeArrowheads="1"/>
          </p:cNvSpPr>
          <p:nvPr>
            <p:ph type="title"/>
          </p:nvPr>
        </p:nvSpPr>
        <p:spPr bwMode="white">
          <a:xfrm>
            <a:off x="2571750" y="79375"/>
            <a:ext cx="65722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9" name="Line 92"/>
          <p:cNvSpPr>
            <a:spLocks noChangeShapeType="1"/>
          </p:cNvSpPr>
          <p:nvPr/>
        </p:nvSpPr>
        <p:spPr bwMode="auto">
          <a:xfrm>
            <a:off x="425450" y="6524625"/>
            <a:ext cx="8353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0" name="9 Veri Yer Tutucusu"/>
          <p:cNvSpPr>
            <a:spLocks noGrp="1"/>
          </p:cNvSpPr>
          <p:nvPr>
            <p:ph type="dt" sz="half" idx="2"/>
          </p:nvPr>
        </p:nvSpPr>
        <p:spPr>
          <a:xfrm>
            <a:off x="357188" y="6492875"/>
            <a:ext cx="1357312" cy="365125"/>
          </a:xfrm>
          <a:prstGeom prst="rect">
            <a:avLst/>
          </a:prstGeom>
        </p:spPr>
        <p:txBody>
          <a:bodyPr vert="horz" lIns="91440" tIns="45720" rIns="91440" bIns="45720" rtlCol="0" anchor="ctr"/>
          <a:lstStyle>
            <a:lvl1pPr algn="l">
              <a:defRPr sz="1200" b="1">
                <a:solidFill>
                  <a:schemeClr val="tx1"/>
                </a:solidFill>
                <a:latin typeface="Arial" charset="0"/>
              </a:defRPr>
            </a:lvl1pPr>
          </a:lstStyle>
          <a:p>
            <a:pPr>
              <a:defRPr/>
            </a:pPr>
            <a:fld id="{6C370442-F247-4311-BD40-74D4B6FB8D67}" type="datetime1">
              <a:rPr lang="tr-TR"/>
              <a:pPr>
                <a:defRPr/>
              </a:pPr>
              <a:t>04.04.2017</a:t>
            </a:fld>
            <a:endParaRPr lang="tr-TR"/>
          </a:p>
        </p:txBody>
      </p:sp>
      <p:sp>
        <p:nvSpPr>
          <p:cNvPr id="12" name="11 Altbilgi Yer Tutucusu"/>
          <p:cNvSpPr>
            <a:spLocks noGrp="1"/>
          </p:cNvSpPr>
          <p:nvPr>
            <p:ph type="ftr" sz="quarter" idx="3"/>
          </p:nvPr>
        </p:nvSpPr>
        <p:spPr>
          <a:xfrm>
            <a:off x="1714500" y="6492875"/>
            <a:ext cx="6357938" cy="365125"/>
          </a:xfrm>
          <a:prstGeom prst="rect">
            <a:avLst/>
          </a:prstGeom>
        </p:spPr>
        <p:txBody>
          <a:bodyPr vert="horz" lIns="91440" tIns="45720" rIns="91440" bIns="45720" rtlCol="0" anchor="ctr"/>
          <a:lstStyle>
            <a:lvl1pPr algn="ctr">
              <a:defRPr sz="1200" b="1">
                <a:solidFill>
                  <a:schemeClr val="tx1"/>
                </a:solidFill>
                <a:latin typeface="Arial" charset="0"/>
              </a:defRPr>
            </a:lvl1pPr>
          </a:lstStyle>
          <a:p>
            <a:pPr>
              <a:defRPr/>
            </a:pPr>
            <a:r>
              <a:rPr lang="tr-TR"/>
              <a:t>Manisa Sosyal Güvenlik İl Müdürlüğü</a:t>
            </a:r>
          </a:p>
        </p:txBody>
      </p:sp>
      <p:sp>
        <p:nvSpPr>
          <p:cNvPr id="13" name="12 Slayt Numarası Yer Tutucusu"/>
          <p:cNvSpPr>
            <a:spLocks noGrp="1"/>
          </p:cNvSpPr>
          <p:nvPr>
            <p:ph type="sldNum" sz="quarter" idx="4"/>
          </p:nvPr>
        </p:nvSpPr>
        <p:spPr>
          <a:xfrm>
            <a:off x="8143875" y="6492875"/>
            <a:ext cx="820738" cy="365125"/>
          </a:xfrm>
          <a:prstGeom prst="rect">
            <a:avLst/>
          </a:prstGeom>
        </p:spPr>
        <p:txBody>
          <a:bodyPr vert="horz" lIns="91440" tIns="45720" rIns="91440" bIns="45720" rtlCol="0" anchor="ctr"/>
          <a:lstStyle>
            <a:lvl1pPr algn="r">
              <a:defRPr sz="1200" b="1">
                <a:solidFill>
                  <a:schemeClr val="tx1"/>
                </a:solidFill>
                <a:latin typeface="Arial" charset="0"/>
              </a:defRPr>
            </a:lvl1pPr>
          </a:lstStyle>
          <a:p>
            <a:pPr>
              <a:defRPr/>
            </a:pPr>
            <a:fld id="{0D52974F-F68B-4C05-8C33-89B9E6DAA0EB}" type="slidenum">
              <a:rPr lang="tr-TR"/>
              <a:pPr>
                <a:defRPr/>
              </a:pPr>
              <a:t>‹#›</a:t>
            </a:fld>
            <a:r>
              <a:rPr lang="tr-TR" dirty="0"/>
              <a:t> / 20</a:t>
            </a:r>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Lst>
  <p:transition spd="slow"/>
  <p:timing>
    <p:tnLst>
      <p:par>
        <p:cTn id="1" dur="indefinite" restart="never" nodeType="tmRoot"/>
      </p:par>
    </p:tnLst>
  </p:timing>
  <p:hf hdr="0"/>
  <p:txStyles>
    <p:titleStyle>
      <a:lvl1pPr algn="r" rtl="0" eaLnBrk="0" fontAlgn="base" hangingPunct="0">
        <a:spcBef>
          <a:spcPct val="0"/>
        </a:spcBef>
        <a:spcAft>
          <a:spcPct val="0"/>
        </a:spcAft>
        <a:defRPr sz="32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descr="C:\Users\Emel\Desktop\tesvikler_ma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362" y="997328"/>
            <a:ext cx="2482127" cy="1999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Başlık 1"/>
          <p:cNvSpPr txBox="1">
            <a:spLocks/>
          </p:cNvSpPr>
          <p:nvPr/>
        </p:nvSpPr>
        <p:spPr>
          <a:xfrm>
            <a:off x="250825" y="3140249"/>
            <a:ext cx="8569325" cy="1512887"/>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defRPr/>
            </a:pPr>
            <a:r>
              <a:rPr lang="tr-TR" sz="4000" b="1" spc="300" dirty="0" smtClean="0">
                <a:solidFill>
                  <a:schemeClr val="tx1">
                    <a:lumMod val="75000"/>
                  </a:schemeClr>
                </a:solidFill>
                <a:latin typeface="Segoe UI" pitchFamily="34" charset="0"/>
                <a:cs typeface="Segoe UI" pitchFamily="34" charset="0"/>
              </a:rPr>
              <a:t>SİGORTA PRİMİ </a:t>
            </a:r>
          </a:p>
          <a:p>
            <a:pPr algn="ctr">
              <a:defRPr/>
            </a:pPr>
            <a:r>
              <a:rPr lang="tr-TR" sz="4000" b="1" spc="300" dirty="0" smtClean="0">
                <a:solidFill>
                  <a:schemeClr val="tx1">
                    <a:lumMod val="75000"/>
                  </a:schemeClr>
                </a:solidFill>
                <a:latin typeface="Segoe UI" pitchFamily="34" charset="0"/>
                <a:cs typeface="Segoe UI" pitchFamily="34" charset="0"/>
              </a:rPr>
              <a:t>TEŞVİKİ UYGULAMALARI</a:t>
            </a:r>
            <a:endParaRPr lang="tr-TR" sz="4000" b="1" spc="300" dirty="0">
              <a:solidFill>
                <a:schemeClr val="tx1">
                  <a:lumMod val="75000"/>
                </a:schemeClr>
              </a:solidFill>
              <a:latin typeface="Segoe UI" pitchFamily="34" charset="0"/>
              <a:cs typeface="Segoe UI" pitchFamily="34" charset="0"/>
            </a:endParaRPr>
          </a:p>
        </p:txBody>
      </p:sp>
      <p:sp>
        <p:nvSpPr>
          <p:cNvPr id="6148" name="Altbilgi Yer Tutucusu 14"/>
          <p:cNvSpPr>
            <a:spLocks noGrp="1"/>
          </p:cNvSpPr>
          <p:nvPr>
            <p:ph type="ftr" sz="quarter" idx="11"/>
          </p:nvPr>
        </p:nvSpPr>
        <p:spPr bwMode="auto">
          <a:xfrm>
            <a:off x="1393031" y="6492875"/>
            <a:ext cx="63579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6149" name="Başlık 1"/>
          <p:cNvSpPr txBox="1">
            <a:spLocks/>
          </p:cNvSpPr>
          <p:nvPr/>
        </p:nvSpPr>
        <p:spPr bwMode="auto">
          <a:xfrm>
            <a:off x="2124075" y="115888"/>
            <a:ext cx="66246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dirty="0">
                <a:solidFill>
                  <a:schemeClr val="bg1"/>
                </a:solidFill>
                <a:latin typeface="Constantia" pitchFamily="18" charset="0"/>
              </a:rPr>
              <a:t>Manisa Sosyal Güvenlik İl Müdürlüğü</a:t>
            </a:r>
          </a:p>
        </p:txBody>
      </p:sp>
      <p:sp>
        <p:nvSpPr>
          <p:cNvPr id="16" name="Çapraz Köşesi Kesik Dikdörtgen 18"/>
          <p:cNvSpPr/>
          <p:nvPr/>
        </p:nvSpPr>
        <p:spPr>
          <a:xfrm>
            <a:off x="4603835" y="5205189"/>
            <a:ext cx="1357200" cy="744091"/>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4857</a:t>
            </a:r>
          </a:p>
          <a:p>
            <a:pPr algn="ctr">
              <a:defRPr/>
            </a:pPr>
            <a:r>
              <a:rPr lang="tr-TR" sz="1400" b="1" dirty="0">
                <a:solidFill>
                  <a:schemeClr val="tx1"/>
                </a:solidFill>
                <a:cs typeface="Arial" charset="0"/>
              </a:rPr>
              <a:t>Teşvik</a:t>
            </a:r>
          </a:p>
        </p:txBody>
      </p:sp>
      <p:sp>
        <p:nvSpPr>
          <p:cNvPr id="17" name="Çapraz Köşesi Kesik Dikdörtgen 42"/>
          <p:cNvSpPr/>
          <p:nvPr/>
        </p:nvSpPr>
        <p:spPr>
          <a:xfrm>
            <a:off x="3165264" y="5205189"/>
            <a:ext cx="1357200" cy="744091"/>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6645</a:t>
            </a:r>
          </a:p>
          <a:p>
            <a:pPr algn="ctr">
              <a:defRPr/>
            </a:pPr>
            <a:r>
              <a:rPr lang="tr-TR" sz="1400" b="1" dirty="0">
                <a:solidFill>
                  <a:schemeClr val="tx1"/>
                </a:solidFill>
                <a:cs typeface="Arial" charset="0"/>
              </a:rPr>
              <a:t>Teşvik</a:t>
            </a:r>
          </a:p>
        </p:txBody>
      </p:sp>
      <p:sp>
        <p:nvSpPr>
          <p:cNvPr id="18" name="Çapraz Köşesi Kesik Dikdörtgen 18"/>
          <p:cNvSpPr/>
          <p:nvPr/>
        </p:nvSpPr>
        <p:spPr>
          <a:xfrm>
            <a:off x="1723516" y="5205189"/>
            <a:ext cx="1357200" cy="744091"/>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6111</a:t>
            </a:r>
          </a:p>
          <a:p>
            <a:pPr algn="ctr">
              <a:defRPr/>
            </a:pPr>
            <a:r>
              <a:rPr lang="tr-TR" sz="1400" b="1" dirty="0">
                <a:solidFill>
                  <a:schemeClr val="tx1"/>
                </a:solidFill>
                <a:cs typeface="Arial" charset="0"/>
              </a:rPr>
              <a:t>Teşvik</a:t>
            </a:r>
          </a:p>
        </p:txBody>
      </p:sp>
      <p:sp>
        <p:nvSpPr>
          <p:cNvPr id="19" name="Çapraz Köşesi Kesik Dikdörtgen 40"/>
          <p:cNvSpPr/>
          <p:nvPr/>
        </p:nvSpPr>
        <p:spPr>
          <a:xfrm>
            <a:off x="284178" y="5205189"/>
            <a:ext cx="1356271" cy="744091"/>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5510</a:t>
            </a:r>
          </a:p>
          <a:p>
            <a:pPr algn="ctr">
              <a:defRPr/>
            </a:pPr>
            <a:r>
              <a:rPr lang="tr-TR" sz="1400" b="1" dirty="0">
                <a:solidFill>
                  <a:schemeClr val="tx1"/>
                </a:solidFill>
                <a:cs typeface="Arial" charset="0"/>
              </a:rPr>
              <a:t>Teşvik</a:t>
            </a:r>
          </a:p>
        </p:txBody>
      </p:sp>
      <p:sp>
        <p:nvSpPr>
          <p:cNvPr id="20" name="Çapraz Köşesi Kesik Dikdörtgen 18"/>
          <p:cNvSpPr/>
          <p:nvPr/>
        </p:nvSpPr>
        <p:spPr>
          <a:xfrm>
            <a:off x="7473269" y="5205189"/>
            <a:ext cx="1357200" cy="745200"/>
          </a:xfrm>
          <a:prstGeom prst="snip2DiagRect">
            <a:avLst/>
          </a:prstGeom>
          <a:solidFill>
            <a:schemeClr val="bg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smtClean="0">
                <a:solidFill>
                  <a:schemeClr val="tx1"/>
                </a:solidFill>
                <a:cs typeface="Arial" charset="0"/>
              </a:rPr>
              <a:t>687</a:t>
            </a:r>
            <a:endParaRPr lang="tr-TR" sz="1400" b="1" dirty="0">
              <a:solidFill>
                <a:schemeClr val="tx1"/>
              </a:solidFill>
              <a:cs typeface="Arial" charset="0"/>
            </a:endParaRPr>
          </a:p>
          <a:p>
            <a:pPr algn="ctr">
              <a:defRPr/>
            </a:pPr>
            <a:r>
              <a:rPr lang="tr-TR" sz="1400" b="1" dirty="0">
                <a:solidFill>
                  <a:schemeClr val="tx1"/>
                </a:solidFill>
                <a:cs typeface="Arial" charset="0"/>
              </a:rPr>
              <a:t>Teşvik</a:t>
            </a:r>
          </a:p>
        </p:txBody>
      </p:sp>
      <p:sp>
        <p:nvSpPr>
          <p:cNvPr id="21" name="Çapraz Köşesi Kesik Dikdörtgen 18"/>
          <p:cNvSpPr/>
          <p:nvPr/>
        </p:nvSpPr>
        <p:spPr>
          <a:xfrm>
            <a:off x="6043995" y="5205189"/>
            <a:ext cx="1357200" cy="7452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5746</a:t>
            </a:r>
          </a:p>
          <a:p>
            <a:pPr algn="ctr">
              <a:defRPr/>
            </a:pPr>
            <a:r>
              <a:rPr lang="tr-TR" sz="1400" b="1" dirty="0" smtClean="0">
                <a:solidFill>
                  <a:schemeClr val="tx1"/>
                </a:solidFill>
                <a:cs typeface="Arial" charset="0"/>
              </a:rPr>
              <a:t>Teşvik</a:t>
            </a:r>
            <a:endParaRPr lang="tr-TR" sz="1400" b="1" dirty="0">
              <a:solidFill>
                <a:schemeClr val="tx1"/>
              </a:solidFill>
              <a:cs typeface="Arial" charset="0"/>
            </a:endParaRPr>
          </a:p>
        </p:txBody>
      </p:sp>
    </p:spTree>
    <p:extLst>
      <p:ext uri="{BB962C8B-B14F-4D97-AF65-F5344CB8AC3E}">
        <p14:creationId xmlns:p14="http://schemas.microsoft.com/office/powerpoint/2010/main" val="1254506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4339"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5510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9389" y="1736725"/>
            <a:ext cx="8497068" cy="4716463"/>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defRPr/>
            </a:pPr>
            <a:r>
              <a:rPr lang="tr-TR" sz="1600" dirty="0" smtClean="0">
                <a:solidFill>
                  <a:schemeClr val="tx2"/>
                </a:solidFill>
                <a:latin typeface="Arial" pitchFamily="34" charset="0"/>
                <a:cs typeface="Arial" pitchFamily="34" charset="0"/>
              </a:rPr>
              <a:t>Diğer Hususlar</a:t>
            </a:r>
          </a:p>
          <a:p>
            <a:pPr>
              <a:defRPr/>
            </a:pPr>
            <a:endParaRPr lang="tr-TR" sz="1600" dirty="0" smtClean="0">
              <a:solidFill>
                <a:schemeClr val="tx2"/>
              </a:solidFill>
              <a:latin typeface="Arial" pitchFamily="34" charset="0"/>
              <a:cs typeface="Arial" pitchFamily="34" charset="0"/>
            </a:endParaRPr>
          </a:p>
          <a:p>
            <a:pPr lvl="1" algn="just">
              <a:defRPr/>
            </a:pPr>
            <a:r>
              <a:rPr lang="tr-TR" sz="1600" dirty="0" smtClean="0">
                <a:solidFill>
                  <a:schemeClr val="tx2"/>
                </a:solidFill>
                <a:latin typeface="Arial" pitchFamily="34" charset="0"/>
                <a:cs typeface="Arial" pitchFamily="34" charset="0"/>
              </a:rPr>
              <a:t>Toplu iş sözleşmeleri uyarınca geriye yönelik olarak ödenmesine karar verilen ücret farklarına ilişkin ek nitelikteki aylık prim ve hizmet belgelerinin, toplu iş sözleşmesinin imzalandığı tarihi,</a:t>
            </a:r>
          </a:p>
          <a:p>
            <a:pPr lvl="1" algn="just">
              <a:defRPr/>
            </a:pPr>
            <a:endParaRPr lang="tr-TR" sz="1600" dirty="0" smtClean="0">
              <a:solidFill>
                <a:schemeClr val="tx2"/>
              </a:solidFill>
              <a:latin typeface="Arial" pitchFamily="34" charset="0"/>
              <a:cs typeface="Arial" pitchFamily="34" charset="0"/>
            </a:endParaRPr>
          </a:p>
          <a:p>
            <a:pPr lvl="1" algn="just">
              <a:defRPr/>
            </a:pPr>
            <a:r>
              <a:rPr lang="tr-TR" sz="1600" dirty="0" smtClean="0">
                <a:solidFill>
                  <a:schemeClr val="tx2"/>
                </a:solidFill>
                <a:latin typeface="Arial" pitchFamily="34" charset="0"/>
                <a:cs typeface="Arial" pitchFamily="34" charset="0"/>
              </a:rPr>
              <a:t>Kamu kurum ve kuruluşlarında çalışan ve toplu iş sözleşmesi dışında kalan sigortalılar ile özel sektöre ait işyerlerinde sendikalara üye olmamaları sebebiyle toplu iş sözleşmesi kapsamı dışında kalan sigortalılara, geriye dönük ödenmesine karar verilen ücret farklarına ilişkin ek nitelikteki aylık prim ve hizmet belgelerinin, alınan karar tarihini,</a:t>
            </a:r>
          </a:p>
          <a:p>
            <a:pPr lvl="1">
              <a:defRPr/>
            </a:pPr>
            <a:endParaRPr lang="tr-TR" sz="1600" dirty="0" smtClean="0">
              <a:solidFill>
                <a:schemeClr val="tx2"/>
              </a:solidFill>
              <a:latin typeface="Arial" pitchFamily="34" charset="0"/>
              <a:cs typeface="Arial" pitchFamily="34" charset="0"/>
            </a:endParaRPr>
          </a:p>
          <a:p>
            <a:pPr lvl="1">
              <a:defRPr/>
            </a:pPr>
            <a:endParaRPr lang="tr-TR" sz="1600" dirty="0" smtClean="0">
              <a:solidFill>
                <a:schemeClr val="tx2"/>
              </a:solidFill>
              <a:latin typeface="Arial" pitchFamily="34" charset="0"/>
              <a:cs typeface="Arial" pitchFamily="34" charset="0"/>
            </a:endParaRPr>
          </a:p>
          <a:p>
            <a:pPr marL="0" indent="0">
              <a:buFont typeface="Wingdings" pitchFamily="2" charset="2"/>
              <a:buNone/>
              <a:defRPr/>
            </a:pPr>
            <a:endParaRPr lang="tr-TR" sz="16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5363"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5510 Teşvik Uygulaması</a:t>
            </a:r>
            <a:endParaRPr lang="tr-TR" sz="1600" dirty="0">
              <a:solidFill>
                <a:schemeClr val="tx1"/>
              </a:solidFill>
              <a:cs typeface="Arial" charset="0"/>
            </a:endParaRPr>
          </a:p>
        </p:txBody>
      </p:sp>
      <p:sp>
        <p:nvSpPr>
          <p:cNvPr id="15365" name="Rectangle 3"/>
          <p:cNvSpPr txBox="1">
            <a:spLocks noChangeArrowheads="1"/>
          </p:cNvSpPr>
          <p:nvPr/>
        </p:nvSpPr>
        <p:spPr bwMode="auto">
          <a:xfrm>
            <a:off x="179388" y="1736725"/>
            <a:ext cx="8569075"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Font typeface="Wingdings" pitchFamily="2" charset="2"/>
              <a:buChar char="q"/>
            </a:pPr>
            <a:r>
              <a:rPr lang="tr-TR" altLang="tr-TR" sz="1600" b="1" dirty="0">
                <a:solidFill>
                  <a:schemeClr val="tx2"/>
                </a:solidFill>
                <a:cs typeface="Arial" charset="0"/>
              </a:rPr>
              <a:t>Diğer Hususlar</a:t>
            </a:r>
          </a:p>
          <a:p>
            <a:pPr lvl="1" algn="just">
              <a:spcBef>
                <a:spcPct val="20000"/>
              </a:spcBef>
              <a:buClr>
                <a:schemeClr val="tx1"/>
              </a:buClr>
              <a:buFont typeface="Wingdings" pitchFamily="2" charset="2"/>
              <a:buChar char="§"/>
            </a:pPr>
            <a:r>
              <a:rPr lang="tr-TR" altLang="tr-TR" sz="1600" dirty="0" smtClean="0">
                <a:solidFill>
                  <a:schemeClr val="tx2"/>
                </a:solidFill>
                <a:cs typeface="Arial" charset="0"/>
              </a:rPr>
              <a:t>4857 </a:t>
            </a:r>
            <a:r>
              <a:rPr lang="tr-TR" altLang="tr-TR" sz="1600" dirty="0">
                <a:solidFill>
                  <a:schemeClr val="tx2"/>
                </a:solidFill>
                <a:cs typeface="Arial" charset="0"/>
              </a:rPr>
              <a:t>sayılı İş Kanununun 21 inci maddesine istinaden iş mahkemelerince veya özel hakem tarafından verilen kararların tebliğinden sonra, on iş günü içinde sigortalı, işe başlamak üzere işverene başvurduğu takdirde, iş mahkemeleri veya özel hakemlerce verilen karar uyarınca ödenmesine karar verilen ücretlere ilişkin ek nitelikteki aylık prim ve hizmet belgelerinin kesinleşen mahkeme kararının sigortalıya tebliğ edildiği tarihi izleyen onuncu iş gününü, takip eden ay/dönemin 23 üne, ilgili ayda tahakkuk etmiş sigorta primlerinin İşveren Hissesinin Hazinece karşılanmayan kısmı ile sigortalı hissesinin tamamını da yukarıda belirtilen tarihleri izleyen ayın sonuna kadar ödemeleri halinde 5 (beş) puanlık prim indiriminden yararlanmış olacaklardır.</a:t>
            </a:r>
          </a:p>
          <a:p>
            <a:pPr lvl="1" algn="just">
              <a:spcBef>
                <a:spcPct val="20000"/>
              </a:spcBef>
              <a:buClr>
                <a:schemeClr val="tx1"/>
              </a:buClr>
              <a:buFont typeface="Wingdings" pitchFamily="2" charset="2"/>
              <a:buChar char="§"/>
            </a:pPr>
            <a:endParaRPr lang="tr-TR" altLang="tr-TR" sz="1600" dirty="0">
              <a:solidFill>
                <a:schemeClr val="tx2"/>
              </a:solidFill>
              <a:cs typeface="Arial" charset="0"/>
            </a:endParaRPr>
          </a:p>
          <a:p>
            <a:pPr lvl="1" algn="just">
              <a:spcBef>
                <a:spcPct val="20000"/>
              </a:spcBef>
              <a:buClr>
                <a:schemeClr val="tx1"/>
              </a:buClr>
              <a:buFont typeface="Wingdings" pitchFamily="2" charset="2"/>
              <a:buChar char="§"/>
            </a:pPr>
            <a:r>
              <a:rPr lang="tr-TR" altLang="tr-TR" sz="1600" dirty="0">
                <a:solidFill>
                  <a:schemeClr val="tx2"/>
                </a:solidFill>
                <a:cs typeface="Arial" charset="0"/>
              </a:rPr>
              <a:t>5084 sayılı Kanunun 4 üncü maddesi ve 4447 sayılı Kanunun 50 </a:t>
            </a:r>
            <a:r>
              <a:rPr lang="tr-TR" altLang="tr-TR" sz="1600" dirty="0" err="1">
                <a:solidFill>
                  <a:schemeClr val="tx2"/>
                </a:solidFill>
                <a:cs typeface="Arial" charset="0"/>
              </a:rPr>
              <a:t>nci</a:t>
            </a:r>
            <a:r>
              <a:rPr lang="tr-TR" altLang="tr-TR" sz="1600" dirty="0">
                <a:solidFill>
                  <a:schemeClr val="tx2"/>
                </a:solidFill>
                <a:cs typeface="Arial" charset="0"/>
              </a:rPr>
              <a:t> maddesinde öngörülen sigorta prim destekleri hariç diğer teşvik Kanunları kapsamına giren bir sigortalı için, işyerinin; yasal ödeme süresi geçmiş prim, idari para cezası ve bunlara ilişkin gecikme cezası ve gecikme zammı borcunun bulunmaması halinde, öncelikle     5 (beş) puanlık prim desteğinden, ardından diğer kanunda öngörülen destekten yararlanılabilecektir.</a:t>
            </a:r>
          </a:p>
        </p:txBody>
      </p:sp>
    </p:spTree>
  </p:cSld>
  <p:clrMapOvr>
    <a:masterClrMapping/>
  </p:clrMapOvr>
  <p:transition spd="slow">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6387"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5510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9389" y="1736725"/>
            <a:ext cx="8569076" cy="4716463"/>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defRPr/>
            </a:pPr>
            <a:r>
              <a:rPr lang="tr-TR" sz="1600" dirty="0" smtClean="0">
                <a:solidFill>
                  <a:schemeClr val="tx2"/>
                </a:solidFill>
                <a:latin typeface="Arial" pitchFamily="34" charset="0"/>
                <a:cs typeface="Arial" pitchFamily="34" charset="0"/>
              </a:rPr>
              <a:t>Örnek : Prim Hesabı</a:t>
            </a:r>
          </a:p>
          <a:p>
            <a:pPr marL="447675" indent="273050" algn="just" eaLnBrk="1" fontAlgn="auto" hangingPunct="1">
              <a:lnSpc>
                <a:spcPct val="120000"/>
              </a:lnSpc>
              <a:spcAft>
                <a:spcPts val="0"/>
              </a:spcAft>
              <a:buClr>
                <a:srgbClr val="00003E"/>
              </a:buClr>
              <a:buFont typeface="Wingdings" pitchFamily="2" charset="2"/>
              <a:buNone/>
              <a:defRPr/>
            </a:pPr>
            <a:r>
              <a:rPr lang="tr-TR" sz="1600" b="0" dirty="0" smtClean="0">
                <a:solidFill>
                  <a:schemeClr val="tx2"/>
                </a:solidFill>
                <a:latin typeface="Arial" pitchFamily="34" charset="0"/>
                <a:cs typeface="Arial" pitchFamily="34" charset="0"/>
              </a:rPr>
              <a:t>Malullük</a:t>
            </a:r>
            <a:r>
              <a:rPr lang="tr-TR" sz="1600" b="0" dirty="0">
                <a:solidFill>
                  <a:schemeClr val="tx2"/>
                </a:solidFill>
                <a:latin typeface="Arial" pitchFamily="34" charset="0"/>
                <a:cs typeface="Arial" pitchFamily="34" charset="0"/>
              </a:rPr>
              <a:t>, yaşlılık ve ölüm sigortası primi işveren hissesinin beş puanlık kısmına isabet tutarı prime esas kazanç üzerinden hesaplanarak Hazinece karşılanır.</a:t>
            </a:r>
          </a:p>
          <a:p>
            <a:pPr marL="447675" indent="0" algn="just" eaLnBrk="1" fontAlgn="auto" hangingPunct="1">
              <a:lnSpc>
                <a:spcPct val="120000"/>
              </a:lnSpc>
              <a:spcAft>
                <a:spcPts val="0"/>
              </a:spcAft>
              <a:buClr>
                <a:srgbClr val="00003E"/>
              </a:buClr>
              <a:buFont typeface="Wingdings" pitchFamily="2" charset="2"/>
              <a:buNone/>
              <a:defRPr/>
            </a:pPr>
            <a:endParaRPr lang="tr-TR" sz="1600" b="0" dirty="0">
              <a:solidFill>
                <a:schemeClr val="tx2"/>
              </a:solidFill>
              <a:latin typeface="Arial" pitchFamily="34" charset="0"/>
              <a:cs typeface="Arial" pitchFamily="34" charset="0"/>
            </a:endParaRPr>
          </a:p>
          <a:p>
            <a:pPr marL="447675" indent="0" eaLnBrk="1" fontAlgn="auto" hangingPunct="1">
              <a:lnSpc>
                <a:spcPct val="120000"/>
              </a:lnSpc>
              <a:spcBef>
                <a:spcPts val="0"/>
              </a:spcBef>
              <a:spcAft>
                <a:spcPts val="0"/>
              </a:spcAft>
              <a:buClrTx/>
              <a:buFont typeface="Wingdings" pitchFamily="2" charset="2"/>
              <a:buNone/>
              <a:defRPr/>
            </a:pPr>
            <a:r>
              <a:rPr lang="tr-TR" sz="1600" b="0" dirty="0" smtClean="0">
                <a:solidFill>
                  <a:schemeClr val="tx2"/>
                </a:solidFill>
                <a:latin typeface="Arial" pitchFamily="34" charset="0"/>
                <a:cs typeface="Arial" pitchFamily="34" charset="0"/>
              </a:rPr>
              <a:t>Prime </a:t>
            </a:r>
            <a:r>
              <a:rPr lang="tr-TR" sz="1600" b="0" dirty="0">
                <a:solidFill>
                  <a:schemeClr val="tx2"/>
                </a:solidFill>
                <a:latin typeface="Arial" pitchFamily="34" charset="0"/>
                <a:cs typeface="Arial" pitchFamily="34" charset="0"/>
              </a:rPr>
              <a:t>esas kazanç tutarı                                  </a:t>
            </a:r>
            <a:r>
              <a:rPr lang="tr-TR" sz="1600" b="0" dirty="0" smtClean="0">
                <a:solidFill>
                  <a:schemeClr val="tx2"/>
                </a:solidFill>
                <a:latin typeface="Arial" pitchFamily="34" charset="0"/>
                <a:cs typeface="Arial" pitchFamily="34" charset="0"/>
              </a:rPr>
              <a:t>: </a:t>
            </a:r>
            <a:r>
              <a:rPr lang="tr-TR" sz="1600" b="0" dirty="0">
                <a:solidFill>
                  <a:schemeClr val="tx2"/>
                </a:solidFill>
                <a:latin typeface="Arial" pitchFamily="34" charset="0"/>
                <a:cs typeface="Arial" pitchFamily="34" charset="0"/>
              </a:rPr>
              <a:t>2.000,00 TL</a:t>
            </a:r>
          </a:p>
          <a:p>
            <a:pPr marL="447675" indent="0" eaLnBrk="1" fontAlgn="auto" hangingPunct="1">
              <a:lnSpc>
                <a:spcPct val="120000"/>
              </a:lnSpc>
              <a:spcBef>
                <a:spcPts val="0"/>
              </a:spcBef>
              <a:spcAft>
                <a:spcPts val="0"/>
              </a:spcAft>
              <a:buClrTx/>
              <a:buFont typeface="Wingdings" pitchFamily="2" charset="2"/>
              <a:buNone/>
              <a:defRPr/>
            </a:pPr>
            <a:endParaRPr lang="tr-TR" sz="1600" b="0" dirty="0">
              <a:solidFill>
                <a:schemeClr val="tx2"/>
              </a:solidFill>
              <a:latin typeface="Arial" pitchFamily="34" charset="0"/>
              <a:cs typeface="Arial" pitchFamily="34" charset="0"/>
            </a:endParaRPr>
          </a:p>
          <a:p>
            <a:pPr marL="447675" indent="0" algn="just" eaLnBrk="1" fontAlgn="auto" hangingPunct="1">
              <a:lnSpc>
                <a:spcPct val="120000"/>
              </a:lnSpc>
              <a:spcBef>
                <a:spcPts val="300"/>
              </a:spcBef>
              <a:spcAft>
                <a:spcPts val="0"/>
              </a:spcAft>
              <a:buClr>
                <a:srgbClr val="046CA6"/>
              </a:buClr>
              <a:buFont typeface="Wingdings" pitchFamily="2" charset="2"/>
              <a:buNone/>
              <a:defRPr/>
            </a:pPr>
            <a:r>
              <a:rPr lang="tr-TR" sz="1600" b="0" dirty="0" smtClean="0">
                <a:solidFill>
                  <a:schemeClr val="tx2"/>
                </a:solidFill>
                <a:latin typeface="Arial" pitchFamily="34" charset="0"/>
                <a:cs typeface="Arial" pitchFamily="34" charset="0"/>
              </a:rPr>
              <a:t>Ödenmesi </a:t>
            </a:r>
            <a:r>
              <a:rPr lang="tr-TR" sz="1600" b="0" dirty="0">
                <a:solidFill>
                  <a:schemeClr val="tx2"/>
                </a:solidFill>
                <a:latin typeface="Arial" pitchFamily="34" charset="0"/>
                <a:cs typeface="Arial" pitchFamily="34" charset="0"/>
              </a:rPr>
              <a:t>gereken;</a:t>
            </a:r>
          </a:p>
          <a:p>
            <a:pPr marL="447675" indent="0" algn="just" eaLnBrk="1" fontAlgn="auto" hangingPunct="1">
              <a:lnSpc>
                <a:spcPct val="120000"/>
              </a:lnSpc>
              <a:spcBef>
                <a:spcPts val="300"/>
              </a:spcBef>
              <a:spcAft>
                <a:spcPts val="0"/>
              </a:spcAft>
              <a:buClr>
                <a:srgbClr val="046CA6"/>
              </a:buClr>
              <a:buFont typeface="Wingdings" pitchFamily="2" charset="2"/>
              <a:buNone/>
              <a:defRPr/>
            </a:pPr>
            <a:r>
              <a:rPr lang="tr-TR" sz="1600" b="0" dirty="0" smtClean="0">
                <a:solidFill>
                  <a:schemeClr val="tx2"/>
                </a:solidFill>
                <a:latin typeface="Arial" pitchFamily="34" charset="0"/>
                <a:cs typeface="Arial" pitchFamily="34" charset="0"/>
              </a:rPr>
              <a:t>Sigorta </a:t>
            </a:r>
            <a:r>
              <a:rPr lang="tr-TR" sz="1600" b="0" dirty="0">
                <a:solidFill>
                  <a:schemeClr val="tx2"/>
                </a:solidFill>
                <a:latin typeface="Arial" pitchFamily="34" charset="0"/>
                <a:cs typeface="Arial" pitchFamily="34" charset="0"/>
              </a:rPr>
              <a:t>primi sigortalı hissesi (%14)		</a:t>
            </a:r>
            <a:r>
              <a:rPr lang="tr-TR" sz="1600" b="0" dirty="0" smtClean="0">
                <a:solidFill>
                  <a:schemeClr val="tx2"/>
                </a:solidFill>
                <a:latin typeface="Arial" pitchFamily="34" charset="0"/>
                <a:cs typeface="Arial" pitchFamily="34" charset="0"/>
              </a:rPr>
              <a:t> : </a:t>
            </a:r>
            <a:r>
              <a:rPr lang="tr-TR" sz="1600" b="0" dirty="0">
                <a:solidFill>
                  <a:schemeClr val="tx2"/>
                </a:solidFill>
                <a:latin typeface="Arial" pitchFamily="34" charset="0"/>
                <a:cs typeface="Arial" pitchFamily="34" charset="0"/>
              </a:rPr>
              <a:t>280,00 TL</a:t>
            </a:r>
          </a:p>
          <a:p>
            <a:pPr marL="447675" indent="0" algn="just" eaLnBrk="1" fontAlgn="auto" hangingPunct="1">
              <a:lnSpc>
                <a:spcPct val="120000"/>
              </a:lnSpc>
              <a:spcBef>
                <a:spcPts val="300"/>
              </a:spcBef>
              <a:spcAft>
                <a:spcPts val="0"/>
              </a:spcAft>
              <a:buClr>
                <a:srgbClr val="046CA6"/>
              </a:buClr>
              <a:buFont typeface="Wingdings" pitchFamily="2" charset="2"/>
              <a:buNone/>
              <a:defRPr/>
            </a:pPr>
            <a:r>
              <a:rPr lang="tr-TR" sz="1600" b="0" dirty="0" smtClean="0">
                <a:solidFill>
                  <a:schemeClr val="tx2"/>
                </a:solidFill>
                <a:latin typeface="Arial" pitchFamily="34" charset="0"/>
                <a:cs typeface="Arial" pitchFamily="34" charset="0"/>
              </a:rPr>
              <a:t>Sigorta </a:t>
            </a:r>
            <a:r>
              <a:rPr lang="tr-TR" sz="1600" b="0" dirty="0">
                <a:solidFill>
                  <a:schemeClr val="tx2"/>
                </a:solidFill>
                <a:latin typeface="Arial" pitchFamily="34" charset="0"/>
                <a:cs typeface="Arial" pitchFamily="34" charset="0"/>
              </a:rPr>
              <a:t>primi işveren hissesi (%20,5)	</a:t>
            </a:r>
            <a:r>
              <a:rPr lang="tr-TR" sz="1600" b="0" dirty="0" smtClean="0">
                <a:solidFill>
                  <a:schemeClr val="tx2"/>
                </a:solidFill>
                <a:latin typeface="Arial" pitchFamily="34" charset="0"/>
                <a:cs typeface="Arial" pitchFamily="34" charset="0"/>
              </a:rPr>
              <a:t> : </a:t>
            </a:r>
            <a:r>
              <a:rPr lang="tr-TR" sz="1600" b="0" dirty="0">
                <a:solidFill>
                  <a:schemeClr val="tx2"/>
                </a:solidFill>
                <a:latin typeface="Arial" pitchFamily="34" charset="0"/>
                <a:cs typeface="Arial" pitchFamily="34" charset="0"/>
              </a:rPr>
              <a:t>410,00  TL</a:t>
            </a:r>
          </a:p>
          <a:p>
            <a:pPr marL="447675" indent="0" algn="just" eaLnBrk="1" fontAlgn="auto" hangingPunct="1">
              <a:lnSpc>
                <a:spcPct val="120000"/>
              </a:lnSpc>
              <a:spcBef>
                <a:spcPts val="300"/>
              </a:spcBef>
              <a:spcAft>
                <a:spcPts val="0"/>
              </a:spcAft>
              <a:buClr>
                <a:srgbClr val="046CA6"/>
              </a:buClr>
              <a:buFont typeface="Wingdings" pitchFamily="2" charset="2"/>
              <a:buNone/>
              <a:defRPr/>
            </a:pPr>
            <a:r>
              <a:rPr lang="tr-TR" sz="1600" b="0" dirty="0" smtClean="0">
                <a:solidFill>
                  <a:schemeClr val="tx2"/>
                </a:solidFill>
                <a:latin typeface="Arial" pitchFamily="34" charset="0"/>
                <a:cs typeface="Arial" pitchFamily="34" charset="0"/>
              </a:rPr>
              <a:t>Sigorta </a:t>
            </a:r>
            <a:r>
              <a:rPr lang="tr-TR" sz="1600" b="0" dirty="0">
                <a:solidFill>
                  <a:schemeClr val="tx2"/>
                </a:solidFill>
                <a:latin typeface="Arial" pitchFamily="34" charset="0"/>
                <a:cs typeface="Arial" pitchFamily="34" charset="0"/>
              </a:rPr>
              <a:t>primi sigortalı + işveren hissesi </a:t>
            </a:r>
            <a:r>
              <a:rPr lang="tr-TR" sz="1600" b="0" dirty="0" smtClean="0">
                <a:solidFill>
                  <a:schemeClr val="tx2"/>
                </a:solidFill>
                <a:latin typeface="Arial" pitchFamily="34" charset="0"/>
                <a:cs typeface="Arial" pitchFamily="34" charset="0"/>
              </a:rPr>
              <a:t>toplamı: </a:t>
            </a:r>
            <a:r>
              <a:rPr lang="tr-TR" sz="1600" b="0" dirty="0">
                <a:solidFill>
                  <a:schemeClr val="tx2"/>
                </a:solidFill>
                <a:latin typeface="Arial" pitchFamily="34" charset="0"/>
                <a:cs typeface="Arial" pitchFamily="34" charset="0"/>
              </a:rPr>
              <a:t>690,00  TL</a:t>
            </a:r>
          </a:p>
          <a:p>
            <a:pPr marL="447675" indent="0" algn="just" eaLnBrk="1" fontAlgn="auto" hangingPunct="1">
              <a:lnSpc>
                <a:spcPct val="120000"/>
              </a:lnSpc>
              <a:spcBef>
                <a:spcPts val="300"/>
              </a:spcBef>
              <a:spcAft>
                <a:spcPts val="0"/>
              </a:spcAft>
              <a:buClr>
                <a:srgbClr val="046CA6"/>
              </a:buClr>
              <a:buFont typeface="Wingdings" pitchFamily="2" charset="2"/>
              <a:buNone/>
              <a:defRPr/>
            </a:pPr>
            <a:r>
              <a:rPr lang="tr-TR" sz="1600" b="0" dirty="0" smtClean="0">
                <a:solidFill>
                  <a:schemeClr val="tx2"/>
                </a:solidFill>
                <a:latin typeface="Arial" pitchFamily="34" charset="0"/>
                <a:cs typeface="Arial" pitchFamily="34" charset="0"/>
              </a:rPr>
              <a:t>Hazinece </a:t>
            </a:r>
            <a:r>
              <a:rPr lang="tr-TR" sz="1600" b="0" dirty="0">
                <a:solidFill>
                  <a:schemeClr val="tx2"/>
                </a:solidFill>
                <a:latin typeface="Arial" pitchFamily="34" charset="0"/>
                <a:cs typeface="Arial" pitchFamily="34" charset="0"/>
              </a:rPr>
              <a:t>karşılanacak tutar (%5)		</a:t>
            </a:r>
            <a:r>
              <a:rPr lang="tr-TR" sz="1600" b="0" dirty="0" smtClean="0">
                <a:solidFill>
                  <a:schemeClr val="tx2"/>
                </a:solidFill>
                <a:latin typeface="Arial" pitchFamily="34" charset="0"/>
                <a:cs typeface="Arial" pitchFamily="34" charset="0"/>
              </a:rPr>
              <a:t> : </a:t>
            </a:r>
            <a:r>
              <a:rPr lang="tr-TR" sz="1600" b="0" dirty="0">
                <a:solidFill>
                  <a:schemeClr val="tx2"/>
                </a:solidFill>
                <a:latin typeface="Arial" pitchFamily="34" charset="0"/>
                <a:cs typeface="Arial" pitchFamily="34" charset="0"/>
              </a:rPr>
              <a:t>100,00 </a:t>
            </a:r>
            <a:r>
              <a:rPr lang="tr-TR" sz="1600" b="0" dirty="0" smtClean="0">
                <a:solidFill>
                  <a:schemeClr val="tx2"/>
                </a:solidFill>
                <a:latin typeface="Arial" pitchFamily="34" charset="0"/>
                <a:cs typeface="Arial" pitchFamily="34" charset="0"/>
              </a:rPr>
              <a:t>TL 			2000,00  </a:t>
            </a:r>
            <a:r>
              <a:rPr lang="tr-TR" sz="1600" b="0" dirty="0">
                <a:solidFill>
                  <a:schemeClr val="tx2"/>
                </a:solidFill>
                <a:latin typeface="Arial" pitchFamily="34" charset="0"/>
                <a:cs typeface="Arial" pitchFamily="34" charset="0"/>
              </a:rPr>
              <a:t>x 5% = 100,00</a:t>
            </a:r>
          </a:p>
          <a:p>
            <a:pPr marL="447675" indent="0" eaLnBrk="1" fontAlgn="auto" hangingPunct="1">
              <a:lnSpc>
                <a:spcPct val="120000"/>
              </a:lnSpc>
              <a:spcBef>
                <a:spcPts val="0"/>
              </a:spcBef>
              <a:spcAft>
                <a:spcPts val="0"/>
              </a:spcAft>
              <a:buClrTx/>
              <a:buFont typeface="Wingdings" pitchFamily="2" charset="2"/>
              <a:buNone/>
              <a:defRPr/>
            </a:pPr>
            <a:r>
              <a:rPr lang="tr-TR" sz="1600" b="0" dirty="0">
                <a:solidFill>
                  <a:schemeClr val="tx2"/>
                </a:solidFill>
                <a:latin typeface="Arial" pitchFamily="34" charset="0"/>
                <a:cs typeface="Arial" pitchFamily="34" charset="0"/>
              </a:rPr>
              <a:t/>
            </a:r>
            <a:br>
              <a:rPr lang="tr-TR" sz="1600" b="0" dirty="0">
                <a:solidFill>
                  <a:schemeClr val="tx2"/>
                </a:solidFill>
                <a:latin typeface="Arial" pitchFamily="34" charset="0"/>
                <a:cs typeface="Arial" pitchFamily="34" charset="0"/>
              </a:rPr>
            </a:br>
            <a:r>
              <a:rPr lang="tr-TR" sz="1600" b="0" dirty="0" smtClean="0">
                <a:solidFill>
                  <a:schemeClr val="tx2"/>
                </a:solidFill>
                <a:latin typeface="Arial" pitchFamily="34" charset="0"/>
                <a:cs typeface="Arial" pitchFamily="34" charset="0"/>
              </a:rPr>
              <a:t>Teşvik </a:t>
            </a:r>
            <a:r>
              <a:rPr lang="tr-TR" sz="1600" b="0" dirty="0">
                <a:solidFill>
                  <a:schemeClr val="tx2"/>
                </a:solidFill>
                <a:latin typeface="Arial" pitchFamily="34" charset="0"/>
                <a:cs typeface="Arial" pitchFamily="34" charset="0"/>
              </a:rPr>
              <a:t>uygulaması sonrasında işverenin </a:t>
            </a:r>
            <a:endParaRPr lang="tr-TR" sz="1600" b="0" dirty="0" smtClean="0">
              <a:solidFill>
                <a:schemeClr val="tx2"/>
              </a:solidFill>
              <a:latin typeface="Arial" pitchFamily="34" charset="0"/>
              <a:cs typeface="Arial" pitchFamily="34" charset="0"/>
            </a:endParaRPr>
          </a:p>
          <a:p>
            <a:pPr marL="447675" indent="0" eaLnBrk="1" fontAlgn="auto" hangingPunct="1">
              <a:lnSpc>
                <a:spcPct val="120000"/>
              </a:lnSpc>
              <a:spcBef>
                <a:spcPts val="0"/>
              </a:spcBef>
              <a:spcAft>
                <a:spcPts val="0"/>
              </a:spcAft>
              <a:buClrTx/>
              <a:buFont typeface="Wingdings" pitchFamily="2" charset="2"/>
              <a:buNone/>
              <a:defRPr/>
            </a:pPr>
            <a:r>
              <a:rPr lang="tr-TR" sz="1600" b="0" dirty="0" smtClean="0">
                <a:solidFill>
                  <a:schemeClr val="tx2"/>
                </a:solidFill>
                <a:latin typeface="Arial" pitchFamily="34" charset="0"/>
                <a:cs typeface="Arial" pitchFamily="34" charset="0"/>
              </a:rPr>
              <a:t>ödemesi </a:t>
            </a:r>
            <a:r>
              <a:rPr lang="tr-TR" sz="1600" b="0" dirty="0">
                <a:solidFill>
                  <a:schemeClr val="tx2"/>
                </a:solidFill>
                <a:latin typeface="Arial" pitchFamily="34" charset="0"/>
                <a:cs typeface="Arial" pitchFamily="34" charset="0"/>
              </a:rPr>
              <a:t>gereken toplam tutar     </a:t>
            </a:r>
            <a:r>
              <a:rPr lang="tr-TR" sz="1600" b="0" dirty="0" smtClean="0">
                <a:solidFill>
                  <a:schemeClr val="tx2"/>
                </a:solidFill>
                <a:latin typeface="Arial" pitchFamily="34" charset="0"/>
                <a:cs typeface="Arial" pitchFamily="34" charset="0"/>
              </a:rPr>
              <a:t>		: </a:t>
            </a:r>
            <a:r>
              <a:rPr lang="tr-TR" sz="1600" dirty="0">
                <a:solidFill>
                  <a:schemeClr val="tx2"/>
                </a:solidFill>
                <a:latin typeface="Arial" pitchFamily="34" charset="0"/>
                <a:cs typeface="Arial" pitchFamily="34" charset="0"/>
              </a:rPr>
              <a:t>590,00 TL</a:t>
            </a:r>
          </a:p>
          <a:p>
            <a:pPr marL="457200" lvl="1" indent="0">
              <a:lnSpc>
                <a:spcPct val="80000"/>
              </a:lnSpc>
              <a:buFont typeface="Wingdings" pitchFamily="2" charset="2"/>
              <a:buNone/>
              <a:defRPr/>
            </a:pPr>
            <a:endParaRPr lang="tr-TR" sz="1600" dirty="0">
              <a:solidFill>
                <a:schemeClr val="tx2"/>
              </a:solidFill>
              <a:latin typeface="Arial" pitchFamily="34" charset="0"/>
              <a:cs typeface="Arial" pitchFamily="34" charset="0"/>
            </a:endParaRPr>
          </a:p>
          <a:p>
            <a:pPr marL="457200" lvl="1" indent="0">
              <a:lnSpc>
                <a:spcPct val="80000"/>
              </a:lnSpc>
              <a:buFont typeface="Wingdings" pitchFamily="2" charset="2"/>
              <a:buNone/>
              <a:defRPr/>
            </a:pPr>
            <a:endParaRPr lang="tr-TR" sz="1600" dirty="0">
              <a:solidFill>
                <a:schemeClr val="tx2"/>
              </a:solidFill>
              <a:latin typeface="Arial" pitchFamily="34" charset="0"/>
              <a:cs typeface="Arial" pitchFamily="34" charset="0"/>
            </a:endParaRPr>
          </a:p>
          <a:p>
            <a:pPr lvl="1">
              <a:defRPr/>
            </a:pPr>
            <a:endParaRPr lang="tr-TR" sz="1600" dirty="0" smtClean="0">
              <a:solidFill>
                <a:schemeClr val="tx2"/>
              </a:solidFill>
              <a:latin typeface="Arial" pitchFamily="34" charset="0"/>
              <a:cs typeface="Arial" pitchFamily="34" charset="0"/>
            </a:endParaRPr>
          </a:p>
          <a:p>
            <a:pPr marL="0" indent="0">
              <a:buFont typeface="Wingdings" pitchFamily="2" charset="2"/>
              <a:buNone/>
              <a:defRPr/>
            </a:pPr>
            <a:endParaRPr lang="tr-TR" sz="16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rbest Form 15"/>
          <p:cNvSpPr/>
          <p:nvPr/>
        </p:nvSpPr>
        <p:spPr bwMode="auto">
          <a:xfrm>
            <a:off x="288925" y="1484313"/>
            <a:ext cx="2338388" cy="4792662"/>
          </a:xfrm>
          <a:custGeom>
            <a:avLst/>
            <a:gdLst>
              <a:gd name="connsiteX0" fmla="*/ 0 w 2123285"/>
              <a:gd name="connsiteY0" fmla="*/ 212329 h 5839855"/>
              <a:gd name="connsiteX1" fmla="*/ 212329 w 2123285"/>
              <a:gd name="connsiteY1" fmla="*/ 0 h 5839855"/>
              <a:gd name="connsiteX2" fmla="*/ 1910957 w 2123285"/>
              <a:gd name="connsiteY2" fmla="*/ 0 h 5839855"/>
              <a:gd name="connsiteX3" fmla="*/ 2123286 w 2123285"/>
              <a:gd name="connsiteY3" fmla="*/ 212329 h 5839855"/>
              <a:gd name="connsiteX4" fmla="*/ 2123285 w 2123285"/>
              <a:gd name="connsiteY4" fmla="*/ 5627527 h 5839855"/>
              <a:gd name="connsiteX5" fmla="*/ 1910956 w 2123285"/>
              <a:gd name="connsiteY5" fmla="*/ 5839856 h 5839855"/>
              <a:gd name="connsiteX6" fmla="*/ 212329 w 2123285"/>
              <a:gd name="connsiteY6" fmla="*/ 5839855 h 5839855"/>
              <a:gd name="connsiteX7" fmla="*/ 0 w 2123285"/>
              <a:gd name="connsiteY7" fmla="*/ 5627526 h 5839855"/>
              <a:gd name="connsiteX8" fmla="*/ 0 w 2123285"/>
              <a:gd name="connsiteY8" fmla="*/ 212329 h 58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285" h="5839855">
                <a:moveTo>
                  <a:pt x="0" y="212329"/>
                </a:moveTo>
                <a:cubicBezTo>
                  <a:pt x="0" y="95063"/>
                  <a:pt x="95063" y="0"/>
                  <a:pt x="212329" y="0"/>
                </a:cubicBezTo>
                <a:lnTo>
                  <a:pt x="1910957" y="0"/>
                </a:lnTo>
                <a:cubicBezTo>
                  <a:pt x="2028223" y="0"/>
                  <a:pt x="2123286" y="95063"/>
                  <a:pt x="2123286" y="212329"/>
                </a:cubicBezTo>
                <a:cubicBezTo>
                  <a:pt x="2123286" y="2017395"/>
                  <a:pt x="2123285" y="3822461"/>
                  <a:pt x="2123285" y="5627527"/>
                </a:cubicBezTo>
                <a:cubicBezTo>
                  <a:pt x="2123285" y="5744793"/>
                  <a:pt x="2028222" y="5839856"/>
                  <a:pt x="1910956" y="5839856"/>
                </a:cubicBezTo>
                <a:lnTo>
                  <a:pt x="212329" y="5839855"/>
                </a:lnTo>
                <a:cubicBezTo>
                  <a:pt x="95063" y="5839855"/>
                  <a:pt x="0" y="5744792"/>
                  <a:pt x="0" y="5627526"/>
                </a:cubicBezTo>
                <a:lnTo>
                  <a:pt x="0" y="212329"/>
                </a:lnTo>
                <a:close/>
              </a:path>
            </a:pathLst>
          </a:custGeom>
        </p:spPr>
        <p:style>
          <a:lnRef idx="1">
            <a:schemeClr val="accent4"/>
          </a:lnRef>
          <a:fillRef idx="2">
            <a:schemeClr val="accent4"/>
          </a:fillRef>
          <a:effectRef idx="1">
            <a:schemeClr val="accent4"/>
          </a:effectRef>
          <a:fontRef idx="minor">
            <a:schemeClr val="dk1"/>
          </a:fontRef>
        </p:style>
        <p:txBody>
          <a:bodyPr lIns="85344" tIns="2421286" rIns="85344" bIns="1253315" spcCol="1270" anchor="ctr"/>
          <a:lstStyle/>
          <a:p>
            <a:pPr marL="87313" indent="-87313" defTabSz="533400">
              <a:lnSpc>
                <a:spcPct val="90000"/>
              </a:lnSpc>
              <a:spcAft>
                <a:spcPct val="35000"/>
              </a:spcAft>
              <a:defRPr/>
            </a:pPr>
            <a:r>
              <a:rPr lang="tr-TR" sz="1400" b="1" dirty="0">
                <a:solidFill>
                  <a:schemeClr val="tx2"/>
                </a:solidFill>
                <a:cs typeface="Arial" charset="0"/>
              </a:rPr>
              <a:t>- 6 Aydır İşsiz Olan ve Son 6 Ayın İşçi </a:t>
            </a:r>
            <a:r>
              <a:rPr lang="tr-TR" sz="1400" b="1" dirty="0" smtClean="0">
                <a:solidFill>
                  <a:schemeClr val="tx2"/>
                </a:solidFill>
                <a:cs typeface="Arial" charset="0"/>
              </a:rPr>
              <a:t>Sayısı Ortalamasına </a:t>
            </a:r>
            <a:r>
              <a:rPr lang="tr-TR" sz="1400" b="1" dirty="0">
                <a:solidFill>
                  <a:schemeClr val="tx2"/>
                </a:solidFill>
                <a:cs typeface="Arial" charset="0"/>
              </a:rPr>
              <a:t>İlave Olarak İşe Alınan 18-29 Yaş Aralığında Erkek ve 18 Yaşından Büyük Kadın Sigortalı İstihdamı</a:t>
            </a:r>
            <a:endParaRPr lang="tr-TR" sz="1400" dirty="0">
              <a:solidFill>
                <a:schemeClr val="tx2"/>
              </a:solidFill>
            </a:endParaRPr>
          </a:p>
        </p:txBody>
      </p:sp>
      <p:sp>
        <p:nvSpPr>
          <p:cNvPr id="17411" name="Altbilgi Yer Tutucusu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4" name="Çapraz Köşesi Kesik Dikdörtgen 18"/>
          <p:cNvSpPr/>
          <p:nvPr/>
        </p:nvSpPr>
        <p:spPr>
          <a:xfrm>
            <a:off x="468313" y="1700213"/>
            <a:ext cx="2016125" cy="1452562"/>
          </a:xfrm>
          <a:prstGeom prst="snip2Diag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tr-TR" b="1" dirty="0">
                <a:solidFill>
                  <a:schemeClr val="tx2"/>
                </a:solidFill>
                <a:cs typeface="Arial" charset="0"/>
              </a:rPr>
              <a:t>6111</a:t>
            </a:r>
          </a:p>
          <a:p>
            <a:pPr algn="ctr">
              <a:defRPr/>
            </a:pPr>
            <a:r>
              <a:rPr lang="tr-TR" b="1" dirty="0">
                <a:solidFill>
                  <a:schemeClr val="tx2"/>
                </a:solidFill>
                <a:cs typeface="Arial" charset="0"/>
              </a:rPr>
              <a:t>Teşvik Uygulaması</a:t>
            </a:r>
          </a:p>
        </p:txBody>
      </p:sp>
      <p:sp>
        <p:nvSpPr>
          <p:cNvPr id="17" name="Rectangle 3"/>
          <p:cNvSpPr txBox="1">
            <a:spLocks noChangeArrowheads="1"/>
          </p:cNvSpPr>
          <p:nvPr/>
        </p:nvSpPr>
        <p:spPr>
          <a:xfrm>
            <a:off x="2771775" y="2349500"/>
            <a:ext cx="6048375" cy="35274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Yasal Dayanak</a:t>
            </a:r>
          </a:p>
          <a:p>
            <a:pPr lvl="1" algn="just">
              <a:defRPr/>
            </a:pPr>
            <a:r>
              <a:rPr lang="tr-TR" sz="1600" dirty="0" smtClean="0">
                <a:solidFill>
                  <a:schemeClr val="tx2"/>
                </a:solidFill>
                <a:latin typeface="Arial" pitchFamily="34" charset="0"/>
                <a:cs typeface="Arial" pitchFamily="34" charset="0"/>
              </a:rPr>
              <a:t>4447 sayılı Kanunun Geçici 10 uncu maddesi</a:t>
            </a:r>
          </a:p>
          <a:p>
            <a:pPr lvl="1" algn="just">
              <a:defRPr/>
            </a:pPr>
            <a:r>
              <a:rPr lang="tr-TR" sz="1600" dirty="0" smtClean="0">
                <a:solidFill>
                  <a:schemeClr val="tx2"/>
                </a:solidFill>
                <a:latin typeface="Arial" pitchFamily="34" charset="0"/>
                <a:cs typeface="Arial" pitchFamily="34" charset="0"/>
              </a:rPr>
              <a:t>2011/45  sayılı Genelge</a:t>
            </a:r>
          </a:p>
          <a:p>
            <a:pPr lvl="1" algn="just">
              <a:defRPr/>
            </a:pPr>
            <a:endParaRPr lang="tr-TR" sz="160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Yürürlük Tarihi	: </a:t>
            </a:r>
            <a:r>
              <a:rPr lang="tr-TR" sz="1600" b="0" dirty="0" smtClean="0">
                <a:solidFill>
                  <a:schemeClr val="tx2"/>
                </a:solidFill>
                <a:latin typeface="Arial" pitchFamily="34" charset="0"/>
                <a:cs typeface="Arial" pitchFamily="34" charset="0"/>
              </a:rPr>
              <a:t>01/03/2011- 31/12/2020</a:t>
            </a:r>
          </a:p>
          <a:p>
            <a:pPr algn="just">
              <a:defRPr/>
            </a:pPr>
            <a:endParaRPr lang="tr-TR" sz="1600" b="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Prim Teşvik Oranı</a:t>
            </a:r>
          </a:p>
          <a:p>
            <a:pPr lvl="1" algn="just">
              <a:defRPr/>
            </a:pPr>
            <a:r>
              <a:rPr lang="tr-TR" sz="1600" dirty="0">
                <a:solidFill>
                  <a:schemeClr val="tx2"/>
                </a:solidFill>
                <a:latin typeface="Arial" pitchFamily="34" charset="0"/>
                <a:cs typeface="Arial" pitchFamily="34" charset="0"/>
              </a:rPr>
              <a:t>Malullük, yaşlılık ve ölüm sigortaları prim oranının işveren hissesinden 5 puanlık (05510) indirim düşüldükten sonra kalan </a:t>
            </a:r>
            <a:endParaRPr lang="tr-TR" sz="1600" dirty="0" smtClean="0">
              <a:solidFill>
                <a:schemeClr val="tx2"/>
              </a:solidFill>
              <a:latin typeface="Arial" pitchFamily="34" charset="0"/>
              <a:cs typeface="Arial" pitchFamily="34" charset="0"/>
            </a:endParaRPr>
          </a:p>
          <a:p>
            <a:pPr marL="457200" lvl="1" indent="0" algn="just">
              <a:buFont typeface="Wingdings" pitchFamily="2" charset="2"/>
              <a:buNone/>
              <a:defRPr/>
            </a:pPr>
            <a:r>
              <a:rPr lang="tr-TR" sz="1600" u="sng" dirty="0" smtClean="0">
                <a:solidFill>
                  <a:schemeClr val="tx2"/>
                </a:solidFill>
                <a:latin typeface="Arial" pitchFamily="34" charset="0"/>
                <a:cs typeface="Arial" pitchFamily="34" charset="0"/>
              </a:rPr>
              <a:t>işveren </a:t>
            </a:r>
            <a:r>
              <a:rPr lang="tr-TR" sz="1600" u="sng" dirty="0">
                <a:solidFill>
                  <a:schemeClr val="tx2"/>
                </a:solidFill>
                <a:latin typeface="Arial" pitchFamily="34" charset="0"/>
                <a:cs typeface="Arial" pitchFamily="34" charset="0"/>
              </a:rPr>
              <a:t>hissesinden </a:t>
            </a:r>
            <a:r>
              <a:rPr lang="tr-TR" sz="1600" b="1" dirty="0">
                <a:solidFill>
                  <a:schemeClr val="tx2"/>
                </a:solidFill>
                <a:latin typeface="Arial" pitchFamily="34" charset="0"/>
                <a:cs typeface="Arial" pitchFamily="34" charset="0"/>
              </a:rPr>
              <a:t>%100 </a:t>
            </a:r>
            <a:r>
              <a:rPr lang="tr-TR" sz="1600" dirty="0">
                <a:solidFill>
                  <a:schemeClr val="tx2"/>
                </a:solidFill>
                <a:latin typeface="Arial" pitchFamily="34" charset="0"/>
                <a:cs typeface="Arial" pitchFamily="34" charset="0"/>
              </a:rPr>
              <a:t>lük </a:t>
            </a:r>
            <a:r>
              <a:rPr lang="tr-TR" sz="1600" dirty="0" smtClean="0">
                <a:solidFill>
                  <a:schemeClr val="tx2"/>
                </a:solidFill>
                <a:latin typeface="Arial" pitchFamily="34" charset="0"/>
                <a:cs typeface="Arial" pitchFamily="34" charset="0"/>
              </a:rPr>
              <a:t>indirim </a:t>
            </a:r>
          </a:p>
          <a:p>
            <a:pPr marL="457200" lvl="1" indent="0" algn="just">
              <a:buFont typeface="Wingdings" pitchFamily="2" charset="2"/>
              <a:buNone/>
              <a:defRPr/>
            </a:pPr>
            <a:r>
              <a:rPr lang="tr-TR" sz="1600" i="1" dirty="0" smtClean="0">
                <a:solidFill>
                  <a:schemeClr val="tx2"/>
                </a:solidFill>
                <a:latin typeface="Arial" pitchFamily="34" charset="0"/>
                <a:cs typeface="Arial" pitchFamily="34" charset="0"/>
              </a:rPr>
              <a:t>(</a:t>
            </a:r>
            <a:r>
              <a:rPr lang="tr-TR" sz="1600" i="1" dirty="0">
                <a:solidFill>
                  <a:schemeClr val="tx2"/>
                </a:solidFill>
                <a:latin typeface="Arial" pitchFamily="34" charset="0"/>
                <a:cs typeface="Arial" pitchFamily="34" charset="0"/>
              </a:rPr>
              <a:t>Bildirilen SPEK üzerinden)</a:t>
            </a:r>
            <a:endParaRPr lang="tr-TR" sz="1600" i="1" dirty="0">
              <a:latin typeface="Arial" pitchFamily="34" charset="0"/>
              <a:cs typeface="Arial" pitchFamily="34" charset="0"/>
            </a:endParaRPr>
          </a:p>
          <a:p>
            <a:pPr marL="457200" lvl="1" indent="0" algn="just">
              <a:buFont typeface="Wingdings" pitchFamily="2" charset="2"/>
              <a:buNone/>
              <a:defRPr/>
            </a:pPr>
            <a:endParaRPr lang="tr-TR" sz="1600" dirty="0">
              <a:solidFill>
                <a:schemeClr val="tx2"/>
              </a:solidFill>
              <a:latin typeface="Arial" pitchFamily="34" charset="0"/>
              <a:cs typeface="Arial" pitchFamily="34" charset="0"/>
            </a:endParaRPr>
          </a:p>
        </p:txBody>
      </p:sp>
      <p:cxnSp>
        <p:nvCxnSpPr>
          <p:cNvPr id="4" name="Düz Bağlayıcı 3"/>
          <p:cNvCxnSpPr/>
          <p:nvPr/>
        </p:nvCxnSpPr>
        <p:spPr>
          <a:xfrm>
            <a:off x="2771775" y="1484313"/>
            <a:ext cx="5976938"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7415"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pic>
        <p:nvPicPr>
          <p:cNvPr id="1742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109" y="1872118"/>
            <a:ext cx="1635327" cy="1108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Metin kutusu 14"/>
          <p:cNvSpPr txBox="1"/>
          <p:nvPr/>
        </p:nvSpPr>
        <p:spPr>
          <a:xfrm>
            <a:off x="2828131" y="1713502"/>
            <a:ext cx="3544069" cy="400110"/>
          </a:xfrm>
          <a:prstGeom prst="rect">
            <a:avLst/>
          </a:prstGeom>
          <a:noFill/>
        </p:spPr>
        <p:txBody>
          <a:bodyPr wrap="square" rtlCol="0">
            <a:spAutoFit/>
          </a:bodyPr>
          <a:lstStyle/>
          <a:p>
            <a:r>
              <a:rPr lang="tr-TR" sz="2000" b="1" dirty="0" smtClean="0">
                <a:solidFill>
                  <a:schemeClr val="tx2"/>
                </a:solidFill>
                <a:latin typeface="Arial" pitchFamily="34" charset="0"/>
                <a:cs typeface="Arial" pitchFamily="34" charset="0"/>
              </a:rPr>
              <a:t>6111 </a:t>
            </a:r>
            <a:r>
              <a:rPr lang="tr-TR" sz="2000" b="1" dirty="0">
                <a:solidFill>
                  <a:schemeClr val="tx2"/>
                </a:solidFill>
                <a:latin typeface="Arial" pitchFamily="34" charset="0"/>
                <a:cs typeface="Arial" pitchFamily="34" charset="0"/>
              </a:rPr>
              <a:t>Teşvik </a:t>
            </a:r>
            <a:r>
              <a:rPr lang="tr-TR" sz="2000" b="1" dirty="0" err="1">
                <a:solidFill>
                  <a:schemeClr val="tx2"/>
                </a:solidFill>
                <a:latin typeface="Arial" pitchFamily="34" charset="0"/>
                <a:cs typeface="Arial" pitchFamily="34" charset="0"/>
              </a:rPr>
              <a:t>Ugulaması</a:t>
            </a:r>
            <a:endParaRPr lang="tr-TR" sz="2000" b="1" dirty="0">
              <a:solidFill>
                <a:schemeClr val="tx2"/>
              </a:solidFill>
              <a:latin typeface="Arial" pitchFamily="34" charset="0"/>
              <a:cs typeface="Arial" pitchFamily="34" charset="0"/>
            </a:endParaRPr>
          </a:p>
        </p:txBody>
      </p:sp>
      <p:sp>
        <p:nvSpPr>
          <p:cNvPr id="18" name="Çapraz Köşesi Kesik Dikdörtgen 18"/>
          <p:cNvSpPr/>
          <p:nvPr/>
        </p:nvSpPr>
        <p:spPr>
          <a:xfrm>
            <a:off x="4777312" y="764704"/>
            <a:ext cx="1223962"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4857</a:t>
            </a:r>
          </a:p>
          <a:p>
            <a:pPr algn="ctr">
              <a:defRPr/>
            </a:pPr>
            <a:r>
              <a:rPr lang="tr-TR" sz="1400" b="1" dirty="0">
                <a:solidFill>
                  <a:schemeClr val="tx1"/>
                </a:solidFill>
                <a:cs typeface="Arial" charset="0"/>
              </a:rPr>
              <a:t>Teşvik</a:t>
            </a:r>
          </a:p>
        </p:txBody>
      </p:sp>
      <p:sp>
        <p:nvSpPr>
          <p:cNvPr id="19" name="Çapraz Köşesi Kesik Dikdörtgen 42"/>
          <p:cNvSpPr/>
          <p:nvPr/>
        </p:nvSpPr>
        <p:spPr>
          <a:xfrm>
            <a:off x="3338739" y="764704"/>
            <a:ext cx="1222375"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6645</a:t>
            </a:r>
          </a:p>
          <a:p>
            <a:pPr algn="ctr">
              <a:defRPr/>
            </a:pPr>
            <a:r>
              <a:rPr lang="tr-TR" sz="1400" b="1" dirty="0">
                <a:solidFill>
                  <a:schemeClr val="tx1"/>
                </a:solidFill>
                <a:cs typeface="Arial" charset="0"/>
              </a:rPr>
              <a:t>Teşvik</a:t>
            </a:r>
          </a:p>
        </p:txBody>
      </p:sp>
      <p:sp>
        <p:nvSpPr>
          <p:cNvPr id="20" name="Çapraz Köşesi Kesik Dikdörtgen 18"/>
          <p:cNvSpPr/>
          <p:nvPr/>
        </p:nvSpPr>
        <p:spPr>
          <a:xfrm>
            <a:off x="1907877" y="764704"/>
            <a:ext cx="1223963" cy="587375"/>
          </a:xfrm>
          <a:prstGeom prst="snip2DiagRect">
            <a:avLst/>
          </a:prstGeom>
          <a:solidFill>
            <a:schemeClr val="tx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bg1"/>
                </a:solidFill>
                <a:cs typeface="Arial" charset="0"/>
              </a:rPr>
              <a:t>6111</a:t>
            </a:r>
          </a:p>
          <a:p>
            <a:pPr algn="ctr">
              <a:defRPr/>
            </a:pPr>
            <a:r>
              <a:rPr lang="tr-TR" sz="1400" b="1" dirty="0">
                <a:solidFill>
                  <a:schemeClr val="bg1"/>
                </a:solidFill>
                <a:cs typeface="Arial" charset="0"/>
              </a:rPr>
              <a:t>Teşvik</a:t>
            </a:r>
          </a:p>
        </p:txBody>
      </p:sp>
      <p:sp>
        <p:nvSpPr>
          <p:cNvPr id="21" name="Çapraz Köşesi Kesik Dikdörtgen 40"/>
          <p:cNvSpPr/>
          <p:nvPr/>
        </p:nvSpPr>
        <p:spPr>
          <a:xfrm>
            <a:off x="479425"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5510</a:t>
            </a:r>
          </a:p>
          <a:p>
            <a:pPr algn="ctr">
              <a:defRPr/>
            </a:pPr>
            <a:r>
              <a:rPr lang="tr-TR" sz="1400" b="1" dirty="0">
                <a:solidFill>
                  <a:schemeClr val="tx1"/>
                </a:solidFill>
                <a:cs typeface="Arial" charset="0"/>
              </a:rPr>
              <a:t>Teşvik</a:t>
            </a:r>
          </a:p>
        </p:txBody>
      </p:sp>
      <p:sp>
        <p:nvSpPr>
          <p:cNvPr id="22" name="Çapraz Köşesi Kesik Dikdörtgen 18"/>
          <p:cNvSpPr/>
          <p:nvPr/>
        </p:nvSpPr>
        <p:spPr>
          <a:xfrm>
            <a:off x="7596509" y="764704"/>
            <a:ext cx="1223963" cy="600075"/>
          </a:xfrm>
          <a:prstGeom prst="snip2DiagRect">
            <a:avLst/>
          </a:prstGeom>
          <a:solidFill>
            <a:schemeClr val="bg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smtClean="0">
                <a:solidFill>
                  <a:schemeClr val="tx1"/>
                </a:solidFill>
                <a:cs typeface="Arial" charset="0"/>
              </a:rPr>
              <a:t>687</a:t>
            </a:r>
            <a:endParaRPr lang="tr-TR" sz="1400" b="1" dirty="0">
              <a:solidFill>
                <a:schemeClr val="tx1"/>
              </a:solidFill>
              <a:cs typeface="Arial" charset="0"/>
            </a:endParaRPr>
          </a:p>
          <a:p>
            <a:pPr algn="ctr">
              <a:defRPr/>
            </a:pPr>
            <a:r>
              <a:rPr lang="tr-TR" sz="1400" b="1" dirty="0">
                <a:solidFill>
                  <a:schemeClr val="tx1"/>
                </a:solidFill>
                <a:cs typeface="Arial" charset="0"/>
              </a:rPr>
              <a:t>Teşvik</a:t>
            </a:r>
          </a:p>
        </p:txBody>
      </p:sp>
      <p:sp>
        <p:nvSpPr>
          <p:cNvPr id="23" name="Çapraz Köşesi Kesik Dikdörtgen 18"/>
          <p:cNvSpPr/>
          <p:nvPr/>
        </p:nvSpPr>
        <p:spPr>
          <a:xfrm>
            <a:off x="6195699"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5746</a:t>
            </a:r>
          </a:p>
          <a:p>
            <a:pPr algn="ctr">
              <a:defRPr/>
            </a:pPr>
            <a:r>
              <a:rPr lang="tr-TR" sz="1400" b="1" dirty="0" smtClean="0">
                <a:solidFill>
                  <a:schemeClr val="tx1"/>
                </a:solidFill>
                <a:cs typeface="Arial" charset="0"/>
              </a:rPr>
              <a:t>Teşvik</a:t>
            </a:r>
            <a:endParaRPr lang="tr-TR" sz="1400" b="1" dirty="0">
              <a:solidFill>
                <a:schemeClr val="tx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8435"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6111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3039" y="1808163"/>
            <a:ext cx="8575426" cy="46450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Sigortalı Yönünden Usul ve Esaslar (Genel Şartlar)</a:t>
            </a:r>
          </a:p>
          <a:p>
            <a:pPr lvl="1" algn="just">
              <a:defRPr/>
            </a:pPr>
            <a:r>
              <a:rPr lang="tr-TR" sz="1600" dirty="0" smtClean="0">
                <a:solidFill>
                  <a:schemeClr val="tx2"/>
                </a:solidFill>
                <a:latin typeface="Arial" pitchFamily="34" charset="0"/>
                <a:cs typeface="Arial" pitchFamily="34" charset="0"/>
              </a:rPr>
              <a:t>01/03/2011 ila 31/12/2020 tarihleri arasında işe alınmış olması</a:t>
            </a:r>
          </a:p>
          <a:p>
            <a:pPr lvl="1" algn="just">
              <a:defRPr/>
            </a:pPr>
            <a:r>
              <a:rPr lang="tr-TR" sz="1600" dirty="0" smtClean="0">
                <a:solidFill>
                  <a:schemeClr val="tx2"/>
                </a:solidFill>
                <a:latin typeface="Arial" pitchFamily="34" charset="0"/>
                <a:cs typeface="Arial" pitchFamily="34" charset="0"/>
              </a:rPr>
              <a:t>18 yaşından büyük olması</a:t>
            </a:r>
          </a:p>
          <a:p>
            <a:pPr lvl="1" algn="just">
              <a:defRPr/>
            </a:pPr>
            <a:r>
              <a:rPr lang="tr-TR" sz="1600" dirty="0" smtClean="0">
                <a:solidFill>
                  <a:schemeClr val="tx2"/>
                </a:solidFill>
                <a:latin typeface="Arial" pitchFamily="34" charset="0"/>
                <a:cs typeface="Arial" pitchFamily="34" charset="0"/>
              </a:rPr>
              <a:t>İşe alındığı tarihten önceki altı aylık dönemde Kurumumuza verilmiş olan aylık prim ve hizmet belgelerinde kayıtlı olmaması</a:t>
            </a:r>
          </a:p>
          <a:p>
            <a:pPr lvl="1" algn="just">
              <a:defRPr/>
            </a:pPr>
            <a:r>
              <a:rPr lang="tr-TR" sz="1600" dirty="0" smtClean="0">
                <a:solidFill>
                  <a:schemeClr val="tx2"/>
                </a:solidFill>
                <a:latin typeface="Arial" pitchFamily="34" charset="0"/>
                <a:cs typeface="Arial" pitchFamily="34" charset="0"/>
              </a:rPr>
              <a:t>Fiilen çalışması</a:t>
            </a:r>
          </a:p>
          <a:p>
            <a:pPr lvl="1" algn="just">
              <a:defRPr/>
            </a:pPr>
            <a:endParaRPr lang="tr-TR" sz="160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İşveren Yönünden Usul ve Esaslar (Genel Şartlar)</a:t>
            </a:r>
          </a:p>
          <a:p>
            <a:pPr lvl="1" algn="just">
              <a:defRPr/>
            </a:pPr>
            <a:r>
              <a:rPr lang="tr-TR" sz="1600" dirty="0" smtClean="0">
                <a:solidFill>
                  <a:schemeClr val="tx2"/>
                </a:solidFill>
                <a:latin typeface="Arial" pitchFamily="34" charset="0"/>
                <a:cs typeface="Arial" pitchFamily="34" charset="0"/>
              </a:rPr>
              <a:t>Özel sektör işverenlerine ait olması </a:t>
            </a:r>
            <a:r>
              <a:rPr lang="tr-TR" sz="1600" i="1" dirty="0" smtClean="0">
                <a:solidFill>
                  <a:schemeClr val="tx2"/>
                </a:solidFill>
                <a:latin typeface="Arial" pitchFamily="34" charset="0"/>
                <a:cs typeface="Arial" pitchFamily="34" charset="0"/>
              </a:rPr>
              <a:t>(İhaleli iş olmaması)</a:t>
            </a:r>
          </a:p>
          <a:p>
            <a:pPr lvl="1" algn="just">
              <a:defRPr/>
            </a:pPr>
            <a:r>
              <a:rPr lang="tr-TR" sz="1600" dirty="0" smtClean="0">
                <a:solidFill>
                  <a:schemeClr val="tx2"/>
                </a:solidFill>
                <a:latin typeface="Arial" pitchFamily="34" charset="0"/>
                <a:cs typeface="Arial" pitchFamily="34" charset="0"/>
              </a:rPr>
              <a:t>Sigortalının, ortalama sigortalı sayısına ilave olarak çalıştırılması,</a:t>
            </a:r>
          </a:p>
          <a:p>
            <a:pPr lvl="1" algn="just">
              <a:defRPr/>
            </a:pPr>
            <a:r>
              <a:rPr lang="tr-TR" sz="1600" dirty="0" smtClean="0">
                <a:solidFill>
                  <a:schemeClr val="tx2"/>
                </a:solidFill>
                <a:latin typeface="Arial" pitchFamily="34" charset="0"/>
                <a:cs typeface="Arial" pitchFamily="34" charset="0"/>
              </a:rPr>
              <a:t>Yasal ödeme süresi geçmiş prim, idari para cezası ve bunlara ilişkin gecikme cezası ve gecikme zammı borcunun bulunmaması</a:t>
            </a:r>
          </a:p>
          <a:p>
            <a:pPr lvl="1" algn="just">
              <a:defRPr/>
            </a:pPr>
            <a:r>
              <a:rPr lang="tr-TR" sz="1600" dirty="0" smtClean="0">
                <a:solidFill>
                  <a:schemeClr val="tx2"/>
                </a:solidFill>
                <a:latin typeface="Arial" pitchFamily="34" charset="0"/>
                <a:cs typeface="Arial" pitchFamily="34" charset="0"/>
              </a:rPr>
              <a:t>Aylık prim ve hizmet belgelerinin yasal süresi içinde Kurumuza verilmesi ve ödenmesi   </a:t>
            </a:r>
            <a:r>
              <a:rPr lang="tr-TR" sz="1600" b="1" u="sng" dirty="0" smtClean="0">
                <a:solidFill>
                  <a:schemeClr val="tx2"/>
                </a:solidFill>
                <a:latin typeface="Arial" pitchFamily="34" charset="0"/>
                <a:cs typeface="Arial" pitchFamily="34" charset="0"/>
              </a:rPr>
              <a:t>şartlarının birlikte gerçekleşmiş olması gerekir.</a:t>
            </a:r>
          </a:p>
          <a:p>
            <a:pPr lvl="1" algn="just">
              <a:buFont typeface="Wingdings" pitchFamily="2" charset="2"/>
              <a:buNone/>
              <a:defRPr/>
            </a:pPr>
            <a:endParaRPr lang="tr-TR" sz="1600" dirty="0" smtClean="0">
              <a:solidFill>
                <a:schemeClr val="tx2"/>
              </a:solidFill>
              <a:latin typeface="Arial" pitchFamily="34" charset="0"/>
              <a:cs typeface="Arial" pitchFamily="34" charset="0"/>
            </a:endParaRPr>
          </a:p>
          <a:p>
            <a:pPr marL="0" indent="0" algn="just">
              <a:buFont typeface="Wingdings" pitchFamily="2" charset="2"/>
              <a:buNone/>
              <a:defRPr/>
            </a:pPr>
            <a:endParaRPr lang="tr-TR" sz="16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9459"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6111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3039" y="1808163"/>
            <a:ext cx="8503418" cy="46450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Örnek: Prim Hesabı</a:t>
            </a:r>
          </a:p>
          <a:p>
            <a:pPr marL="447675" indent="0" algn="just">
              <a:defRPr/>
            </a:pPr>
            <a:endParaRPr lang="tr-TR" sz="1600" dirty="0" smtClean="0">
              <a:solidFill>
                <a:schemeClr val="tx2"/>
              </a:solidFill>
              <a:latin typeface="Arial" pitchFamily="34" charset="0"/>
              <a:cs typeface="Arial" pitchFamily="34" charset="0"/>
            </a:endParaRPr>
          </a:p>
          <a:p>
            <a:pPr marL="447675" indent="355600" algn="just" fontAlgn="auto">
              <a:spcBef>
                <a:spcPts val="0"/>
              </a:spcBef>
              <a:spcAft>
                <a:spcPts val="0"/>
              </a:spcAft>
              <a:buFont typeface="Wingdings" pitchFamily="2" charset="2"/>
              <a:buNone/>
              <a:defRPr/>
            </a:pPr>
            <a:r>
              <a:rPr lang="tr-TR" sz="1600" b="0" dirty="0" smtClean="0">
                <a:solidFill>
                  <a:schemeClr val="tx2"/>
                </a:solidFill>
                <a:latin typeface="Arial" pitchFamily="34" charset="0"/>
                <a:cs typeface="Arial" pitchFamily="34" charset="0"/>
              </a:rPr>
              <a:t>(</a:t>
            </a:r>
            <a:r>
              <a:rPr lang="tr-TR" sz="1600" b="0" dirty="0">
                <a:solidFill>
                  <a:schemeClr val="tx2"/>
                </a:solidFill>
                <a:latin typeface="Arial" pitchFamily="34" charset="0"/>
                <a:cs typeface="Arial" pitchFamily="34" charset="0"/>
              </a:rPr>
              <a:t>K) Limited Şirketinde çalışan sigortalı B’nin 2017/Ocak ayında 6111 kanun kapsamında 3.000,00 TL prime esas kazançla bildirildiği </a:t>
            </a:r>
            <a:r>
              <a:rPr lang="tr-TR" altLang="tr-TR" sz="1600" b="0" dirty="0">
                <a:solidFill>
                  <a:schemeClr val="tx2"/>
                </a:solidFill>
                <a:latin typeface="Arial" pitchFamily="34" charset="0"/>
                <a:cs typeface="Arial" pitchFamily="34" charset="0"/>
              </a:rPr>
              <a:t>varsayıldığında, </a:t>
            </a:r>
          </a:p>
          <a:p>
            <a:pPr marL="447675" indent="0" algn="just" fontAlgn="auto">
              <a:spcBef>
                <a:spcPts val="0"/>
              </a:spcBef>
              <a:spcAft>
                <a:spcPts val="0"/>
              </a:spcAft>
              <a:buFont typeface="Wingdings" pitchFamily="2" charset="2"/>
              <a:buNone/>
              <a:defRPr/>
            </a:pPr>
            <a:endParaRPr lang="tr-TR" altLang="tr-TR" sz="1600" b="0" dirty="0">
              <a:solidFill>
                <a:schemeClr val="tx2"/>
              </a:solidFill>
              <a:latin typeface="Arial" pitchFamily="34" charset="0"/>
              <a:cs typeface="Arial" pitchFamily="34" charset="0"/>
            </a:endParaRPr>
          </a:p>
          <a:p>
            <a:pPr marL="447675" indent="0" algn="just" fontAlgn="auto">
              <a:spcBef>
                <a:spcPts val="0"/>
              </a:spcBef>
              <a:spcAft>
                <a:spcPts val="0"/>
              </a:spcAft>
              <a:buFont typeface="Wingdings" pitchFamily="2" charset="2"/>
              <a:buNone/>
              <a:defRPr/>
            </a:pPr>
            <a:r>
              <a:rPr lang="tr-TR" altLang="tr-TR" sz="1600" b="0" dirty="0" smtClean="0">
                <a:solidFill>
                  <a:schemeClr val="tx2"/>
                </a:solidFill>
                <a:latin typeface="Arial" pitchFamily="34" charset="0"/>
                <a:cs typeface="Arial" pitchFamily="34" charset="0"/>
              </a:rPr>
              <a:t>3.000,00 </a:t>
            </a:r>
            <a:r>
              <a:rPr lang="tr-TR" altLang="tr-TR" sz="1600" b="0" dirty="0">
                <a:solidFill>
                  <a:schemeClr val="tx2"/>
                </a:solidFill>
                <a:latin typeface="Arial" pitchFamily="34" charset="0"/>
                <a:cs typeface="Arial" pitchFamily="34" charset="0"/>
              </a:rPr>
              <a:t>* 0,05 = 150,00 TL Beş puanlık indirim</a:t>
            </a:r>
          </a:p>
          <a:p>
            <a:pPr marL="447675" indent="0" algn="just" fontAlgn="auto">
              <a:spcBef>
                <a:spcPts val="0"/>
              </a:spcBef>
              <a:spcAft>
                <a:spcPts val="0"/>
              </a:spcAft>
              <a:buFont typeface="Wingdings" pitchFamily="2" charset="2"/>
              <a:buNone/>
              <a:defRPr/>
            </a:pPr>
            <a:r>
              <a:rPr lang="tr-TR" altLang="tr-TR" sz="1600" b="0" dirty="0" smtClean="0">
                <a:solidFill>
                  <a:schemeClr val="tx2"/>
                </a:solidFill>
                <a:latin typeface="Arial" pitchFamily="34" charset="0"/>
                <a:cs typeface="Arial" pitchFamily="34" charset="0"/>
              </a:rPr>
              <a:t>3.000,00 </a:t>
            </a:r>
            <a:r>
              <a:rPr lang="tr-TR" altLang="tr-TR" sz="1600" b="0" dirty="0">
                <a:solidFill>
                  <a:schemeClr val="tx2"/>
                </a:solidFill>
                <a:latin typeface="Arial" pitchFamily="34" charset="0"/>
                <a:cs typeface="Arial" pitchFamily="34" charset="0"/>
              </a:rPr>
              <a:t>* 0,155= 465,00 TL İşsizlik sigortası Fonundan karşılanacak kısım</a:t>
            </a:r>
          </a:p>
          <a:p>
            <a:pPr marL="447675" indent="0" algn="just" fontAlgn="auto">
              <a:spcBef>
                <a:spcPts val="0"/>
              </a:spcBef>
              <a:spcAft>
                <a:spcPts val="0"/>
              </a:spcAft>
              <a:defRPr/>
            </a:pPr>
            <a:endParaRPr lang="tr-TR" altLang="tr-TR" sz="1600" b="0" dirty="0" smtClean="0">
              <a:solidFill>
                <a:schemeClr val="tx2"/>
              </a:solidFill>
              <a:latin typeface="Arial" pitchFamily="34" charset="0"/>
              <a:cs typeface="Arial" pitchFamily="34" charset="0"/>
            </a:endParaRPr>
          </a:p>
          <a:p>
            <a:pPr marL="447675" indent="0" algn="just" fontAlgn="auto">
              <a:spcBef>
                <a:spcPts val="0"/>
              </a:spcBef>
              <a:spcAft>
                <a:spcPts val="0"/>
              </a:spcAft>
              <a:defRPr/>
            </a:pPr>
            <a:endParaRPr lang="tr-TR" altLang="tr-TR" sz="1600" b="0" dirty="0" smtClean="0">
              <a:solidFill>
                <a:schemeClr val="tx2"/>
              </a:solidFill>
              <a:latin typeface="Arial" pitchFamily="34" charset="0"/>
              <a:cs typeface="Arial" pitchFamily="34" charset="0"/>
            </a:endParaRPr>
          </a:p>
          <a:p>
            <a:pPr marL="447675" indent="0" algn="just" fontAlgn="auto">
              <a:spcBef>
                <a:spcPts val="0"/>
              </a:spcBef>
              <a:spcAft>
                <a:spcPts val="0"/>
              </a:spcAft>
              <a:buFont typeface="Wingdings" pitchFamily="2" charset="2"/>
              <a:buNone/>
              <a:defRPr/>
            </a:pPr>
            <a:r>
              <a:rPr lang="tr-TR" altLang="tr-TR" sz="1600" b="0" dirty="0" smtClean="0">
                <a:solidFill>
                  <a:schemeClr val="tx2"/>
                </a:solidFill>
                <a:latin typeface="Arial" pitchFamily="34" charset="0"/>
                <a:cs typeface="Arial" pitchFamily="34" charset="0"/>
              </a:rPr>
              <a:t>İşverence ödenecek tutar;</a:t>
            </a:r>
          </a:p>
          <a:p>
            <a:pPr marL="447675" indent="0" algn="just" fontAlgn="auto">
              <a:spcBef>
                <a:spcPts val="0"/>
              </a:spcBef>
              <a:spcAft>
                <a:spcPts val="0"/>
              </a:spcAft>
              <a:buFont typeface="Wingdings" pitchFamily="2" charset="2"/>
              <a:buNone/>
              <a:defRPr/>
            </a:pPr>
            <a:r>
              <a:rPr lang="tr-TR" altLang="tr-TR" sz="1600" b="0" dirty="0" smtClean="0">
                <a:solidFill>
                  <a:schemeClr val="tx2"/>
                </a:solidFill>
                <a:latin typeface="Arial" pitchFamily="34" charset="0"/>
                <a:cs typeface="Arial" pitchFamily="34" charset="0"/>
              </a:rPr>
              <a:t>3.000,00  </a:t>
            </a:r>
            <a:r>
              <a:rPr lang="tr-TR" altLang="tr-TR" sz="1600" b="0" dirty="0">
                <a:solidFill>
                  <a:schemeClr val="tx2"/>
                </a:solidFill>
                <a:latin typeface="Arial" pitchFamily="34" charset="0"/>
                <a:cs typeface="Arial" pitchFamily="34" charset="0"/>
              </a:rPr>
              <a:t>* 0,345= 1035,00 </a:t>
            </a:r>
            <a:r>
              <a:rPr lang="tr-TR" altLang="tr-TR" sz="1600" b="0" dirty="0" smtClean="0">
                <a:solidFill>
                  <a:schemeClr val="tx2"/>
                </a:solidFill>
                <a:latin typeface="Arial" pitchFamily="34" charset="0"/>
                <a:cs typeface="Arial" pitchFamily="34" charset="0"/>
              </a:rPr>
              <a:t>TL </a:t>
            </a:r>
          </a:p>
          <a:p>
            <a:pPr marL="447675" indent="0" algn="just" fontAlgn="auto">
              <a:spcBef>
                <a:spcPts val="0"/>
              </a:spcBef>
              <a:spcAft>
                <a:spcPts val="0"/>
              </a:spcAft>
              <a:buFont typeface="Wingdings" pitchFamily="2" charset="2"/>
              <a:buNone/>
              <a:defRPr/>
            </a:pPr>
            <a:r>
              <a:rPr lang="tr-TR" altLang="tr-TR" sz="1600" b="0" dirty="0" smtClean="0">
                <a:solidFill>
                  <a:schemeClr val="tx2"/>
                </a:solidFill>
                <a:latin typeface="Arial" pitchFamily="34" charset="0"/>
                <a:cs typeface="Arial" pitchFamily="34" charset="0"/>
              </a:rPr>
              <a:t>1.035,00 </a:t>
            </a:r>
            <a:r>
              <a:rPr lang="tr-TR" altLang="tr-TR" sz="1600" b="0" dirty="0">
                <a:solidFill>
                  <a:schemeClr val="tx2"/>
                </a:solidFill>
                <a:latin typeface="Arial" pitchFamily="34" charset="0"/>
                <a:cs typeface="Arial" pitchFamily="34" charset="0"/>
              </a:rPr>
              <a:t>- (150,00+465,00)= 420,00 TL olacaktır.</a:t>
            </a:r>
          </a:p>
          <a:p>
            <a:pPr lvl="1" algn="just">
              <a:buFont typeface="Wingdings" pitchFamily="2" charset="2"/>
              <a:buNone/>
              <a:defRPr/>
            </a:pPr>
            <a:endParaRPr lang="tr-TR" sz="1600" dirty="0" smtClean="0">
              <a:solidFill>
                <a:schemeClr val="tx2"/>
              </a:solidFill>
              <a:latin typeface="Arial" pitchFamily="34" charset="0"/>
              <a:cs typeface="Arial" pitchFamily="34" charset="0"/>
            </a:endParaRPr>
          </a:p>
          <a:p>
            <a:pPr marL="0" indent="0" algn="just">
              <a:buFont typeface="Wingdings" pitchFamily="2" charset="2"/>
              <a:buNone/>
              <a:defRPr/>
            </a:pPr>
            <a:endParaRPr lang="tr-TR" sz="14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20483"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6111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3038" y="1808163"/>
            <a:ext cx="8785225" cy="46450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Örnek: Ortalama Sigortalı Sayısı Hesabı</a:t>
            </a:r>
          </a:p>
          <a:p>
            <a:pPr marL="447675" indent="0" algn="just">
              <a:lnSpc>
                <a:spcPct val="90000"/>
              </a:lnSpc>
              <a:buFont typeface="Wingdings" pitchFamily="2" charset="2"/>
              <a:buNone/>
              <a:defRPr/>
            </a:pPr>
            <a:r>
              <a:rPr lang="tr-TR" sz="1600" b="0" dirty="0" smtClean="0">
                <a:solidFill>
                  <a:schemeClr val="tx2"/>
                </a:solidFill>
                <a:latin typeface="Arial" pitchFamily="34" charset="0"/>
                <a:cs typeface="Arial" pitchFamily="34" charset="0"/>
              </a:rPr>
              <a:t>	4447 </a:t>
            </a:r>
            <a:r>
              <a:rPr lang="tr-TR" sz="1600" b="0" dirty="0">
                <a:solidFill>
                  <a:schemeClr val="tx2"/>
                </a:solidFill>
                <a:latin typeface="Arial" pitchFamily="34" charset="0"/>
                <a:cs typeface="Arial" pitchFamily="34" charset="0"/>
              </a:rPr>
              <a:t>sayılı Kanunun geçici 10 uncu maddesine göre sigortalılar yönünden aranılan şartlara sahip olan sigortalı (B)’</a:t>
            </a:r>
            <a:r>
              <a:rPr lang="tr-TR" sz="1600" b="0" dirty="0" err="1">
                <a:solidFill>
                  <a:schemeClr val="tx2"/>
                </a:solidFill>
                <a:latin typeface="Arial" pitchFamily="34" charset="0"/>
                <a:cs typeface="Arial" pitchFamily="34" charset="0"/>
              </a:rPr>
              <a:t>nin</a:t>
            </a:r>
            <a:r>
              <a:rPr lang="tr-TR" sz="1600" b="0" dirty="0">
                <a:solidFill>
                  <a:schemeClr val="tx2"/>
                </a:solidFill>
                <a:latin typeface="Arial" pitchFamily="34" charset="0"/>
                <a:cs typeface="Arial" pitchFamily="34" charset="0"/>
              </a:rPr>
              <a:t>, (K)Limited Şirketine ait kırtasiye malzemeleri satışı faaliyet konulu işyerinde 19/1/2017</a:t>
            </a:r>
            <a:r>
              <a:rPr lang="tr-TR" sz="1600" dirty="0">
                <a:solidFill>
                  <a:schemeClr val="tx2"/>
                </a:solidFill>
                <a:latin typeface="Arial" pitchFamily="34" charset="0"/>
                <a:cs typeface="Arial" pitchFamily="34" charset="0"/>
              </a:rPr>
              <a:t> </a:t>
            </a:r>
            <a:r>
              <a:rPr lang="tr-TR" sz="1600" b="0" dirty="0">
                <a:solidFill>
                  <a:schemeClr val="tx2"/>
                </a:solidFill>
                <a:latin typeface="Arial" pitchFamily="34" charset="0"/>
                <a:cs typeface="Arial" pitchFamily="34" charset="0"/>
              </a:rPr>
              <a:t>tarihinde</a:t>
            </a:r>
            <a:r>
              <a:rPr lang="tr-TR" sz="1600" dirty="0">
                <a:solidFill>
                  <a:schemeClr val="tx2"/>
                </a:solidFill>
                <a:latin typeface="Arial" pitchFamily="34" charset="0"/>
                <a:cs typeface="Arial" pitchFamily="34" charset="0"/>
              </a:rPr>
              <a:t> </a:t>
            </a:r>
            <a:r>
              <a:rPr lang="tr-TR" sz="1600" b="0" dirty="0">
                <a:solidFill>
                  <a:schemeClr val="tx2"/>
                </a:solidFill>
                <a:latin typeface="Arial" pitchFamily="34" charset="0"/>
                <a:cs typeface="Arial" pitchFamily="34" charset="0"/>
              </a:rPr>
              <a:t>işe alındığı ve bahse konu işyerinin son altı aylık döneminde, </a:t>
            </a:r>
            <a:endParaRPr lang="tr-TR" sz="1600" b="0" dirty="0" smtClean="0">
              <a:solidFill>
                <a:schemeClr val="tx2"/>
              </a:solidFill>
              <a:latin typeface="Arial" pitchFamily="34" charset="0"/>
              <a:cs typeface="Arial" pitchFamily="34" charset="0"/>
            </a:endParaRPr>
          </a:p>
          <a:p>
            <a:pPr marL="447675" indent="0" algn="just">
              <a:lnSpc>
                <a:spcPct val="90000"/>
              </a:lnSpc>
              <a:buFont typeface="Wingdings" pitchFamily="2" charset="2"/>
              <a:buNone/>
              <a:defRPr/>
            </a:pPr>
            <a:endParaRPr lang="tr-TR" sz="1600" b="0" dirty="0">
              <a:solidFill>
                <a:schemeClr val="tx2"/>
              </a:solidFill>
              <a:latin typeface="Arial" pitchFamily="34" charset="0"/>
              <a:cs typeface="Arial" pitchFamily="34" charset="0"/>
            </a:endParaRPr>
          </a:p>
          <a:p>
            <a:pPr marL="447675" indent="0" algn="just">
              <a:lnSpc>
                <a:spcPct val="90000"/>
              </a:lnSpc>
              <a:buFont typeface="Wingdings" pitchFamily="2" charset="2"/>
              <a:buNone/>
              <a:defRPr/>
            </a:pPr>
            <a:r>
              <a:rPr lang="tr-TR" sz="1600" b="0" dirty="0" smtClean="0">
                <a:solidFill>
                  <a:schemeClr val="tx2"/>
                </a:solidFill>
                <a:latin typeface="Arial" pitchFamily="34" charset="0"/>
                <a:cs typeface="Arial" pitchFamily="34" charset="0"/>
              </a:rPr>
              <a:t>2016/Aralık </a:t>
            </a:r>
            <a:r>
              <a:rPr lang="tr-TR" sz="1600" b="0" dirty="0">
                <a:solidFill>
                  <a:schemeClr val="tx2"/>
                </a:solidFill>
                <a:latin typeface="Arial" pitchFamily="34" charset="0"/>
                <a:cs typeface="Arial" pitchFamily="34" charset="0"/>
              </a:rPr>
              <a:t>ayında  </a:t>
            </a:r>
            <a:r>
              <a:rPr lang="tr-TR" sz="1600" b="0" dirty="0" smtClean="0">
                <a:solidFill>
                  <a:schemeClr val="tx2"/>
                </a:solidFill>
                <a:latin typeface="Arial" pitchFamily="34" charset="0"/>
                <a:cs typeface="Arial" pitchFamily="34" charset="0"/>
              </a:rPr>
              <a:t>     : </a:t>
            </a:r>
            <a:r>
              <a:rPr lang="tr-TR" sz="1600" b="0" dirty="0">
                <a:solidFill>
                  <a:schemeClr val="tx2"/>
                </a:solidFill>
                <a:latin typeface="Arial" pitchFamily="34" charset="0"/>
                <a:cs typeface="Arial" pitchFamily="34" charset="0"/>
              </a:rPr>
              <a:t>6 	</a:t>
            </a:r>
            <a:r>
              <a:rPr lang="tr-TR" sz="1600" b="0" dirty="0" smtClean="0">
                <a:solidFill>
                  <a:schemeClr val="tx2"/>
                </a:solidFill>
                <a:latin typeface="Arial" pitchFamily="34" charset="0"/>
                <a:cs typeface="Arial" pitchFamily="34" charset="0"/>
              </a:rPr>
              <a:t>  2016/Kasım </a:t>
            </a:r>
            <a:r>
              <a:rPr lang="tr-TR" sz="1600" b="0" dirty="0">
                <a:solidFill>
                  <a:schemeClr val="tx2"/>
                </a:solidFill>
                <a:latin typeface="Arial" pitchFamily="34" charset="0"/>
                <a:cs typeface="Arial" pitchFamily="34" charset="0"/>
              </a:rPr>
              <a:t>ayında  </a:t>
            </a:r>
            <a:r>
              <a:rPr lang="tr-TR" sz="1600" b="0" dirty="0" smtClean="0">
                <a:solidFill>
                  <a:schemeClr val="tx2"/>
                </a:solidFill>
                <a:latin typeface="Arial" pitchFamily="34" charset="0"/>
                <a:cs typeface="Arial" pitchFamily="34" charset="0"/>
              </a:rPr>
              <a:t>	: </a:t>
            </a:r>
            <a:r>
              <a:rPr lang="tr-TR" sz="1600" b="0" dirty="0">
                <a:solidFill>
                  <a:schemeClr val="tx2"/>
                </a:solidFill>
                <a:latin typeface="Arial" pitchFamily="34" charset="0"/>
                <a:cs typeface="Arial" pitchFamily="34" charset="0"/>
              </a:rPr>
              <a:t>3 </a:t>
            </a:r>
          </a:p>
          <a:p>
            <a:pPr marL="447675" indent="0">
              <a:buFont typeface="Wingdings" pitchFamily="2" charset="2"/>
              <a:buNone/>
              <a:defRPr/>
            </a:pPr>
            <a:r>
              <a:rPr lang="tr-TR" sz="1600" b="0" dirty="0" smtClean="0">
                <a:solidFill>
                  <a:schemeClr val="tx2"/>
                </a:solidFill>
                <a:latin typeface="Arial" pitchFamily="34" charset="0"/>
                <a:cs typeface="Arial" pitchFamily="34" charset="0"/>
              </a:rPr>
              <a:t>2016/Ekim  </a:t>
            </a:r>
            <a:r>
              <a:rPr lang="tr-TR" sz="1600" b="0" dirty="0">
                <a:solidFill>
                  <a:schemeClr val="tx2"/>
                </a:solidFill>
                <a:latin typeface="Arial" pitchFamily="34" charset="0"/>
                <a:cs typeface="Arial" pitchFamily="34" charset="0"/>
              </a:rPr>
              <a:t>ayında  </a:t>
            </a:r>
            <a:r>
              <a:rPr lang="tr-TR" sz="1600" b="0" dirty="0" smtClean="0">
                <a:solidFill>
                  <a:schemeClr val="tx2"/>
                </a:solidFill>
                <a:latin typeface="Arial" pitchFamily="34" charset="0"/>
                <a:cs typeface="Arial" pitchFamily="34" charset="0"/>
              </a:rPr>
              <a:t>     : </a:t>
            </a:r>
            <a:r>
              <a:rPr lang="tr-TR" sz="1600" b="0" dirty="0">
                <a:solidFill>
                  <a:schemeClr val="tx2"/>
                </a:solidFill>
                <a:latin typeface="Arial" pitchFamily="34" charset="0"/>
                <a:cs typeface="Arial" pitchFamily="34" charset="0"/>
              </a:rPr>
              <a:t>3 </a:t>
            </a:r>
            <a:r>
              <a:rPr lang="tr-TR" sz="1600" b="0" dirty="0" smtClean="0">
                <a:solidFill>
                  <a:schemeClr val="tx2"/>
                </a:solidFill>
                <a:latin typeface="Arial" pitchFamily="34" charset="0"/>
                <a:cs typeface="Arial" pitchFamily="34" charset="0"/>
              </a:rPr>
              <a:t>	  2016/Eylül  </a:t>
            </a:r>
            <a:r>
              <a:rPr lang="tr-TR" sz="1600" b="0" dirty="0">
                <a:solidFill>
                  <a:schemeClr val="tx2"/>
                </a:solidFill>
                <a:latin typeface="Arial" pitchFamily="34" charset="0"/>
                <a:cs typeface="Arial" pitchFamily="34" charset="0"/>
              </a:rPr>
              <a:t>ayında </a:t>
            </a:r>
            <a:r>
              <a:rPr lang="tr-TR" sz="1600" b="0" dirty="0" smtClean="0">
                <a:solidFill>
                  <a:schemeClr val="tx2"/>
                </a:solidFill>
                <a:latin typeface="Arial" pitchFamily="34" charset="0"/>
                <a:cs typeface="Arial" pitchFamily="34" charset="0"/>
              </a:rPr>
              <a:t>	: 5 </a:t>
            </a:r>
            <a:endParaRPr lang="tr-TR" sz="1600" b="0" dirty="0">
              <a:solidFill>
                <a:schemeClr val="tx2"/>
              </a:solidFill>
              <a:latin typeface="Arial" pitchFamily="34" charset="0"/>
              <a:cs typeface="Arial" pitchFamily="34" charset="0"/>
            </a:endParaRPr>
          </a:p>
          <a:p>
            <a:pPr marL="447675" indent="0">
              <a:buFont typeface="Wingdings" pitchFamily="2" charset="2"/>
              <a:buNone/>
              <a:defRPr/>
            </a:pPr>
            <a:r>
              <a:rPr lang="tr-TR" sz="1600" b="0" dirty="0" smtClean="0">
                <a:solidFill>
                  <a:schemeClr val="tx2"/>
                </a:solidFill>
                <a:latin typeface="Arial" pitchFamily="34" charset="0"/>
                <a:cs typeface="Arial" pitchFamily="34" charset="0"/>
              </a:rPr>
              <a:t>2016/Ağustos </a:t>
            </a:r>
            <a:r>
              <a:rPr lang="tr-TR" sz="1600" b="0" dirty="0">
                <a:solidFill>
                  <a:schemeClr val="tx2"/>
                </a:solidFill>
                <a:latin typeface="Arial" pitchFamily="34" charset="0"/>
                <a:cs typeface="Arial" pitchFamily="34" charset="0"/>
              </a:rPr>
              <a:t>ayında   </a:t>
            </a:r>
            <a:r>
              <a:rPr lang="tr-TR" sz="1600" b="0" dirty="0" smtClean="0">
                <a:solidFill>
                  <a:schemeClr val="tx2"/>
                </a:solidFill>
                <a:latin typeface="Arial" pitchFamily="34" charset="0"/>
                <a:cs typeface="Arial" pitchFamily="34" charset="0"/>
              </a:rPr>
              <a:t>: </a:t>
            </a:r>
            <a:r>
              <a:rPr lang="tr-TR" sz="1600" b="0" dirty="0">
                <a:solidFill>
                  <a:schemeClr val="tx2"/>
                </a:solidFill>
                <a:latin typeface="Arial" pitchFamily="34" charset="0"/>
                <a:cs typeface="Arial" pitchFamily="34" charset="0"/>
              </a:rPr>
              <a:t>5 </a:t>
            </a:r>
            <a:r>
              <a:rPr lang="tr-TR" sz="1600" b="0" dirty="0" smtClean="0">
                <a:solidFill>
                  <a:schemeClr val="tx2"/>
                </a:solidFill>
                <a:latin typeface="Arial" pitchFamily="34" charset="0"/>
                <a:cs typeface="Arial" pitchFamily="34" charset="0"/>
              </a:rPr>
              <a:t>	  2016/Temmuz </a:t>
            </a:r>
            <a:r>
              <a:rPr lang="tr-TR" sz="1600" b="0" dirty="0">
                <a:solidFill>
                  <a:schemeClr val="tx2"/>
                </a:solidFill>
                <a:latin typeface="Arial" pitchFamily="34" charset="0"/>
                <a:cs typeface="Arial" pitchFamily="34" charset="0"/>
              </a:rPr>
              <a:t>ayında  </a:t>
            </a:r>
            <a:r>
              <a:rPr lang="tr-TR" sz="1600" b="0" dirty="0" smtClean="0">
                <a:solidFill>
                  <a:schemeClr val="tx2"/>
                </a:solidFill>
                <a:latin typeface="Arial" pitchFamily="34" charset="0"/>
                <a:cs typeface="Arial" pitchFamily="34" charset="0"/>
              </a:rPr>
              <a:t>	: </a:t>
            </a:r>
            <a:r>
              <a:rPr lang="tr-TR" sz="1600" b="0" dirty="0">
                <a:solidFill>
                  <a:schemeClr val="tx2"/>
                </a:solidFill>
                <a:latin typeface="Arial" pitchFamily="34" charset="0"/>
                <a:cs typeface="Arial" pitchFamily="34" charset="0"/>
              </a:rPr>
              <a:t>6 </a:t>
            </a:r>
          </a:p>
          <a:p>
            <a:pPr marL="447675" indent="0">
              <a:defRPr/>
            </a:pPr>
            <a:endParaRPr lang="tr-TR" sz="1600" b="0" dirty="0">
              <a:solidFill>
                <a:schemeClr val="tx2"/>
              </a:solidFill>
              <a:latin typeface="Arial" pitchFamily="34" charset="0"/>
              <a:cs typeface="Arial" pitchFamily="34" charset="0"/>
            </a:endParaRPr>
          </a:p>
          <a:p>
            <a:pPr marL="447675" indent="0">
              <a:buFont typeface="Wingdings" pitchFamily="2" charset="2"/>
              <a:buNone/>
              <a:defRPr/>
            </a:pPr>
            <a:r>
              <a:rPr lang="tr-TR" sz="1600" b="0" dirty="0">
                <a:solidFill>
                  <a:schemeClr val="tx2"/>
                </a:solidFill>
                <a:latin typeface="Arial" pitchFamily="34" charset="0"/>
                <a:cs typeface="Arial" pitchFamily="34" charset="0"/>
              </a:rPr>
              <a:t>sigortalı çalıştırılmış olduğu varsayıldığında, baz alınan aylardaki toplam sigortalı sayısı: </a:t>
            </a:r>
          </a:p>
          <a:p>
            <a:pPr marL="447675" indent="0">
              <a:buFont typeface="Wingdings" pitchFamily="2" charset="2"/>
              <a:buNone/>
              <a:defRPr/>
            </a:pPr>
            <a:r>
              <a:rPr lang="tr-TR" sz="1600" b="0" dirty="0" smtClean="0">
                <a:solidFill>
                  <a:schemeClr val="tx2"/>
                </a:solidFill>
                <a:latin typeface="Arial" pitchFamily="34" charset="0"/>
                <a:cs typeface="Arial" pitchFamily="34" charset="0"/>
              </a:rPr>
              <a:t>6 </a:t>
            </a:r>
            <a:r>
              <a:rPr lang="tr-TR" sz="1600" b="0" dirty="0">
                <a:solidFill>
                  <a:schemeClr val="tx2"/>
                </a:solidFill>
                <a:latin typeface="Arial" pitchFamily="34" charset="0"/>
                <a:cs typeface="Arial" pitchFamily="34" charset="0"/>
              </a:rPr>
              <a:t>+ 3 + 3 + 5 + 5 + 6 = 28 </a:t>
            </a:r>
          </a:p>
          <a:p>
            <a:pPr marL="447675" indent="0">
              <a:buFont typeface="Wingdings" pitchFamily="2" charset="2"/>
              <a:buNone/>
              <a:defRPr/>
            </a:pPr>
            <a:r>
              <a:rPr lang="tr-TR" sz="1600" b="0" dirty="0" smtClean="0">
                <a:solidFill>
                  <a:schemeClr val="tx2"/>
                </a:solidFill>
                <a:latin typeface="Arial" pitchFamily="34" charset="0"/>
                <a:cs typeface="Arial" pitchFamily="34" charset="0"/>
              </a:rPr>
              <a:t>Ortalama </a:t>
            </a:r>
            <a:r>
              <a:rPr lang="tr-TR" sz="1600" b="0" dirty="0">
                <a:solidFill>
                  <a:schemeClr val="tx2"/>
                </a:solidFill>
                <a:latin typeface="Arial" pitchFamily="34" charset="0"/>
                <a:cs typeface="Arial" pitchFamily="34" charset="0"/>
              </a:rPr>
              <a:t>sigortalı sayısı: </a:t>
            </a:r>
            <a:r>
              <a:rPr lang="tr-TR" sz="1600" b="0" dirty="0">
                <a:solidFill>
                  <a:srgbClr val="FF0000"/>
                </a:solidFill>
                <a:latin typeface="Arial" pitchFamily="34" charset="0"/>
                <a:cs typeface="Arial" pitchFamily="34" charset="0"/>
              </a:rPr>
              <a:t>28 / 6 = 4,6 = 5 </a:t>
            </a:r>
            <a:r>
              <a:rPr lang="tr-TR" sz="1600" b="0" dirty="0">
                <a:solidFill>
                  <a:schemeClr val="tx2"/>
                </a:solidFill>
                <a:latin typeface="Arial" pitchFamily="34" charset="0"/>
                <a:cs typeface="Arial" pitchFamily="34" charset="0"/>
              </a:rPr>
              <a:t>olacaktır. </a:t>
            </a:r>
          </a:p>
          <a:p>
            <a:pPr marL="447675" indent="0">
              <a:buFont typeface="Wingdings" pitchFamily="2" charset="2"/>
              <a:buNone/>
              <a:defRPr/>
            </a:pPr>
            <a:endParaRPr lang="tr-TR" sz="1600" b="0" dirty="0">
              <a:solidFill>
                <a:schemeClr val="tx2"/>
              </a:solidFill>
              <a:latin typeface="Arial" pitchFamily="34" charset="0"/>
              <a:cs typeface="Arial" pitchFamily="34" charset="0"/>
            </a:endParaRPr>
          </a:p>
          <a:p>
            <a:pPr marL="447675" indent="0">
              <a:buFont typeface="Wingdings" pitchFamily="2" charset="2"/>
              <a:buNone/>
              <a:defRPr/>
            </a:pPr>
            <a:r>
              <a:rPr lang="tr-TR" sz="1600" b="0" dirty="0" smtClean="0">
                <a:solidFill>
                  <a:schemeClr val="tx2"/>
                </a:solidFill>
                <a:latin typeface="Arial" pitchFamily="34" charset="0"/>
                <a:cs typeface="Arial" pitchFamily="34" charset="0"/>
              </a:rPr>
              <a:t>	Bu </a:t>
            </a:r>
            <a:r>
              <a:rPr lang="tr-TR" sz="1600" b="0" dirty="0">
                <a:solidFill>
                  <a:schemeClr val="tx2"/>
                </a:solidFill>
                <a:latin typeface="Arial" pitchFamily="34" charset="0"/>
                <a:cs typeface="Arial" pitchFamily="34" charset="0"/>
              </a:rPr>
              <a:t>durumda, bahse konu sigortalıdan dolayı 4447 sayılı Kanunun geçici 10 uncu maddesinde öngörülen destekten </a:t>
            </a:r>
            <a:r>
              <a:rPr lang="tr-TR" sz="1600" b="0" dirty="0" smtClean="0">
                <a:solidFill>
                  <a:schemeClr val="tx2"/>
                </a:solidFill>
                <a:latin typeface="Arial" pitchFamily="34" charset="0"/>
                <a:cs typeface="Arial" pitchFamily="34" charset="0"/>
              </a:rPr>
              <a:t> </a:t>
            </a:r>
            <a:r>
              <a:rPr lang="tr-TR" sz="1600" b="0" dirty="0" smtClean="0">
                <a:solidFill>
                  <a:srgbClr val="FF0000"/>
                </a:solidFill>
                <a:latin typeface="Arial" pitchFamily="34" charset="0"/>
                <a:cs typeface="Arial" pitchFamily="34" charset="0"/>
              </a:rPr>
              <a:t>6 </a:t>
            </a:r>
            <a:r>
              <a:rPr lang="tr-TR" sz="1600" b="0" dirty="0">
                <a:solidFill>
                  <a:srgbClr val="FF0000"/>
                </a:solidFill>
                <a:latin typeface="Arial" pitchFamily="34" charset="0"/>
                <a:cs typeface="Arial" pitchFamily="34" charset="0"/>
              </a:rPr>
              <a:t>ve üzerinde sigortalının çalıştırıldığı aylarda yararlanılabilecektir. </a:t>
            </a:r>
          </a:p>
          <a:p>
            <a:pPr lvl="1" algn="just">
              <a:buFont typeface="Wingdings" pitchFamily="2" charset="2"/>
              <a:buNone/>
              <a:defRPr/>
            </a:pPr>
            <a:endParaRPr lang="tr-TR" sz="1600" dirty="0" smtClean="0">
              <a:solidFill>
                <a:schemeClr val="tx2"/>
              </a:solidFill>
              <a:latin typeface="Arial" pitchFamily="34" charset="0"/>
              <a:cs typeface="Arial" pitchFamily="34" charset="0"/>
            </a:endParaRPr>
          </a:p>
          <a:p>
            <a:pPr marL="0" indent="0" algn="just">
              <a:buFont typeface="Wingdings" pitchFamily="2" charset="2"/>
              <a:buNone/>
              <a:defRPr/>
            </a:pPr>
            <a:endParaRPr lang="tr-TR" sz="14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21507"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6111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277813" y="1808163"/>
            <a:ext cx="8398643" cy="46450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Ortalama Sigortalı Hesabı E-Bildirge Kontrolü</a:t>
            </a:r>
          </a:p>
          <a:p>
            <a:pPr lvl="1" algn="just">
              <a:defRPr/>
            </a:pPr>
            <a:r>
              <a:rPr lang="tr-TR" sz="1600" dirty="0" smtClean="0">
                <a:solidFill>
                  <a:schemeClr val="tx2"/>
                </a:solidFill>
                <a:latin typeface="Arial" pitchFamily="34" charset="0"/>
                <a:cs typeface="Arial" pitchFamily="34" charset="0"/>
              </a:rPr>
              <a:t>Prim </a:t>
            </a:r>
            <a:r>
              <a:rPr lang="tr-TR" sz="1600" dirty="0">
                <a:solidFill>
                  <a:schemeClr val="tx2"/>
                </a:solidFill>
                <a:latin typeface="Arial" pitchFamily="34" charset="0"/>
                <a:cs typeface="Arial" pitchFamily="34" charset="0"/>
              </a:rPr>
              <a:t>teşviklerinden yersiz yararlanan işverenler hangi teşvikten, hangi dönemde ve hangi nedenden dolayı hata listesinde yer aldığına ilişkin bilgileri e-Bildirge programında yer alan “Prim Teşviklerinden Yersiz Yararlanılmış Dönemler” ekranından sorgulayabilmektedir. </a:t>
            </a:r>
          </a:p>
          <a:p>
            <a:pPr lvl="1" algn="just">
              <a:defRPr/>
            </a:pPr>
            <a:endParaRPr lang="tr-TR" sz="1600" dirty="0">
              <a:solidFill>
                <a:schemeClr val="tx2"/>
              </a:solidFill>
              <a:latin typeface="Arial" pitchFamily="34" charset="0"/>
              <a:cs typeface="Arial" pitchFamily="34" charset="0"/>
            </a:endParaRPr>
          </a:p>
          <a:p>
            <a:pPr lvl="1" algn="just">
              <a:defRPr/>
            </a:pPr>
            <a:r>
              <a:rPr lang="tr-TR" sz="1600" dirty="0">
                <a:solidFill>
                  <a:schemeClr val="tx2"/>
                </a:solidFill>
                <a:latin typeface="Arial" pitchFamily="34" charset="0"/>
                <a:cs typeface="Arial" pitchFamily="34" charset="0"/>
              </a:rPr>
              <a:t>İlgili aya ilişkin düzenlenen aylık prim ve hizmet belgelerinin tamamının onaylanmasının ardından 06111 kanun numarasından düzenlenen aylık prim ve hizmet belgelerinde kayıtlı sigortalılardan dolayı 4447 sayılı Kanunun geçici 10 uncu maddesi uyarınca hatalı bildirim yapılıp yapılmadığının işverenlerce kontrol edilebilmesi için “Prim Teşviklerinden Yersiz Yararlanılmış Dönemler” linkine “Cari Dönemler” başlıklı menü eklenmiştir. </a:t>
            </a:r>
            <a:endParaRPr lang="tr-TR" sz="1600" dirty="0" smtClean="0">
              <a:solidFill>
                <a:schemeClr val="tx2"/>
              </a:solidFill>
              <a:latin typeface="Arial" pitchFamily="34" charset="0"/>
              <a:cs typeface="Arial" pitchFamily="34" charset="0"/>
            </a:endParaRPr>
          </a:p>
          <a:p>
            <a:pPr lvl="1" algn="just">
              <a:defRPr/>
            </a:pPr>
            <a:endParaRPr lang="tr-TR" sz="1600" dirty="0">
              <a:solidFill>
                <a:schemeClr val="tx2"/>
              </a:solidFill>
              <a:latin typeface="Arial" pitchFamily="34" charset="0"/>
              <a:cs typeface="Arial" pitchFamily="34" charset="0"/>
            </a:endParaRPr>
          </a:p>
          <a:p>
            <a:pPr marL="457200" lvl="1" indent="263525" algn="just">
              <a:buFont typeface="Wingdings" pitchFamily="2" charset="2"/>
              <a:buNone/>
              <a:defRPr/>
            </a:pPr>
            <a:r>
              <a:rPr lang="tr-TR" sz="1600" dirty="0" smtClean="0">
                <a:solidFill>
                  <a:schemeClr val="tx2"/>
                </a:solidFill>
                <a:latin typeface="Arial" pitchFamily="34" charset="0"/>
                <a:cs typeface="Arial" pitchFamily="34" charset="0"/>
              </a:rPr>
              <a:t>Bu </a:t>
            </a:r>
            <a:r>
              <a:rPr lang="tr-TR" sz="1600" dirty="0">
                <a:solidFill>
                  <a:schemeClr val="tx2"/>
                </a:solidFill>
                <a:latin typeface="Arial" pitchFamily="34" charset="0"/>
                <a:cs typeface="Arial" pitchFamily="34" charset="0"/>
              </a:rPr>
              <a:t>menü vasıtasıyla; işlem tarihi itibariyle hem aylık prim ve hizmet belgesi verme süresi hem de prim ödeme süresi sona ermemiş aylara ilişkin </a:t>
            </a:r>
            <a:r>
              <a:rPr lang="tr-TR" sz="1600" dirty="0">
                <a:solidFill>
                  <a:srgbClr val="FF0000"/>
                </a:solidFill>
                <a:latin typeface="Arial" pitchFamily="34" charset="0"/>
                <a:cs typeface="Arial" pitchFamily="34" charset="0"/>
              </a:rPr>
              <a:t>06111 kanun numarasından verilen belgelerde kayıtlı sigortalıların kontrolü </a:t>
            </a:r>
            <a:r>
              <a:rPr lang="tr-TR" sz="1600" dirty="0">
                <a:solidFill>
                  <a:schemeClr val="tx2"/>
                </a:solidFill>
                <a:latin typeface="Arial" pitchFamily="34" charset="0"/>
                <a:cs typeface="Arial" pitchFamily="34" charset="0"/>
              </a:rPr>
              <a:t>yapılabilmektedir.</a:t>
            </a:r>
          </a:p>
          <a:p>
            <a:pPr lvl="1" algn="just">
              <a:buFont typeface="Wingdings" pitchFamily="2" charset="2"/>
              <a:buNone/>
              <a:defRPr/>
            </a:pPr>
            <a:endParaRPr lang="tr-TR" sz="1600" dirty="0" smtClean="0">
              <a:solidFill>
                <a:schemeClr val="tx2"/>
              </a:solidFill>
              <a:latin typeface="Arial" pitchFamily="34" charset="0"/>
              <a:cs typeface="Arial" pitchFamily="34" charset="0"/>
            </a:endParaRPr>
          </a:p>
          <a:p>
            <a:pPr marL="0" indent="0" algn="just">
              <a:buFont typeface="Wingdings" pitchFamily="2" charset="2"/>
              <a:buNone/>
              <a:defRPr/>
            </a:pPr>
            <a:endParaRPr lang="tr-TR" sz="14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22531"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6111 Teşvik Uygulaması</a:t>
            </a:r>
            <a:endParaRPr lang="tr-TR" sz="1600" dirty="0">
              <a:solidFill>
                <a:schemeClr val="tx1"/>
              </a:solidFill>
              <a:cs typeface="Arial" charset="0"/>
            </a:endParaRPr>
          </a:p>
        </p:txBody>
      </p:sp>
      <p:graphicFrame>
        <p:nvGraphicFramePr>
          <p:cNvPr id="2" name="Diyagram 1"/>
          <p:cNvGraphicFramePr/>
          <p:nvPr>
            <p:extLst>
              <p:ext uri="{D42A27DB-BD31-4B8C-83A1-F6EECF244321}">
                <p14:modId xmlns:p14="http://schemas.microsoft.com/office/powerpoint/2010/main" val="327325472"/>
              </p:ext>
            </p:extLst>
          </p:nvPr>
        </p:nvGraphicFramePr>
        <p:xfrm>
          <a:off x="278413" y="2340206"/>
          <a:ext cx="86861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Çapraz Köşesi Kesik Dikdörtgen 2"/>
          <p:cNvSpPr/>
          <p:nvPr/>
        </p:nvSpPr>
        <p:spPr>
          <a:xfrm>
            <a:off x="468313" y="2133600"/>
            <a:ext cx="620712" cy="400050"/>
          </a:xfrm>
          <a:prstGeom prst="snip2Diag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1</a:t>
            </a:r>
          </a:p>
        </p:txBody>
      </p:sp>
      <p:sp>
        <p:nvSpPr>
          <p:cNvPr id="9" name="Dikdörtgen 8"/>
          <p:cNvSpPr/>
          <p:nvPr/>
        </p:nvSpPr>
        <p:spPr>
          <a:xfrm>
            <a:off x="482417" y="1660158"/>
            <a:ext cx="4244208" cy="369332"/>
          </a:xfrm>
          <a:prstGeom prst="rect">
            <a:avLst/>
          </a:prstGeom>
        </p:spPr>
        <p:txBody>
          <a:bodyPr wrap="square">
            <a:spAutoFit/>
          </a:bodyPr>
          <a:lstStyle/>
          <a:p>
            <a:pPr marL="285750" indent="-285750" algn="ctr">
              <a:buClr>
                <a:schemeClr val="tx1"/>
              </a:buClr>
              <a:buFont typeface="Wingdings" panose="05000000000000000000" pitchFamily="2" charset="2"/>
              <a:buChar char="q"/>
              <a:defRPr/>
            </a:pPr>
            <a:r>
              <a:rPr lang="tr-TR" b="1" dirty="0">
                <a:solidFill>
                  <a:schemeClr val="tx2"/>
                </a:solidFill>
                <a:cs typeface="Arial" charset="0"/>
              </a:rPr>
              <a:t>Teşvikten Yararlanma Süreleri</a:t>
            </a:r>
            <a:endParaRPr lang="tr-TR" dirty="0">
              <a:solidFill>
                <a:schemeClr val="tx2"/>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23555"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6111 Teşvik Uygulaması</a:t>
            </a:r>
            <a:endParaRPr lang="tr-TR" sz="1600" dirty="0">
              <a:solidFill>
                <a:schemeClr val="tx1"/>
              </a:solidFill>
              <a:cs typeface="Arial" charset="0"/>
            </a:endParaRPr>
          </a:p>
        </p:txBody>
      </p:sp>
      <p:graphicFrame>
        <p:nvGraphicFramePr>
          <p:cNvPr id="2" name="Diyagram 1"/>
          <p:cNvGraphicFramePr/>
          <p:nvPr>
            <p:extLst>
              <p:ext uri="{D42A27DB-BD31-4B8C-83A1-F6EECF244321}">
                <p14:modId xmlns:p14="http://schemas.microsoft.com/office/powerpoint/2010/main" val="1636247975"/>
              </p:ext>
            </p:extLst>
          </p:nvPr>
        </p:nvGraphicFramePr>
        <p:xfrm>
          <a:off x="278413" y="2340206"/>
          <a:ext cx="86861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Çapraz Köşesi Kesik Dikdörtgen 8"/>
          <p:cNvSpPr/>
          <p:nvPr/>
        </p:nvSpPr>
        <p:spPr>
          <a:xfrm>
            <a:off x="468313" y="2133600"/>
            <a:ext cx="620712" cy="400050"/>
          </a:xfrm>
          <a:prstGeom prst="snip2Diag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2</a:t>
            </a:r>
          </a:p>
        </p:txBody>
      </p:sp>
      <p:sp>
        <p:nvSpPr>
          <p:cNvPr id="10" name="Çapraz Köşesi Kesik Dikdörtgen 9"/>
          <p:cNvSpPr/>
          <p:nvPr/>
        </p:nvSpPr>
        <p:spPr>
          <a:xfrm>
            <a:off x="3492500" y="2133600"/>
            <a:ext cx="620713" cy="400050"/>
          </a:xfrm>
          <a:prstGeom prst="snip2Diag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3</a:t>
            </a:r>
          </a:p>
        </p:txBody>
      </p:sp>
      <p:sp>
        <p:nvSpPr>
          <p:cNvPr id="11" name="Çapraz Köşesi Kesik Dikdörtgen 10"/>
          <p:cNvSpPr/>
          <p:nvPr/>
        </p:nvSpPr>
        <p:spPr>
          <a:xfrm>
            <a:off x="6516688" y="2133600"/>
            <a:ext cx="620712" cy="400050"/>
          </a:xfrm>
          <a:prstGeom prst="snip2Diag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4</a:t>
            </a:r>
          </a:p>
        </p:txBody>
      </p:sp>
      <p:sp>
        <p:nvSpPr>
          <p:cNvPr id="12" name="Dikdörtgen 11"/>
          <p:cNvSpPr/>
          <p:nvPr/>
        </p:nvSpPr>
        <p:spPr>
          <a:xfrm>
            <a:off x="468313" y="1643911"/>
            <a:ext cx="4244208" cy="369332"/>
          </a:xfrm>
          <a:prstGeom prst="rect">
            <a:avLst/>
          </a:prstGeom>
        </p:spPr>
        <p:txBody>
          <a:bodyPr wrap="square">
            <a:spAutoFit/>
          </a:bodyPr>
          <a:lstStyle/>
          <a:p>
            <a:pPr marL="285750" indent="-285750">
              <a:buClr>
                <a:schemeClr val="tx1"/>
              </a:buClr>
              <a:buFont typeface="Wingdings" panose="05000000000000000000" pitchFamily="2" charset="2"/>
              <a:buChar char="q"/>
              <a:defRPr/>
            </a:pPr>
            <a:r>
              <a:rPr lang="tr-TR" b="1" dirty="0">
                <a:solidFill>
                  <a:schemeClr val="tx2"/>
                </a:solidFill>
                <a:cs typeface="Arial" charset="0"/>
              </a:rPr>
              <a:t>Teşvikten Yararlanma Süreleri</a:t>
            </a:r>
            <a:endParaRPr lang="tr-TR" dirty="0">
              <a:solidFill>
                <a:schemeClr val="tx2"/>
              </a:solidFill>
              <a:cs typeface="Arial" charset="0"/>
            </a:endParaRPr>
          </a:p>
        </p:txBody>
      </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tr-TR" smtClean="0"/>
              <a:t>Manisa Sosyal Güvenlik İl Müdürlüğü</a:t>
            </a: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656028618"/>
              </p:ext>
            </p:extLst>
          </p:nvPr>
        </p:nvGraphicFramePr>
        <p:xfrm>
          <a:off x="1475656" y="908720"/>
          <a:ext cx="6480720" cy="2016224"/>
        </p:xfrm>
        <a:graphic>
          <a:graphicData uri="http://schemas.openxmlformats.org/drawingml/2006/table">
            <a:tbl>
              <a:tblPr>
                <a:tableStyleId>{ED083AE6-46FA-4A59-8FB0-9F97EB10719F}</a:tableStyleId>
              </a:tblPr>
              <a:tblGrid>
                <a:gridCol w="1367684"/>
                <a:gridCol w="1872676"/>
                <a:gridCol w="1944216"/>
                <a:gridCol w="1296144"/>
              </a:tblGrid>
              <a:tr h="340036">
                <a:tc>
                  <a:txBody>
                    <a:bodyPr/>
                    <a:lstStyle/>
                    <a:p>
                      <a:pPr algn="ctr" fontAlgn="b"/>
                      <a:r>
                        <a:rPr lang="tr-TR" sz="1200" u="none" strike="noStrike" dirty="0">
                          <a:solidFill>
                            <a:schemeClr val="tx2"/>
                          </a:solidFill>
                          <a:effectLst/>
                        </a:rPr>
                        <a:t> </a:t>
                      </a:r>
                      <a:endParaRPr lang="tr-TR" sz="1200" b="1" i="0" u="none" strike="noStrike" dirty="0">
                        <a:solidFill>
                          <a:schemeClr val="tx2"/>
                        </a:solidFill>
                        <a:effectLst/>
                        <a:latin typeface="Calibri"/>
                      </a:endParaRPr>
                    </a:p>
                  </a:txBody>
                  <a:tcPr marL="9525" marR="9525" marT="9525" marB="0" anchor="ctr">
                    <a:solidFill>
                      <a:schemeClr val="accent5"/>
                    </a:solidFill>
                  </a:tcPr>
                </a:tc>
                <a:tc>
                  <a:txBody>
                    <a:bodyPr/>
                    <a:lstStyle/>
                    <a:p>
                      <a:pPr algn="ctr" fontAlgn="b"/>
                      <a:r>
                        <a:rPr lang="tr-TR" sz="1200" b="1" u="none" strike="noStrike" dirty="0">
                          <a:solidFill>
                            <a:schemeClr val="tx2"/>
                          </a:solidFill>
                          <a:effectLst/>
                        </a:rPr>
                        <a:t>İşe Giriş</a:t>
                      </a:r>
                      <a:endParaRPr lang="tr-TR" sz="1200" b="1" i="0" u="none" strike="noStrike" dirty="0">
                        <a:solidFill>
                          <a:schemeClr val="tx2"/>
                        </a:solidFill>
                        <a:effectLst/>
                        <a:latin typeface="Calibri"/>
                      </a:endParaRPr>
                    </a:p>
                  </a:txBody>
                  <a:tcPr marL="9525" marR="9525" marT="9525" marB="0" anchor="ctr">
                    <a:solidFill>
                      <a:schemeClr val="accent5"/>
                    </a:solidFill>
                  </a:tcPr>
                </a:tc>
                <a:tc>
                  <a:txBody>
                    <a:bodyPr/>
                    <a:lstStyle/>
                    <a:p>
                      <a:pPr algn="ctr" fontAlgn="b"/>
                      <a:r>
                        <a:rPr lang="tr-TR" sz="1200" b="1" u="none" strike="noStrike" dirty="0">
                          <a:solidFill>
                            <a:schemeClr val="tx2"/>
                          </a:solidFill>
                          <a:effectLst/>
                        </a:rPr>
                        <a:t>İşten Çıkış</a:t>
                      </a:r>
                      <a:endParaRPr lang="tr-TR" sz="1200" b="1" i="0" u="none" strike="noStrike" dirty="0">
                        <a:solidFill>
                          <a:schemeClr val="tx2"/>
                        </a:solidFill>
                        <a:effectLst/>
                        <a:latin typeface="Calibri"/>
                      </a:endParaRPr>
                    </a:p>
                  </a:txBody>
                  <a:tcPr marL="9525" marR="9525" marT="9525" marB="0" anchor="ctr">
                    <a:solidFill>
                      <a:schemeClr val="accent5"/>
                    </a:solidFill>
                  </a:tcPr>
                </a:tc>
                <a:tc>
                  <a:txBody>
                    <a:bodyPr/>
                    <a:lstStyle/>
                    <a:p>
                      <a:pPr algn="ctr" fontAlgn="b"/>
                      <a:r>
                        <a:rPr lang="tr-TR" sz="1200" b="1" u="none" strike="noStrike" dirty="0">
                          <a:solidFill>
                            <a:schemeClr val="tx2"/>
                          </a:solidFill>
                          <a:effectLst/>
                        </a:rPr>
                        <a:t>Net İstihdam</a:t>
                      </a:r>
                      <a:endParaRPr lang="tr-TR" sz="1200" b="1" i="0" u="none" strike="noStrike" dirty="0">
                        <a:solidFill>
                          <a:schemeClr val="tx2"/>
                        </a:solidFill>
                        <a:effectLst/>
                        <a:latin typeface="Calibri"/>
                      </a:endParaRPr>
                    </a:p>
                  </a:txBody>
                  <a:tcPr marL="9525" marR="9525" marT="9525" marB="0" anchor="ctr">
                    <a:solidFill>
                      <a:schemeClr val="accent5"/>
                    </a:solidFill>
                  </a:tcPr>
                </a:tc>
              </a:tr>
              <a:tr h="419047">
                <a:tc>
                  <a:txBody>
                    <a:bodyPr/>
                    <a:lstStyle/>
                    <a:p>
                      <a:pPr algn="ctr" fontAlgn="b"/>
                      <a:r>
                        <a:rPr lang="tr-TR" sz="1200" b="1" u="none" strike="noStrike" dirty="0">
                          <a:solidFill>
                            <a:schemeClr val="tx2"/>
                          </a:solidFill>
                          <a:effectLst/>
                        </a:rPr>
                        <a:t>Ocak</a:t>
                      </a:r>
                      <a:endParaRPr lang="tr-TR" sz="1200" b="1" i="0" u="none" strike="noStrike" dirty="0">
                        <a:solidFill>
                          <a:schemeClr val="tx2"/>
                        </a:solidFill>
                        <a:effectLst/>
                        <a:latin typeface="Calibri"/>
                      </a:endParaRPr>
                    </a:p>
                  </a:txBody>
                  <a:tcPr marL="9525" marR="9525" marT="9525" marB="0" anchor="ctr"/>
                </a:tc>
                <a:tc>
                  <a:txBody>
                    <a:bodyPr/>
                    <a:lstStyle/>
                    <a:p>
                      <a:pPr lvl="0" algn="ctr" fontAlgn="b"/>
                      <a:r>
                        <a:rPr lang="tr-TR" sz="1200" u="none" strike="noStrike" dirty="0">
                          <a:solidFill>
                            <a:schemeClr val="tx2"/>
                          </a:solidFill>
                          <a:effectLst/>
                        </a:rPr>
                        <a:t>13.822</a:t>
                      </a:r>
                      <a:endParaRPr lang="tr-TR" sz="1200" b="0" i="0" u="none" strike="noStrike" dirty="0">
                        <a:solidFill>
                          <a:schemeClr val="tx2"/>
                        </a:solidFill>
                        <a:effectLst/>
                        <a:latin typeface="Calibri"/>
                      </a:endParaRPr>
                    </a:p>
                  </a:txBody>
                  <a:tcPr marL="9525" marR="9525" marT="9525" marB="0" anchor="ctr"/>
                </a:tc>
                <a:tc>
                  <a:txBody>
                    <a:bodyPr/>
                    <a:lstStyle/>
                    <a:p>
                      <a:pPr lvl="0" algn="ctr" fontAlgn="b"/>
                      <a:r>
                        <a:rPr lang="tr-TR" sz="1200" u="none" strike="noStrike" dirty="0">
                          <a:solidFill>
                            <a:schemeClr val="tx2"/>
                          </a:solidFill>
                          <a:effectLst/>
                        </a:rPr>
                        <a:t>14.514</a:t>
                      </a:r>
                      <a:endParaRPr lang="tr-TR" sz="1200" b="0" i="0" u="none" strike="noStrike" dirty="0">
                        <a:solidFill>
                          <a:schemeClr val="tx2"/>
                        </a:solidFill>
                        <a:effectLst/>
                        <a:latin typeface="Calibri"/>
                      </a:endParaRPr>
                    </a:p>
                  </a:txBody>
                  <a:tcPr marL="9525" marR="9525" marT="9525" marB="0" anchor="ctr"/>
                </a:tc>
                <a:tc>
                  <a:txBody>
                    <a:bodyPr/>
                    <a:lstStyle/>
                    <a:p>
                      <a:pPr lvl="0" algn="ctr" fontAlgn="b"/>
                      <a:r>
                        <a:rPr lang="tr-TR" sz="1200" u="none" strike="noStrike">
                          <a:solidFill>
                            <a:schemeClr val="tx2"/>
                          </a:solidFill>
                          <a:effectLst/>
                        </a:rPr>
                        <a:t>-692</a:t>
                      </a:r>
                      <a:endParaRPr lang="tr-TR" sz="1200" b="0" i="0" u="none" strike="noStrike">
                        <a:solidFill>
                          <a:schemeClr val="tx2"/>
                        </a:solidFill>
                        <a:effectLst/>
                        <a:latin typeface="Calibri"/>
                      </a:endParaRPr>
                    </a:p>
                  </a:txBody>
                  <a:tcPr marL="9525" marR="9525" marT="9525" marB="0" anchor="ctr"/>
                </a:tc>
              </a:tr>
              <a:tr h="419047">
                <a:tc>
                  <a:txBody>
                    <a:bodyPr/>
                    <a:lstStyle/>
                    <a:p>
                      <a:pPr algn="ctr" fontAlgn="b"/>
                      <a:r>
                        <a:rPr lang="tr-TR" sz="1200" b="1" u="none" strike="noStrike" dirty="0">
                          <a:solidFill>
                            <a:schemeClr val="tx2"/>
                          </a:solidFill>
                          <a:effectLst/>
                        </a:rPr>
                        <a:t>Şubat</a:t>
                      </a:r>
                      <a:endParaRPr lang="tr-TR" sz="1200" b="1" i="0" u="none" strike="noStrike" dirty="0">
                        <a:solidFill>
                          <a:schemeClr val="tx2"/>
                        </a:solidFill>
                        <a:effectLst/>
                        <a:latin typeface="Calibri"/>
                      </a:endParaRPr>
                    </a:p>
                  </a:txBody>
                  <a:tcPr marL="9525" marR="9525" marT="9525" marB="0" anchor="ctr"/>
                </a:tc>
                <a:tc>
                  <a:txBody>
                    <a:bodyPr/>
                    <a:lstStyle/>
                    <a:p>
                      <a:pPr lvl="0" algn="ctr" fontAlgn="b"/>
                      <a:r>
                        <a:rPr lang="tr-TR" sz="1200" u="none" strike="noStrike" dirty="0">
                          <a:solidFill>
                            <a:schemeClr val="tx2"/>
                          </a:solidFill>
                          <a:effectLst/>
                        </a:rPr>
                        <a:t>14.614</a:t>
                      </a:r>
                      <a:endParaRPr lang="tr-TR" sz="1200" b="0" i="0" u="none" strike="noStrike" dirty="0">
                        <a:solidFill>
                          <a:schemeClr val="tx2"/>
                        </a:solidFill>
                        <a:effectLst/>
                        <a:latin typeface="Calibri"/>
                      </a:endParaRPr>
                    </a:p>
                  </a:txBody>
                  <a:tcPr marL="9525" marR="9525" marT="9525" marB="0" anchor="ctr"/>
                </a:tc>
                <a:tc>
                  <a:txBody>
                    <a:bodyPr/>
                    <a:lstStyle/>
                    <a:p>
                      <a:pPr lvl="0" algn="ctr" fontAlgn="b"/>
                      <a:r>
                        <a:rPr lang="tr-TR" sz="1200" u="none" strike="noStrike" dirty="0">
                          <a:solidFill>
                            <a:schemeClr val="tx2"/>
                          </a:solidFill>
                          <a:effectLst/>
                        </a:rPr>
                        <a:t>14.684</a:t>
                      </a:r>
                      <a:endParaRPr lang="tr-TR" sz="1200" b="0" i="0" u="none" strike="noStrike" dirty="0">
                        <a:solidFill>
                          <a:schemeClr val="tx2"/>
                        </a:solidFill>
                        <a:effectLst/>
                        <a:latin typeface="Calibri"/>
                      </a:endParaRPr>
                    </a:p>
                  </a:txBody>
                  <a:tcPr marL="9525" marR="9525" marT="9525" marB="0" anchor="ctr"/>
                </a:tc>
                <a:tc>
                  <a:txBody>
                    <a:bodyPr/>
                    <a:lstStyle/>
                    <a:p>
                      <a:pPr lvl="0" algn="ctr" fontAlgn="b"/>
                      <a:r>
                        <a:rPr lang="tr-TR" sz="1200" u="none" strike="noStrike" dirty="0">
                          <a:solidFill>
                            <a:schemeClr val="tx2"/>
                          </a:solidFill>
                          <a:effectLst/>
                        </a:rPr>
                        <a:t>-70</a:t>
                      </a:r>
                      <a:endParaRPr lang="tr-TR" sz="1200" b="0" i="0" u="none" strike="noStrike" dirty="0">
                        <a:solidFill>
                          <a:schemeClr val="tx2"/>
                        </a:solidFill>
                        <a:effectLst/>
                        <a:latin typeface="Calibri"/>
                      </a:endParaRPr>
                    </a:p>
                  </a:txBody>
                  <a:tcPr marL="9525" marR="9525" marT="9525" marB="0" anchor="ctr"/>
                </a:tc>
              </a:tr>
              <a:tr h="419047">
                <a:tc>
                  <a:txBody>
                    <a:bodyPr/>
                    <a:lstStyle/>
                    <a:p>
                      <a:pPr algn="ctr" fontAlgn="b"/>
                      <a:r>
                        <a:rPr lang="tr-TR" sz="1200" b="1" u="none" strike="noStrike" dirty="0" smtClean="0">
                          <a:solidFill>
                            <a:schemeClr val="tx2"/>
                          </a:solidFill>
                          <a:effectLst/>
                        </a:rPr>
                        <a:t>Mart</a:t>
                      </a:r>
                      <a:endParaRPr lang="tr-TR" sz="800" b="1" i="1" u="none" strike="noStrike" dirty="0">
                        <a:solidFill>
                          <a:schemeClr val="tx2"/>
                        </a:solidFill>
                        <a:effectLst/>
                        <a:latin typeface="Calibri"/>
                      </a:endParaRPr>
                    </a:p>
                  </a:txBody>
                  <a:tcPr marL="9525" marR="9525" marT="9525" marB="0" anchor="ctr"/>
                </a:tc>
                <a:tc>
                  <a:txBody>
                    <a:bodyPr/>
                    <a:lstStyle/>
                    <a:p>
                      <a:pPr lvl="0" algn="ctr" fontAlgn="b"/>
                      <a:r>
                        <a:rPr lang="tr-TR" sz="1200" u="none" strike="noStrike" dirty="0" smtClean="0">
                          <a:solidFill>
                            <a:schemeClr val="tx2"/>
                          </a:solidFill>
                          <a:effectLst/>
                        </a:rPr>
                        <a:t>18.575</a:t>
                      </a:r>
                      <a:endParaRPr lang="tr-TR" sz="1200" b="0" i="0" u="none" strike="noStrike" dirty="0">
                        <a:solidFill>
                          <a:schemeClr val="tx2"/>
                        </a:solidFill>
                        <a:effectLst/>
                        <a:latin typeface="Calibri"/>
                      </a:endParaRPr>
                    </a:p>
                  </a:txBody>
                  <a:tcPr marL="9525" marR="9525" marT="9525" marB="0" anchor="ctr"/>
                </a:tc>
                <a:tc>
                  <a:txBody>
                    <a:bodyPr/>
                    <a:lstStyle/>
                    <a:p>
                      <a:pPr lvl="0" algn="ctr" fontAlgn="b"/>
                      <a:r>
                        <a:rPr lang="tr-TR" sz="1200" u="none" strike="noStrike" dirty="0" smtClean="0">
                          <a:solidFill>
                            <a:schemeClr val="tx2"/>
                          </a:solidFill>
                          <a:effectLst/>
                        </a:rPr>
                        <a:t>11.997</a:t>
                      </a:r>
                      <a:endParaRPr lang="tr-TR" sz="1200" b="0" i="0" u="none" strike="noStrike" dirty="0">
                        <a:solidFill>
                          <a:schemeClr val="tx2"/>
                        </a:solidFill>
                        <a:effectLst/>
                        <a:latin typeface="Calibri"/>
                      </a:endParaRPr>
                    </a:p>
                  </a:txBody>
                  <a:tcPr marL="9525" marR="9525" marT="9525" marB="0" anchor="ctr"/>
                </a:tc>
                <a:tc>
                  <a:txBody>
                    <a:bodyPr/>
                    <a:lstStyle/>
                    <a:p>
                      <a:pPr lvl="0" algn="ctr" fontAlgn="b"/>
                      <a:r>
                        <a:rPr lang="tr-TR" sz="1200" u="none" strike="noStrike" dirty="0" smtClean="0">
                          <a:solidFill>
                            <a:schemeClr val="tx2"/>
                          </a:solidFill>
                          <a:effectLst/>
                        </a:rPr>
                        <a:t>6.578</a:t>
                      </a:r>
                      <a:endParaRPr lang="tr-TR" sz="1200" b="0" i="0" u="none" strike="noStrike" dirty="0">
                        <a:solidFill>
                          <a:schemeClr val="tx2"/>
                        </a:solidFill>
                        <a:effectLst/>
                        <a:latin typeface="Calibri"/>
                      </a:endParaRPr>
                    </a:p>
                  </a:txBody>
                  <a:tcPr marL="9525" marR="9525" marT="9525" marB="0" anchor="ctr"/>
                </a:tc>
              </a:tr>
              <a:tr h="419047">
                <a:tc>
                  <a:txBody>
                    <a:bodyPr/>
                    <a:lstStyle/>
                    <a:p>
                      <a:pPr algn="ctr" fontAlgn="b"/>
                      <a:r>
                        <a:rPr lang="tr-TR" sz="1200" i="1" u="none" strike="noStrike" dirty="0">
                          <a:solidFill>
                            <a:schemeClr val="tx2"/>
                          </a:solidFill>
                          <a:effectLst/>
                        </a:rPr>
                        <a:t>Toplam</a:t>
                      </a:r>
                      <a:endParaRPr lang="tr-TR" sz="1200" b="1" i="1" u="none" strike="noStrike" dirty="0">
                        <a:solidFill>
                          <a:schemeClr val="tx2"/>
                        </a:solidFill>
                        <a:effectLst/>
                        <a:latin typeface="Calibri"/>
                      </a:endParaRPr>
                    </a:p>
                  </a:txBody>
                  <a:tcPr marL="9525" marR="9525" marT="9525" marB="0" anchor="ctr"/>
                </a:tc>
                <a:tc>
                  <a:txBody>
                    <a:bodyPr/>
                    <a:lstStyle/>
                    <a:p>
                      <a:pPr lvl="0" algn="ctr" fontAlgn="b"/>
                      <a:r>
                        <a:rPr lang="tr-TR" sz="1200" u="none" strike="noStrike" dirty="0" smtClean="0">
                          <a:solidFill>
                            <a:schemeClr val="tx2"/>
                          </a:solidFill>
                          <a:effectLst/>
                        </a:rPr>
                        <a:t>47.011</a:t>
                      </a:r>
                      <a:endParaRPr lang="tr-TR" sz="1200" b="0" i="0" u="none" strike="noStrike" dirty="0">
                        <a:solidFill>
                          <a:schemeClr val="tx2"/>
                        </a:solidFill>
                        <a:effectLst/>
                        <a:latin typeface="Calibri"/>
                      </a:endParaRPr>
                    </a:p>
                  </a:txBody>
                  <a:tcPr marL="9525" marR="9525" marT="9525" marB="0" anchor="ctr"/>
                </a:tc>
                <a:tc>
                  <a:txBody>
                    <a:bodyPr/>
                    <a:lstStyle/>
                    <a:p>
                      <a:pPr lvl="0" algn="ctr" fontAlgn="b"/>
                      <a:r>
                        <a:rPr lang="tr-TR" sz="1200" u="none" strike="noStrike" kern="1200" dirty="0" smtClean="0">
                          <a:solidFill>
                            <a:schemeClr val="tx2"/>
                          </a:solidFill>
                          <a:effectLst/>
                          <a:latin typeface="+mn-lt"/>
                          <a:ea typeface="+mn-ea"/>
                          <a:cs typeface="+mn-cs"/>
                        </a:rPr>
                        <a:t>41.195</a:t>
                      </a:r>
                      <a:endParaRPr lang="tr-TR" sz="1200" u="none" strike="noStrike" kern="1200" dirty="0">
                        <a:solidFill>
                          <a:schemeClr val="tx2"/>
                        </a:solidFill>
                        <a:effectLst/>
                        <a:latin typeface="+mn-lt"/>
                        <a:ea typeface="+mn-ea"/>
                        <a:cs typeface="+mn-cs"/>
                      </a:endParaRPr>
                    </a:p>
                  </a:txBody>
                  <a:tcPr marL="9525" marR="9525" marT="9525" marB="0" anchor="ctr"/>
                </a:tc>
                <a:tc>
                  <a:txBody>
                    <a:bodyPr/>
                    <a:lstStyle/>
                    <a:p>
                      <a:pPr lvl="0" algn="ctr" fontAlgn="b"/>
                      <a:r>
                        <a:rPr lang="tr-TR" sz="1200" u="none" strike="noStrike" dirty="0" smtClean="0">
                          <a:solidFill>
                            <a:schemeClr val="tx2"/>
                          </a:solidFill>
                          <a:effectLst/>
                        </a:rPr>
                        <a:t>5.816</a:t>
                      </a:r>
                      <a:endParaRPr lang="tr-TR" sz="1200" b="0" i="0" u="none" strike="noStrike" dirty="0">
                        <a:solidFill>
                          <a:schemeClr val="tx2"/>
                        </a:solidFill>
                        <a:effectLst/>
                        <a:latin typeface="Calibri"/>
                      </a:endParaRPr>
                    </a:p>
                  </a:txBody>
                  <a:tcPr marL="9525" marR="9525" marT="9525" marB="0" anchor="ctr"/>
                </a:tc>
              </a:tr>
            </a:tbl>
          </a:graphicData>
        </a:graphic>
      </p:graphicFrame>
      <p:sp>
        <p:nvSpPr>
          <p:cNvPr id="7"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dirty="0">
                <a:solidFill>
                  <a:schemeClr val="bg1"/>
                </a:solidFill>
                <a:latin typeface="Constantia" pitchFamily="18" charset="0"/>
              </a:rPr>
              <a:t>SİGORTA PRİMİ  TEŞVİKİ UYGULAMALARI</a:t>
            </a:r>
          </a:p>
        </p:txBody>
      </p:sp>
      <p:graphicFrame>
        <p:nvGraphicFramePr>
          <p:cNvPr id="8" name="Tablo 7"/>
          <p:cNvGraphicFramePr>
            <a:graphicFrameLocks noGrp="1"/>
          </p:cNvGraphicFramePr>
          <p:nvPr>
            <p:extLst>
              <p:ext uri="{D42A27DB-BD31-4B8C-83A1-F6EECF244321}">
                <p14:modId xmlns:p14="http://schemas.microsoft.com/office/powerpoint/2010/main" val="162669110"/>
              </p:ext>
            </p:extLst>
          </p:nvPr>
        </p:nvGraphicFramePr>
        <p:xfrm>
          <a:off x="1475656" y="2924944"/>
          <a:ext cx="6480720" cy="360040"/>
        </p:xfrm>
        <a:graphic>
          <a:graphicData uri="http://schemas.openxmlformats.org/drawingml/2006/table">
            <a:tbl>
              <a:tblPr>
                <a:tableStyleId>{775DCB02-9BB8-47FD-8907-85C794F793BA}</a:tableStyleId>
              </a:tblPr>
              <a:tblGrid>
                <a:gridCol w="3240360"/>
                <a:gridCol w="3240360"/>
              </a:tblGrid>
              <a:tr h="360040">
                <a:tc>
                  <a:txBody>
                    <a:bodyPr/>
                    <a:lstStyle/>
                    <a:p>
                      <a:pPr algn="ctr" fontAlgn="b"/>
                      <a:r>
                        <a:rPr lang="tr-TR" sz="1600" b="1" u="none" strike="noStrike" dirty="0">
                          <a:solidFill>
                            <a:schemeClr val="tx2"/>
                          </a:solidFill>
                          <a:effectLst/>
                        </a:rPr>
                        <a:t>Artı İstihdam</a:t>
                      </a:r>
                      <a:endParaRPr lang="tr-TR" sz="1600" b="1" i="0" u="none" strike="noStrike" dirty="0">
                        <a:solidFill>
                          <a:schemeClr val="tx2"/>
                        </a:solidFill>
                        <a:effectLst/>
                        <a:latin typeface="Calibri"/>
                      </a:endParaRPr>
                    </a:p>
                  </a:txBody>
                  <a:tcPr marL="9525" marR="9525" marT="9525" marB="0" anchor="ctr"/>
                </a:tc>
                <a:tc>
                  <a:txBody>
                    <a:bodyPr/>
                    <a:lstStyle/>
                    <a:p>
                      <a:pPr algn="ctr" fontAlgn="b"/>
                      <a:r>
                        <a:rPr lang="tr-TR" sz="1600" b="1" u="none" strike="noStrike" dirty="0" smtClean="0">
                          <a:solidFill>
                            <a:schemeClr val="tx2"/>
                          </a:solidFill>
                          <a:effectLst/>
                        </a:rPr>
                        <a:t>5.816</a:t>
                      </a:r>
                      <a:endParaRPr lang="tr-TR" sz="1600" b="1" u="none" strike="noStrike" dirty="0">
                        <a:solidFill>
                          <a:schemeClr val="tx2"/>
                        </a:solidFill>
                        <a:effectLst/>
                      </a:endParaRPr>
                    </a:p>
                  </a:txBody>
                  <a:tcPr marL="9525" marR="9525" marT="9525" marB="0" anchor="ctr"/>
                </a:tc>
              </a:tr>
            </a:tbl>
          </a:graphicData>
        </a:graphic>
      </p:graphicFrame>
      <p:graphicFrame>
        <p:nvGraphicFramePr>
          <p:cNvPr id="9" name="Grafik 8"/>
          <p:cNvGraphicFramePr>
            <a:graphicFrameLocks/>
          </p:cNvGraphicFramePr>
          <p:nvPr>
            <p:extLst>
              <p:ext uri="{D42A27DB-BD31-4B8C-83A1-F6EECF244321}">
                <p14:modId xmlns:p14="http://schemas.microsoft.com/office/powerpoint/2010/main" val="2711602542"/>
              </p:ext>
            </p:extLst>
          </p:nvPr>
        </p:nvGraphicFramePr>
        <p:xfrm>
          <a:off x="1475656" y="3501008"/>
          <a:ext cx="6579604" cy="29557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34457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rbest Form 15"/>
          <p:cNvSpPr/>
          <p:nvPr/>
        </p:nvSpPr>
        <p:spPr bwMode="auto">
          <a:xfrm>
            <a:off x="288925" y="1484313"/>
            <a:ext cx="2338388" cy="4792662"/>
          </a:xfrm>
          <a:custGeom>
            <a:avLst/>
            <a:gdLst>
              <a:gd name="connsiteX0" fmla="*/ 0 w 2123285"/>
              <a:gd name="connsiteY0" fmla="*/ 212329 h 5839855"/>
              <a:gd name="connsiteX1" fmla="*/ 212329 w 2123285"/>
              <a:gd name="connsiteY1" fmla="*/ 0 h 5839855"/>
              <a:gd name="connsiteX2" fmla="*/ 1910957 w 2123285"/>
              <a:gd name="connsiteY2" fmla="*/ 0 h 5839855"/>
              <a:gd name="connsiteX3" fmla="*/ 2123286 w 2123285"/>
              <a:gd name="connsiteY3" fmla="*/ 212329 h 5839855"/>
              <a:gd name="connsiteX4" fmla="*/ 2123285 w 2123285"/>
              <a:gd name="connsiteY4" fmla="*/ 5627527 h 5839855"/>
              <a:gd name="connsiteX5" fmla="*/ 1910956 w 2123285"/>
              <a:gd name="connsiteY5" fmla="*/ 5839856 h 5839855"/>
              <a:gd name="connsiteX6" fmla="*/ 212329 w 2123285"/>
              <a:gd name="connsiteY6" fmla="*/ 5839855 h 5839855"/>
              <a:gd name="connsiteX7" fmla="*/ 0 w 2123285"/>
              <a:gd name="connsiteY7" fmla="*/ 5627526 h 5839855"/>
              <a:gd name="connsiteX8" fmla="*/ 0 w 2123285"/>
              <a:gd name="connsiteY8" fmla="*/ 212329 h 58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285" h="5839855">
                <a:moveTo>
                  <a:pt x="0" y="212329"/>
                </a:moveTo>
                <a:cubicBezTo>
                  <a:pt x="0" y="95063"/>
                  <a:pt x="95063" y="0"/>
                  <a:pt x="212329" y="0"/>
                </a:cubicBezTo>
                <a:lnTo>
                  <a:pt x="1910957" y="0"/>
                </a:lnTo>
                <a:cubicBezTo>
                  <a:pt x="2028223" y="0"/>
                  <a:pt x="2123286" y="95063"/>
                  <a:pt x="2123286" y="212329"/>
                </a:cubicBezTo>
                <a:cubicBezTo>
                  <a:pt x="2123286" y="2017395"/>
                  <a:pt x="2123285" y="3822461"/>
                  <a:pt x="2123285" y="5627527"/>
                </a:cubicBezTo>
                <a:cubicBezTo>
                  <a:pt x="2123285" y="5744793"/>
                  <a:pt x="2028222" y="5839856"/>
                  <a:pt x="1910956" y="5839856"/>
                </a:cubicBezTo>
                <a:lnTo>
                  <a:pt x="212329" y="5839855"/>
                </a:lnTo>
                <a:cubicBezTo>
                  <a:pt x="95063" y="5839855"/>
                  <a:pt x="0" y="5744792"/>
                  <a:pt x="0" y="5627526"/>
                </a:cubicBezTo>
                <a:lnTo>
                  <a:pt x="0" y="212329"/>
                </a:lnTo>
                <a:close/>
              </a:path>
            </a:pathLst>
          </a:custGeom>
        </p:spPr>
        <p:style>
          <a:lnRef idx="1">
            <a:schemeClr val="accent4"/>
          </a:lnRef>
          <a:fillRef idx="2">
            <a:schemeClr val="accent4"/>
          </a:fillRef>
          <a:effectRef idx="1">
            <a:schemeClr val="accent4"/>
          </a:effectRef>
          <a:fontRef idx="minor">
            <a:schemeClr val="dk1"/>
          </a:fontRef>
        </p:style>
        <p:txBody>
          <a:bodyPr lIns="85344" tIns="2421286" rIns="85344" bIns="1253315" spcCol="1270" anchor="ctr"/>
          <a:lstStyle/>
          <a:p>
            <a:pPr marL="174625" defTabSz="533400">
              <a:lnSpc>
                <a:spcPct val="90000"/>
              </a:lnSpc>
              <a:spcAft>
                <a:spcPct val="35000"/>
              </a:spcAft>
              <a:defRPr/>
            </a:pPr>
            <a:r>
              <a:rPr lang="tr-TR" sz="1400" b="1" dirty="0">
                <a:solidFill>
                  <a:schemeClr val="tx2"/>
                </a:solidFill>
                <a:cs typeface="Arial" charset="0"/>
              </a:rPr>
              <a:t>- İşbaşı Eğitim Programlarını Tamamlayanların İstihdamına ilişkin Teşvik</a:t>
            </a:r>
            <a:endParaRPr lang="tr-TR" sz="1400" dirty="0">
              <a:solidFill>
                <a:schemeClr val="tx2"/>
              </a:solidFill>
            </a:endParaRPr>
          </a:p>
        </p:txBody>
      </p:sp>
      <p:sp>
        <p:nvSpPr>
          <p:cNvPr id="24579" name="Altbilgi Yer Tutucusu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4" name="Çapraz Köşesi Kesik Dikdörtgen 18"/>
          <p:cNvSpPr/>
          <p:nvPr/>
        </p:nvSpPr>
        <p:spPr>
          <a:xfrm>
            <a:off x="468313" y="1700213"/>
            <a:ext cx="2016125" cy="1452562"/>
          </a:xfrm>
          <a:prstGeom prst="snip2Diag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tr-TR" b="1" dirty="0">
                <a:solidFill>
                  <a:schemeClr val="tx2"/>
                </a:solidFill>
                <a:cs typeface="Arial" charset="0"/>
              </a:rPr>
              <a:t>6645</a:t>
            </a:r>
          </a:p>
          <a:p>
            <a:pPr algn="ctr">
              <a:defRPr/>
            </a:pPr>
            <a:r>
              <a:rPr lang="tr-TR" b="1" dirty="0">
                <a:solidFill>
                  <a:schemeClr val="tx2"/>
                </a:solidFill>
                <a:cs typeface="Arial" charset="0"/>
              </a:rPr>
              <a:t>Teşvik Uygulaması</a:t>
            </a:r>
          </a:p>
        </p:txBody>
      </p:sp>
      <p:sp>
        <p:nvSpPr>
          <p:cNvPr id="17" name="Rectangle 3"/>
          <p:cNvSpPr txBox="1">
            <a:spLocks noChangeArrowheads="1"/>
          </p:cNvSpPr>
          <p:nvPr/>
        </p:nvSpPr>
        <p:spPr>
          <a:xfrm>
            <a:off x="2771775" y="2349500"/>
            <a:ext cx="6048375" cy="35274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Yasal Dayanak</a:t>
            </a:r>
          </a:p>
          <a:p>
            <a:pPr lvl="1" algn="just">
              <a:defRPr/>
            </a:pPr>
            <a:r>
              <a:rPr lang="tr-TR" sz="1600" dirty="0" smtClean="0">
                <a:solidFill>
                  <a:schemeClr val="tx2"/>
                </a:solidFill>
                <a:latin typeface="Arial" pitchFamily="34" charset="0"/>
                <a:cs typeface="Arial" pitchFamily="34" charset="0"/>
              </a:rPr>
              <a:t>4447 sayılı Kanunun Geçici 15 inci maddesi</a:t>
            </a:r>
          </a:p>
          <a:p>
            <a:pPr lvl="1" algn="just">
              <a:defRPr/>
            </a:pPr>
            <a:r>
              <a:rPr lang="tr-TR" sz="1600" dirty="0" smtClean="0">
                <a:solidFill>
                  <a:schemeClr val="tx2"/>
                </a:solidFill>
                <a:latin typeface="Arial" pitchFamily="34" charset="0"/>
                <a:cs typeface="Arial" pitchFamily="34" charset="0"/>
              </a:rPr>
              <a:t>2016/1 sayılı Genelge</a:t>
            </a:r>
          </a:p>
          <a:p>
            <a:pPr lvl="1" algn="just">
              <a:defRPr/>
            </a:pPr>
            <a:endParaRPr lang="tr-TR" sz="160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Yürürlük Tarihi	: </a:t>
            </a:r>
            <a:r>
              <a:rPr lang="tr-TR" sz="1600" b="0" dirty="0" smtClean="0">
                <a:solidFill>
                  <a:schemeClr val="tx2"/>
                </a:solidFill>
                <a:latin typeface="Arial" pitchFamily="34" charset="0"/>
                <a:cs typeface="Arial" pitchFamily="34" charset="0"/>
              </a:rPr>
              <a:t>23/04/2015-31/12/2017</a:t>
            </a:r>
          </a:p>
          <a:p>
            <a:pPr algn="just">
              <a:defRPr/>
            </a:pPr>
            <a:endParaRPr lang="tr-TR" sz="1600" b="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Prim Teşvik Oranı</a:t>
            </a:r>
          </a:p>
          <a:p>
            <a:pPr lvl="1" algn="just">
              <a:defRPr/>
            </a:pPr>
            <a:r>
              <a:rPr lang="tr-TR" sz="1600" dirty="0">
                <a:solidFill>
                  <a:schemeClr val="tx2"/>
                </a:solidFill>
                <a:latin typeface="Arial" pitchFamily="34" charset="0"/>
                <a:cs typeface="Arial" pitchFamily="34" charset="0"/>
              </a:rPr>
              <a:t>Malullük, yaşlılık ve ölüm sigortaları prim oranının işveren hissesinden 5 puanlık (05510) indirim düşüldükten sonra kalan </a:t>
            </a:r>
            <a:endParaRPr lang="tr-TR" sz="1600" dirty="0" smtClean="0">
              <a:solidFill>
                <a:schemeClr val="tx2"/>
              </a:solidFill>
              <a:latin typeface="Arial" pitchFamily="34" charset="0"/>
              <a:cs typeface="Arial" pitchFamily="34" charset="0"/>
            </a:endParaRPr>
          </a:p>
          <a:p>
            <a:pPr marL="457200" lvl="1" indent="0" algn="just">
              <a:buFont typeface="Wingdings" pitchFamily="2" charset="2"/>
              <a:buNone/>
              <a:defRPr/>
            </a:pPr>
            <a:r>
              <a:rPr lang="tr-TR" sz="1600" u="sng" dirty="0" smtClean="0">
                <a:solidFill>
                  <a:schemeClr val="tx2"/>
                </a:solidFill>
                <a:latin typeface="Arial" pitchFamily="34" charset="0"/>
                <a:cs typeface="Arial" pitchFamily="34" charset="0"/>
              </a:rPr>
              <a:t>işveren </a:t>
            </a:r>
            <a:r>
              <a:rPr lang="tr-TR" sz="1600" u="sng" dirty="0">
                <a:solidFill>
                  <a:schemeClr val="tx2"/>
                </a:solidFill>
                <a:latin typeface="Arial" pitchFamily="34" charset="0"/>
                <a:cs typeface="Arial" pitchFamily="34" charset="0"/>
              </a:rPr>
              <a:t>hissesinden </a:t>
            </a:r>
            <a:r>
              <a:rPr lang="tr-TR" sz="1600" b="1" dirty="0">
                <a:solidFill>
                  <a:schemeClr val="tx2"/>
                </a:solidFill>
                <a:latin typeface="Arial" pitchFamily="34" charset="0"/>
                <a:cs typeface="Arial" pitchFamily="34" charset="0"/>
              </a:rPr>
              <a:t>%100 </a:t>
            </a:r>
            <a:r>
              <a:rPr lang="tr-TR" sz="1600" dirty="0">
                <a:solidFill>
                  <a:schemeClr val="tx2"/>
                </a:solidFill>
                <a:latin typeface="Arial" pitchFamily="34" charset="0"/>
                <a:cs typeface="Arial" pitchFamily="34" charset="0"/>
              </a:rPr>
              <a:t>lük </a:t>
            </a:r>
            <a:r>
              <a:rPr lang="tr-TR" sz="1600" dirty="0" smtClean="0">
                <a:solidFill>
                  <a:schemeClr val="tx2"/>
                </a:solidFill>
                <a:latin typeface="Arial" pitchFamily="34" charset="0"/>
                <a:cs typeface="Arial" pitchFamily="34" charset="0"/>
              </a:rPr>
              <a:t>indirim </a:t>
            </a:r>
          </a:p>
          <a:p>
            <a:pPr marL="457200" lvl="1" indent="0" algn="just">
              <a:buFont typeface="Wingdings" pitchFamily="2" charset="2"/>
              <a:buNone/>
              <a:defRPr/>
            </a:pPr>
            <a:r>
              <a:rPr lang="tr-TR" sz="1600" i="1" dirty="0" smtClean="0">
                <a:solidFill>
                  <a:schemeClr val="tx2"/>
                </a:solidFill>
                <a:latin typeface="Arial" pitchFamily="34" charset="0"/>
                <a:cs typeface="Arial" pitchFamily="34" charset="0"/>
              </a:rPr>
              <a:t>(SPEK Alt Sınır üzerinden</a:t>
            </a:r>
            <a:r>
              <a:rPr lang="tr-TR" sz="1600" i="1" dirty="0">
                <a:solidFill>
                  <a:schemeClr val="tx2"/>
                </a:solidFill>
                <a:latin typeface="Arial" pitchFamily="34" charset="0"/>
                <a:cs typeface="Arial" pitchFamily="34" charset="0"/>
              </a:rPr>
              <a:t>)</a:t>
            </a:r>
            <a:endParaRPr lang="tr-TR" sz="1600" i="1" dirty="0">
              <a:latin typeface="Arial" pitchFamily="34" charset="0"/>
              <a:cs typeface="Arial" pitchFamily="34" charset="0"/>
            </a:endParaRPr>
          </a:p>
          <a:p>
            <a:pPr marL="457200" lvl="1" indent="0" algn="just">
              <a:buFont typeface="Wingdings" pitchFamily="2" charset="2"/>
              <a:buNone/>
              <a:defRPr/>
            </a:pPr>
            <a:endParaRPr lang="tr-TR" sz="1600" dirty="0">
              <a:solidFill>
                <a:schemeClr val="tx2"/>
              </a:solidFill>
              <a:latin typeface="Arial" pitchFamily="34" charset="0"/>
              <a:cs typeface="Arial" pitchFamily="34" charset="0"/>
            </a:endParaRPr>
          </a:p>
        </p:txBody>
      </p:sp>
      <p:cxnSp>
        <p:nvCxnSpPr>
          <p:cNvPr id="4" name="Düz Bağlayıcı 3"/>
          <p:cNvCxnSpPr/>
          <p:nvPr/>
        </p:nvCxnSpPr>
        <p:spPr>
          <a:xfrm>
            <a:off x="2771775" y="1484313"/>
            <a:ext cx="5976938"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4583"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13" name="Çapraz Köşesi Kesik Dikdörtgen 40"/>
          <p:cNvSpPr/>
          <p:nvPr/>
        </p:nvSpPr>
        <p:spPr>
          <a:xfrm>
            <a:off x="479425" y="825500"/>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5510</a:t>
            </a:r>
          </a:p>
          <a:p>
            <a:pPr algn="ctr">
              <a:defRPr/>
            </a:pPr>
            <a:r>
              <a:rPr lang="tr-TR" sz="1400" b="1" dirty="0" smtClean="0">
                <a:solidFill>
                  <a:schemeClr val="tx1"/>
                </a:solidFill>
                <a:cs typeface="Arial" charset="0"/>
              </a:rPr>
              <a:t>Teşvik</a:t>
            </a:r>
            <a:endParaRPr lang="tr-TR" sz="1400" b="1" dirty="0">
              <a:solidFill>
                <a:schemeClr val="tx1"/>
              </a:solidFill>
              <a:cs typeface="Arial" charset="0"/>
            </a:endParaRPr>
          </a:p>
        </p:txBody>
      </p:sp>
      <p:pic>
        <p:nvPicPr>
          <p:cNvPr id="1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3689" y="1872118"/>
            <a:ext cx="1664168" cy="1108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Metin kutusu 18"/>
          <p:cNvSpPr txBox="1"/>
          <p:nvPr/>
        </p:nvSpPr>
        <p:spPr>
          <a:xfrm>
            <a:off x="2828131" y="1713502"/>
            <a:ext cx="3544069" cy="400110"/>
          </a:xfrm>
          <a:prstGeom prst="rect">
            <a:avLst/>
          </a:prstGeom>
          <a:noFill/>
        </p:spPr>
        <p:txBody>
          <a:bodyPr wrap="square" rtlCol="0">
            <a:spAutoFit/>
          </a:bodyPr>
          <a:lstStyle/>
          <a:p>
            <a:r>
              <a:rPr lang="tr-TR" sz="2000" b="1" dirty="0" smtClean="0">
                <a:solidFill>
                  <a:schemeClr val="tx2"/>
                </a:solidFill>
                <a:latin typeface="Arial" pitchFamily="34" charset="0"/>
                <a:cs typeface="Arial" pitchFamily="34" charset="0"/>
              </a:rPr>
              <a:t>6645 </a:t>
            </a:r>
            <a:r>
              <a:rPr lang="tr-TR" sz="2000" b="1" dirty="0">
                <a:solidFill>
                  <a:schemeClr val="tx2"/>
                </a:solidFill>
                <a:latin typeface="Arial" pitchFamily="34" charset="0"/>
                <a:cs typeface="Arial" pitchFamily="34" charset="0"/>
              </a:rPr>
              <a:t>Teşvik </a:t>
            </a:r>
            <a:r>
              <a:rPr lang="tr-TR" sz="2000" b="1" dirty="0" err="1">
                <a:solidFill>
                  <a:schemeClr val="tx2"/>
                </a:solidFill>
                <a:latin typeface="Arial" pitchFamily="34" charset="0"/>
                <a:cs typeface="Arial" pitchFamily="34" charset="0"/>
              </a:rPr>
              <a:t>Ugulaması</a:t>
            </a:r>
            <a:endParaRPr lang="tr-TR" sz="2000" b="1" dirty="0">
              <a:solidFill>
                <a:schemeClr val="tx2"/>
              </a:solidFill>
              <a:latin typeface="Arial" pitchFamily="34" charset="0"/>
              <a:cs typeface="Arial" pitchFamily="34" charset="0"/>
            </a:endParaRPr>
          </a:p>
        </p:txBody>
      </p:sp>
      <p:sp>
        <p:nvSpPr>
          <p:cNvPr id="20" name="Çapraz Köşesi Kesik Dikdörtgen 18"/>
          <p:cNvSpPr/>
          <p:nvPr/>
        </p:nvSpPr>
        <p:spPr>
          <a:xfrm>
            <a:off x="4777312" y="764704"/>
            <a:ext cx="1223962"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4857</a:t>
            </a:r>
          </a:p>
          <a:p>
            <a:pPr algn="ctr">
              <a:defRPr/>
            </a:pPr>
            <a:r>
              <a:rPr lang="tr-TR" sz="1400" b="1" dirty="0">
                <a:solidFill>
                  <a:schemeClr val="tx1"/>
                </a:solidFill>
                <a:cs typeface="Arial" charset="0"/>
              </a:rPr>
              <a:t>Teşvik</a:t>
            </a:r>
          </a:p>
        </p:txBody>
      </p:sp>
      <p:sp>
        <p:nvSpPr>
          <p:cNvPr id="21" name="Çapraz Köşesi Kesik Dikdörtgen 42"/>
          <p:cNvSpPr/>
          <p:nvPr/>
        </p:nvSpPr>
        <p:spPr>
          <a:xfrm>
            <a:off x="3338739" y="764704"/>
            <a:ext cx="1222375" cy="587375"/>
          </a:xfrm>
          <a:prstGeom prst="snip2DiagRect">
            <a:avLst/>
          </a:prstGeom>
          <a:solidFill>
            <a:schemeClr val="tx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bg1"/>
                </a:solidFill>
                <a:cs typeface="Arial" charset="0"/>
              </a:rPr>
              <a:t>6645</a:t>
            </a:r>
          </a:p>
          <a:p>
            <a:pPr algn="ctr">
              <a:defRPr/>
            </a:pPr>
            <a:r>
              <a:rPr lang="tr-TR" sz="1400" b="1" dirty="0">
                <a:solidFill>
                  <a:schemeClr val="bg1"/>
                </a:solidFill>
                <a:cs typeface="Arial" charset="0"/>
              </a:rPr>
              <a:t>Teşvik</a:t>
            </a:r>
          </a:p>
        </p:txBody>
      </p:sp>
      <p:sp>
        <p:nvSpPr>
          <p:cNvPr id="22" name="Çapraz Köşesi Kesik Dikdörtgen 18"/>
          <p:cNvSpPr/>
          <p:nvPr/>
        </p:nvSpPr>
        <p:spPr>
          <a:xfrm>
            <a:off x="1907877"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6111</a:t>
            </a:r>
          </a:p>
          <a:p>
            <a:pPr algn="ctr">
              <a:defRPr/>
            </a:pPr>
            <a:r>
              <a:rPr lang="tr-TR" sz="1400" b="1" dirty="0">
                <a:solidFill>
                  <a:schemeClr val="tx1"/>
                </a:solidFill>
                <a:cs typeface="Arial" charset="0"/>
              </a:rPr>
              <a:t>Teşvik</a:t>
            </a:r>
          </a:p>
        </p:txBody>
      </p:sp>
      <p:sp>
        <p:nvSpPr>
          <p:cNvPr id="23" name="Çapraz Köşesi Kesik Dikdörtgen 18"/>
          <p:cNvSpPr/>
          <p:nvPr/>
        </p:nvSpPr>
        <p:spPr>
          <a:xfrm>
            <a:off x="7596509" y="764704"/>
            <a:ext cx="1223963" cy="600075"/>
          </a:xfrm>
          <a:prstGeom prst="snip2DiagRect">
            <a:avLst/>
          </a:prstGeom>
          <a:solidFill>
            <a:schemeClr val="bg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smtClean="0">
                <a:solidFill>
                  <a:schemeClr val="tx1"/>
                </a:solidFill>
                <a:cs typeface="Arial" charset="0"/>
              </a:rPr>
              <a:t>687</a:t>
            </a:r>
            <a:endParaRPr lang="tr-TR" sz="1400" b="1" dirty="0">
              <a:solidFill>
                <a:schemeClr val="tx1"/>
              </a:solidFill>
              <a:cs typeface="Arial" charset="0"/>
            </a:endParaRPr>
          </a:p>
          <a:p>
            <a:pPr algn="ctr">
              <a:defRPr/>
            </a:pPr>
            <a:r>
              <a:rPr lang="tr-TR" sz="1400" b="1" dirty="0">
                <a:solidFill>
                  <a:schemeClr val="tx1"/>
                </a:solidFill>
                <a:cs typeface="Arial" charset="0"/>
              </a:rPr>
              <a:t>Teşvik</a:t>
            </a:r>
          </a:p>
        </p:txBody>
      </p:sp>
      <p:sp>
        <p:nvSpPr>
          <p:cNvPr id="24" name="Çapraz Köşesi Kesik Dikdörtgen 18"/>
          <p:cNvSpPr/>
          <p:nvPr/>
        </p:nvSpPr>
        <p:spPr>
          <a:xfrm>
            <a:off x="6195699"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5746</a:t>
            </a:r>
          </a:p>
          <a:p>
            <a:pPr algn="ctr">
              <a:defRPr/>
            </a:pPr>
            <a:r>
              <a:rPr lang="tr-TR" sz="1400" b="1" dirty="0" smtClean="0">
                <a:solidFill>
                  <a:schemeClr val="tx1"/>
                </a:solidFill>
                <a:cs typeface="Arial" charset="0"/>
              </a:rPr>
              <a:t>Teşvik</a:t>
            </a:r>
            <a:endParaRPr lang="tr-TR" sz="1400" b="1" dirty="0">
              <a:solidFill>
                <a:schemeClr val="tx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25603"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6645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3038" y="1808163"/>
            <a:ext cx="8785225" cy="46450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Sigortalı Yönünden Usul ve Esaslar </a:t>
            </a:r>
          </a:p>
          <a:p>
            <a:pPr lvl="1">
              <a:defRPr/>
            </a:pPr>
            <a:r>
              <a:rPr lang="tr-TR" sz="1600" dirty="0" smtClean="0">
                <a:solidFill>
                  <a:schemeClr val="tx2"/>
                </a:solidFill>
                <a:latin typeface="Arial" pitchFamily="34" charset="0"/>
                <a:cs typeface="Arial" pitchFamily="34" charset="0"/>
              </a:rPr>
              <a:t>31/12/2017  tarihine kadar başlatılan işbaşı eğitim programını tamamlamış olması ve işbaşı eğitim programının bitimini müteakip en geç 3 (üç) ay içinde işe alınması,</a:t>
            </a:r>
          </a:p>
          <a:p>
            <a:pPr lvl="1">
              <a:defRPr/>
            </a:pPr>
            <a:r>
              <a:rPr lang="tr-TR" sz="1600" dirty="0" smtClean="0">
                <a:solidFill>
                  <a:schemeClr val="tx2"/>
                </a:solidFill>
                <a:latin typeface="Arial" pitchFamily="34" charset="0"/>
                <a:cs typeface="Arial" pitchFamily="34" charset="0"/>
              </a:rPr>
              <a:t>23/4/2015 </a:t>
            </a:r>
            <a:r>
              <a:rPr lang="tr-TR" sz="1600" dirty="0">
                <a:solidFill>
                  <a:schemeClr val="tx2"/>
                </a:solidFill>
                <a:latin typeface="Arial" pitchFamily="34" charset="0"/>
                <a:cs typeface="Arial" pitchFamily="34" charset="0"/>
              </a:rPr>
              <a:t>tarihi ve sonrasında işe alınmış olması,</a:t>
            </a:r>
          </a:p>
          <a:p>
            <a:pPr lvl="1">
              <a:defRPr/>
            </a:pPr>
            <a:r>
              <a:rPr lang="tr-TR" sz="1600" dirty="0">
                <a:solidFill>
                  <a:schemeClr val="tx2"/>
                </a:solidFill>
                <a:latin typeface="Arial" pitchFamily="34" charset="0"/>
                <a:cs typeface="Arial" pitchFamily="34" charset="0"/>
              </a:rPr>
              <a:t>18 yaşından büyük, 29 yaşından küçük olması, </a:t>
            </a:r>
          </a:p>
          <a:p>
            <a:pPr lvl="1">
              <a:defRPr/>
            </a:pPr>
            <a:r>
              <a:rPr lang="tr-TR" sz="1600" dirty="0">
                <a:solidFill>
                  <a:schemeClr val="tx2"/>
                </a:solidFill>
                <a:latin typeface="Arial" pitchFamily="34" charset="0"/>
                <a:cs typeface="Arial" pitchFamily="34" charset="0"/>
              </a:rPr>
              <a:t>Tamamladığı işbaşı eğitim programına ilişkin meslek alanında işe alınması,</a:t>
            </a:r>
          </a:p>
          <a:p>
            <a:pPr algn="just">
              <a:defRPr/>
            </a:pPr>
            <a:r>
              <a:rPr lang="tr-TR" sz="1600" dirty="0" smtClean="0">
                <a:solidFill>
                  <a:schemeClr val="tx2"/>
                </a:solidFill>
                <a:latin typeface="Arial" pitchFamily="34" charset="0"/>
                <a:cs typeface="Arial" pitchFamily="34" charset="0"/>
              </a:rPr>
              <a:t>İşveren Yönünden Usul ve Esaslar</a:t>
            </a:r>
          </a:p>
          <a:p>
            <a:pPr lvl="1">
              <a:defRPr/>
            </a:pPr>
            <a:r>
              <a:rPr lang="tr-TR" sz="1600" dirty="0">
                <a:solidFill>
                  <a:schemeClr val="tx2"/>
                </a:solidFill>
                <a:latin typeface="Arial" pitchFamily="34" charset="0"/>
                <a:cs typeface="Arial" pitchFamily="34" charset="0"/>
              </a:rPr>
              <a:t>Özel sektör işverenine ait olması, </a:t>
            </a:r>
          </a:p>
          <a:p>
            <a:pPr lvl="1">
              <a:defRPr/>
            </a:pPr>
            <a:r>
              <a:rPr lang="tr-TR" sz="1600" dirty="0">
                <a:solidFill>
                  <a:schemeClr val="tx2"/>
                </a:solidFill>
                <a:latin typeface="Arial" pitchFamily="34" charset="0"/>
                <a:cs typeface="Arial" pitchFamily="34" charset="0"/>
              </a:rPr>
              <a:t>Sigortalının, işe alındığı takvim yılından bir önceki takvim yılında işyerinden Kuruma bildirilen </a:t>
            </a:r>
            <a:r>
              <a:rPr lang="tr-TR" sz="1600" dirty="0" smtClean="0">
                <a:solidFill>
                  <a:schemeClr val="tx2"/>
                </a:solidFill>
                <a:latin typeface="Arial" pitchFamily="34" charset="0"/>
                <a:cs typeface="Arial" pitchFamily="34" charset="0"/>
              </a:rPr>
              <a:t>APHB kayıtlı </a:t>
            </a:r>
            <a:r>
              <a:rPr lang="tr-TR" sz="1600" dirty="0">
                <a:solidFill>
                  <a:schemeClr val="tx2"/>
                </a:solidFill>
                <a:latin typeface="Arial" pitchFamily="34" charset="0"/>
                <a:cs typeface="Arial" pitchFamily="34" charset="0"/>
              </a:rPr>
              <a:t>sigortalı sayısının ortalamasına ilave olarak çalıştırılması,</a:t>
            </a:r>
          </a:p>
          <a:p>
            <a:pPr lvl="1">
              <a:defRPr/>
            </a:pPr>
            <a:r>
              <a:rPr lang="tr-TR" sz="1600" dirty="0">
                <a:solidFill>
                  <a:schemeClr val="tx2"/>
                </a:solidFill>
                <a:latin typeface="Arial" pitchFamily="34" charset="0"/>
                <a:cs typeface="Arial" pitchFamily="34" charset="0"/>
              </a:rPr>
              <a:t>Aylık prim ve hizmet belgelerinin yasal süresi içinde Kuruma verilmesi, </a:t>
            </a:r>
          </a:p>
          <a:p>
            <a:pPr lvl="1">
              <a:defRPr/>
            </a:pPr>
            <a:r>
              <a:rPr lang="tr-TR" sz="1600" dirty="0">
                <a:solidFill>
                  <a:schemeClr val="tx2"/>
                </a:solidFill>
                <a:latin typeface="Arial" pitchFamily="34" charset="0"/>
                <a:cs typeface="Arial" pitchFamily="34" charset="0"/>
              </a:rPr>
              <a:t>Tahakkuk eden sigorta primlerinin yasal süresi içinde ödenmesi, </a:t>
            </a:r>
          </a:p>
          <a:p>
            <a:pPr lvl="1">
              <a:defRPr/>
            </a:pPr>
            <a:r>
              <a:rPr lang="tr-TR" sz="1600" dirty="0" smtClean="0">
                <a:solidFill>
                  <a:schemeClr val="tx2"/>
                </a:solidFill>
                <a:latin typeface="Arial" pitchFamily="34" charset="0"/>
                <a:cs typeface="Arial" pitchFamily="34" charset="0"/>
              </a:rPr>
              <a:t>Borcunun olmaması/Yapılandırmış olması </a:t>
            </a:r>
            <a:endParaRPr lang="tr-TR" sz="1600" dirty="0">
              <a:solidFill>
                <a:schemeClr val="tx2"/>
              </a:solidFill>
              <a:latin typeface="Arial" pitchFamily="34" charset="0"/>
              <a:cs typeface="Arial" pitchFamily="34" charset="0"/>
            </a:endParaRPr>
          </a:p>
          <a:p>
            <a:pPr lvl="1">
              <a:defRPr/>
            </a:pPr>
            <a:r>
              <a:rPr lang="tr-TR" sz="1600" dirty="0" smtClean="0">
                <a:solidFill>
                  <a:schemeClr val="tx2"/>
                </a:solidFill>
                <a:latin typeface="Arial" pitchFamily="34" charset="0"/>
                <a:cs typeface="Arial" pitchFamily="34" charset="0"/>
              </a:rPr>
              <a:t>Kayıt dışı sigortalı çalıştırmamış</a:t>
            </a:r>
          </a:p>
          <a:p>
            <a:pPr lvl="1">
              <a:defRPr/>
            </a:pPr>
            <a:endParaRPr lang="tr-TR" sz="1600" dirty="0">
              <a:solidFill>
                <a:schemeClr val="tx2"/>
              </a:solidFill>
              <a:latin typeface="Arial" pitchFamily="34" charset="0"/>
              <a:cs typeface="Arial" pitchFamily="34" charset="0"/>
            </a:endParaRPr>
          </a:p>
          <a:p>
            <a:pPr marL="457200" lvl="1" indent="0">
              <a:buFont typeface="Wingdings" pitchFamily="2" charset="2"/>
              <a:buNone/>
              <a:defRPr/>
            </a:pPr>
            <a:r>
              <a:rPr lang="tr-TR" sz="1600" dirty="0" smtClean="0">
                <a:solidFill>
                  <a:schemeClr val="tx2"/>
                </a:solidFill>
                <a:latin typeface="Arial" pitchFamily="34" charset="0"/>
                <a:cs typeface="Arial" pitchFamily="34" charset="0"/>
              </a:rPr>
              <a:t>şartlarının </a:t>
            </a:r>
            <a:r>
              <a:rPr lang="tr-TR" sz="1600" dirty="0">
                <a:solidFill>
                  <a:schemeClr val="tx2"/>
                </a:solidFill>
                <a:latin typeface="Arial" pitchFamily="34" charset="0"/>
                <a:cs typeface="Arial" pitchFamily="34" charset="0"/>
              </a:rPr>
              <a:t>birlikte gerçekleşmiş olması gerekmektedir</a:t>
            </a:r>
            <a:r>
              <a:rPr lang="tr-TR" sz="1600" dirty="0" smtClean="0">
                <a:solidFill>
                  <a:schemeClr val="tx2"/>
                </a:solidFill>
                <a:latin typeface="Arial" pitchFamily="34" charset="0"/>
                <a:cs typeface="Arial" pitchFamily="34" charset="0"/>
              </a:rPr>
              <a:t>.</a:t>
            </a:r>
            <a:endParaRPr lang="tr-TR" sz="12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26627"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6645 Teşvik Uygulaması</a:t>
            </a:r>
            <a:endParaRPr lang="tr-TR" sz="1600" dirty="0">
              <a:solidFill>
                <a:schemeClr val="tx1"/>
              </a:solidFill>
              <a:cs typeface="Arial" charset="0"/>
            </a:endParaRPr>
          </a:p>
        </p:txBody>
      </p:sp>
      <p:graphicFrame>
        <p:nvGraphicFramePr>
          <p:cNvPr id="2" name="Diyagram 1"/>
          <p:cNvGraphicFramePr/>
          <p:nvPr>
            <p:extLst>
              <p:ext uri="{D42A27DB-BD31-4B8C-83A1-F6EECF244321}">
                <p14:modId xmlns:p14="http://schemas.microsoft.com/office/powerpoint/2010/main" val="1125044766"/>
              </p:ext>
            </p:extLst>
          </p:nvPr>
        </p:nvGraphicFramePr>
        <p:xfrm>
          <a:off x="278413" y="2340206"/>
          <a:ext cx="868619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p:cNvSpPr/>
          <p:nvPr/>
        </p:nvSpPr>
        <p:spPr>
          <a:xfrm>
            <a:off x="377005" y="1700808"/>
            <a:ext cx="4244208" cy="369332"/>
          </a:xfrm>
          <a:prstGeom prst="rect">
            <a:avLst/>
          </a:prstGeom>
        </p:spPr>
        <p:txBody>
          <a:bodyPr wrap="square">
            <a:spAutoFit/>
          </a:bodyPr>
          <a:lstStyle/>
          <a:p>
            <a:pPr marL="285750" indent="-285750">
              <a:buClr>
                <a:schemeClr val="tx1"/>
              </a:buClr>
              <a:buFont typeface="Wingdings" panose="05000000000000000000" pitchFamily="2" charset="2"/>
              <a:buChar char="q"/>
              <a:defRPr/>
            </a:pPr>
            <a:r>
              <a:rPr lang="tr-TR" b="1" dirty="0">
                <a:solidFill>
                  <a:schemeClr val="tx2"/>
                </a:solidFill>
                <a:cs typeface="Arial" charset="0"/>
              </a:rPr>
              <a:t>Teşvikten Yararlanma Süreleri</a:t>
            </a:r>
            <a:endParaRPr lang="tr-TR" dirty="0">
              <a:solidFill>
                <a:schemeClr val="tx2"/>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27651"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6645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3038" y="1808163"/>
            <a:ext cx="8785225" cy="46450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Örnek: Prim Hesabı</a:t>
            </a:r>
          </a:p>
          <a:p>
            <a:pPr algn="just">
              <a:defRPr/>
            </a:pPr>
            <a:endParaRPr lang="tr-TR" sz="1600" dirty="0" smtClean="0">
              <a:solidFill>
                <a:schemeClr val="tx2"/>
              </a:solidFill>
              <a:latin typeface="Arial" pitchFamily="34" charset="0"/>
              <a:cs typeface="Arial" pitchFamily="34" charset="0"/>
            </a:endParaRPr>
          </a:p>
          <a:p>
            <a:pPr marL="447675" indent="446088" algn="just">
              <a:buFont typeface="Wingdings" pitchFamily="2" charset="2"/>
              <a:buNone/>
              <a:defRPr/>
            </a:pPr>
            <a:r>
              <a:rPr lang="tr-TR" sz="1600" b="0" dirty="0" smtClean="0">
                <a:solidFill>
                  <a:schemeClr val="tx2"/>
                </a:solidFill>
                <a:latin typeface="Arial" pitchFamily="34" charset="0"/>
                <a:cs typeface="Arial" pitchFamily="34" charset="0"/>
              </a:rPr>
              <a:t>(</a:t>
            </a:r>
            <a:r>
              <a:rPr lang="tr-TR" sz="1600" b="0" dirty="0">
                <a:solidFill>
                  <a:schemeClr val="tx2"/>
                </a:solidFill>
                <a:latin typeface="Arial" pitchFamily="34" charset="0"/>
                <a:cs typeface="Arial" pitchFamily="34" charset="0"/>
              </a:rPr>
              <a:t>A) Anonim Şirketinde  4447 sayılı Kanunun geçici 15 inci maddesi kapsamına giren bir sigortalının ilgili aydaki 2017/Ocak ayındaki  prim ödeme gün sayısının 30, prime esas kazanç tutarının ise  2000,00 TL olduğu varsayıldığında, </a:t>
            </a:r>
          </a:p>
          <a:p>
            <a:pPr marL="447675" indent="0" algn="just">
              <a:defRPr/>
            </a:pPr>
            <a:endParaRPr lang="tr-TR" sz="1600" b="0" dirty="0">
              <a:solidFill>
                <a:schemeClr val="tx2"/>
              </a:solidFill>
              <a:latin typeface="Arial" pitchFamily="34" charset="0"/>
              <a:cs typeface="Arial" pitchFamily="34" charset="0"/>
            </a:endParaRPr>
          </a:p>
          <a:p>
            <a:pPr marL="447675" indent="0">
              <a:buFont typeface="Wingdings" pitchFamily="2" charset="2"/>
              <a:buNone/>
              <a:defRPr/>
            </a:pPr>
            <a:r>
              <a:rPr lang="tr-TR" sz="1600" b="0" dirty="0" smtClean="0">
                <a:solidFill>
                  <a:schemeClr val="tx2"/>
                </a:solidFill>
                <a:latin typeface="Arial" pitchFamily="34" charset="0"/>
                <a:cs typeface="Arial" pitchFamily="34" charset="0"/>
              </a:rPr>
              <a:t>2.000,00  </a:t>
            </a:r>
            <a:r>
              <a:rPr lang="tr-TR" sz="1600" b="0" dirty="0">
                <a:solidFill>
                  <a:schemeClr val="tx2"/>
                </a:solidFill>
                <a:latin typeface="Arial" pitchFamily="34" charset="0"/>
                <a:cs typeface="Arial" pitchFamily="34" charset="0"/>
              </a:rPr>
              <a:t>* 0,05 = 100,00 TL Beş puanlık indirim</a:t>
            </a:r>
          </a:p>
          <a:p>
            <a:pPr marL="447675" indent="0">
              <a:buFont typeface="Wingdings" pitchFamily="2" charset="2"/>
              <a:buNone/>
              <a:defRPr/>
            </a:pPr>
            <a:r>
              <a:rPr lang="tr-TR" sz="1600" b="0" dirty="0" smtClean="0">
                <a:solidFill>
                  <a:schemeClr val="tx2"/>
                </a:solidFill>
                <a:latin typeface="Arial" pitchFamily="34" charset="0"/>
                <a:cs typeface="Arial" pitchFamily="34" charset="0"/>
              </a:rPr>
              <a:t>1.777,50 </a:t>
            </a:r>
            <a:r>
              <a:rPr lang="tr-TR" sz="1600" b="0" dirty="0">
                <a:solidFill>
                  <a:schemeClr val="tx2"/>
                </a:solidFill>
                <a:latin typeface="Arial" pitchFamily="34" charset="0"/>
                <a:cs typeface="Arial" pitchFamily="34" charset="0"/>
              </a:rPr>
              <a:t>*  0,155 = 275,51 TL İşsizlik Sigortası Fonu tarafından karşılanacaktır.</a:t>
            </a:r>
          </a:p>
          <a:p>
            <a:pPr marL="447675" indent="0">
              <a:buFont typeface="Wingdings" pitchFamily="2" charset="2"/>
              <a:buNone/>
              <a:defRPr/>
            </a:pPr>
            <a:endParaRPr lang="tr-TR" sz="1600" b="0" dirty="0" smtClean="0">
              <a:solidFill>
                <a:schemeClr val="tx2"/>
              </a:solidFill>
              <a:latin typeface="Arial" pitchFamily="34" charset="0"/>
              <a:cs typeface="Arial" pitchFamily="34" charset="0"/>
            </a:endParaRPr>
          </a:p>
          <a:p>
            <a:pPr marL="447675" indent="0">
              <a:buFont typeface="Wingdings" pitchFamily="2" charset="2"/>
              <a:buNone/>
              <a:defRPr/>
            </a:pPr>
            <a:endParaRPr lang="tr-TR" sz="1600" b="0" dirty="0">
              <a:solidFill>
                <a:schemeClr val="tx2"/>
              </a:solidFill>
              <a:latin typeface="Arial" pitchFamily="34" charset="0"/>
              <a:cs typeface="Arial" pitchFamily="34" charset="0"/>
            </a:endParaRPr>
          </a:p>
          <a:p>
            <a:pPr marL="447675" indent="0">
              <a:buFont typeface="Wingdings" pitchFamily="2" charset="2"/>
              <a:buNone/>
              <a:defRPr/>
            </a:pPr>
            <a:r>
              <a:rPr lang="tr-TR" sz="1600" b="0" dirty="0" smtClean="0">
                <a:solidFill>
                  <a:schemeClr val="tx2"/>
                </a:solidFill>
                <a:latin typeface="Arial" pitchFamily="34" charset="0"/>
                <a:cs typeface="Arial" pitchFamily="34" charset="0"/>
              </a:rPr>
              <a:t>İşveren </a:t>
            </a:r>
            <a:r>
              <a:rPr lang="tr-TR" sz="1600" b="0" dirty="0">
                <a:solidFill>
                  <a:schemeClr val="tx2"/>
                </a:solidFill>
                <a:latin typeface="Arial" pitchFamily="34" charset="0"/>
                <a:cs typeface="Arial" pitchFamily="34" charset="0"/>
              </a:rPr>
              <a:t>tarafından ödenmesi gereken sigorta primi; </a:t>
            </a:r>
          </a:p>
          <a:p>
            <a:pPr marL="447675" indent="0">
              <a:buFont typeface="Wingdings" pitchFamily="2" charset="2"/>
              <a:buNone/>
              <a:defRPr/>
            </a:pPr>
            <a:r>
              <a:rPr lang="tr-TR" sz="1600" b="0" dirty="0" smtClean="0">
                <a:solidFill>
                  <a:schemeClr val="tx2"/>
                </a:solidFill>
                <a:latin typeface="Arial" pitchFamily="34" charset="0"/>
                <a:cs typeface="Arial" pitchFamily="34" charset="0"/>
              </a:rPr>
              <a:t>2.000,00 </a:t>
            </a:r>
            <a:r>
              <a:rPr lang="tr-TR" sz="1600" b="0" dirty="0">
                <a:solidFill>
                  <a:schemeClr val="tx2"/>
                </a:solidFill>
                <a:latin typeface="Arial" pitchFamily="34" charset="0"/>
                <a:cs typeface="Arial" pitchFamily="34" charset="0"/>
              </a:rPr>
              <a:t>* 34,5/100 = 690,00 TL, </a:t>
            </a:r>
          </a:p>
          <a:p>
            <a:pPr marL="447675" indent="0">
              <a:buFont typeface="Wingdings" pitchFamily="2" charset="2"/>
              <a:buNone/>
              <a:defRPr/>
            </a:pPr>
            <a:r>
              <a:rPr lang="tr-TR" sz="1600" b="0" dirty="0" smtClean="0">
                <a:solidFill>
                  <a:schemeClr val="tx2"/>
                </a:solidFill>
                <a:latin typeface="Arial" pitchFamily="34" charset="0"/>
                <a:cs typeface="Arial" pitchFamily="34" charset="0"/>
              </a:rPr>
              <a:t>690,00 </a:t>
            </a:r>
            <a:r>
              <a:rPr lang="tr-TR" sz="1600" b="0" dirty="0">
                <a:solidFill>
                  <a:schemeClr val="tx2"/>
                </a:solidFill>
                <a:latin typeface="Arial" pitchFamily="34" charset="0"/>
                <a:cs typeface="Arial" pitchFamily="34" charset="0"/>
              </a:rPr>
              <a:t>– (100,00 + 275,51) = 314,49 TL olacaktır.</a:t>
            </a:r>
          </a:p>
          <a:p>
            <a:pPr lvl="1" algn="just">
              <a:buFont typeface="Wingdings" pitchFamily="2" charset="2"/>
              <a:buNone/>
              <a:defRPr/>
            </a:pPr>
            <a:endParaRPr lang="tr-TR" sz="1600" dirty="0" smtClean="0">
              <a:solidFill>
                <a:schemeClr val="tx2"/>
              </a:solidFill>
              <a:latin typeface="Arial" pitchFamily="34" charset="0"/>
              <a:cs typeface="Arial" pitchFamily="34" charset="0"/>
            </a:endParaRPr>
          </a:p>
          <a:p>
            <a:pPr marL="0" indent="0" algn="just">
              <a:buFont typeface="Wingdings" pitchFamily="2" charset="2"/>
              <a:buNone/>
              <a:defRPr/>
            </a:pPr>
            <a:endParaRPr lang="tr-TR" sz="14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rbest Form 15"/>
          <p:cNvSpPr/>
          <p:nvPr/>
        </p:nvSpPr>
        <p:spPr bwMode="auto">
          <a:xfrm>
            <a:off x="288925" y="1484313"/>
            <a:ext cx="2338388" cy="4792662"/>
          </a:xfrm>
          <a:custGeom>
            <a:avLst/>
            <a:gdLst>
              <a:gd name="connsiteX0" fmla="*/ 0 w 2123285"/>
              <a:gd name="connsiteY0" fmla="*/ 212329 h 5839855"/>
              <a:gd name="connsiteX1" fmla="*/ 212329 w 2123285"/>
              <a:gd name="connsiteY1" fmla="*/ 0 h 5839855"/>
              <a:gd name="connsiteX2" fmla="*/ 1910957 w 2123285"/>
              <a:gd name="connsiteY2" fmla="*/ 0 h 5839855"/>
              <a:gd name="connsiteX3" fmla="*/ 2123286 w 2123285"/>
              <a:gd name="connsiteY3" fmla="*/ 212329 h 5839855"/>
              <a:gd name="connsiteX4" fmla="*/ 2123285 w 2123285"/>
              <a:gd name="connsiteY4" fmla="*/ 5627527 h 5839855"/>
              <a:gd name="connsiteX5" fmla="*/ 1910956 w 2123285"/>
              <a:gd name="connsiteY5" fmla="*/ 5839856 h 5839855"/>
              <a:gd name="connsiteX6" fmla="*/ 212329 w 2123285"/>
              <a:gd name="connsiteY6" fmla="*/ 5839855 h 5839855"/>
              <a:gd name="connsiteX7" fmla="*/ 0 w 2123285"/>
              <a:gd name="connsiteY7" fmla="*/ 5627526 h 5839855"/>
              <a:gd name="connsiteX8" fmla="*/ 0 w 2123285"/>
              <a:gd name="connsiteY8" fmla="*/ 212329 h 58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285" h="5839855">
                <a:moveTo>
                  <a:pt x="0" y="212329"/>
                </a:moveTo>
                <a:cubicBezTo>
                  <a:pt x="0" y="95063"/>
                  <a:pt x="95063" y="0"/>
                  <a:pt x="212329" y="0"/>
                </a:cubicBezTo>
                <a:lnTo>
                  <a:pt x="1910957" y="0"/>
                </a:lnTo>
                <a:cubicBezTo>
                  <a:pt x="2028223" y="0"/>
                  <a:pt x="2123286" y="95063"/>
                  <a:pt x="2123286" y="212329"/>
                </a:cubicBezTo>
                <a:cubicBezTo>
                  <a:pt x="2123286" y="2017395"/>
                  <a:pt x="2123285" y="3822461"/>
                  <a:pt x="2123285" y="5627527"/>
                </a:cubicBezTo>
                <a:cubicBezTo>
                  <a:pt x="2123285" y="5744793"/>
                  <a:pt x="2028222" y="5839856"/>
                  <a:pt x="1910956" y="5839856"/>
                </a:cubicBezTo>
                <a:lnTo>
                  <a:pt x="212329" y="5839855"/>
                </a:lnTo>
                <a:cubicBezTo>
                  <a:pt x="95063" y="5839855"/>
                  <a:pt x="0" y="5744792"/>
                  <a:pt x="0" y="5627526"/>
                </a:cubicBezTo>
                <a:lnTo>
                  <a:pt x="0" y="212329"/>
                </a:lnTo>
                <a:close/>
              </a:path>
            </a:pathLst>
          </a:custGeom>
        </p:spPr>
        <p:style>
          <a:lnRef idx="1">
            <a:schemeClr val="accent4"/>
          </a:lnRef>
          <a:fillRef idx="2">
            <a:schemeClr val="accent4"/>
          </a:fillRef>
          <a:effectRef idx="1">
            <a:schemeClr val="accent4"/>
          </a:effectRef>
          <a:fontRef idx="minor">
            <a:schemeClr val="dk1"/>
          </a:fontRef>
        </p:style>
        <p:txBody>
          <a:bodyPr lIns="85344" tIns="2421286" rIns="85344" bIns="1253315" spcCol="1270" anchor="ctr"/>
          <a:lstStyle/>
          <a:p>
            <a:pPr marL="174625" defTabSz="533400">
              <a:lnSpc>
                <a:spcPct val="90000"/>
              </a:lnSpc>
              <a:spcAft>
                <a:spcPct val="35000"/>
              </a:spcAft>
              <a:defRPr/>
            </a:pPr>
            <a:r>
              <a:rPr lang="tr-TR" sz="1400" b="1" dirty="0">
                <a:solidFill>
                  <a:schemeClr val="tx2"/>
                </a:solidFill>
                <a:cs typeface="Arial" charset="0"/>
              </a:rPr>
              <a:t>- </a:t>
            </a:r>
            <a:r>
              <a:rPr lang="tr-TR" sz="1400" b="1" dirty="0" smtClean="0">
                <a:solidFill>
                  <a:schemeClr val="tx2"/>
                </a:solidFill>
                <a:cs typeface="Arial" charset="0"/>
              </a:rPr>
              <a:t>Engelli </a:t>
            </a:r>
            <a:r>
              <a:rPr lang="tr-TR" sz="1400" b="1" dirty="0">
                <a:solidFill>
                  <a:schemeClr val="tx2"/>
                </a:solidFill>
                <a:cs typeface="Arial" charset="0"/>
              </a:rPr>
              <a:t>İşçi </a:t>
            </a:r>
            <a:r>
              <a:rPr lang="tr-TR" sz="1400" b="1" dirty="0" smtClean="0">
                <a:solidFill>
                  <a:schemeClr val="tx2"/>
                </a:solidFill>
                <a:cs typeface="Arial" charset="0"/>
              </a:rPr>
              <a:t>İstihdamı</a:t>
            </a:r>
            <a:endParaRPr lang="tr-TR" sz="1400" b="1" dirty="0">
              <a:solidFill>
                <a:schemeClr val="tx2"/>
              </a:solidFill>
              <a:cs typeface="Arial" charset="0"/>
            </a:endParaRPr>
          </a:p>
        </p:txBody>
      </p:sp>
      <p:sp>
        <p:nvSpPr>
          <p:cNvPr id="28675" name="Altbilgi Yer Tutucusu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4" name="Çapraz Köşesi Kesik Dikdörtgen 18"/>
          <p:cNvSpPr/>
          <p:nvPr/>
        </p:nvSpPr>
        <p:spPr>
          <a:xfrm>
            <a:off x="468313" y="1700213"/>
            <a:ext cx="2016125" cy="1452562"/>
          </a:xfrm>
          <a:prstGeom prst="snip2Diag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tr-TR" b="1" dirty="0">
                <a:solidFill>
                  <a:schemeClr val="tx2"/>
                </a:solidFill>
                <a:cs typeface="Arial" charset="0"/>
              </a:rPr>
              <a:t>4857</a:t>
            </a:r>
          </a:p>
          <a:p>
            <a:pPr algn="ctr">
              <a:defRPr/>
            </a:pPr>
            <a:r>
              <a:rPr lang="tr-TR" b="1" dirty="0">
                <a:solidFill>
                  <a:schemeClr val="tx2"/>
                </a:solidFill>
                <a:cs typeface="Arial" charset="0"/>
              </a:rPr>
              <a:t>Teşvik Uygulaması</a:t>
            </a:r>
          </a:p>
        </p:txBody>
      </p:sp>
      <p:sp>
        <p:nvSpPr>
          <p:cNvPr id="17" name="Rectangle 3"/>
          <p:cNvSpPr txBox="1">
            <a:spLocks noChangeArrowheads="1"/>
          </p:cNvSpPr>
          <p:nvPr/>
        </p:nvSpPr>
        <p:spPr>
          <a:xfrm>
            <a:off x="2771775" y="2349500"/>
            <a:ext cx="6048375" cy="35274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Yasal Dayanak</a:t>
            </a:r>
          </a:p>
          <a:p>
            <a:pPr lvl="1" algn="just">
              <a:defRPr/>
            </a:pPr>
            <a:r>
              <a:rPr lang="tr-TR" sz="1600" dirty="0" smtClean="0">
                <a:solidFill>
                  <a:schemeClr val="tx2"/>
                </a:solidFill>
                <a:latin typeface="Arial" pitchFamily="34" charset="0"/>
                <a:cs typeface="Arial" pitchFamily="34" charset="0"/>
              </a:rPr>
              <a:t>4857 sayılı Kanunun 30 uncu maddesi</a:t>
            </a:r>
          </a:p>
          <a:p>
            <a:pPr lvl="1" algn="just">
              <a:defRPr/>
            </a:pPr>
            <a:r>
              <a:rPr lang="tr-TR" sz="1600" dirty="0" smtClean="0">
                <a:solidFill>
                  <a:schemeClr val="tx2"/>
                </a:solidFill>
                <a:latin typeface="Arial" pitchFamily="34" charset="0"/>
                <a:cs typeface="Arial" pitchFamily="34" charset="0"/>
              </a:rPr>
              <a:t>2008/77 sayılı Genelge</a:t>
            </a:r>
          </a:p>
          <a:p>
            <a:pPr lvl="1" algn="just">
              <a:defRPr/>
            </a:pPr>
            <a:endParaRPr lang="tr-TR" sz="160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Yürürlük Tarihi	: </a:t>
            </a:r>
            <a:r>
              <a:rPr lang="tr-TR" sz="1600" b="0" dirty="0" smtClean="0">
                <a:solidFill>
                  <a:schemeClr val="tx2"/>
                </a:solidFill>
                <a:latin typeface="Arial" pitchFamily="34" charset="0"/>
                <a:cs typeface="Arial" pitchFamily="34" charset="0"/>
              </a:rPr>
              <a:t>01/07/2008 - Süresiz</a:t>
            </a:r>
          </a:p>
          <a:p>
            <a:pPr algn="just">
              <a:defRPr/>
            </a:pPr>
            <a:endParaRPr lang="tr-TR" sz="1600" b="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Prim Teşvik Oranı</a:t>
            </a:r>
          </a:p>
          <a:p>
            <a:pPr lvl="1" algn="just">
              <a:defRPr/>
            </a:pPr>
            <a:r>
              <a:rPr lang="tr-TR" sz="1600" dirty="0">
                <a:solidFill>
                  <a:schemeClr val="tx2"/>
                </a:solidFill>
                <a:latin typeface="Arial" pitchFamily="34" charset="0"/>
                <a:cs typeface="Arial" pitchFamily="34" charset="0"/>
              </a:rPr>
              <a:t>Malullük, yaşlılık ve ölüm sigortaları prim oranının işveren hissesinden 5 puanlık (05510) indirim düşüldükten sonra kalan </a:t>
            </a:r>
            <a:endParaRPr lang="tr-TR" sz="1600" dirty="0" smtClean="0">
              <a:solidFill>
                <a:schemeClr val="tx2"/>
              </a:solidFill>
              <a:latin typeface="Arial" pitchFamily="34" charset="0"/>
              <a:cs typeface="Arial" pitchFamily="34" charset="0"/>
            </a:endParaRPr>
          </a:p>
          <a:p>
            <a:pPr marL="457200" lvl="1" indent="0" algn="just">
              <a:buFont typeface="Wingdings" pitchFamily="2" charset="2"/>
              <a:buNone/>
              <a:defRPr/>
            </a:pPr>
            <a:r>
              <a:rPr lang="tr-TR" sz="1600" u="sng" dirty="0" smtClean="0">
                <a:solidFill>
                  <a:schemeClr val="tx2"/>
                </a:solidFill>
                <a:latin typeface="Arial" pitchFamily="34" charset="0"/>
                <a:cs typeface="Arial" pitchFamily="34" charset="0"/>
              </a:rPr>
              <a:t>işveren </a:t>
            </a:r>
            <a:r>
              <a:rPr lang="tr-TR" sz="1600" u="sng" dirty="0">
                <a:solidFill>
                  <a:schemeClr val="tx2"/>
                </a:solidFill>
                <a:latin typeface="Arial" pitchFamily="34" charset="0"/>
                <a:cs typeface="Arial" pitchFamily="34" charset="0"/>
              </a:rPr>
              <a:t>hissesinden </a:t>
            </a:r>
            <a:r>
              <a:rPr lang="tr-TR" sz="1600" b="1" dirty="0">
                <a:solidFill>
                  <a:schemeClr val="tx2"/>
                </a:solidFill>
                <a:latin typeface="Arial" pitchFamily="34" charset="0"/>
                <a:cs typeface="Arial" pitchFamily="34" charset="0"/>
              </a:rPr>
              <a:t>%100 </a:t>
            </a:r>
            <a:r>
              <a:rPr lang="tr-TR" sz="1600" dirty="0">
                <a:solidFill>
                  <a:schemeClr val="tx2"/>
                </a:solidFill>
                <a:latin typeface="Arial" pitchFamily="34" charset="0"/>
                <a:cs typeface="Arial" pitchFamily="34" charset="0"/>
              </a:rPr>
              <a:t>lük </a:t>
            </a:r>
            <a:r>
              <a:rPr lang="tr-TR" sz="1600" dirty="0" smtClean="0">
                <a:solidFill>
                  <a:schemeClr val="tx2"/>
                </a:solidFill>
                <a:latin typeface="Arial" pitchFamily="34" charset="0"/>
                <a:cs typeface="Arial" pitchFamily="34" charset="0"/>
              </a:rPr>
              <a:t>indirim </a:t>
            </a:r>
          </a:p>
          <a:p>
            <a:pPr marL="457200" lvl="1" indent="0" algn="just">
              <a:buFont typeface="Wingdings" pitchFamily="2" charset="2"/>
              <a:buNone/>
              <a:defRPr/>
            </a:pPr>
            <a:r>
              <a:rPr lang="tr-TR" sz="1600" i="1" dirty="0" smtClean="0">
                <a:solidFill>
                  <a:schemeClr val="tx2"/>
                </a:solidFill>
                <a:latin typeface="Arial" pitchFamily="34" charset="0"/>
                <a:cs typeface="Arial" pitchFamily="34" charset="0"/>
              </a:rPr>
              <a:t>(SPEK Alt Sınır üzerinden</a:t>
            </a:r>
            <a:r>
              <a:rPr lang="tr-TR" sz="1600" i="1" dirty="0">
                <a:solidFill>
                  <a:schemeClr val="tx2"/>
                </a:solidFill>
                <a:latin typeface="Arial" pitchFamily="34" charset="0"/>
                <a:cs typeface="Arial" pitchFamily="34" charset="0"/>
              </a:rPr>
              <a:t>)</a:t>
            </a:r>
            <a:endParaRPr lang="tr-TR" sz="1600" i="1" dirty="0">
              <a:latin typeface="Arial" pitchFamily="34" charset="0"/>
              <a:cs typeface="Arial" pitchFamily="34" charset="0"/>
            </a:endParaRPr>
          </a:p>
          <a:p>
            <a:pPr marL="457200" lvl="1" indent="0" algn="just">
              <a:buFont typeface="Wingdings" pitchFamily="2" charset="2"/>
              <a:buNone/>
              <a:defRPr/>
            </a:pPr>
            <a:endParaRPr lang="tr-TR" sz="1600" dirty="0">
              <a:solidFill>
                <a:schemeClr val="tx2"/>
              </a:solidFill>
              <a:latin typeface="Arial" pitchFamily="34" charset="0"/>
              <a:cs typeface="Arial" pitchFamily="34" charset="0"/>
            </a:endParaRPr>
          </a:p>
        </p:txBody>
      </p:sp>
      <p:cxnSp>
        <p:nvCxnSpPr>
          <p:cNvPr id="4" name="Düz Bağlayıcı 3"/>
          <p:cNvCxnSpPr/>
          <p:nvPr/>
        </p:nvCxnSpPr>
        <p:spPr>
          <a:xfrm>
            <a:off x="2771775" y="1484313"/>
            <a:ext cx="5976938"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8679"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pic>
        <p:nvPicPr>
          <p:cNvPr id="1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7322" y="1937053"/>
            <a:ext cx="1736902" cy="9788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Metin kutusu 18"/>
          <p:cNvSpPr txBox="1"/>
          <p:nvPr/>
        </p:nvSpPr>
        <p:spPr>
          <a:xfrm>
            <a:off x="2828131" y="1713502"/>
            <a:ext cx="3544069" cy="400110"/>
          </a:xfrm>
          <a:prstGeom prst="rect">
            <a:avLst/>
          </a:prstGeom>
          <a:noFill/>
        </p:spPr>
        <p:txBody>
          <a:bodyPr wrap="square" rtlCol="0">
            <a:spAutoFit/>
          </a:bodyPr>
          <a:lstStyle/>
          <a:p>
            <a:r>
              <a:rPr lang="tr-TR" sz="2000" b="1" dirty="0" smtClean="0">
                <a:solidFill>
                  <a:schemeClr val="tx2"/>
                </a:solidFill>
                <a:latin typeface="Arial" pitchFamily="34" charset="0"/>
                <a:cs typeface="Arial" pitchFamily="34" charset="0"/>
              </a:rPr>
              <a:t>4857 </a:t>
            </a:r>
            <a:r>
              <a:rPr lang="tr-TR" sz="2000" b="1" dirty="0">
                <a:solidFill>
                  <a:schemeClr val="tx2"/>
                </a:solidFill>
                <a:latin typeface="Arial" pitchFamily="34" charset="0"/>
                <a:cs typeface="Arial" pitchFamily="34" charset="0"/>
              </a:rPr>
              <a:t>Teşvik </a:t>
            </a:r>
            <a:r>
              <a:rPr lang="tr-TR" sz="2000" b="1" dirty="0" err="1">
                <a:solidFill>
                  <a:schemeClr val="tx2"/>
                </a:solidFill>
                <a:latin typeface="Arial" pitchFamily="34" charset="0"/>
                <a:cs typeface="Arial" pitchFamily="34" charset="0"/>
              </a:rPr>
              <a:t>Ugulaması</a:t>
            </a:r>
            <a:endParaRPr lang="tr-TR" sz="2000" b="1" dirty="0">
              <a:solidFill>
                <a:schemeClr val="tx2"/>
              </a:solidFill>
              <a:latin typeface="Arial" pitchFamily="34" charset="0"/>
              <a:cs typeface="Arial" pitchFamily="34" charset="0"/>
            </a:endParaRPr>
          </a:p>
        </p:txBody>
      </p:sp>
      <p:sp>
        <p:nvSpPr>
          <p:cNvPr id="20" name="Çapraz Köşesi Kesik Dikdörtgen 18"/>
          <p:cNvSpPr/>
          <p:nvPr/>
        </p:nvSpPr>
        <p:spPr>
          <a:xfrm>
            <a:off x="4777312" y="764704"/>
            <a:ext cx="1223962" cy="587375"/>
          </a:xfrm>
          <a:prstGeom prst="snip2DiagRect">
            <a:avLst/>
          </a:prstGeom>
          <a:solidFill>
            <a:schemeClr val="tx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bg1"/>
                </a:solidFill>
                <a:cs typeface="Arial" charset="0"/>
              </a:rPr>
              <a:t>4857</a:t>
            </a:r>
          </a:p>
          <a:p>
            <a:pPr algn="ctr">
              <a:defRPr/>
            </a:pPr>
            <a:r>
              <a:rPr lang="tr-TR" sz="1400" b="1" dirty="0">
                <a:solidFill>
                  <a:schemeClr val="bg1"/>
                </a:solidFill>
                <a:cs typeface="Arial" charset="0"/>
              </a:rPr>
              <a:t>Teşvik</a:t>
            </a:r>
          </a:p>
        </p:txBody>
      </p:sp>
      <p:sp>
        <p:nvSpPr>
          <p:cNvPr id="21" name="Çapraz Köşesi Kesik Dikdörtgen 42"/>
          <p:cNvSpPr/>
          <p:nvPr/>
        </p:nvSpPr>
        <p:spPr>
          <a:xfrm>
            <a:off x="3338739" y="764704"/>
            <a:ext cx="1222375"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6645</a:t>
            </a:r>
          </a:p>
          <a:p>
            <a:pPr algn="ctr">
              <a:defRPr/>
            </a:pPr>
            <a:r>
              <a:rPr lang="tr-TR" sz="1400" b="1" dirty="0">
                <a:solidFill>
                  <a:schemeClr val="tx1"/>
                </a:solidFill>
                <a:cs typeface="Arial" charset="0"/>
              </a:rPr>
              <a:t>Teşvik</a:t>
            </a:r>
          </a:p>
        </p:txBody>
      </p:sp>
      <p:sp>
        <p:nvSpPr>
          <p:cNvPr id="22" name="Çapraz Köşesi Kesik Dikdörtgen 18"/>
          <p:cNvSpPr/>
          <p:nvPr/>
        </p:nvSpPr>
        <p:spPr>
          <a:xfrm>
            <a:off x="1907877"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6111</a:t>
            </a:r>
          </a:p>
          <a:p>
            <a:pPr algn="ctr">
              <a:defRPr/>
            </a:pPr>
            <a:r>
              <a:rPr lang="tr-TR" sz="1400" b="1" dirty="0">
                <a:solidFill>
                  <a:schemeClr val="tx1"/>
                </a:solidFill>
                <a:cs typeface="Arial" charset="0"/>
              </a:rPr>
              <a:t>Teşvik</a:t>
            </a:r>
          </a:p>
        </p:txBody>
      </p:sp>
      <p:sp>
        <p:nvSpPr>
          <p:cNvPr id="23" name="Çapraz Köşesi Kesik Dikdörtgen 40"/>
          <p:cNvSpPr/>
          <p:nvPr/>
        </p:nvSpPr>
        <p:spPr>
          <a:xfrm>
            <a:off x="479425"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5510</a:t>
            </a:r>
          </a:p>
          <a:p>
            <a:pPr algn="ctr">
              <a:defRPr/>
            </a:pPr>
            <a:r>
              <a:rPr lang="tr-TR" sz="1400" b="1" dirty="0">
                <a:solidFill>
                  <a:schemeClr val="tx1"/>
                </a:solidFill>
                <a:cs typeface="Arial" charset="0"/>
              </a:rPr>
              <a:t>Teşvik</a:t>
            </a:r>
          </a:p>
        </p:txBody>
      </p:sp>
      <p:sp>
        <p:nvSpPr>
          <p:cNvPr id="24" name="Çapraz Köşesi Kesik Dikdörtgen 18"/>
          <p:cNvSpPr/>
          <p:nvPr/>
        </p:nvSpPr>
        <p:spPr>
          <a:xfrm>
            <a:off x="7596509" y="764704"/>
            <a:ext cx="1223963" cy="600075"/>
          </a:xfrm>
          <a:prstGeom prst="snip2DiagRect">
            <a:avLst/>
          </a:prstGeom>
          <a:solidFill>
            <a:schemeClr val="bg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smtClean="0">
                <a:solidFill>
                  <a:schemeClr val="tx1"/>
                </a:solidFill>
                <a:cs typeface="Arial" charset="0"/>
              </a:rPr>
              <a:t>687</a:t>
            </a:r>
            <a:endParaRPr lang="tr-TR" sz="1400" b="1" dirty="0">
              <a:solidFill>
                <a:schemeClr val="tx1"/>
              </a:solidFill>
              <a:cs typeface="Arial" charset="0"/>
            </a:endParaRPr>
          </a:p>
          <a:p>
            <a:pPr algn="ctr">
              <a:defRPr/>
            </a:pPr>
            <a:r>
              <a:rPr lang="tr-TR" sz="1400" b="1" dirty="0">
                <a:solidFill>
                  <a:schemeClr val="tx1"/>
                </a:solidFill>
                <a:cs typeface="Arial" charset="0"/>
              </a:rPr>
              <a:t>Teşvik</a:t>
            </a:r>
          </a:p>
        </p:txBody>
      </p:sp>
      <p:sp>
        <p:nvSpPr>
          <p:cNvPr id="25" name="Çapraz Köşesi Kesik Dikdörtgen 18"/>
          <p:cNvSpPr/>
          <p:nvPr/>
        </p:nvSpPr>
        <p:spPr>
          <a:xfrm>
            <a:off x="6195699"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5746</a:t>
            </a:r>
          </a:p>
          <a:p>
            <a:pPr algn="ctr">
              <a:defRPr/>
            </a:pPr>
            <a:r>
              <a:rPr lang="tr-TR" sz="1400" b="1" dirty="0" smtClean="0">
                <a:solidFill>
                  <a:schemeClr val="tx1"/>
                </a:solidFill>
                <a:cs typeface="Arial" charset="0"/>
              </a:rPr>
              <a:t>Teşvik</a:t>
            </a:r>
            <a:endParaRPr lang="tr-TR" sz="1400" b="1" dirty="0">
              <a:solidFill>
                <a:schemeClr val="tx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29699"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4857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9388" y="1736725"/>
            <a:ext cx="8785225" cy="397827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İşveren Yönünden Usul ve Esaslar</a:t>
            </a:r>
          </a:p>
          <a:p>
            <a:pPr marL="763588" lvl="1" indent="-317500" algn="just">
              <a:defRPr/>
            </a:pPr>
            <a:r>
              <a:rPr lang="tr-TR" sz="1600" dirty="0" smtClean="0">
                <a:solidFill>
                  <a:schemeClr val="tx2"/>
                </a:solidFill>
                <a:latin typeface="Arial" pitchFamily="34" charset="0"/>
                <a:cs typeface="Arial" pitchFamily="34" charset="0"/>
              </a:rPr>
              <a:t>Aynı il sınırları içerisinde 50 veya daha fazla sigortalı çalıştıran özel sektör işyerleri    </a:t>
            </a:r>
            <a:r>
              <a:rPr lang="tr-TR" sz="1400" i="1" dirty="0" smtClean="0">
                <a:solidFill>
                  <a:schemeClr val="tx2"/>
                </a:solidFill>
                <a:latin typeface="Arial" pitchFamily="34" charset="0"/>
                <a:cs typeface="Arial" pitchFamily="34" charset="0"/>
              </a:rPr>
              <a:t>(% 3 zorunlu)</a:t>
            </a:r>
          </a:p>
          <a:p>
            <a:pPr marL="763588" lvl="1" indent="-317500" algn="just">
              <a:defRPr/>
            </a:pPr>
            <a:r>
              <a:rPr lang="tr-TR" sz="1600" dirty="0" smtClean="0">
                <a:solidFill>
                  <a:schemeClr val="tx2"/>
                </a:solidFill>
                <a:latin typeface="Arial" pitchFamily="34" charset="0"/>
                <a:cs typeface="Arial" pitchFamily="34" charset="0"/>
              </a:rPr>
              <a:t>Korumalı işyerleri</a:t>
            </a:r>
          </a:p>
          <a:p>
            <a:pPr marL="763588" lvl="1" indent="-317500" algn="just">
              <a:defRPr/>
            </a:pPr>
            <a:r>
              <a:rPr lang="tr-TR" sz="1600" dirty="0" smtClean="0">
                <a:solidFill>
                  <a:schemeClr val="tx2"/>
                </a:solidFill>
                <a:latin typeface="Arial" pitchFamily="34" charset="0"/>
                <a:cs typeface="Arial" pitchFamily="34" charset="0"/>
              </a:rPr>
              <a:t>Kontenjan fazlası sigortalı  ve yükümlü olmadığı halde engelli sigortalı çalıştıran işyerleri</a:t>
            </a:r>
          </a:p>
          <a:p>
            <a:pPr marL="446088" lvl="1" indent="0" algn="just">
              <a:buFont typeface="Wingdings" pitchFamily="2" charset="2"/>
              <a:buNone/>
              <a:defRPr/>
            </a:pPr>
            <a:r>
              <a:rPr lang="tr-TR" sz="1600" dirty="0" smtClean="0">
                <a:solidFill>
                  <a:schemeClr val="tx2"/>
                </a:solidFill>
                <a:latin typeface="Arial" pitchFamily="34" charset="0"/>
                <a:cs typeface="Arial" pitchFamily="34" charset="0"/>
              </a:rPr>
              <a:t>Yararlanabileceklerdir.</a:t>
            </a:r>
          </a:p>
          <a:p>
            <a:pPr marL="446088" lvl="1" indent="0" algn="just">
              <a:buFont typeface="Wingdings" pitchFamily="2" charset="2"/>
              <a:buNone/>
              <a:defRPr/>
            </a:pPr>
            <a:endParaRPr lang="tr-TR" sz="1600" dirty="0">
              <a:solidFill>
                <a:schemeClr val="tx2"/>
              </a:solidFill>
              <a:latin typeface="Arial" pitchFamily="34" charset="0"/>
              <a:cs typeface="Arial" pitchFamily="34" charset="0"/>
            </a:endParaRPr>
          </a:p>
          <a:p>
            <a:pPr marL="731838" lvl="1" algn="just">
              <a:defRPr/>
            </a:pPr>
            <a:r>
              <a:rPr lang="tr-TR" sz="1600" dirty="0" smtClean="0">
                <a:solidFill>
                  <a:schemeClr val="tx2"/>
                </a:solidFill>
                <a:latin typeface="Arial" pitchFamily="34" charset="0"/>
                <a:cs typeface="Arial" pitchFamily="34" charset="0"/>
              </a:rPr>
              <a:t>Sosyal güvenlik destek primine (SGDP) </a:t>
            </a:r>
            <a:r>
              <a:rPr lang="tr-TR" sz="1600" dirty="0">
                <a:solidFill>
                  <a:schemeClr val="tx2"/>
                </a:solidFill>
                <a:latin typeface="Arial" pitchFamily="34" charset="0"/>
                <a:cs typeface="Arial" pitchFamily="34" charset="0"/>
              </a:rPr>
              <a:t>tabi olarak çalışanlar, topluluk sigortasına tabi olanlar, yurt dışında çalışan sigortalılar, aday çırak, çırak ve </a:t>
            </a:r>
            <a:r>
              <a:rPr lang="tr-TR" sz="1600" dirty="0" smtClean="0">
                <a:solidFill>
                  <a:schemeClr val="tx2"/>
                </a:solidFill>
                <a:latin typeface="Arial" pitchFamily="34" charset="0"/>
                <a:cs typeface="Arial" pitchFamily="34" charset="0"/>
              </a:rPr>
              <a:t>öğrenciler ile yeraltı ve sualtı işyerlerinde çalışanlar bu teşvikten</a:t>
            </a:r>
          </a:p>
          <a:p>
            <a:pPr marL="446088" lvl="1" indent="0" algn="just">
              <a:buFont typeface="Wingdings" pitchFamily="2" charset="2"/>
              <a:buNone/>
              <a:defRPr/>
            </a:pPr>
            <a:r>
              <a:rPr lang="tr-TR" sz="1600" dirty="0" smtClean="0">
                <a:solidFill>
                  <a:schemeClr val="tx2"/>
                </a:solidFill>
                <a:latin typeface="Arial" pitchFamily="34" charset="0"/>
                <a:cs typeface="Arial" pitchFamily="34" charset="0"/>
              </a:rPr>
              <a:t>Yararlanamayacaktır</a:t>
            </a:r>
          </a:p>
          <a:p>
            <a:pPr marL="446088" lvl="1" indent="0" algn="just">
              <a:buFont typeface="Wingdings" pitchFamily="2" charset="2"/>
              <a:buNone/>
              <a:defRPr/>
            </a:pPr>
            <a:endParaRPr lang="tr-TR" sz="1600" dirty="0">
              <a:solidFill>
                <a:schemeClr val="tx2"/>
              </a:solidFill>
              <a:latin typeface="Arial" pitchFamily="34" charset="0"/>
              <a:cs typeface="Arial" pitchFamily="34" charset="0"/>
            </a:endParaRPr>
          </a:p>
          <a:p>
            <a:pPr lvl="1">
              <a:defRPr/>
            </a:pPr>
            <a:r>
              <a:rPr lang="tr-TR" sz="1600" dirty="0">
                <a:solidFill>
                  <a:schemeClr val="tx2"/>
                </a:solidFill>
                <a:latin typeface="Arial" pitchFamily="34" charset="0"/>
                <a:cs typeface="Arial" pitchFamily="34" charset="0"/>
              </a:rPr>
              <a:t>Aylık prim ve hizmet belgelerinin yasal süresi içinde Kuruma verilmesi, </a:t>
            </a:r>
          </a:p>
          <a:p>
            <a:pPr lvl="1">
              <a:defRPr/>
            </a:pPr>
            <a:r>
              <a:rPr lang="tr-TR" sz="1600" dirty="0">
                <a:solidFill>
                  <a:schemeClr val="tx2"/>
                </a:solidFill>
                <a:latin typeface="Arial" pitchFamily="34" charset="0"/>
                <a:cs typeface="Arial" pitchFamily="34" charset="0"/>
              </a:rPr>
              <a:t>Tahakkuk eden sigorta primlerinin yasal süresi içinde ödenmesi, </a:t>
            </a:r>
            <a:endParaRPr lang="tr-TR" sz="1600" dirty="0" smtClean="0">
              <a:solidFill>
                <a:schemeClr val="tx2"/>
              </a:solidFill>
              <a:latin typeface="Arial" pitchFamily="34" charset="0"/>
              <a:cs typeface="Arial" pitchFamily="34" charset="0"/>
            </a:endParaRPr>
          </a:p>
          <a:p>
            <a:pPr marL="457200" lvl="1" indent="0">
              <a:buFont typeface="Wingdings" pitchFamily="2" charset="2"/>
              <a:buNone/>
              <a:defRPr/>
            </a:pPr>
            <a:r>
              <a:rPr lang="tr-TR" sz="1600" dirty="0" smtClean="0">
                <a:solidFill>
                  <a:schemeClr val="tx2"/>
                </a:solidFill>
                <a:latin typeface="Arial" pitchFamily="34" charset="0"/>
                <a:cs typeface="Arial" pitchFamily="34" charset="0"/>
              </a:rPr>
              <a:t>Gerekmektedir.</a:t>
            </a:r>
            <a:endParaRPr lang="tr-TR" sz="18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30723"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4857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3039" y="1808163"/>
            <a:ext cx="8503418" cy="46450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Örnek: Prim Hesabı</a:t>
            </a:r>
          </a:p>
          <a:p>
            <a:pPr algn="just">
              <a:defRPr/>
            </a:pPr>
            <a:endParaRPr lang="tr-TR" sz="1600" b="0" dirty="0" smtClean="0">
              <a:solidFill>
                <a:schemeClr val="tx2"/>
              </a:solidFill>
              <a:latin typeface="Arial" pitchFamily="34" charset="0"/>
              <a:cs typeface="Arial" pitchFamily="34" charset="0"/>
            </a:endParaRPr>
          </a:p>
          <a:p>
            <a:pPr marL="447675" indent="446088" algn="just" fontAlgn="auto">
              <a:spcBef>
                <a:spcPts val="0"/>
              </a:spcBef>
              <a:spcAft>
                <a:spcPts val="0"/>
              </a:spcAft>
              <a:buClr>
                <a:srgbClr val="FFFFCC"/>
              </a:buClr>
              <a:buSzPct val="60000"/>
              <a:buFont typeface="Wingdings" pitchFamily="2" charset="2"/>
              <a:buNone/>
              <a:defRPr/>
            </a:pPr>
            <a:r>
              <a:rPr lang="tr-TR" altLang="tr-TR" sz="1600" b="0" dirty="0" smtClean="0">
                <a:solidFill>
                  <a:schemeClr val="tx2"/>
                </a:solidFill>
                <a:latin typeface="Arial" pitchFamily="34" charset="0"/>
                <a:cs typeface="Arial" pitchFamily="34" charset="0"/>
              </a:rPr>
              <a:t>Muaccel </a:t>
            </a:r>
            <a:r>
              <a:rPr lang="tr-TR" altLang="tr-TR" sz="1600" b="0" dirty="0">
                <a:solidFill>
                  <a:schemeClr val="tx2"/>
                </a:solidFill>
                <a:latin typeface="Arial" pitchFamily="34" charset="0"/>
                <a:cs typeface="Arial" pitchFamily="34" charset="0"/>
              </a:rPr>
              <a:t>borcu olmayan işverence 2.000,00 TL karşılığında çalıştırılan bir sigortalıdan dolayı yararlanılacak teşvik tutarı;</a:t>
            </a:r>
          </a:p>
          <a:p>
            <a:pPr marL="447675" indent="0" algn="just" fontAlgn="auto">
              <a:spcBef>
                <a:spcPts val="0"/>
              </a:spcBef>
              <a:spcAft>
                <a:spcPts val="0"/>
              </a:spcAft>
              <a:buClr>
                <a:srgbClr val="FFFFCC"/>
              </a:buClr>
              <a:buSzPct val="60000"/>
              <a:buFont typeface="Wingdings" pitchFamily="2" charset="2"/>
              <a:buNone/>
              <a:defRPr/>
            </a:pPr>
            <a:endParaRPr lang="tr-TR" altLang="tr-TR" sz="1600" b="0" dirty="0">
              <a:solidFill>
                <a:schemeClr val="tx2"/>
              </a:solidFill>
              <a:latin typeface="Arial" pitchFamily="34" charset="0"/>
              <a:cs typeface="Arial" pitchFamily="34" charset="0"/>
            </a:endParaRPr>
          </a:p>
          <a:p>
            <a:pPr marL="447675" indent="0" algn="just" fontAlgn="auto">
              <a:spcBef>
                <a:spcPts val="0"/>
              </a:spcBef>
              <a:spcAft>
                <a:spcPts val="0"/>
              </a:spcAft>
              <a:buClr>
                <a:srgbClr val="FFFFCC"/>
              </a:buClr>
              <a:buSzPct val="60000"/>
              <a:buFont typeface="Wingdings" pitchFamily="2" charset="2"/>
              <a:buNone/>
              <a:defRPr/>
            </a:pPr>
            <a:r>
              <a:rPr lang="tr-TR" altLang="tr-TR" sz="1600" b="0" dirty="0" smtClean="0">
                <a:solidFill>
                  <a:schemeClr val="tx2"/>
                </a:solidFill>
                <a:latin typeface="Arial" pitchFamily="34" charset="0"/>
                <a:cs typeface="Arial" pitchFamily="34" charset="0"/>
              </a:rPr>
              <a:t>Sigortalının </a:t>
            </a:r>
            <a:r>
              <a:rPr lang="tr-TR" altLang="tr-TR" sz="1600" b="0" dirty="0">
                <a:solidFill>
                  <a:schemeClr val="tx2"/>
                </a:solidFill>
                <a:latin typeface="Arial" pitchFamily="34" charset="0"/>
                <a:cs typeface="Arial" pitchFamily="34" charset="0"/>
              </a:rPr>
              <a:t>aylık prime esas kazanç tutarı     : 2.000,00 TL     </a:t>
            </a:r>
          </a:p>
          <a:p>
            <a:pPr marL="447675" indent="0" algn="just" fontAlgn="auto">
              <a:spcBef>
                <a:spcPts val="0"/>
              </a:spcBef>
              <a:spcAft>
                <a:spcPts val="0"/>
              </a:spcAft>
              <a:buClr>
                <a:srgbClr val="FFFFCC"/>
              </a:buClr>
              <a:buSzPct val="60000"/>
              <a:buFont typeface="Wingdings" pitchFamily="2" charset="2"/>
              <a:buNone/>
              <a:defRPr/>
            </a:pPr>
            <a:r>
              <a:rPr lang="tr-TR" altLang="tr-TR" sz="1600" b="0" dirty="0" smtClean="0">
                <a:solidFill>
                  <a:schemeClr val="tx2"/>
                </a:solidFill>
                <a:latin typeface="Arial" pitchFamily="34" charset="0"/>
                <a:cs typeface="Arial" pitchFamily="34" charset="0"/>
              </a:rPr>
              <a:t>Prime </a:t>
            </a:r>
            <a:r>
              <a:rPr lang="tr-TR" altLang="tr-TR" sz="1600" b="0" dirty="0">
                <a:solidFill>
                  <a:schemeClr val="tx2"/>
                </a:solidFill>
                <a:latin typeface="Arial" pitchFamily="34" charset="0"/>
                <a:cs typeface="Arial" pitchFamily="34" charset="0"/>
              </a:rPr>
              <a:t>esas kazanç alt sınırı                            : 1.777,50 TL olduğu varsayıldığında;       </a:t>
            </a:r>
          </a:p>
          <a:p>
            <a:pPr marL="447675" indent="0" algn="just" fontAlgn="auto">
              <a:spcBef>
                <a:spcPts val="0"/>
              </a:spcBef>
              <a:spcAft>
                <a:spcPts val="0"/>
              </a:spcAft>
              <a:buClr>
                <a:srgbClr val="FFFFCC"/>
              </a:buClr>
              <a:buSzPct val="60000"/>
              <a:buFont typeface="Wingdings" pitchFamily="2" charset="2"/>
              <a:buNone/>
              <a:defRPr/>
            </a:pPr>
            <a:endParaRPr lang="tr-TR" altLang="tr-TR" sz="1600" b="0" dirty="0">
              <a:solidFill>
                <a:schemeClr val="tx2"/>
              </a:solidFill>
              <a:latin typeface="Arial" pitchFamily="34" charset="0"/>
              <a:cs typeface="Arial" pitchFamily="34" charset="0"/>
            </a:endParaRPr>
          </a:p>
          <a:p>
            <a:pPr marL="447675" indent="0" algn="just" fontAlgn="auto">
              <a:spcBef>
                <a:spcPts val="0"/>
              </a:spcBef>
              <a:spcAft>
                <a:spcPts val="0"/>
              </a:spcAft>
              <a:buClr>
                <a:srgbClr val="FFFFCC"/>
              </a:buClr>
              <a:buSzPct val="60000"/>
              <a:buFont typeface="Wingdings" pitchFamily="2" charset="2"/>
              <a:buNone/>
              <a:defRPr/>
            </a:pPr>
            <a:r>
              <a:rPr lang="tr-TR" altLang="tr-TR" sz="1600" b="0" dirty="0" smtClean="0">
                <a:solidFill>
                  <a:schemeClr val="tx2"/>
                </a:solidFill>
                <a:latin typeface="Arial" pitchFamily="34" charset="0"/>
                <a:cs typeface="Arial" pitchFamily="34" charset="0"/>
              </a:rPr>
              <a:t>2.000,00 </a:t>
            </a:r>
            <a:r>
              <a:rPr lang="tr-TR" altLang="tr-TR" sz="1600" b="0" dirty="0">
                <a:solidFill>
                  <a:schemeClr val="tx2"/>
                </a:solidFill>
                <a:latin typeface="Arial" pitchFamily="34" charset="0"/>
                <a:cs typeface="Arial" pitchFamily="34" charset="0"/>
              </a:rPr>
              <a:t>* 5 / 100 = 100,00 TL Beş puanlık indirim Hazinece karşılanacak tutar,       </a:t>
            </a:r>
          </a:p>
          <a:p>
            <a:pPr marL="447675" indent="0" algn="just" fontAlgn="auto">
              <a:spcBef>
                <a:spcPts val="0"/>
              </a:spcBef>
              <a:spcAft>
                <a:spcPts val="0"/>
              </a:spcAft>
              <a:buClr>
                <a:srgbClr val="FFFFCC"/>
              </a:buClr>
              <a:buSzPct val="60000"/>
              <a:buFont typeface="Wingdings" pitchFamily="2" charset="2"/>
              <a:buNone/>
              <a:defRPr/>
            </a:pPr>
            <a:r>
              <a:rPr lang="tr-TR" altLang="tr-TR" sz="1600" b="0" dirty="0" smtClean="0">
                <a:solidFill>
                  <a:schemeClr val="tx2"/>
                </a:solidFill>
                <a:latin typeface="Arial" pitchFamily="34" charset="0"/>
                <a:cs typeface="Arial" pitchFamily="34" charset="0"/>
              </a:rPr>
              <a:t>20,5 </a:t>
            </a:r>
            <a:r>
              <a:rPr lang="tr-TR" altLang="tr-TR" sz="1600" b="0" dirty="0">
                <a:solidFill>
                  <a:schemeClr val="tx2"/>
                </a:solidFill>
                <a:latin typeface="Arial" pitchFamily="34" charset="0"/>
                <a:cs typeface="Arial" pitchFamily="34" charset="0"/>
              </a:rPr>
              <a:t>– 5 = 15,5 Beş puanlık kısım düşüldükten sonra kalan işveren hissesi    </a:t>
            </a:r>
          </a:p>
          <a:p>
            <a:pPr marL="447675" indent="0" algn="just" fontAlgn="auto">
              <a:spcBef>
                <a:spcPts val="0"/>
              </a:spcBef>
              <a:spcAft>
                <a:spcPts val="0"/>
              </a:spcAft>
              <a:buClr>
                <a:srgbClr val="FFFFCC"/>
              </a:buClr>
              <a:buSzPct val="60000"/>
              <a:buFont typeface="Wingdings" pitchFamily="2" charset="2"/>
              <a:buNone/>
              <a:defRPr/>
            </a:pPr>
            <a:r>
              <a:rPr lang="tr-TR" altLang="tr-TR" sz="1600" b="0" dirty="0" smtClean="0">
                <a:solidFill>
                  <a:schemeClr val="tx2"/>
                </a:solidFill>
                <a:latin typeface="Arial" pitchFamily="34" charset="0"/>
                <a:cs typeface="Arial" pitchFamily="34" charset="0"/>
              </a:rPr>
              <a:t>1.777,50 * 15,5 </a:t>
            </a:r>
            <a:r>
              <a:rPr lang="tr-TR" altLang="tr-TR" sz="1600" b="0" dirty="0">
                <a:solidFill>
                  <a:schemeClr val="tx2"/>
                </a:solidFill>
                <a:latin typeface="Arial" pitchFamily="34" charset="0"/>
                <a:cs typeface="Arial" pitchFamily="34" charset="0"/>
              </a:rPr>
              <a:t>/ 100 = 275,51 TL </a:t>
            </a:r>
            <a:r>
              <a:rPr lang="tr-TR" altLang="tr-TR" sz="1500" b="0" dirty="0">
                <a:solidFill>
                  <a:schemeClr val="tx2"/>
                </a:solidFill>
                <a:latin typeface="Arial" pitchFamily="34" charset="0"/>
                <a:cs typeface="Arial" pitchFamily="34" charset="0"/>
              </a:rPr>
              <a:t>Engelli teşviki  Hazinece karşılanacak tutar olacaktır. </a:t>
            </a:r>
          </a:p>
          <a:p>
            <a:pPr marL="447675" indent="0" algn="just" fontAlgn="auto">
              <a:spcBef>
                <a:spcPts val="0"/>
              </a:spcBef>
              <a:spcAft>
                <a:spcPts val="0"/>
              </a:spcAft>
              <a:buClr>
                <a:srgbClr val="FFFFCC"/>
              </a:buClr>
              <a:buSzPct val="60000"/>
              <a:buFont typeface="Wingdings" pitchFamily="2" charset="2"/>
              <a:buNone/>
              <a:defRPr/>
            </a:pPr>
            <a:endParaRPr lang="tr-TR" altLang="tr-TR" sz="1600" b="0" dirty="0">
              <a:solidFill>
                <a:schemeClr val="tx2"/>
              </a:solidFill>
              <a:latin typeface="Arial" pitchFamily="34" charset="0"/>
              <a:cs typeface="Arial" pitchFamily="34" charset="0"/>
            </a:endParaRPr>
          </a:p>
          <a:p>
            <a:pPr marL="447675" indent="0" algn="just" fontAlgn="auto">
              <a:spcBef>
                <a:spcPts val="0"/>
              </a:spcBef>
              <a:spcAft>
                <a:spcPts val="0"/>
              </a:spcAft>
              <a:buClr>
                <a:srgbClr val="FFFFCC"/>
              </a:buClr>
              <a:buSzPct val="60000"/>
              <a:buFont typeface="Wingdings" pitchFamily="2" charset="2"/>
              <a:buNone/>
              <a:defRPr/>
            </a:pPr>
            <a:r>
              <a:rPr lang="tr-TR" altLang="tr-TR" sz="1600" b="0" dirty="0" smtClean="0">
                <a:solidFill>
                  <a:schemeClr val="tx2"/>
                </a:solidFill>
                <a:latin typeface="Arial" pitchFamily="34" charset="0"/>
                <a:cs typeface="Arial" pitchFamily="34" charset="0"/>
              </a:rPr>
              <a:t>Bu </a:t>
            </a:r>
            <a:r>
              <a:rPr lang="tr-TR" altLang="tr-TR" sz="1600" b="0" dirty="0">
                <a:solidFill>
                  <a:schemeClr val="tx2"/>
                </a:solidFill>
                <a:latin typeface="Arial" pitchFamily="34" charset="0"/>
                <a:cs typeface="Arial" pitchFamily="34" charset="0"/>
              </a:rPr>
              <a:t>durumda işveren tarafından ödenecek tutar;      </a:t>
            </a:r>
          </a:p>
          <a:p>
            <a:pPr marL="447675" indent="0" algn="just" fontAlgn="auto">
              <a:spcBef>
                <a:spcPts val="0"/>
              </a:spcBef>
              <a:spcAft>
                <a:spcPts val="0"/>
              </a:spcAft>
              <a:buClr>
                <a:srgbClr val="FFFFCC"/>
              </a:buClr>
              <a:buSzPct val="60000"/>
              <a:buFont typeface="Wingdings" pitchFamily="2" charset="2"/>
              <a:buNone/>
              <a:defRPr/>
            </a:pPr>
            <a:r>
              <a:rPr lang="tr-TR" altLang="tr-TR" sz="1600" b="0" dirty="0" smtClean="0">
                <a:solidFill>
                  <a:schemeClr val="tx2"/>
                </a:solidFill>
                <a:latin typeface="Arial" pitchFamily="34" charset="0"/>
                <a:cs typeface="Arial" pitchFamily="34" charset="0"/>
              </a:rPr>
              <a:t>2.000,00 </a:t>
            </a:r>
            <a:r>
              <a:rPr lang="tr-TR" altLang="tr-TR" sz="1600" b="0" dirty="0">
                <a:solidFill>
                  <a:schemeClr val="tx2"/>
                </a:solidFill>
                <a:latin typeface="Arial" pitchFamily="34" charset="0"/>
                <a:cs typeface="Arial" pitchFamily="34" charset="0"/>
              </a:rPr>
              <a:t>* 34,5 / 100 = 690,00 TL değil      </a:t>
            </a:r>
          </a:p>
          <a:p>
            <a:pPr marL="447675" indent="0" algn="just" fontAlgn="auto">
              <a:spcBef>
                <a:spcPts val="0"/>
              </a:spcBef>
              <a:spcAft>
                <a:spcPts val="0"/>
              </a:spcAft>
              <a:buClr>
                <a:srgbClr val="FFFFCC"/>
              </a:buClr>
              <a:buSzPct val="60000"/>
              <a:buFont typeface="Wingdings" pitchFamily="2" charset="2"/>
              <a:buNone/>
              <a:defRPr/>
            </a:pPr>
            <a:r>
              <a:rPr lang="tr-TR" altLang="tr-TR" sz="1600" b="0" dirty="0" smtClean="0">
                <a:solidFill>
                  <a:schemeClr val="tx2"/>
                </a:solidFill>
                <a:latin typeface="Arial" pitchFamily="34" charset="0"/>
                <a:cs typeface="Arial" pitchFamily="34" charset="0"/>
              </a:rPr>
              <a:t>100,00 </a:t>
            </a:r>
            <a:r>
              <a:rPr lang="tr-TR" altLang="tr-TR" sz="1600" b="0" dirty="0">
                <a:solidFill>
                  <a:schemeClr val="tx2"/>
                </a:solidFill>
                <a:latin typeface="Arial" pitchFamily="34" charset="0"/>
                <a:cs typeface="Arial" pitchFamily="34" charset="0"/>
              </a:rPr>
              <a:t>+ 275,51          = 375,51 TL</a:t>
            </a:r>
          </a:p>
          <a:p>
            <a:pPr marL="447675" indent="0" algn="just" fontAlgn="auto">
              <a:spcBef>
                <a:spcPts val="0"/>
              </a:spcBef>
              <a:spcAft>
                <a:spcPts val="0"/>
              </a:spcAft>
              <a:buClr>
                <a:srgbClr val="FFFFCC"/>
              </a:buClr>
              <a:buSzPct val="60000"/>
              <a:buFont typeface="Wingdings" pitchFamily="2" charset="2"/>
              <a:buNone/>
              <a:defRPr/>
            </a:pPr>
            <a:r>
              <a:rPr lang="tr-TR" altLang="tr-TR" sz="1600" b="0" dirty="0" smtClean="0">
                <a:solidFill>
                  <a:schemeClr val="tx2"/>
                </a:solidFill>
                <a:latin typeface="Arial" pitchFamily="34" charset="0"/>
                <a:cs typeface="Arial" pitchFamily="34" charset="0"/>
              </a:rPr>
              <a:t>İşverenin </a:t>
            </a:r>
            <a:r>
              <a:rPr lang="tr-TR" altLang="tr-TR" sz="1600" b="0" dirty="0">
                <a:solidFill>
                  <a:schemeClr val="tx2"/>
                </a:solidFill>
                <a:latin typeface="Arial" pitchFamily="34" charset="0"/>
                <a:cs typeface="Arial" pitchFamily="34" charset="0"/>
              </a:rPr>
              <a:t>ödeyeceği tutar =  690 – 375,51 = 314,49 TL</a:t>
            </a:r>
          </a:p>
          <a:p>
            <a:pPr lvl="1" algn="just">
              <a:buFont typeface="Wingdings" pitchFamily="2" charset="2"/>
              <a:buNone/>
              <a:defRPr/>
            </a:pPr>
            <a:endParaRPr lang="tr-TR" sz="1600" dirty="0" smtClean="0">
              <a:solidFill>
                <a:schemeClr val="tx2"/>
              </a:solidFill>
              <a:latin typeface="Arial" pitchFamily="34" charset="0"/>
              <a:cs typeface="Arial" pitchFamily="34" charset="0"/>
            </a:endParaRPr>
          </a:p>
          <a:p>
            <a:pPr marL="0" indent="0" algn="just">
              <a:buFont typeface="Wingdings" pitchFamily="2" charset="2"/>
              <a:buNone/>
              <a:defRPr/>
            </a:pPr>
            <a:endParaRPr lang="tr-TR" sz="1400" dirty="0" smtClean="0">
              <a:solidFill>
                <a:schemeClr val="tx2"/>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rbest Form 15"/>
          <p:cNvSpPr/>
          <p:nvPr/>
        </p:nvSpPr>
        <p:spPr bwMode="auto">
          <a:xfrm>
            <a:off x="288925" y="1484313"/>
            <a:ext cx="2338388" cy="4792662"/>
          </a:xfrm>
          <a:custGeom>
            <a:avLst/>
            <a:gdLst>
              <a:gd name="connsiteX0" fmla="*/ 0 w 2123285"/>
              <a:gd name="connsiteY0" fmla="*/ 212329 h 5839855"/>
              <a:gd name="connsiteX1" fmla="*/ 212329 w 2123285"/>
              <a:gd name="connsiteY1" fmla="*/ 0 h 5839855"/>
              <a:gd name="connsiteX2" fmla="*/ 1910957 w 2123285"/>
              <a:gd name="connsiteY2" fmla="*/ 0 h 5839855"/>
              <a:gd name="connsiteX3" fmla="*/ 2123286 w 2123285"/>
              <a:gd name="connsiteY3" fmla="*/ 212329 h 5839855"/>
              <a:gd name="connsiteX4" fmla="*/ 2123285 w 2123285"/>
              <a:gd name="connsiteY4" fmla="*/ 5627527 h 5839855"/>
              <a:gd name="connsiteX5" fmla="*/ 1910956 w 2123285"/>
              <a:gd name="connsiteY5" fmla="*/ 5839856 h 5839855"/>
              <a:gd name="connsiteX6" fmla="*/ 212329 w 2123285"/>
              <a:gd name="connsiteY6" fmla="*/ 5839855 h 5839855"/>
              <a:gd name="connsiteX7" fmla="*/ 0 w 2123285"/>
              <a:gd name="connsiteY7" fmla="*/ 5627526 h 5839855"/>
              <a:gd name="connsiteX8" fmla="*/ 0 w 2123285"/>
              <a:gd name="connsiteY8" fmla="*/ 212329 h 58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285" h="5839855">
                <a:moveTo>
                  <a:pt x="0" y="212329"/>
                </a:moveTo>
                <a:cubicBezTo>
                  <a:pt x="0" y="95063"/>
                  <a:pt x="95063" y="0"/>
                  <a:pt x="212329" y="0"/>
                </a:cubicBezTo>
                <a:lnTo>
                  <a:pt x="1910957" y="0"/>
                </a:lnTo>
                <a:cubicBezTo>
                  <a:pt x="2028223" y="0"/>
                  <a:pt x="2123286" y="95063"/>
                  <a:pt x="2123286" y="212329"/>
                </a:cubicBezTo>
                <a:cubicBezTo>
                  <a:pt x="2123286" y="2017395"/>
                  <a:pt x="2123285" y="3822461"/>
                  <a:pt x="2123285" y="5627527"/>
                </a:cubicBezTo>
                <a:cubicBezTo>
                  <a:pt x="2123285" y="5744793"/>
                  <a:pt x="2028222" y="5839856"/>
                  <a:pt x="1910956" y="5839856"/>
                </a:cubicBezTo>
                <a:lnTo>
                  <a:pt x="212329" y="5839855"/>
                </a:lnTo>
                <a:cubicBezTo>
                  <a:pt x="95063" y="5839855"/>
                  <a:pt x="0" y="5744792"/>
                  <a:pt x="0" y="5627526"/>
                </a:cubicBezTo>
                <a:lnTo>
                  <a:pt x="0" y="212329"/>
                </a:lnTo>
                <a:close/>
              </a:path>
            </a:pathLst>
          </a:custGeom>
        </p:spPr>
        <p:style>
          <a:lnRef idx="1">
            <a:schemeClr val="accent4"/>
          </a:lnRef>
          <a:fillRef idx="2">
            <a:schemeClr val="accent4"/>
          </a:fillRef>
          <a:effectRef idx="1">
            <a:schemeClr val="accent4"/>
          </a:effectRef>
          <a:fontRef idx="minor">
            <a:schemeClr val="dk1"/>
          </a:fontRef>
        </p:style>
        <p:txBody>
          <a:bodyPr lIns="85344" tIns="2421286" rIns="85344" bIns="1253315" spcCol="1270" anchor="ctr"/>
          <a:lstStyle/>
          <a:p>
            <a:pPr marL="174625" defTabSz="533400">
              <a:lnSpc>
                <a:spcPct val="90000"/>
              </a:lnSpc>
              <a:spcAft>
                <a:spcPct val="35000"/>
              </a:spcAft>
              <a:defRPr/>
            </a:pPr>
            <a:r>
              <a:rPr lang="tr-TR" sz="1400" b="1" dirty="0">
                <a:solidFill>
                  <a:schemeClr val="tx2"/>
                </a:solidFill>
                <a:cs typeface="Arial" charset="0"/>
              </a:rPr>
              <a:t>- Araştırma ve Geliştirme (AR-GE) Faaliyetlerinde Sigorta Prim Teşviki</a:t>
            </a:r>
          </a:p>
        </p:txBody>
      </p:sp>
      <p:sp>
        <p:nvSpPr>
          <p:cNvPr id="31747" name="Altbilgi Yer Tutucusu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4" name="Çapraz Köşesi Kesik Dikdörtgen 18"/>
          <p:cNvSpPr/>
          <p:nvPr/>
        </p:nvSpPr>
        <p:spPr>
          <a:xfrm>
            <a:off x="468313" y="1700213"/>
            <a:ext cx="2016125" cy="1452562"/>
          </a:xfrm>
          <a:prstGeom prst="snip2Diag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tr-TR" b="1" dirty="0">
                <a:solidFill>
                  <a:schemeClr val="tx2"/>
                </a:solidFill>
                <a:cs typeface="Arial" charset="0"/>
              </a:rPr>
              <a:t>5746</a:t>
            </a:r>
          </a:p>
          <a:p>
            <a:pPr algn="ctr">
              <a:defRPr/>
            </a:pPr>
            <a:r>
              <a:rPr lang="tr-TR" b="1" dirty="0">
                <a:solidFill>
                  <a:schemeClr val="tx2"/>
                </a:solidFill>
                <a:cs typeface="Arial" charset="0"/>
              </a:rPr>
              <a:t>Teşvik Uygulaması</a:t>
            </a:r>
          </a:p>
        </p:txBody>
      </p:sp>
      <p:sp>
        <p:nvSpPr>
          <p:cNvPr id="17" name="Rectangle 3"/>
          <p:cNvSpPr txBox="1">
            <a:spLocks noChangeArrowheads="1"/>
          </p:cNvSpPr>
          <p:nvPr/>
        </p:nvSpPr>
        <p:spPr>
          <a:xfrm>
            <a:off x="2771775" y="2349500"/>
            <a:ext cx="6048375" cy="35274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Yasal Dayanak</a:t>
            </a:r>
          </a:p>
          <a:p>
            <a:pPr lvl="1" algn="just">
              <a:defRPr/>
            </a:pPr>
            <a:r>
              <a:rPr lang="tr-TR" sz="1600" dirty="0" smtClean="0">
                <a:solidFill>
                  <a:schemeClr val="tx2"/>
                </a:solidFill>
                <a:latin typeface="Arial" pitchFamily="34" charset="0"/>
                <a:cs typeface="Arial" pitchFamily="34" charset="0"/>
              </a:rPr>
              <a:t>5746 sayılı Kanun</a:t>
            </a:r>
          </a:p>
          <a:p>
            <a:pPr lvl="1" algn="just">
              <a:defRPr/>
            </a:pPr>
            <a:r>
              <a:rPr lang="tr-TR" sz="1600" dirty="0" smtClean="0">
                <a:solidFill>
                  <a:schemeClr val="tx2"/>
                </a:solidFill>
                <a:latin typeface="Arial" pitchFamily="34" charset="0"/>
                <a:cs typeface="Arial" pitchFamily="34" charset="0"/>
              </a:rPr>
              <a:t>2008/85 ve 2009-21 sayılı Genelgeler</a:t>
            </a:r>
          </a:p>
          <a:p>
            <a:pPr lvl="1" algn="just">
              <a:defRPr/>
            </a:pPr>
            <a:endParaRPr lang="tr-TR" sz="160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Yürürlük Tarihi	: </a:t>
            </a:r>
            <a:r>
              <a:rPr lang="tr-TR" sz="1600" b="0" dirty="0" smtClean="0">
                <a:solidFill>
                  <a:schemeClr val="tx2"/>
                </a:solidFill>
                <a:latin typeface="Arial" pitchFamily="34" charset="0"/>
                <a:cs typeface="Arial" pitchFamily="34" charset="0"/>
              </a:rPr>
              <a:t>01/04/2008 -31/12/2023</a:t>
            </a:r>
          </a:p>
          <a:p>
            <a:pPr algn="just">
              <a:defRPr/>
            </a:pPr>
            <a:endParaRPr lang="tr-TR" sz="1600" b="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Prim Teşvik Oranı</a:t>
            </a:r>
          </a:p>
          <a:p>
            <a:pPr lvl="1" algn="just">
              <a:defRPr/>
            </a:pPr>
            <a:r>
              <a:rPr lang="tr-TR" altLang="tr-TR" sz="1600" dirty="0">
                <a:solidFill>
                  <a:schemeClr val="tx2"/>
                </a:solidFill>
                <a:latin typeface="Arial" pitchFamily="34" charset="0"/>
                <a:cs typeface="Arial" pitchFamily="34" charset="0"/>
              </a:rPr>
              <a:t>Ar-Ge teşviki kapsamında çalıştırılan sigortalıların m</a:t>
            </a:r>
            <a:r>
              <a:rPr lang="tr-TR" sz="1600" dirty="0">
                <a:solidFill>
                  <a:schemeClr val="tx2"/>
                </a:solidFill>
                <a:latin typeface="Arial" pitchFamily="34" charset="0"/>
                <a:cs typeface="Arial" pitchFamily="34" charset="0"/>
              </a:rPr>
              <a:t>alullük, yaşlılık ve ölüm sigortaları prim oranının işveren hissesinden 5 puanlık (05510) indirim düşüldükten sonra </a:t>
            </a:r>
            <a:r>
              <a:rPr lang="tr-TR" sz="1600" dirty="0" smtClean="0">
                <a:solidFill>
                  <a:schemeClr val="tx2"/>
                </a:solidFill>
                <a:latin typeface="Arial" pitchFamily="34" charset="0"/>
                <a:cs typeface="Arial" pitchFamily="34" charset="0"/>
              </a:rPr>
              <a:t>kalan </a:t>
            </a:r>
            <a:r>
              <a:rPr lang="tr-TR" sz="1600" u="sng" dirty="0" smtClean="0">
                <a:solidFill>
                  <a:schemeClr val="tx2"/>
                </a:solidFill>
                <a:latin typeface="Arial" pitchFamily="34" charset="0"/>
                <a:cs typeface="Arial" pitchFamily="34" charset="0"/>
              </a:rPr>
              <a:t>işveren </a:t>
            </a:r>
            <a:r>
              <a:rPr lang="tr-TR" sz="1600" u="sng" dirty="0">
                <a:solidFill>
                  <a:schemeClr val="tx2"/>
                </a:solidFill>
                <a:latin typeface="Arial" pitchFamily="34" charset="0"/>
                <a:cs typeface="Arial" pitchFamily="34" charset="0"/>
              </a:rPr>
              <a:t>hissesinden </a:t>
            </a:r>
            <a:r>
              <a:rPr lang="tr-TR" sz="1600" b="1" dirty="0" smtClean="0">
                <a:solidFill>
                  <a:schemeClr val="tx2"/>
                </a:solidFill>
                <a:latin typeface="Arial" pitchFamily="34" charset="0"/>
                <a:cs typeface="Arial" pitchFamily="34" charset="0"/>
              </a:rPr>
              <a:t>%50 </a:t>
            </a:r>
            <a:r>
              <a:rPr lang="tr-TR" sz="1600" dirty="0" err="1" smtClean="0">
                <a:solidFill>
                  <a:schemeClr val="tx2"/>
                </a:solidFill>
                <a:latin typeface="Arial" pitchFamily="34" charset="0"/>
                <a:cs typeface="Arial" pitchFamily="34" charset="0"/>
              </a:rPr>
              <a:t>lik</a:t>
            </a:r>
            <a:r>
              <a:rPr lang="tr-TR" sz="1600" dirty="0" smtClean="0">
                <a:solidFill>
                  <a:schemeClr val="tx2"/>
                </a:solidFill>
                <a:latin typeface="Arial" pitchFamily="34" charset="0"/>
                <a:cs typeface="Arial" pitchFamily="34" charset="0"/>
              </a:rPr>
              <a:t> indirim </a:t>
            </a:r>
          </a:p>
          <a:p>
            <a:pPr marL="457200" lvl="1" indent="0" algn="just">
              <a:buFont typeface="Wingdings" pitchFamily="2" charset="2"/>
              <a:buNone/>
              <a:defRPr/>
            </a:pPr>
            <a:r>
              <a:rPr lang="tr-TR" sz="1600" i="1" dirty="0" smtClean="0">
                <a:solidFill>
                  <a:schemeClr val="tx2"/>
                </a:solidFill>
                <a:latin typeface="Arial" pitchFamily="34" charset="0"/>
                <a:cs typeface="Arial" pitchFamily="34" charset="0"/>
              </a:rPr>
              <a:t>(Bildirilen SPEK üzerinden)</a:t>
            </a:r>
            <a:endParaRPr lang="tr-TR" sz="1600" i="1" dirty="0">
              <a:latin typeface="Arial" pitchFamily="34" charset="0"/>
              <a:cs typeface="Arial" pitchFamily="34" charset="0"/>
            </a:endParaRPr>
          </a:p>
          <a:p>
            <a:pPr marL="457200" lvl="1" indent="0" algn="just">
              <a:buFont typeface="Wingdings" pitchFamily="2" charset="2"/>
              <a:buNone/>
              <a:defRPr/>
            </a:pPr>
            <a:endParaRPr lang="tr-TR" sz="1600" dirty="0">
              <a:solidFill>
                <a:schemeClr val="tx2"/>
              </a:solidFill>
              <a:latin typeface="Arial" pitchFamily="34" charset="0"/>
              <a:cs typeface="Arial" pitchFamily="34" charset="0"/>
            </a:endParaRPr>
          </a:p>
        </p:txBody>
      </p:sp>
      <p:cxnSp>
        <p:nvCxnSpPr>
          <p:cNvPr id="4" name="Düz Bağlayıcı 3"/>
          <p:cNvCxnSpPr/>
          <p:nvPr/>
        </p:nvCxnSpPr>
        <p:spPr>
          <a:xfrm>
            <a:off x="2771775" y="1484313"/>
            <a:ext cx="5976938"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31751"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pic>
        <p:nvPicPr>
          <p:cNvPr id="1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7322" y="1901701"/>
            <a:ext cx="1736902" cy="10495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Metin kutusu 18"/>
          <p:cNvSpPr txBox="1"/>
          <p:nvPr/>
        </p:nvSpPr>
        <p:spPr>
          <a:xfrm>
            <a:off x="2828131" y="1713502"/>
            <a:ext cx="3544069" cy="400110"/>
          </a:xfrm>
          <a:prstGeom prst="rect">
            <a:avLst/>
          </a:prstGeom>
          <a:noFill/>
        </p:spPr>
        <p:txBody>
          <a:bodyPr wrap="square" rtlCol="0">
            <a:spAutoFit/>
          </a:bodyPr>
          <a:lstStyle/>
          <a:p>
            <a:r>
              <a:rPr lang="tr-TR" sz="2000" b="1" dirty="0" smtClean="0">
                <a:solidFill>
                  <a:schemeClr val="tx2"/>
                </a:solidFill>
                <a:latin typeface="Arial" pitchFamily="34" charset="0"/>
                <a:cs typeface="Arial" pitchFamily="34" charset="0"/>
              </a:rPr>
              <a:t>5746 </a:t>
            </a:r>
            <a:r>
              <a:rPr lang="tr-TR" sz="2000" b="1" dirty="0">
                <a:solidFill>
                  <a:schemeClr val="tx2"/>
                </a:solidFill>
                <a:latin typeface="Arial" pitchFamily="34" charset="0"/>
                <a:cs typeface="Arial" pitchFamily="34" charset="0"/>
              </a:rPr>
              <a:t>Teşvik </a:t>
            </a:r>
            <a:r>
              <a:rPr lang="tr-TR" sz="2000" b="1" dirty="0" err="1">
                <a:solidFill>
                  <a:schemeClr val="tx2"/>
                </a:solidFill>
                <a:latin typeface="Arial" pitchFamily="34" charset="0"/>
                <a:cs typeface="Arial" pitchFamily="34" charset="0"/>
              </a:rPr>
              <a:t>Ugulaması</a:t>
            </a:r>
            <a:endParaRPr lang="tr-TR" sz="2000" b="1" dirty="0">
              <a:solidFill>
                <a:schemeClr val="tx2"/>
              </a:solidFill>
              <a:latin typeface="Arial" pitchFamily="34" charset="0"/>
              <a:cs typeface="Arial" pitchFamily="34" charset="0"/>
            </a:endParaRPr>
          </a:p>
        </p:txBody>
      </p:sp>
      <p:sp>
        <p:nvSpPr>
          <p:cNvPr id="20" name="Çapraz Köşesi Kesik Dikdörtgen 18"/>
          <p:cNvSpPr/>
          <p:nvPr/>
        </p:nvSpPr>
        <p:spPr>
          <a:xfrm>
            <a:off x="4777312" y="764704"/>
            <a:ext cx="1223962"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4857</a:t>
            </a:r>
          </a:p>
          <a:p>
            <a:pPr algn="ctr">
              <a:defRPr/>
            </a:pPr>
            <a:r>
              <a:rPr lang="tr-TR" sz="1400" b="1" dirty="0">
                <a:solidFill>
                  <a:schemeClr val="tx1"/>
                </a:solidFill>
                <a:cs typeface="Arial" charset="0"/>
              </a:rPr>
              <a:t>Teşvik</a:t>
            </a:r>
          </a:p>
        </p:txBody>
      </p:sp>
      <p:sp>
        <p:nvSpPr>
          <p:cNvPr id="21" name="Çapraz Köşesi Kesik Dikdörtgen 42"/>
          <p:cNvSpPr/>
          <p:nvPr/>
        </p:nvSpPr>
        <p:spPr>
          <a:xfrm>
            <a:off x="3338739" y="764704"/>
            <a:ext cx="1222375"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6645</a:t>
            </a:r>
          </a:p>
          <a:p>
            <a:pPr algn="ctr">
              <a:defRPr/>
            </a:pPr>
            <a:r>
              <a:rPr lang="tr-TR" sz="1400" b="1" dirty="0">
                <a:solidFill>
                  <a:schemeClr val="tx1"/>
                </a:solidFill>
                <a:cs typeface="Arial" charset="0"/>
              </a:rPr>
              <a:t>Teşvik</a:t>
            </a:r>
          </a:p>
        </p:txBody>
      </p:sp>
      <p:sp>
        <p:nvSpPr>
          <p:cNvPr id="22" name="Çapraz Köşesi Kesik Dikdörtgen 18"/>
          <p:cNvSpPr/>
          <p:nvPr/>
        </p:nvSpPr>
        <p:spPr>
          <a:xfrm>
            <a:off x="1907877"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6111</a:t>
            </a:r>
          </a:p>
          <a:p>
            <a:pPr algn="ctr">
              <a:defRPr/>
            </a:pPr>
            <a:r>
              <a:rPr lang="tr-TR" sz="1400" b="1" dirty="0">
                <a:solidFill>
                  <a:schemeClr val="tx1"/>
                </a:solidFill>
                <a:cs typeface="Arial" charset="0"/>
              </a:rPr>
              <a:t>Teşvik</a:t>
            </a:r>
          </a:p>
        </p:txBody>
      </p:sp>
      <p:sp>
        <p:nvSpPr>
          <p:cNvPr id="23" name="Çapraz Köşesi Kesik Dikdörtgen 40"/>
          <p:cNvSpPr/>
          <p:nvPr/>
        </p:nvSpPr>
        <p:spPr>
          <a:xfrm>
            <a:off x="479425"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5510</a:t>
            </a:r>
          </a:p>
          <a:p>
            <a:pPr algn="ctr">
              <a:defRPr/>
            </a:pPr>
            <a:r>
              <a:rPr lang="tr-TR" sz="1400" b="1" dirty="0">
                <a:solidFill>
                  <a:schemeClr val="tx1"/>
                </a:solidFill>
                <a:cs typeface="Arial" charset="0"/>
              </a:rPr>
              <a:t>Teşvik</a:t>
            </a:r>
          </a:p>
        </p:txBody>
      </p:sp>
      <p:sp>
        <p:nvSpPr>
          <p:cNvPr id="24" name="Çapraz Köşesi Kesik Dikdörtgen 18"/>
          <p:cNvSpPr/>
          <p:nvPr/>
        </p:nvSpPr>
        <p:spPr>
          <a:xfrm>
            <a:off x="7596509" y="764704"/>
            <a:ext cx="1223963" cy="600075"/>
          </a:xfrm>
          <a:prstGeom prst="snip2DiagRect">
            <a:avLst/>
          </a:prstGeom>
          <a:solidFill>
            <a:schemeClr val="bg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smtClean="0">
                <a:solidFill>
                  <a:schemeClr val="tx1"/>
                </a:solidFill>
                <a:cs typeface="Arial" charset="0"/>
              </a:rPr>
              <a:t>687</a:t>
            </a:r>
            <a:endParaRPr lang="tr-TR" sz="1400" b="1" dirty="0">
              <a:solidFill>
                <a:schemeClr val="tx1"/>
              </a:solidFill>
              <a:cs typeface="Arial" charset="0"/>
            </a:endParaRPr>
          </a:p>
          <a:p>
            <a:pPr algn="ctr">
              <a:defRPr/>
            </a:pPr>
            <a:r>
              <a:rPr lang="tr-TR" sz="1400" b="1" dirty="0">
                <a:solidFill>
                  <a:schemeClr val="tx1"/>
                </a:solidFill>
                <a:cs typeface="Arial" charset="0"/>
              </a:rPr>
              <a:t>Teşvik</a:t>
            </a:r>
          </a:p>
        </p:txBody>
      </p:sp>
      <p:sp>
        <p:nvSpPr>
          <p:cNvPr id="25" name="Çapraz Köşesi Kesik Dikdörtgen 18"/>
          <p:cNvSpPr/>
          <p:nvPr/>
        </p:nvSpPr>
        <p:spPr>
          <a:xfrm>
            <a:off x="6195699" y="764704"/>
            <a:ext cx="1223963" cy="587375"/>
          </a:xfrm>
          <a:prstGeom prst="snip2DiagRect">
            <a:avLst/>
          </a:prstGeom>
          <a:solidFill>
            <a:schemeClr val="tx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bg1"/>
                </a:solidFill>
                <a:cs typeface="Arial" charset="0"/>
              </a:rPr>
              <a:t>5746</a:t>
            </a:r>
          </a:p>
          <a:p>
            <a:pPr algn="ctr">
              <a:defRPr/>
            </a:pPr>
            <a:r>
              <a:rPr lang="tr-TR" sz="1400" b="1" dirty="0" smtClean="0">
                <a:solidFill>
                  <a:schemeClr val="bg1"/>
                </a:solidFill>
                <a:cs typeface="Arial" charset="0"/>
              </a:rPr>
              <a:t>Teşvik</a:t>
            </a:r>
            <a:endParaRPr lang="tr-TR" sz="1400" b="1" dirty="0">
              <a:solidFill>
                <a:schemeClr val="bg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32771"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5746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9388" y="1736725"/>
            <a:ext cx="8785225" cy="397827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İşveren Yönünden Usul ve Esaslar</a:t>
            </a:r>
          </a:p>
          <a:p>
            <a:pPr lvl="1" fontAlgn="auto">
              <a:spcBef>
                <a:spcPts val="300"/>
              </a:spcBef>
              <a:spcAft>
                <a:spcPts val="0"/>
              </a:spcAft>
              <a:defRPr/>
            </a:pPr>
            <a:r>
              <a:rPr lang="tr-TR" sz="1600" dirty="0">
                <a:solidFill>
                  <a:schemeClr val="tx2"/>
                </a:solidFill>
                <a:latin typeface="Arial" pitchFamily="34" charset="0"/>
                <a:cs typeface="Arial" pitchFamily="34" charset="0"/>
              </a:rPr>
              <a:t>Teknoloji Merkezi İşletmeleri</a:t>
            </a:r>
          </a:p>
          <a:p>
            <a:pPr lvl="1" fontAlgn="auto">
              <a:spcBef>
                <a:spcPts val="300"/>
              </a:spcBef>
              <a:spcAft>
                <a:spcPts val="0"/>
              </a:spcAft>
              <a:defRPr/>
            </a:pPr>
            <a:r>
              <a:rPr lang="tr-TR" sz="1600" dirty="0">
                <a:solidFill>
                  <a:schemeClr val="tx2"/>
                </a:solidFill>
                <a:latin typeface="Arial" pitchFamily="34" charset="0"/>
                <a:cs typeface="Arial" pitchFamily="34" charset="0"/>
              </a:rPr>
              <a:t>Ar-Ge Merkezleri</a:t>
            </a:r>
          </a:p>
          <a:p>
            <a:pPr lvl="1" fontAlgn="auto">
              <a:spcBef>
                <a:spcPts val="300"/>
              </a:spcBef>
              <a:spcAft>
                <a:spcPts val="0"/>
              </a:spcAft>
              <a:defRPr/>
            </a:pPr>
            <a:r>
              <a:rPr lang="tr-TR" sz="1600" dirty="0">
                <a:solidFill>
                  <a:schemeClr val="tx2"/>
                </a:solidFill>
                <a:latin typeface="Arial" pitchFamily="34" charset="0"/>
                <a:cs typeface="Arial" pitchFamily="34" charset="0"/>
              </a:rPr>
              <a:t>Ar-Ge ve yenilik projelerinde faaliyet göstermekle birlikte, söz konusu faaliyetleri kamu kurumu ve kuruluşları ile kanunla kurulan vakıflar veya uluslar arası fonlarca desteklenen işletmeler</a:t>
            </a:r>
          </a:p>
          <a:p>
            <a:pPr lvl="1" fontAlgn="auto">
              <a:spcBef>
                <a:spcPts val="300"/>
              </a:spcBef>
              <a:spcAft>
                <a:spcPts val="0"/>
              </a:spcAft>
              <a:defRPr/>
            </a:pPr>
            <a:r>
              <a:rPr lang="tr-TR" sz="1600" dirty="0">
                <a:solidFill>
                  <a:schemeClr val="tx2"/>
                </a:solidFill>
                <a:latin typeface="Arial" pitchFamily="34" charset="0"/>
                <a:cs typeface="Arial" pitchFamily="34" charset="0"/>
              </a:rPr>
              <a:t>Ar-Ge ve yenilik projeleri TÜBİTAK tarafından yürütülen işletmeler</a:t>
            </a:r>
          </a:p>
          <a:p>
            <a:pPr lvl="1" fontAlgn="auto">
              <a:spcBef>
                <a:spcPts val="300"/>
              </a:spcBef>
              <a:spcAft>
                <a:spcPts val="0"/>
              </a:spcAft>
              <a:defRPr/>
            </a:pPr>
            <a:r>
              <a:rPr lang="tr-TR" sz="1600" dirty="0">
                <a:solidFill>
                  <a:schemeClr val="tx2"/>
                </a:solidFill>
                <a:latin typeface="Arial" pitchFamily="34" charset="0"/>
                <a:cs typeface="Arial" pitchFamily="34" charset="0"/>
              </a:rPr>
              <a:t>Rekabet öncesi işbirliği projeleri bulunan işletmeler</a:t>
            </a:r>
          </a:p>
          <a:p>
            <a:pPr lvl="1" fontAlgn="auto">
              <a:spcBef>
                <a:spcPts val="300"/>
              </a:spcBef>
              <a:spcAft>
                <a:spcPts val="0"/>
              </a:spcAft>
              <a:defRPr/>
            </a:pPr>
            <a:r>
              <a:rPr lang="tr-TR" sz="1600" dirty="0" err="1">
                <a:solidFill>
                  <a:schemeClr val="tx2"/>
                </a:solidFill>
                <a:latin typeface="Arial" pitchFamily="34" charset="0"/>
                <a:cs typeface="Arial" pitchFamily="34" charset="0"/>
              </a:rPr>
              <a:t>Teknogirişim</a:t>
            </a:r>
            <a:r>
              <a:rPr lang="tr-TR" sz="1600" dirty="0">
                <a:solidFill>
                  <a:schemeClr val="tx2"/>
                </a:solidFill>
                <a:latin typeface="Arial" pitchFamily="34" charset="0"/>
                <a:cs typeface="Arial" pitchFamily="34" charset="0"/>
              </a:rPr>
              <a:t> sermaye desteği alan işletmeler</a:t>
            </a:r>
          </a:p>
          <a:p>
            <a:pPr lvl="1" fontAlgn="auto">
              <a:spcBef>
                <a:spcPts val="300"/>
              </a:spcBef>
              <a:spcAft>
                <a:spcPts val="0"/>
              </a:spcAft>
              <a:defRPr/>
            </a:pPr>
            <a:r>
              <a:rPr lang="tr-TR" sz="1600" dirty="0">
                <a:solidFill>
                  <a:schemeClr val="tx2"/>
                </a:solidFill>
                <a:latin typeface="Arial" pitchFamily="34" charset="0"/>
                <a:cs typeface="Arial" pitchFamily="34" charset="0"/>
              </a:rPr>
              <a:t>4691 sayılı Teknoloji Geliştirme Bölgeleri Kanunu Kapsamında ücreti gelir vergisinden istisna tutulan personel çalıştıran </a:t>
            </a:r>
            <a:r>
              <a:rPr lang="tr-TR" sz="1600" dirty="0" smtClean="0">
                <a:solidFill>
                  <a:schemeClr val="tx2"/>
                </a:solidFill>
                <a:latin typeface="Arial" pitchFamily="34" charset="0"/>
                <a:cs typeface="Arial" pitchFamily="34" charset="0"/>
              </a:rPr>
              <a:t>işletmeler</a:t>
            </a:r>
          </a:p>
          <a:p>
            <a:pPr marL="457200" lvl="1" indent="0" fontAlgn="auto">
              <a:spcBef>
                <a:spcPts val="300"/>
              </a:spcBef>
              <a:spcAft>
                <a:spcPts val="0"/>
              </a:spcAft>
              <a:buFont typeface="Wingdings" pitchFamily="2" charset="2"/>
              <a:buNone/>
              <a:defRPr/>
            </a:pPr>
            <a:r>
              <a:rPr lang="tr-TR" sz="1600" dirty="0" smtClean="0">
                <a:solidFill>
                  <a:schemeClr val="tx2"/>
                </a:solidFill>
                <a:latin typeface="Arial" pitchFamily="34" charset="0"/>
                <a:cs typeface="Arial" pitchFamily="34" charset="0"/>
              </a:rPr>
              <a:t>Yararlanabilecektir.</a:t>
            </a:r>
          </a:p>
          <a:p>
            <a:pPr marL="457200" lvl="1" indent="0" fontAlgn="auto">
              <a:spcBef>
                <a:spcPts val="300"/>
              </a:spcBef>
              <a:spcAft>
                <a:spcPts val="0"/>
              </a:spcAft>
              <a:buFont typeface="Wingdings" pitchFamily="2" charset="2"/>
              <a:buNone/>
              <a:defRPr/>
            </a:pPr>
            <a:endParaRPr lang="tr-TR" sz="1600" dirty="0" smtClean="0">
              <a:solidFill>
                <a:schemeClr val="tx2"/>
              </a:solidFill>
              <a:latin typeface="Arial" pitchFamily="34" charset="0"/>
              <a:cs typeface="Arial" pitchFamily="34" charset="0"/>
            </a:endParaRPr>
          </a:p>
          <a:p>
            <a:pPr lvl="1" algn="just" fontAlgn="auto">
              <a:spcBef>
                <a:spcPts val="300"/>
              </a:spcBef>
              <a:spcAft>
                <a:spcPts val="300"/>
              </a:spcAft>
              <a:defRPr/>
            </a:pPr>
            <a:r>
              <a:rPr lang="tr-TR" sz="1600" dirty="0">
                <a:solidFill>
                  <a:schemeClr val="tx2"/>
                </a:solidFill>
                <a:latin typeface="Arial" pitchFamily="34" charset="0"/>
                <a:cs typeface="Arial" pitchFamily="34" charset="0"/>
              </a:rPr>
              <a:t>Resmi nitelikteki işyerleri         </a:t>
            </a:r>
          </a:p>
          <a:p>
            <a:pPr lvl="1" algn="just" fontAlgn="auto">
              <a:spcBef>
                <a:spcPts val="300"/>
              </a:spcBef>
              <a:spcAft>
                <a:spcPts val="300"/>
              </a:spcAft>
              <a:defRPr/>
            </a:pPr>
            <a:r>
              <a:rPr lang="tr-TR" sz="1600" dirty="0">
                <a:solidFill>
                  <a:schemeClr val="tx2"/>
                </a:solidFill>
                <a:latin typeface="Arial" pitchFamily="34" charset="0"/>
                <a:cs typeface="Arial" pitchFamily="34" charset="0"/>
              </a:rPr>
              <a:t>Kapsama giren işletmelerin, 2886 sayılı Kanun ile 4734 Sayılı Kanuna tabi hizmet ve yapım işinin yürütüldüğü </a:t>
            </a:r>
            <a:r>
              <a:rPr lang="tr-TR" sz="1600" dirty="0" smtClean="0">
                <a:solidFill>
                  <a:schemeClr val="tx2"/>
                </a:solidFill>
                <a:latin typeface="Arial" pitchFamily="34" charset="0"/>
                <a:cs typeface="Arial" pitchFamily="34" charset="0"/>
              </a:rPr>
              <a:t>işyerleri</a:t>
            </a:r>
          </a:p>
          <a:p>
            <a:pPr marL="457200" lvl="1" indent="0" algn="just" fontAlgn="auto">
              <a:spcBef>
                <a:spcPts val="300"/>
              </a:spcBef>
              <a:spcAft>
                <a:spcPts val="300"/>
              </a:spcAft>
              <a:buFont typeface="Wingdings" pitchFamily="2" charset="2"/>
              <a:buNone/>
              <a:defRPr/>
            </a:pPr>
            <a:r>
              <a:rPr lang="tr-TR" sz="1600" dirty="0" smtClean="0">
                <a:solidFill>
                  <a:schemeClr val="tx2"/>
                </a:solidFill>
                <a:latin typeface="Arial" pitchFamily="34" charset="0"/>
                <a:cs typeface="Arial" pitchFamily="34" charset="0"/>
              </a:rPr>
              <a:t>Yararlanamayacaklardır.</a:t>
            </a:r>
            <a:endParaRPr lang="tr-TR" sz="1600" dirty="0">
              <a:solidFill>
                <a:schemeClr val="tx2"/>
              </a:solidFill>
              <a:latin typeface="Arial" pitchFamily="34" charset="0"/>
              <a:cs typeface="Arial" pitchFamily="34" charset="0"/>
            </a:endParaRPr>
          </a:p>
          <a:p>
            <a:pPr lvl="2" fontAlgn="auto">
              <a:spcBef>
                <a:spcPts val="300"/>
              </a:spcBef>
              <a:spcAft>
                <a:spcPts val="300"/>
              </a:spcAft>
              <a:defRPr/>
            </a:pPr>
            <a:endParaRPr lang="tr-TR" sz="1600" dirty="0">
              <a:solidFill>
                <a:schemeClr val="tx2"/>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33795"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5746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3038" y="1808163"/>
            <a:ext cx="8785225" cy="46450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Örnek: Prim Hesabı</a:t>
            </a:r>
          </a:p>
          <a:p>
            <a:pPr algn="just">
              <a:defRPr/>
            </a:pPr>
            <a:endParaRPr lang="tr-TR" sz="1600" b="0" dirty="0" smtClean="0">
              <a:solidFill>
                <a:schemeClr val="tx2"/>
              </a:solidFill>
              <a:latin typeface="Arial" pitchFamily="34" charset="0"/>
              <a:cs typeface="Arial" pitchFamily="34" charset="0"/>
            </a:endParaRPr>
          </a:p>
          <a:p>
            <a:pPr marL="447675" indent="0" algn="just" fontAlgn="auto">
              <a:spcBef>
                <a:spcPts val="600"/>
              </a:spcBef>
              <a:spcAft>
                <a:spcPts val="600"/>
              </a:spcAft>
              <a:buClr>
                <a:srgbClr val="046CA6"/>
              </a:buClr>
              <a:buFont typeface="Wingdings" pitchFamily="2" charset="2"/>
              <a:buNone/>
              <a:defRPr/>
            </a:pPr>
            <a:r>
              <a:rPr lang="tr-TR" altLang="tr-TR" sz="1600" b="0" dirty="0" smtClean="0">
                <a:solidFill>
                  <a:schemeClr val="tx2"/>
                </a:solidFill>
                <a:latin typeface="Arial" pitchFamily="34" charset="0"/>
                <a:cs typeface="Arial" pitchFamily="34" charset="0"/>
              </a:rPr>
              <a:t>	Muaccel </a:t>
            </a:r>
            <a:r>
              <a:rPr lang="tr-TR" altLang="tr-TR" sz="1600" b="0" dirty="0">
                <a:solidFill>
                  <a:schemeClr val="tx2"/>
                </a:solidFill>
                <a:latin typeface="Arial" pitchFamily="34" charset="0"/>
                <a:cs typeface="Arial" pitchFamily="34" charset="0"/>
              </a:rPr>
              <a:t>borcu olmayan işverence 2.000,00 TL karşılığında çalıştırılan bir sigortalıdan dolayı yararlanılacak teşvik </a:t>
            </a:r>
            <a:r>
              <a:rPr lang="tr-TR" altLang="tr-TR" sz="1600" b="0" dirty="0" smtClean="0">
                <a:solidFill>
                  <a:schemeClr val="tx2"/>
                </a:solidFill>
                <a:latin typeface="Arial" pitchFamily="34" charset="0"/>
                <a:cs typeface="Arial" pitchFamily="34" charset="0"/>
              </a:rPr>
              <a:t>tutarı;	</a:t>
            </a:r>
          </a:p>
          <a:p>
            <a:pPr marL="447675" indent="0" fontAlgn="auto">
              <a:spcBef>
                <a:spcPts val="600"/>
              </a:spcBef>
              <a:spcAft>
                <a:spcPts val="600"/>
              </a:spcAft>
              <a:buClr>
                <a:srgbClr val="046CA6"/>
              </a:buClr>
              <a:buFont typeface="Wingdings" pitchFamily="2" charset="2"/>
              <a:buNone/>
              <a:defRPr/>
            </a:pPr>
            <a:r>
              <a:rPr lang="tr-TR" altLang="tr-TR" sz="1600" b="0" dirty="0" smtClean="0">
                <a:solidFill>
                  <a:schemeClr val="tx2"/>
                </a:solidFill>
                <a:latin typeface="Arial" pitchFamily="34" charset="0"/>
                <a:cs typeface="Arial" pitchFamily="34" charset="0"/>
              </a:rPr>
              <a:t>Sigortalının </a:t>
            </a:r>
            <a:r>
              <a:rPr lang="tr-TR" altLang="tr-TR" sz="1600" b="0" dirty="0">
                <a:solidFill>
                  <a:schemeClr val="tx2"/>
                </a:solidFill>
                <a:latin typeface="Arial" pitchFamily="34" charset="0"/>
                <a:cs typeface="Arial" pitchFamily="34" charset="0"/>
              </a:rPr>
              <a:t>aylık prime esas kazanç tutarı   : 2.000,00 TL         </a:t>
            </a:r>
          </a:p>
          <a:p>
            <a:pPr marL="447675" lvl="2" indent="0" algn="just" fontAlgn="auto">
              <a:spcBef>
                <a:spcPts val="0"/>
              </a:spcBef>
              <a:spcAft>
                <a:spcPts val="0"/>
              </a:spcAft>
              <a:buClr>
                <a:srgbClr val="FFFFCC"/>
              </a:buClr>
              <a:buSzPct val="60000"/>
              <a:buFontTx/>
              <a:buNone/>
              <a:defRPr/>
            </a:pPr>
            <a:r>
              <a:rPr lang="tr-TR" altLang="tr-TR" sz="1600" dirty="0">
                <a:solidFill>
                  <a:schemeClr val="tx2"/>
                </a:solidFill>
                <a:latin typeface="Arial" pitchFamily="34" charset="0"/>
                <a:cs typeface="Arial" pitchFamily="34" charset="0"/>
              </a:rPr>
              <a:t>2.000,00 * 5 / 100    = 100,00 TL Hazinece karşılanacak tutar,       </a:t>
            </a:r>
          </a:p>
          <a:p>
            <a:pPr marL="447675" lvl="2" indent="0" algn="just" fontAlgn="auto">
              <a:spcBef>
                <a:spcPts val="0"/>
              </a:spcBef>
              <a:spcAft>
                <a:spcPts val="0"/>
              </a:spcAft>
              <a:buClr>
                <a:srgbClr val="FFFFCC"/>
              </a:buClr>
              <a:buSzPct val="60000"/>
              <a:buFontTx/>
              <a:buNone/>
              <a:defRPr/>
            </a:pPr>
            <a:r>
              <a:rPr lang="tr-TR" altLang="tr-TR" sz="1600" dirty="0">
                <a:solidFill>
                  <a:schemeClr val="tx2"/>
                </a:solidFill>
                <a:latin typeface="Arial" pitchFamily="34" charset="0"/>
                <a:cs typeface="Arial" pitchFamily="34" charset="0"/>
              </a:rPr>
              <a:t>20,5 – 5  </a:t>
            </a:r>
            <a:r>
              <a:rPr lang="tr-TR" altLang="tr-TR" sz="1600" dirty="0" smtClean="0">
                <a:solidFill>
                  <a:schemeClr val="tx2"/>
                </a:solidFill>
                <a:latin typeface="Arial" pitchFamily="34" charset="0"/>
                <a:cs typeface="Arial" pitchFamily="34" charset="0"/>
              </a:rPr>
              <a:t>= </a:t>
            </a:r>
            <a:r>
              <a:rPr lang="tr-TR" altLang="tr-TR" sz="1600" dirty="0">
                <a:solidFill>
                  <a:schemeClr val="tx2"/>
                </a:solidFill>
                <a:latin typeface="Arial" pitchFamily="34" charset="0"/>
                <a:cs typeface="Arial" pitchFamily="34" charset="0"/>
              </a:rPr>
              <a:t>15,5 Beş puanlık kısım düşüldükten sonra kalan işveren hissesi</a:t>
            </a:r>
          </a:p>
          <a:p>
            <a:pPr marL="447675" lvl="2" indent="0" algn="just" fontAlgn="auto">
              <a:spcBef>
                <a:spcPts val="0"/>
              </a:spcBef>
              <a:spcAft>
                <a:spcPts val="0"/>
              </a:spcAft>
              <a:buClr>
                <a:srgbClr val="FFFFCC"/>
              </a:buClr>
              <a:buSzPct val="60000"/>
              <a:buFontTx/>
              <a:buNone/>
              <a:defRPr/>
            </a:pPr>
            <a:endParaRPr lang="tr-TR" altLang="tr-TR" sz="1600" dirty="0" smtClean="0">
              <a:solidFill>
                <a:schemeClr val="tx2"/>
              </a:solidFill>
              <a:latin typeface="Arial" pitchFamily="34" charset="0"/>
              <a:cs typeface="Arial" pitchFamily="34" charset="0"/>
            </a:endParaRPr>
          </a:p>
          <a:p>
            <a:pPr marL="447675" lvl="2" indent="0" algn="just" fontAlgn="auto">
              <a:spcBef>
                <a:spcPts val="0"/>
              </a:spcBef>
              <a:spcAft>
                <a:spcPts val="0"/>
              </a:spcAft>
              <a:buClr>
                <a:srgbClr val="FFFFCC"/>
              </a:buClr>
              <a:buSzPct val="60000"/>
              <a:buFontTx/>
              <a:buNone/>
              <a:defRPr/>
            </a:pPr>
            <a:r>
              <a:rPr lang="tr-TR" altLang="tr-TR" sz="1600" dirty="0" smtClean="0">
                <a:solidFill>
                  <a:schemeClr val="tx2"/>
                </a:solidFill>
                <a:latin typeface="Arial" pitchFamily="34" charset="0"/>
                <a:cs typeface="Arial" pitchFamily="34" charset="0"/>
              </a:rPr>
              <a:t>Ar-Ge </a:t>
            </a:r>
            <a:r>
              <a:rPr lang="tr-TR" altLang="tr-TR" sz="1600" dirty="0">
                <a:solidFill>
                  <a:schemeClr val="tx2"/>
                </a:solidFill>
                <a:latin typeface="Arial" pitchFamily="34" charset="0"/>
                <a:cs typeface="Arial" pitchFamily="34" charset="0"/>
              </a:rPr>
              <a:t>teşviki kapsamında 15,5/2=7,75</a:t>
            </a:r>
          </a:p>
          <a:p>
            <a:pPr marL="447675" lvl="2" indent="0" algn="just" fontAlgn="auto">
              <a:spcBef>
                <a:spcPts val="0"/>
              </a:spcBef>
              <a:spcAft>
                <a:spcPts val="0"/>
              </a:spcAft>
              <a:buClr>
                <a:srgbClr val="FFFFCC"/>
              </a:buClr>
              <a:buSzPct val="60000"/>
              <a:buFontTx/>
              <a:buNone/>
              <a:defRPr/>
            </a:pPr>
            <a:r>
              <a:rPr lang="tr-TR" altLang="tr-TR" sz="1600" dirty="0">
                <a:solidFill>
                  <a:schemeClr val="tx2"/>
                </a:solidFill>
                <a:latin typeface="Arial" pitchFamily="34" charset="0"/>
                <a:cs typeface="Arial" pitchFamily="34" charset="0"/>
              </a:rPr>
              <a:t>2.000,00*7,75 / 100 = 155,00  TL Maliye Bakanlığı bütçesine konulan ödenekten karşılanacak tutar olacaktır. </a:t>
            </a:r>
          </a:p>
          <a:p>
            <a:pPr marL="447675" indent="0" algn="just" fontAlgn="auto">
              <a:spcBef>
                <a:spcPts val="0"/>
              </a:spcBef>
              <a:spcAft>
                <a:spcPts val="0"/>
              </a:spcAft>
              <a:buClr>
                <a:srgbClr val="FFFFCC"/>
              </a:buClr>
              <a:buSzPct val="60000"/>
              <a:defRPr/>
            </a:pPr>
            <a:endParaRPr lang="tr-TR" altLang="tr-TR" sz="1600" b="0" dirty="0">
              <a:solidFill>
                <a:schemeClr val="tx2"/>
              </a:solidFill>
              <a:latin typeface="Arial" pitchFamily="34" charset="0"/>
              <a:cs typeface="Arial" pitchFamily="34" charset="0"/>
            </a:endParaRPr>
          </a:p>
          <a:p>
            <a:pPr marL="447675" lvl="2" indent="0" algn="just" fontAlgn="auto">
              <a:spcBef>
                <a:spcPts val="0"/>
              </a:spcBef>
              <a:spcAft>
                <a:spcPts val="0"/>
              </a:spcAft>
              <a:buClr>
                <a:srgbClr val="FFFFCC"/>
              </a:buClr>
              <a:buSzPct val="60000"/>
              <a:buFontTx/>
              <a:buNone/>
              <a:defRPr/>
            </a:pPr>
            <a:r>
              <a:rPr lang="tr-TR" altLang="tr-TR" sz="1600" u="sng" dirty="0">
                <a:solidFill>
                  <a:schemeClr val="tx2"/>
                </a:solidFill>
                <a:latin typeface="Arial" pitchFamily="34" charset="0"/>
                <a:cs typeface="Arial" pitchFamily="34" charset="0"/>
              </a:rPr>
              <a:t>Bu durumda işveren tarafından ödenecek tutar;    </a:t>
            </a:r>
          </a:p>
          <a:p>
            <a:pPr marL="447675" lvl="2" indent="0" algn="just" fontAlgn="auto">
              <a:spcBef>
                <a:spcPts val="0"/>
              </a:spcBef>
              <a:spcAft>
                <a:spcPts val="0"/>
              </a:spcAft>
              <a:buClr>
                <a:srgbClr val="FFFFCC"/>
              </a:buClr>
              <a:buSzPct val="60000"/>
              <a:buFontTx/>
              <a:buNone/>
              <a:defRPr/>
            </a:pPr>
            <a:r>
              <a:rPr lang="tr-TR" altLang="tr-TR" sz="1600" dirty="0" smtClean="0">
                <a:solidFill>
                  <a:schemeClr val="tx2"/>
                </a:solidFill>
                <a:latin typeface="Arial" pitchFamily="34" charset="0"/>
                <a:cs typeface="Arial" pitchFamily="34" charset="0"/>
              </a:rPr>
              <a:t>2.000,00 </a:t>
            </a:r>
            <a:r>
              <a:rPr lang="tr-TR" altLang="tr-TR" sz="1600" dirty="0">
                <a:solidFill>
                  <a:schemeClr val="tx2"/>
                </a:solidFill>
                <a:latin typeface="Arial" pitchFamily="34" charset="0"/>
                <a:cs typeface="Arial" pitchFamily="34" charset="0"/>
              </a:rPr>
              <a:t>* 0,345 = 690,00 TL değil    </a:t>
            </a:r>
            <a:r>
              <a:rPr lang="tr-TR" sz="1600" dirty="0">
                <a:solidFill>
                  <a:schemeClr val="tx2"/>
                </a:solidFill>
                <a:latin typeface="Arial" pitchFamily="34" charset="0"/>
                <a:cs typeface="Arial" pitchFamily="34" charset="0"/>
              </a:rPr>
              <a:t>    </a:t>
            </a:r>
          </a:p>
          <a:p>
            <a:pPr marL="447675" lvl="1" indent="0" algn="just" fontAlgn="auto">
              <a:spcBef>
                <a:spcPts val="0"/>
              </a:spcBef>
              <a:spcAft>
                <a:spcPts val="0"/>
              </a:spcAft>
              <a:buClr>
                <a:srgbClr val="FFFFCC"/>
              </a:buClr>
              <a:buSzPct val="60000"/>
              <a:defRPr/>
            </a:pPr>
            <a:endParaRPr lang="tr-TR" sz="1600" dirty="0" smtClean="0">
              <a:solidFill>
                <a:schemeClr val="tx2"/>
              </a:solidFill>
              <a:latin typeface="Arial" pitchFamily="34" charset="0"/>
              <a:cs typeface="Arial" pitchFamily="34" charset="0"/>
            </a:endParaRPr>
          </a:p>
          <a:p>
            <a:pPr marL="447675" lvl="2" indent="0" algn="just" fontAlgn="auto">
              <a:spcBef>
                <a:spcPts val="0"/>
              </a:spcBef>
              <a:spcAft>
                <a:spcPts val="0"/>
              </a:spcAft>
              <a:buClr>
                <a:srgbClr val="FFFFCC"/>
              </a:buClr>
              <a:buSzPct val="60000"/>
              <a:buFontTx/>
              <a:buNone/>
              <a:defRPr/>
            </a:pPr>
            <a:r>
              <a:rPr lang="tr-TR" sz="1600" dirty="0" smtClean="0">
                <a:solidFill>
                  <a:schemeClr val="tx2"/>
                </a:solidFill>
                <a:latin typeface="Arial" pitchFamily="34" charset="0"/>
                <a:cs typeface="Arial" pitchFamily="34" charset="0"/>
              </a:rPr>
              <a:t>690,00</a:t>
            </a:r>
            <a:r>
              <a:rPr lang="tr-TR" sz="1600" dirty="0">
                <a:solidFill>
                  <a:schemeClr val="tx2"/>
                </a:solidFill>
                <a:latin typeface="Arial" pitchFamily="34" charset="0"/>
                <a:cs typeface="Arial" pitchFamily="34" charset="0"/>
              </a:rPr>
              <a:t>– 255,00 = 435,00 TL olacaktır</a:t>
            </a:r>
            <a:r>
              <a:rPr lang="tr-TR" sz="1600" dirty="0" smtClean="0">
                <a:solidFill>
                  <a:schemeClr val="tx2"/>
                </a:solidFill>
                <a:latin typeface="Arial" pitchFamily="34" charset="0"/>
                <a:cs typeface="Arial"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7171"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dirty="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Prim Oranları 4/1-a</a:t>
            </a:r>
            <a:endParaRPr lang="tr-TR" sz="1600" dirty="0">
              <a:solidFill>
                <a:schemeClr val="tx1"/>
              </a:solidFill>
              <a:cs typeface="Arial" charset="0"/>
            </a:endParaRPr>
          </a:p>
        </p:txBody>
      </p:sp>
      <p:graphicFrame>
        <p:nvGraphicFramePr>
          <p:cNvPr id="6" name="Tablo 5"/>
          <p:cNvGraphicFramePr>
            <a:graphicFrameLocks noGrp="1"/>
          </p:cNvGraphicFramePr>
          <p:nvPr>
            <p:extLst>
              <p:ext uri="{D42A27DB-BD31-4B8C-83A1-F6EECF244321}">
                <p14:modId xmlns:p14="http://schemas.microsoft.com/office/powerpoint/2010/main" val="547205883"/>
              </p:ext>
            </p:extLst>
          </p:nvPr>
        </p:nvGraphicFramePr>
        <p:xfrm>
          <a:off x="631503" y="1844824"/>
          <a:ext cx="7979419" cy="3620987"/>
        </p:xfrm>
        <a:graphic>
          <a:graphicData uri="http://schemas.openxmlformats.org/drawingml/2006/table">
            <a:tbl>
              <a:tblPr firstRow="1" bandRow="1">
                <a:tableStyleId>{ED083AE6-46FA-4A59-8FB0-9F97EB10719F}</a:tableStyleId>
              </a:tblPr>
              <a:tblGrid>
                <a:gridCol w="3082875">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gridCol w="2520280">
                  <a:extLst>
                    <a:ext uri="{9D8B030D-6E8A-4147-A177-3AD203B41FA5}">
                      <a16:colId xmlns:a16="http://schemas.microsoft.com/office/drawing/2014/main" xmlns="" val="20002"/>
                    </a:ext>
                  </a:extLst>
                </a:gridCol>
              </a:tblGrid>
              <a:tr h="648072">
                <a:tc>
                  <a:txBody>
                    <a:bodyPr/>
                    <a:lstStyle/>
                    <a:p>
                      <a:pPr lvl="1" algn="l"/>
                      <a:r>
                        <a:rPr lang="tr-TR" sz="1600" dirty="0" smtClean="0">
                          <a:solidFill>
                            <a:schemeClr val="tx2"/>
                          </a:solidFill>
                          <a:latin typeface="Arial" panose="020B0604020202020204" pitchFamily="34" charset="0"/>
                          <a:cs typeface="Arial" panose="020B0604020202020204" pitchFamily="34" charset="0"/>
                        </a:rPr>
                        <a:t>Sigorta</a:t>
                      </a:r>
                      <a:r>
                        <a:rPr lang="tr-TR" sz="1600" baseline="0" dirty="0" smtClean="0">
                          <a:solidFill>
                            <a:schemeClr val="tx2"/>
                          </a:solidFill>
                          <a:latin typeface="Arial" panose="020B0604020202020204" pitchFamily="34" charset="0"/>
                          <a:cs typeface="Arial" panose="020B0604020202020204" pitchFamily="34" charset="0"/>
                        </a:rPr>
                        <a:t> Kolu</a:t>
                      </a:r>
                      <a:endParaRPr lang="tr-TR" sz="1600" dirty="0">
                        <a:solidFill>
                          <a:schemeClr val="tx2"/>
                        </a:solidFill>
                        <a:latin typeface="Arial" panose="020B0604020202020204" pitchFamily="34" charset="0"/>
                        <a:cs typeface="Arial" panose="020B0604020202020204" pitchFamily="34" charset="0"/>
                      </a:endParaRPr>
                    </a:p>
                  </a:txBody>
                  <a:tcPr marL="91431" marR="91431" marT="45686" marB="45686" anchor="ctr"/>
                </a:tc>
                <a:tc>
                  <a:txBody>
                    <a:bodyPr/>
                    <a:lstStyle/>
                    <a:p>
                      <a:pPr algn="ctr"/>
                      <a:r>
                        <a:rPr lang="tr-TR" sz="1600" dirty="0" smtClean="0">
                          <a:solidFill>
                            <a:schemeClr val="tx2"/>
                          </a:solidFill>
                          <a:latin typeface="Arial" panose="020B0604020202020204" pitchFamily="34" charset="0"/>
                          <a:cs typeface="Arial" panose="020B0604020202020204" pitchFamily="34" charset="0"/>
                        </a:rPr>
                        <a:t>    Sigortalı Payı</a:t>
                      </a:r>
                      <a:endParaRPr lang="tr-TR" sz="1600" dirty="0">
                        <a:solidFill>
                          <a:schemeClr val="tx2"/>
                        </a:solidFill>
                        <a:latin typeface="Arial" panose="020B0604020202020204" pitchFamily="34" charset="0"/>
                        <a:cs typeface="Arial" panose="020B0604020202020204" pitchFamily="34" charset="0"/>
                      </a:endParaRPr>
                    </a:p>
                  </a:txBody>
                  <a:tcPr marL="91431" marR="91431" marT="45686" marB="45686" anchor="ctr"/>
                </a:tc>
                <a:tc>
                  <a:txBody>
                    <a:bodyPr/>
                    <a:lstStyle/>
                    <a:p>
                      <a:pPr algn="ctr"/>
                      <a:r>
                        <a:rPr lang="tr-TR" sz="1600" dirty="0" smtClean="0">
                          <a:solidFill>
                            <a:schemeClr val="tx2"/>
                          </a:solidFill>
                          <a:latin typeface="Arial" panose="020B0604020202020204" pitchFamily="34" charset="0"/>
                          <a:cs typeface="Arial" panose="020B0604020202020204" pitchFamily="34" charset="0"/>
                        </a:rPr>
                        <a:t>İşveren Payı</a:t>
                      </a:r>
                      <a:endParaRPr lang="tr-TR" sz="1600" dirty="0">
                        <a:solidFill>
                          <a:schemeClr val="tx2"/>
                        </a:solidFill>
                        <a:latin typeface="Arial" panose="020B0604020202020204" pitchFamily="34" charset="0"/>
                        <a:cs typeface="Arial" panose="020B0604020202020204" pitchFamily="34" charset="0"/>
                      </a:endParaRPr>
                    </a:p>
                  </a:txBody>
                  <a:tcPr marL="91431" marR="91431" marT="45686" marB="45686" anchor="ctr"/>
                </a:tc>
                <a:extLst>
                  <a:ext uri="{0D108BD9-81ED-4DB2-BD59-A6C34878D82A}">
                    <a16:rowId xmlns:a16="http://schemas.microsoft.com/office/drawing/2014/main" xmlns="" val="10000"/>
                  </a:ext>
                </a:extLst>
              </a:tr>
              <a:tr h="587931">
                <a:tc>
                  <a:txBody>
                    <a:bodyPr/>
                    <a:lstStyle/>
                    <a:p>
                      <a:pPr lvl="1"/>
                      <a:r>
                        <a:rPr lang="tr-TR" sz="1600" dirty="0" smtClean="0">
                          <a:solidFill>
                            <a:schemeClr val="tx2"/>
                          </a:solidFill>
                          <a:latin typeface="Arial" panose="020B0604020202020204" pitchFamily="34" charset="0"/>
                          <a:cs typeface="Arial" panose="020B0604020202020204" pitchFamily="34" charset="0"/>
                        </a:rPr>
                        <a:t>Kısa vadeli sigorta kolları</a:t>
                      </a:r>
                      <a:endParaRPr lang="tr-TR" sz="1600" b="1" dirty="0">
                        <a:solidFill>
                          <a:schemeClr val="tx2"/>
                        </a:solidFill>
                        <a:latin typeface="Arial" panose="020B0604020202020204" pitchFamily="34" charset="0"/>
                        <a:cs typeface="Arial" panose="020B0604020202020204" pitchFamily="34" charset="0"/>
                      </a:endParaRPr>
                    </a:p>
                  </a:txBody>
                  <a:tcPr marL="91431" marR="91431" marT="45686" marB="45686" anchor="ctr"/>
                </a:tc>
                <a:tc>
                  <a:txBody>
                    <a:bodyPr/>
                    <a:lstStyle/>
                    <a:p>
                      <a:pPr algn="ctr"/>
                      <a:r>
                        <a:rPr lang="tr-TR" sz="1600" dirty="0" smtClean="0">
                          <a:solidFill>
                            <a:schemeClr val="tx2"/>
                          </a:solidFill>
                          <a:latin typeface="Arial" panose="020B0604020202020204" pitchFamily="34" charset="0"/>
                          <a:cs typeface="Arial" panose="020B0604020202020204" pitchFamily="34" charset="0"/>
                        </a:rPr>
                        <a:t>-</a:t>
                      </a:r>
                      <a:endParaRPr lang="tr-TR" sz="1600" dirty="0">
                        <a:solidFill>
                          <a:schemeClr val="tx2"/>
                        </a:solidFill>
                        <a:latin typeface="Arial" panose="020B0604020202020204" pitchFamily="34" charset="0"/>
                        <a:cs typeface="Arial" panose="020B0604020202020204" pitchFamily="34" charset="0"/>
                      </a:endParaRPr>
                    </a:p>
                  </a:txBody>
                  <a:tcPr marL="91431" marR="91431" marT="45686" marB="45686" anchor="ctr"/>
                </a:tc>
                <a:tc>
                  <a:txBody>
                    <a:bodyPr/>
                    <a:lstStyle/>
                    <a:p>
                      <a:pPr algn="ctr"/>
                      <a:r>
                        <a:rPr lang="tr-TR" sz="1600" dirty="0" smtClean="0">
                          <a:solidFill>
                            <a:schemeClr val="tx2"/>
                          </a:solidFill>
                          <a:latin typeface="Arial" panose="020B0604020202020204" pitchFamily="34" charset="0"/>
                          <a:cs typeface="Arial" panose="020B0604020202020204" pitchFamily="34" charset="0"/>
                        </a:rPr>
                        <a:t> %2</a:t>
                      </a:r>
                      <a:endParaRPr lang="tr-TR" sz="1600" dirty="0">
                        <a:solidFill>
                          <a:schemeClr val="tx2"/>
                        </a:solidFill>
                        <a:latin typeface="Arial" panose="020B0604020202020204" pitchFamily="34" charset="0"/>
                        <a:cs typeface="Arial" panose="020B0604020202020204" pitchFamily="34" charset="0"/>
                      </a:endParaRPr>
                    </a:p>
                  </a:txBody>
                  <a:tcPr marL="91431" marR="91431" marT="45686" marB="45686" anchor="ctr"/>
                </a:tc>
                <a:extLst>
                  <a:ext uri="{0D108BD9-81ED-4DB2-BD59-A6C34878D82A}">
                    <a16:rowId xmlns:a16="http://schemas.microsoft.com/office/drawing/2014/main" xmlns="" val="10001"/>
                  </a:ext>
                </a:extLst>
              </a:tr>
              <a:tr h="596246">
                <a:tc>
                  <a:txBody>
                    <a:bodyPr/>
                    <a:lstStyle/>
                    <a:p>
                      <a:pPr lvl="1"/>
                      <a:r>
                        <a:rPr lang="tr-TR" sz="1600" dirty="0" smtClean="0">
                          <a:solidFill>
                            <a:schemeClr val="tx2"/>
                          </a:solidFill>
                          <a:latin typeface="Arial" panose="020B0604020202020204" pitchFamily="34" charset="0"/>
                          <a:cs typeface="Arial" panose="020B0604020202020204" pitchFamily="34" charset="0"/>
                        </a:rPr>
                        <a:t>Uzun</a:t>
                      </a:r>
                      <a:r>
                        <a:rPr lang="tr-TR" sz="1600" baseline="0" dirty="0" smtClean="0">
                          <a:solidFill>
                            <a:schemeClr val="tx2"/>
                          </a:solidFill>
                          <a:latin typeface="Arial" panose="020B0604020202020204" pitchFamily="34" charset="0"/>
                          <a:cs typeface="Arial" panose="020B0604020202020204" pitchFamily="34" charset="0"/>
                        </a:rPr>
                        <a:t> vadeli sigorta kolları</a:t>
                      </a:r>
                      <a:endParaRPr lang="tr-TR" sz="1600" b="1" dirty="0">
                        <a:solidFill>
                          <a:schemeClr val="tx2"/>
                        </a:solidFill>
                        <a:latin typeface="Arial" panose="020B0604020202020204" pitchFamily="34" charset="0"/>
                        <a:cs typeface="Arial" panose="020B0604020202020204" pitchFamily="34" charset="0"/>
                      </a:endParaRPr>
                    </a:p>
                  </a:txBody>
                  <a:tcPr marL="91431" marR="91431" marT="45686" marB="45686" anchor="ctr"/>
                </a:tc>
                <a:tc>
                  <a:txBody>
                    <a:bodyPr/>
                    <a:lstStyle/>
                    <a:p>
                      <a:pPr algn="ctr"/>
                      <a:r>
                        <a:rPr lang="tr-TR" sz="1600" baseline="0" dirty="0" smtClean="0">
                          <a:solidFill>
                            <a:schemeClr val="tx2"/>
                          </a:solidFill>
                          <a:latin typeface="Arial" panose="020B0604020202020204" pitchFamily="34" charset="0"/>
                          <a:cs typeface="Arial" panose="020B0604020202020204" pitchFamily="34" charset="0"/>
                        </a:rPr>
                        <a:t> </a:t>
                      </a:r>
                      <a:r>
                        <a:rPr lang="tr-TR" sz="1600" dirty="0" smtClean="0">
                          <a:solidFill>
                            <a:schemeClr val="tx2"/>
                          </a:solidFill>
                          <a:latin typeface="Arial" panose="020B0604020202020204" pitchFamily="34" charset="0"/>
                          <a:cs typeface="Arial" panose="020B0604020202020204" pitchFamily="34" charset="0"/>
                        </a:rPr>
                        <a:t>% 9</a:t>
                      </a:r>
                      <a:endParaRPr lang="tr-TR" sz="1600" dirty="0">
                        <a:solidFill>
                          <a:schemeClr val="tx2"/>
                        </a:solidFill>
                        <a:latin typeface="Arial" panose="020B0604020202020204" pitchFamily="34" charset="0"/>
                        <a:cs typeface="Arial" panose="020B0604020202020204" pitchFamily="34" charset="0"/>
                      </a:endParaRPr>
                    </a:p>
                  </a:txBody>
                  <a:tcPr marL="91431" marR="91431" marT="45686" marB="45686" anchor="ctr"/>
                </a:tc>
                <a:tc>
                  <a:txBody>
                    <a:bodyPr/>
                    <a:lstStyle/>
                    <a:p>
                      <a:pPr algn="ctr"/>
                      <a:r>
                        <a:rPr lang="tr-TR" sz="1600" dirty="0" smtClean="0">
                          <a:solidFill>
                            <a:schemeClr val="tx2"/>
                          </a:solidFill>
                          <a:latin typeface="Arial" panose="020B0604020202020204" pitchFamily="34" charset="0"/>
                          <a:cs typeface="Arial" panose="020B0604020202020204" pitchFamily="34" charset="0"/>
                        </a:rPr>
                        <a:t>  % 11*</a:t>
                      </a:r>
                      <a:endParaRPr lang="tr-TR" sz="1600" dirty="0">
                        <a:solidFill>
                          <a:schemeClr val="tx2"/>
                        </a:solidFill>
                        <a:latin typeface="Arial" panose="020B0604020202020204" pitchFamily="34" charset="0"/>
                        <a:cs typeface="Arial" panose="020B0604020202020204" pitchFamily="34" charset="0"/>
                      </a:endParaRPr>
                    </a:p>
                  </a:txBody>
                  <a:tcPr marL="91431" marR="91431" marT="45686" marB="45686" anchor="ctr"/>
                </a:tc>
                <a:extLst>
                  <a:ext uri="{0D108BD9-81ED-4DB2-BD59-A6C34878D82A}">
                    <a16:rowId xmlns:a16="http://schemas.microsoft.com/office/drawing/2014/main" xmlns="" val="10002"/>
                  </a:ext>
                </a:extLst>
              </a:tr>
              <a:tr h="596246">
                <a:tc>
                  <a:txBody>
                    <a:bodyPr/>
                    <a:lstStyle/>
                    <a:p>
                      <a:pPr lvl="1"/>
                      <a:r>
                        <a:rPr lang="tr-TR" sz="1600" dirty="0" smtClean="0">
                          <a:solidFill>
                            <a:schemeClr val="tx2"/>
                          </a:solidFill>
                          <a:latin typeface="Arial" panose="020B0604020202020204" pitchFamily="34" charset="0"/>
                          <a:cs typeface="Arial" panose="020B0604020202020204" pitchFamily="34" charset="0"/>
                        </a:rPr>
                        <a:t>Genel sağlık</a:t>
                      </a:r>
                      <a:r>
                        <a:rPr lang="tr-TR" sz="1600" baseline="0" dirty="0" smtClean="0">
                          <a:solidFill>
                            <a:schemeClr val="tx2"/>
                          </a:solidFill>
                          <a:latin typeface="Arial" panose="020B0604020202020204" pitchFamily="34" charset="0"/>
                          <a:cs typeface="Arial" panose="020B0604020202020204" pitchFamily="34" charset="0"/>
                        </a:rPr>
                        <a:t> sigortası </a:t>
                      </a:r>
                      <a:endParaRPr lang="tr-TR" sz="1600" b="1" dirty="0">
                        <a:solidFill>
                          <a:schemeClr val="tx2"/>
                        </a:solidFill>
                        <a:latin typeface="Arial" panose="020B0604020202020204" pitchFamily="34" charset="0"/>
                        <a:cs typeface="Arial" panose="020B0604020202020204" pitchFamily="34" charset="0"/>
                      </a:endParaRPr>
                    </a:p>
                  </a:txBody>
                  <a:tcPr marL="91431" marR="91431" marT="45686" marB="45686" anchor="ctr"/>
                </a:tc>
                <a:tc>
                  <a:txBody>
                    <a:bodyPr/>
                    <a:lstStyle/>
                    <a:p>
                      <a:pPr algn="ctr"/>
                      <a:r>
                        <a:rPr lang="tr-TR" sz="1600" dirty="0" smtClean="0">
                          <a:solidFill>
                            <a:schemeClr val="tx2"/>
                          </a:solidFill>
                          <a:latin typeface="Arial" panose="020B0604020202020204" pitchFamily="34" charset="0"/>
                          <a:cs typeface="Arial" panose="020B0604020202020204" pitchFamily="34" charset="0"/>
                        </a:rPr>
                        <a:t>  %5  </a:t>
                      </a:r>
                      <a:endParaRPr lang="tr-TR" sz="1600" dirty="0">
                        <a:solidFill>
                          <a:schemeClr val="tx2"/>
                        </a:solidFill>
                        <a:latin typeface="Arial" panose="020B0604020202020204" pitchFamily="34" charset="0"/>
                        <a:cs typeface="Arial" panose="020B0604020202020204" pitchFamily="34" charset="0"/>
                      </a:endParaRPr>
                    </a:p>
                  </a:txBody>
                  <a:tcPr marL="91431" marR="91431" marT="45686" marB="45686" anchor="ctr"/>
                </a:tc>
                <a:tc>
                  <a:txBody>
                    <a:bodyPr/>
                    <a:lstStyle/>
                    <a:p>
                      <a:pPr algn="ctr"/>
                      <a:r>
                        <a:rPr lang="tr-TR" sz="1600" dirty="0" smtClean="0">
                          <a:solidFill>
                            <a:schemeClr val="tx2"/>
                          </a:solidFill>
                          <a:latin typeface="Arial" panose="020B0604020202020204" pitchFamily="34" charset="0"/>
                          <a:cs typeface="Arial" panose="020B0604020202020204" pitchFamily="34" charset="0"/>
                        </a:rPr>
                        <a:t>  % 7,5</a:t>
                      </a:r>
                      <a:endParaRPr lang="tr-TR" sz="1600" dirty="0">
                        <a:solidFill>
                          <a:schemeClr val="tx2"/>
                        </a:solidFill>
                        <a:latin typeface="Arial" panose="020B0604020202020204" pitchFamily="34" charset="0"/>
                        <a:cs typeface="Arial" panose="020B0604020202020204" pitchFamily="34" charset="0"/>
                      </a:endParaRPr>
                    </a:p>
                  </a:txBody>
                  <a:tcPr marL="91431" marR="91431" marT="45686" marB="45686" anchor="ctr"/>
                </a:tc>
                <a:extLst>
                  <a:ext uri="{0D108BD9-81ED-4DB2-BD59-A6C34878D82A}">
                    <a16:rowId xmlns:a16="http://schemas.microsoft.com/office/drawing/2014/main" xmlns="" val="10003"/>
                  </a:ext>
                </a:extLst>
              </a:tr>
              <a:tr h="596246">
                <a:tc>
                  <a:txBody>
                    <a:bodyPr/>
                    <a:lstStyle/>
                    <a:p>
                      <a:pPr lvl="1"/>
                      <a:r>
                        <a:rPr lang="tr-TR" sz="1600" kern="1200" dirty="0" smtClean="0">
                          <a:solidFill>
                            <a:schemeClr val="tx2"/>
                          </a:solidFill>
                          <a:latin typeface="Arial" panose="020B0604020202020204" pitchFamily="34" charset="0"/>
                          <a:cs typeface="Arial" panose="020B0604020202020204" pitchFamily="34" charset="0"/>
                        </a:rPr>
                        <a:t>Toplam </a:t>
                      </a:r>
                      <a:endParaRPr lang="tr-TR" sz="1600" b="1" kern="1200" dirty="0">
                        <a:solidFill>
                          <a:schemeClr val="tx2"/>
                        </a:solidFill>
                        <a:latin typeface="Arial" panose="020B0604020202020204" pitchFamily="34" charset="0"/>
                        <a:ea typeface="+mn-ea"/>
                        <a:cs typeface="Arial" panose="020B0604020202020204" pitchFamily="34" charset="0"/>
                      </a:endParaRPr>
                    </a:p>
                  </a:txBody>
                  <a:tcPr marL="91431" marR="91431" marT="45686" marB="45686" anchor="ctr"/>
                </a:tc>
                <a:tc>
                  <a:txBody>
                    <a:bodyPr/>
                    <a:lstStyle/>
                    <a:p>
                      <a:pPr algn="ctr"/>
                      <a:r>
                        <a:rPr lang="tr-TR" sz="1600" dirty="0" smtClean="0">
                          <a:solidFill>
                            <a:schemeClr val="tx2"/>
                          </a:solidFill>
                          <a:latin typeface="Arial" panose="020B0604020202020204" pitchFamily="34" charset="0"/>
                          <a:cs typeface="Arial" panose="020B0604020202020204" pitchFamily="34" charset="0"/>
                        </a:rPr>
                        <a:t>  % 14</a:t>
                      </a:r>
                      <a:endParaRPr lang="tr-TR" sz="1600" b="1" dirty="0">
                        <a:solidFill>
                          <a:schemeClr val="tx2"/>
                        </a:solidFill>
                        <a:latin typeface="Arial" panose="020B0604020202020204" pitchFamily="34" charset="0"/>
                        <a:cs typeface="Arial" panose="020B0604020202020204" pitchFamily="34" charset="0"/>
                      </a:endParaRPr>
                    </a:p>
                  </a:txBody>
                  <a:tcPr marL="91431" marR="91431" marT="45686" marB="45686" anchor="ctr"/>
                </a:tc>
                <a:tc>
                  <a:txBody>
                    <a:bodyPr/>
                    <a:lstStyle/>
                    <a:p>
                      <a:pPr algn="ctr"/>
                      <a:r>
                        <a:rPr lang="tr-TR" sz="1600" dirty="0" smtClean="0">
                          <a:solidFill>
                            <a:schemeClr val="tx2"/>
                          </a:solidFill>
                          <a:latin typeface="Arial" panose="020B0604020202020204" pitchFamily="34" charset="0"/>
                          <a:cs typeface="Arial" panose="020B0604020202020204" pitchFamily="34" charset="0"/>
                        </a:rPr>
                        <a:t>   % 20,5</a:t>
                      </a:r>
                      <a:endParaRPr lang="tr-TR" sz="1600" b="1" dirty="0">
                        <a:solidFill>
                          <a:schemeClr val="tx2"/>
                        </a:solidFill>
                        <a:latin typeface="Arial" panose="020B0604020202020204" pitchFamily="34" charset="0"/>
                        <a:cs typeface="Arial" panose="020B0604020202020204" pitchFamily="34" charset="0"/>
                      </a:endParaRPr>
                    </a:p>
                  </a:txBody>
                  <a:tcPr marL="91431" marR="91431" marT="45686" marB="45686" anchor="ctr"/>
                </a:tc>
                <a:extLst>
                  <a:ext uri="{0D108BD9-81ED-4DB2-BD59-A6C34878D82A}">
                    <a16:rowId xmlns:a16="http://schemas.microsoft.com/office/drawing/2014/main" xmlns="" val="10004"/>
                  </a:ext>
                </a:extLst>
              </a:tr>
              <a:tr h="596246">
                <a:tc>
                  <a:txBody>
                    <a:bodyPr/>
                    <a:lstStyle/>
                    <a:p>
                      <a:pPr lvl="1"/>
                      <a:r>
                        <a:rPr lang="tr-TR" sz="1600" kern="1200" dirty="0" smtClean="0">
                          <a:solidFill>
                            <a:schemeClr val="tx2"/>
                          </a:solidFill>
                          <a:latin typeface="Arial" panose="020B0604020202020204" pitchFamily="34" charset="0"/>
                          <a:cs typeface="Arial" panose="020B0604020202020204" pitchFamily="34" charset="0"/>
                        </a:rPr>
                        <a:t>İşsizlik sigortası</a:t>
                      </a:r>
                      <a:endParaRPr lang="tr-TR" sz="1600" b="1" kern="1200" dirty="0">
                        <a:solidFill>
                          <a:schemeClr val="tx2"/>
                        </a:solidFill>
                        <a:latin typeface="Arial" panose="020B0604020202020204" pitchFamily="34" charset="0"/>
                        <a:ea typeface="+mn-ea"/>
                        <a:cs typeface="Arial" panose="020B0604020202020204" pitchFamily="34" charset="0"/>
                      </a:endParaRPr>
                    </a:p>
                  </a:txBody>
                  <a:tcPr marL="91431" marR="91431" marT="45686" marB="45686" anchor="ctr"/>
                </a:tc>
                <a:tc>
                  <a:txBody>
                    <a:bodyPr/>
                    <a:lstStyle/>
                    <a:p>
                      <a:pPr algn="ctr"/>
                      <a:r>
                        <a:rPr lang="tr-TR" sz="1600" dirty="0" smtClean="0">
                          <a:solidFill>
                            <a:schemeClr val="tx2"/>
                          </a:solidFill>
                          <a:latin typeface="Arial" panose="020B0604020202020204" pitchFamily="34" charset="0"/>
                          <a:cs typeface="Arial" panose="020B0604020202020204" pitchFamily="34" charset="0"/>
                        </a:rPr>
                        <a:t>  % 1</a:t>
                      </a:r>
                      <a:endParaRPr lang="tr-TR" sz="1600" dirty="0">
                        <a:solidFill>
                          <a:schemeClr val="tx2"/>
                        </a:solidFill>
                        <a:latin typeface="Arial" panose="020B0604020202020204" pitchFamily="34" charset="0"/>
                        <a:cs typeface="Arial" panose="020B0604020202020204" pitchFamily="34" charset="0"/>
                      </a:endParaRPr>
                    </a:p>
                  </a:txBody>
                  <a:tcPr marL="91431" marR="91431" marT="45686" marB="45686" anchor="ctr"/>
                </a:tc>
                <a:tc>
                  <a:txBody>
                    <a:bodyPr/>
                    <a:lstStyle/>
                    <a:p>
                      <a:pPr algn="ctr"/>
                      <a:r>
                        <a:rPr lang="tr-TR" sz="1600" dirty="0" smtClean="0">
                          <a:solidFill>
                            <a:schemeClr val="tx2"/>
                          </a:solidFill>
                          <a:latin typeface="Arial" panose="020B0604020202020204" pitchFamily="34" charset="0"/>
                          <a:cs typeface="Arial" panose="020B0604020202020204" pitchFamily="34" charset="0"/>
                        </a:rPr>
                        <a:t>  %</a:t>
                      </a:r>
                      <a:r>
                        <a:rPr lang="tr-TR" sz="1600" baseline="0" dirty="0" smtClean="0">
                          <a:solidFill>
                            <a:schemeClr val="tx2"/>
                          </a:solidFill>
                          <a:latin typeface="Arial" panose="020B0604020202020204" pitchFamily="34" charset="0"/>
                          <a:cs typeface="Arial" panose="020B0604020202020204" pitchFamily="34" charset="0"/>
                        </a:rPr>
                        <a:t> 2</a:t>
                      </a:r>
                      <a:endParaRPr lang="tr-TR" sz="1600" dirty="0">
                        <a:solidFill>
                          <a:schemeClr val="tx2"/>
                        </a:solidFill>
                        <a:latin typeface="Arial" panose="020B0604020202020204" pitchFamily="34" charset="0"/>
                        <a:cs typeface="Arial" panose="020B0604020202020204" pitchFamily="34" charset="0"/>
                      </a:endParaRPr>
                    </a:p>
                  </a:txBody>
                  <a:tcPr marL="91431" marR="91431" marT="45686" marB="45686" anchor="ctr"/>
                </a:tc>
                <a:extLst>
                  <a:ext uri="{0D108BD9-81ED-4DB2-BD59-A6C34878D82A}">
                    <a16:rowId xmlns:a16="http://schemas.microsoft.com/office/drawing/2014/main" xmlns="" val="10005"/>
                  </a:ext>
                </a:extLst>
              </a:tr>
            </a:tbl>
          </a:graphicData>
        </a:graphic>
      </p:graphicFrame>
      <p:sp>
        <p:nvSpPr>
          <p:cNvPr id="2" name="Metin kutusu 1"/>
          <p:cNvSpPr txBox="1"/>
          <p:nvPr/>
        </p:nvSpPr>
        <p:spPr>
          <a:xfrm>
            <a:off x="827584" y="5733256"/>
            <a:ext cx="7920880" cy="738664"/>
          </a:xfrm>
          <a:prstGeom prst="rect">
            <a:avLst/>
          </a:prstGeom>
          <a:noFill/>
        </p:spPr>
        <p:txBody>
          <a:bodyPr wrap="square" rtlCol="0">
            <a:spAutoFit/>
          </a:bodyPr>
          <a:lstStyle/>
          <a:p>
            <a:r>
              <a:rPr lang="tr-TR" sz="1400" i="1" dirty="0" smtClean="0">
                <a:solidFill>
                  <a:schemeClr val="tx2"/>
                </a:solidFill>
              </a:rPr>
              <a:t>* 60 gün fiili hizmet süresi zammında 1 </a:t>
            </a:r>
            <a:br>
              <a:rPr lang="tr-TR" sz="1400" i="1" dirty="0" smtClean="0">
                <a:solidFill>
                  <a:schemeClr val="tx2"/>
                </a:solidFill>
              </a:rPr>
            </a:br>
            <a:r>
              <a:rPr lang="tr-TR" sz="1400" i="1" dirty="0" smtClean="0">
                <a:solidFill>
                  <a:schemeClr val="tx2"/>
                </a:solidFill>
              </a:rPr>
              <a:t>  90 gün fiili hizmet süresi zammında  1,5</a:t>
            </a:r>
          </a:p>
          <a:p>
            <a:r>
              <a:rPr lang="tr-TR" sz="1400" i="1" dirty="0" smtClean="0">
                <a:solidFill>
                  <a:schemeClr val="tx2"/>
                </a:solidFill>
              </a:rPr>
              <a:t> 180 gün fiili hizmet süresi zammında  3 puan eklenmektedir</a:t>
            </a:r>
            <a:r>
              <a:rPr lang="tr-TR" sz="1400" dirty="0" smtClean="0">
                <a:solidFill>
                  <a:schemeClr val="tx2"/>
                </a:solidFill>
              </a:rPr>
              <a:t>.</a:t>
            </a:r>
            <a:endParaRPr lang="tr-TR" sz="1400" dirty="0">
              <a:solidFill>
                <a:schemeClr val="tx2"/>
              </a:solidFill>
            </a:endParaRP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34819"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5746 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9389" y="1736725"/>
            <a:ext cx="8497068" cy="397827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fontAlgn="auto">
              <a:spcBef>
                <a:spcPts val="600"/>
              </a:spcBef>
              <a:spcAft>
                <a:spcPts val="600"/>
              </a:spcAft>
              <a:buClr>
                <a:srgbClr val="046CA6"/>
              </a:buClr>
              <a:defRPr/>
            </a:pPr>
            <a:r>
              <a:rPr lang="tr-TR" altLang="tr-TR" sz="1600" u="sng" dirty="0">
                <a:solidFill>
                  <a:schemeClr val="tx2"/>
                </a:solidFill>
                <a:latin typeface="Arial" pitchFamily="34" charset="0"/>
                <a:cs typeface="Arial" pitchFamily="34" charset="0"/>
              </a:rPr>
              <a:t>AR-GE PERSONELİ:</a:t>
            </a:r>
          </a:p>
          <a:p>
            <a:pPr lvl="1" algn="just" fontAlgn="auto">
              <a:spcBef>
                <a:spcPts val="600"/>
              </a:spcBef>
              <a:spcAft>
                <a:spcPts val="600"/>
              </a:spcAft>
              <a:buClr>
                <a:srgbClr val="046CA6"/>
              </a:buClr>
              <a:defRPr/>
            </a:pPr>
            <a:r>
              <a:rPr lang="tr-TR" altLang="tr-TR" sz="1600" dirty="0" smtClean="0">
                <a:solidFill>
                  <a:schemeClr val="tx2"/>
                </a:solidFill>
                <a:latin typeface="Arial" pitchFamily="34" charset="0"/>
                <a:cs typeface="Arial" pitchFamily="34" charset="0"/>
              </a:rPr>
              <a:t>Ar-Ge </a:t>
            </a:r>
            <a:r>
              <a:rPr lang="tr-TR" altLang="tr-TR" sz="1600" dirty="0">
                <a:solidFill>
                  <a:schemeClr val="tx2"/>
                </a:solidFill>
                <a:latin typeface="Arial" pitchFamily="34" charset="0"/>
                <a:cs typeface="Arial" pitchFamily="34" charset="0"/>
              </a:rPr>
              <a:t>merkezlerinin, kamu kurum ve kuruluşları ile kanunla kurulan vakıflar tarafından veya uluslararası fonlarca desteklenen ya da TÜBİTAK tarafından yürütülen Ar-Ge ve yenilik projeleri ile rekabet öncesi işbirliği projelerinde ve </a:t>
            </a:r>
            <a:r>
              <a:rPr lang="tr-TR" altLang="tr-TR" sz="1600" dirty="0" err="1">
                <a:solidFill>
                  <a:schemeClr val="tx2"/>
                </a:solidFill>
                <a:latin typeface="Arial" pitchFamily="34" charset="0"/>
                <a:cs typeface="Arial" pitchFamily="34" charset="0"/>
              </a:rPr>
              <a:t>teknogirişim</a:t>
            </a:r>
            <a:r>
              <a:rPr lang="tr-TR" altLang="tr-TR" sz="1600" dirty="0">
                <a:solidFill>
                  <a:schemeClr val="tx2"/>
                </a:solidFill>
                <a:latin typeface="Arial" pitchFamily="34" charset="0"/>
                <a:cs typeface="Arial" pitchFamily="34" charset="0"/>
              </a:rPr>
              <a:t> sermaye desteklerinden yararlanan işletmelerin </a:t>
            </a:r>
            <a:r>
              <a:rPr lang="tr-TR" altLang="tr-TR" sz="1600" b="1" dirty="0">
                <a:solidFill>
                  <a:schemeClr val="tx2"/>
                </a:solidFill>
                <a:latin typeface="Arial" pitchFamily="34" charset="0"/>
                <a:cs typeface="Arial" pitchFamily="34" charset="0"/>
              </a:rPr>
              <a:t>Ar-Ge faaliyetlerinde doğrudan görevli olan araştırmacı ve teknisyenlerinin tamamı,</a:t>
            </a:r>
          </a:p>
          <a:p>
            <a:pPr algn="just" fontAlgn="auto">
              <a:spcBef>
                <a:spcPts val="600"/>
              </a:spcBef>
              <a:spcAft>
                <a:spcPts val="600"/>
              </a:spcAft>
              <a:buClr>
                <a:srgbClr val="046CA6"/>
              </a:buClr>
              <a:defRPr/>
            </a:pPr>
            <a:endParaRPr lang="tr-TR" altLang="tr-TR" sz="1600" dirty="0">
              <a:solidFill>
                <a:schemeClr val="tx2"/>
              </a:solidFill>
              <a:latin typeface="Arial" pitchFamily="34" charset="0"/>
              <a:cs typeface="Arial" pitchFamily="34" charset="0"/>
            </a:endParaRPr>
          </a:p>
          <a:p>
            <a:pPr fontAlgn="auto">
              <a:spcBef>
                <a:spcPts val="600"/>
              </a:spcBef>
              <a:spcAft>
                <a:spcPts val="600"/>
              </a:spcAft>
              <a:buClr>
                <a:srgbClr val="046CA6"/>
              </a:buClr>
              <a:defRPr/>
            </a:pPr>
            <a:r>
              <a:rPr lang="tr-TR" altLang="tr-TR" sz="1600" u="sng" dirty="0">
                <a:solidFill>
                  <a:schemeClr val="tx2"/>
                </a:solidFill>
                <a:latin typeface="Arial" pitchFamily="34" charset="0"/>
                <a:cs typeface="Arial" pitchFamily="34" charset="0"/>
              </a:rPr>
              <a:t>DESTEK PERSONELİ:</a:t>
            </a:r>
          </a:p>
          <a:p>
            <a:pPr lvl="1" algn="just" fontAlgn="auto">
              <a:spcBef>
                <a:spcPts val="600"/>
              </a:spcBef>
              <a:spcAft>
                <a:spcPts val="600"/>
              </a:spcAft>
              <a:buClr>
                <a:srgbClr val="046CA6"/>
              </a:buClr>
              <a:defRPr/>
            </a:pPr>
            <a:r>
              <a:rPr lang="tr-TR" altLang="tr-TR" sz="1600" b="1" dirty="0" smtClean="0">
                <a:solidFill>
                  <a:schemeClr val="tx2"/>
                </a:solidFill>
                <a:latin typeface="Arial" pitchFamily="34" charset="0"/>
                <a:cs typeface="Arial" pitchFamily="34" charset="0"/>
              </a:rPr>
              <a:t>Ar-Ge </a:t>
            </a:r>
            <a:r>
              <a:rPr lang="tr-TR" altLang="tr-TR" sz="1600" b="1" dirty="0">
                <a:solidFill>
                  <a:schemeClr val="tx2"/>
                </a:solidFill>
                <a:latin typeface="Arial" pitchFamily="34" charset="0"/>
                <a:cs typeface="Arial" pitchFamily="34" charset="0"/>
              </a:rPr>
              <a:t>personel sayısının yüzde onunu aşmamak kaydıyla </a:t>
            </a:r>
            <a:r>
              <a:rPr lang="tr-TR" altLang="tr-TR" sz="1600" dirty="0">
                <a:solidFill>
                  <a:schemeClr val="tx2"/>
                </a:solidFill>
                <a:latin typeface="Arial" pitchFamily="34" charset="0"/>
                <a:cs typeface="Arial" pitchFamily="34" charset="0"/>
              </a:rPr>
              <a:t>Ar-Ge faaliyetlerine katılan veya bu faaliyetlerle doğrudan ilişkili </a:t>
            </a:r>
            <a:r>
              <a:rPr lang="tr-TR" altLang="tr-TR" sz="1600" b="1" dirty="0">
                <a:solidFill>
                  <a:schemeClr val="tx2"/>
                </a:solidFill>
                <a:latin typeface="Arial" pitchFamily="34" charset="0"/>
                <a:cs typeface="Arial" pitchFamily="34" charset="0"/>
              </a:rPr>
              <a:t>yönetici, teknik eleman, laborant, sekreter, işçi ve benzeri personel,</a:t>
            </a:r>
          </a:p>
          <a:p>
            <a:pPr marL="762000" lvl="1" algn="just" fontAlgn="auto">
              <a:spcBef>
                <a:spcPts val="600"/>
              </a:spcBef>
              <a:spcAft>
                <a:spcPts val="600"/>
              </a:spcAft>
              <a:buClr>
                <a:srgbClr val="046CA6"/>
              </a:buClr>
              <a:defRPr/>
            </a:pPr>
            <a:r>
              <a:rPr lang="tr-TR" altLang="tr-TR" sz="1600" dirty="0">
                <a:solidFill>
                  <a:schemeClr val="tx2"/>
                </a:solidFill>
                <a:latin typeface="Arial" pitchFamily="34" charset="0"/>
                <a:cs typeface="Arial" pitchFamily="34" charset="0"/>
              </a:rPr>
              <a:t>4691 sayılı Teknoloji Geliştirme Bölgeleri Kanununun geçici 2 </a:t>
            </a:r>
            <a:r>
              <a:rPr lang="tr-TR" altLang="tr-TR" sz="1600" dirty="0" err="1">
                <a:solidFill>
                  <a:schemeClr val="tx2"/>
                </a:solidFill>
                <a:latin typeface="Arial" pitchFamily="34" charset="0"/>
                <a:cs typeface="Arial" pitchFamily="34" charset="0"/>
              </a:rPr>
              <a:t>nci</a:t>
            </a:r>
            <a:r>
              <a:rPr lang="tr-TR" altLang="tr-TR" sz="1600" dirty="0">
                <a:solidFill>
                  <a:schemeClr val="tx2"/>
                </a:solidFill>
                <a:latin typeface="Arial" pitchFamily="34" charset="0"/>
                <a:cs typeface="Arial" pitchFamily="34" charset="0"/>
              </a:rPr>
              <a:t> maddesi uyarınca </a:t>
            </a:r>
            <a:r>
              <a:rPr lang="tr-TR" altLang="tr-TR" sz="1600" b="1" dirty="0">
                <a:solidFill>
                  <a:schemeClr val="tx2"/>
                </a:solidFill>
                <a:latin typeface="Arial" pitchFamily="34" charset="0"/>
                <a:cs typeface="Arial" pitchFamily="34" charset="0"/>
              </a:rPr>
              <a:t>ücreti gelir vergisinden istisna tutulmuş fiilen çalışan personel </a:t>
            </a:r>
            <a:r>
              <a:rPr lang="tr-TR" altLang="tr-TR" sz="1600" dirty="0" smtClean="0">
                <a:solidFill>
                  <a:schemeClr val="tx2"/>
                </a:solidFill>
                <a:latin typeface="Arial" pitchFamily="34" charset="0"/>
                <a:cs typeface="Arial" pitchFamily="34" charset="0"/>
              </a:rPr>
              <a:t>,</a:t>
            </a:r>
          </a:p>
          <a:p>
            <a:pPr marL="476250" lvl="1" indent="0" algn="just" fontAlgn="auto">
              <a:spcBef>
                <a:spcPts val="600"/>
              </a:spcBef>
              <a:spcAft>
                <a:spcPts val="600"/>
              </a:spcAft>
              <a:buClr>
                <a:srgbClr val="046CA6"/>
              </a:buClr>
              <a:buFont typeface="Wingdings" pitchFamily="2" charset="2"/>
              <a:buNone/>
              <a:defRPr/>
            </a:pPr>
            <a:r>
              <a:rPr lang="tr-TR" altLang="tr-TR" sz="1600" dirty="0" smtClean="0">
                <a:solidFill>
                  <a:schemeClr val="tx2"/>
                </a:solidFill>
                <a:latin typeface="Arial" pitchFamily="34" charset="0"/>
                <a:cs typeface="Arial" pitchFamily="34" charset="0"/>
              </a:rPr>
              <a:t>teşvik </a:t>
            </a:r>
            <a:r>
              <a:rPr lang="tr-TR" altLang="tr-TR" sz="1600" dirty="0">
                <a:solidFill>
                  <a:schemeClr val="tx2"/>
                </a:solidFill>
                <a:latin typeface="Arial" pitchFamily="34" charset="0"/>
                <a:cs typeface="Arial" pitchFamily="34" charset="0"/>
              </a:rPr>
              <a:t>kapsamındadır.</a:t>
            </a:r>
          </a:p>
          <a:p>
            <a:pPr lvl="2" fontAlgn="auto">
              <a:spcBef>
                <a:spcPts val="300"/>
              </a:spcBef>
              <a:spcAft>
                <a:spcPts val="300"/>
              </a:spcAft>
              <a:defRPr/>
            </a:pPr>
            <a:endParaRPr lang="tr-TR" sz="1600" dirty="0">
              <a:solidFill>
                <a:schemeClr val="tx2"/>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35843"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dirty="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Ortak Hükümler</a:t>
            </a:r>
            <a:endParaRPr lang="tr-TR" sz="1600" dirty="0">
              <a:solidFill>
                <a:schemeClr val="tx1"/>
              </a:solidFill>
              <a:cs typeface="Arial" charset="0"/>
            </a:endParaRPr>
          </a:p>
        </p:txBody>
      </p:sp>
      <p:sp>
        <p:nvSpPr>
          <p:cNvPr id="36869" name="Rectangle 3"/>
          <p:cNvSpPr txBox="1">
            <a:spLocks noChangeArrowheads="1"/>
          </p:cNvSpPr>
          <p:nvPr/>
        </p:nvSpPr>
        <p:spPr bwMode="auto">
          <a:xfrm>
            <a:off x="179388" y="1857375"/>
            <a:ext cx="87852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63588" indent="-4191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tx1"/>
              </a:buClr>
              <a:buFont typeface="Wingdings" pitchFamily="2" charset="2"/>
              <a:buChar char="q"/>
              <a:defRPr/>
            </a:pPr>
            <a:r>
              <a:rPr lang="tr-TR" sz="1600" b="1" dirty="0" smtClean="0">
                <a:solidFill>
                  <a:schemeClr val="tx2"/>
                </a:solidFill>
                <a:cs typeface="Arial" charset="0"/>
              </a:rPr>
              <a:t>Tüm Teşviklerde</a:t>
            </a:r>
          </a:p>
          <a:p>
            <a:pPr lvl="1" eaLnBrk="1" fontAlgn="auto" hangingPunct="1">
              <a:spcBef>
                <a:spcPts val="600"/>
              </a:spcBef>
              <a:spcAft>
                <a:spcPts val="600"/>
              </a:spcAft>
              <a:buClr>
                <a:schemeClr val="tx1"/>
              </a:buClr>
              <a:buFont typeface="Wingdings" pitchFamily="2" charset="2"/>
              <a:buChar char="§"/>
              <a:defRPr/>
            </a:pPr>
            <a:r>
              <a:rPr lang="tr-TR" sz="1600" dirty="0" smtClean="0">
                <a:solidFill>
                  <a:schemeClr val="tx2"/>
                </a:solidFill>
                <a:latin typeface="Arial" pitchFamily="34" charset="0"/>
                <a:cs typeface="Arial" pitchFamily="34" charset="0"/>
              </a:rPr>
              <a:t>Aylık </a:t>
            </a:r>
            <a:r>
              <a:rPr lang="tr-TR" sz="1600" dirty="0">
                <a:solidFill>
                  <a:schemeClr val="tx2"/>
                </a:solidFill>
                <a:latin typeface="Arial" pitchFamily="34" charset="0"/>
                <a:cs typeface="Arial" pitchFamily="34" charset="0"/>
              </a:rPr>
              <a:t>prim ve hizmet belgesinin yasal süresi içinde Kuruma verilmesi, </a:t>
            </a:r>
          </a:p>
          <a:p>
            <a:pPr lvl="1" eaLnBrk="1" fontAlgn="auto" hangingPunct="1">
              <a:spcBef>
                <a:spcPts val="600"/>
              </a:spcBef>
              <a:spcAft>
                <a:spcPts val="600"/>
              </a:spcAft>
              <a:buClr>
                <a:schemeClr val="tx1"/>
              </a:buClr>
              <a:buFont typeface="Wingdings" pitchFamily="2" charset="2"/>
              <a:buChar char="§"/>
              <a:defRPr/>
            </a:pPr>
            <a:r>
              <a:rPr lang="tr-TR" sz="1600" dirty="0">
                <a:solidFill>
                  <a:schemeClr val="tx2"/>
                </a:solidFill>
                <a:latin typeface="Arial" pitchFamily="34" charset="0"/>
                <a:cs typeface="Arial" pitchFamily="34" charset="0"/>
              </a:rPr>
              <a:t>İşverence ödenmesi gereken primlerin yasal süresi içinde ödenmesi,    </a:t>
            </a:r>
          </a:p>
          <a:p>
            <a:pPr lvl="1" eaLnBrk="1" fontAlgn="auto" hangingPunct="1">
              <a:spcBef>
                <a:spcPts val="600"/>
              </a:spcBef>
              <a:spcAft>
                <a:spcPts val="600"/>
              </a:spcAft>
              <a:buClr>
                <a:schemeClr val="tx1"/>
              </a:buClr>
              <a:buFont typeface="Wingdings" pitchFamily="2" charset="2"/>
              <a:buChar char="§"/>
              <a:defRPr/>
            </a:pPr>
            <a:r>
              <a:rPr lang="tr-TR" sz="1600" dirty="0" smtClean="0">
                <a:solidFill>
                  <a:schemeClr val="tx2"/>
                </a:solidFill>
                <a:latin typeface="Arial" pitchFamily="34" charset="0"/>
                <a:cs typeface="Arial" pitchFamily="34" charset="0"/>
              </a:rPr>
              <a:t>Kuruma </a:t>
            </a:r>
            <a:r>
              <a:rPr lang="tr-TR" sz="1600" dirty="0">
                <a:solidFill>
                  <a:schemeClr val="tx2"/>
                </a:solidFill>
                <a:latin typeface="Arial" pitchFamily="34" charset="0"/>
                <a:cs typeface="Arial" pitchFamily="34" charset="0"/>
              </a:rPr>
              <a:t>sigorta primi, işsizlik sigortası primi, idari para cezası ve bunlara ilişkin gecikme zammı ve gecikme cezası borcu bulunmaması ya da taksitlendirilmiş olması ve bozma koşuluna girilmemiş olması,</a:t>
            </a:r>
            <a:endParaRPr lang="tr-TR" altLang="tr-TR" sz="1600" dirty="0">
              <a:solidFill>
                <a:schemeClr val="tx2"/>
              </a:solidFill>
              <a:latin typeface="Arial" pitchFamily="34" charset="0"/>
              <a:cs typeface="Arial" pitchFamily="34" charset="0"/>
            </a:endParaRPr>
          </a:p>
          <a:p>
            <a:pPr lvl="1" eaLnBrk="1" fontAlgn="auto" hangingPunct="1">
              <a:spcBef>
                <a:spcPts val="600"/>
              </a:spcBef>
              <a:spcAft>
                <a:spcPts val="600"/>
              </a:spcAft>
              <a:buClr>
                <a:schemeClr val="tx1"/>
              </a:buClr>
              <a:buFont typeface="Wingdings" pitchFamily="2" charset="2"/>
              <a:buChar char="§"/>
              <a:defRPr/>
            </a:pPr>
            <a:r>
              <a:rPr lang="tr-TR" altLang="tr-TR" sz="1600" dirty="0" smtClean="0">
                <a:solidFill>
                  <a:schemeClr val="tx2"/>
                </a:solidFill>
                <a:latin typeface="Arial" pitchFamily="34" charset="0"/>
                <a:cs typeface="Arial" pitchFamily="34" charset="0"/>
              </a:rPr>
              <a:t>Teşvik kapsamındaki sigortalının fiilen çalışması</a:t>
            </a:r>
          </a:p>
          <a:p>
            <a:pPr lvl="1" eaLnBrk="1" fontAlgn="auto" hangingPunct="1">
              <a:spcBef>
                <a:spcPts val="600"/>
              </a:spcBef>
              <a:spcAft>
                <a:spcPts val="600"/>
              </a:spcAft>
              <a:buClr>
                <a:schemeClr val="tx1"/>
              </a:buClr>
              <a:buFont typeface="Wingdings" pitchFamily="2" charset="2"/>
              <a:buChar char="§"/>
              <a:defRPr/>
            </a:pPr>
            <a:r>
              <a:rPr lang="tr-TR" altLang="tr-TR" sz="1600" dirty="0" smtClean="0">
                <a:solidFill>
                  <a:schemeClr val="tx2"/>
                </a:solidFill>
                <a:latin typeface="Arial" pitchFamily="34" charset="0"/>
                <a:cs typeface="Arial" pitchFamily="34" charset="0"/>
              </a:rPr>
              <a:t>Kayıt </a:t>
            </a:r>
            <a:r>
              <a:rPr lang="tr-TR" altLang="tr-TR" sz="1600" dirty="0">
                <a:solidFill>
                  <a:schemeClr val="tx2"/>
                </a:solidFill>
                <a:latin typeface="Arial" pitchFamily="34" charset="0"/>
                <a:cs typeface="Arial" pitchFamily="34" charset="0"/>
              </a:rPr>
              <a:t>dışı sigortalı çalıştırılmaması ya da sahte sigortalı bildiriminde bulunulmaması,</a:t>
            </a:r>
          </a:p>
          <a:p>
            <a:pPr marL="344488" lvl="1" indent="0" eaLnBrk="1" fontAlgn="auto" hangingPunct="1">
              <a:spcBef>
                <a:spcPts val="600"/>
              </a:spcBef>
              <a:spcAft>
                <a:spcPts val="600"/>
              </a:spcAft>
              <a:defRPr/>
            </a:pPr>
            <a:r>
              <a:rPr lang="tr-TR" sz="1600" dirty="0" smtClean="0">
                <a:solidFill>
                  <a:schemeClr val="tx2"/>
                </a:solidFill>
                <a:cs typeface="Arial" charset="0"/>
              </a:rPr>
              <a:t>Gerekmektedir.</a:t>
            </a:r>
          </a:p>
          <a:p>
            <a:pPr marL="344488" lvl="1" indent="0" eaLnBrk="1" fontAlgn="auto" hangingPunct="1">
              <a:spcBef>
                <a:spcPts val="600"/>
              </a:spcBef>
              <a:spcAft>
                <a:spcPts val="600"/>
              </a:spcAft>
              <a:defRPr/>
            </a:pPr>
            <a:endParaRPr lang="tr-TR" sz="1600" dirty="0" smtClean="0">
              <a:solidFill>
                <a:schemeClr val="tx2"/>
              </a:solidFill>
              <a:cs typeface="Arial" charset="0"/>
            </a:endParaRPr>
          </a:p>
          <a:p>
            <a:pPr lvl="1" eaLnBrk="1" fontAlgn="auto" hangingPunct="1">
              <a:spcBef>
                <a:spcPts val="600"/>
              </a:spcBef>
              <a:spcAft>
                <a:spcPts val="600"/>
              </a:spcAft>
              <a:buClr>
                <a:schemeClr val="tx1"/>
              </a:buClr>
              <a:buFont typeface="Wingdings" pitchFamily="2" charset="2"/>
              <a:buChar char="§"/>
              <a:defRPr/>
            </a:pPr>
            <a:r>
              <a:rPr lang="tr-TR" sz="1600" dirty="0" smtClean="0">
                <a:solidFill>
                  <a:schemeClr val="tx2"/>
                </a:solidFill>
                <a:cs typeface="Arial" charset="0"/>
              </a:rPr>
              <a:t>Hazinece karşılanan sigorta primleri, gelir ve kurumlar vergisi uygulamalarında gider veya maliyet unsuru olarak dikkate alınmayacaktır.</a:t>
            </a:r>
          </a:p>
          <a:p>
            <a:pPr marL="344488" lvl="1" indent="0" algn="just">
              <a:spcBef>
                <a:spcPct val="20000"/>
              </a:spcBef>
              <a:buClr>
                <a:schemeClr val="tx1"/>
              </a:buClr>
              <a:defRPr/>
            </a:pPr>
            <a:endParaRPr lang="tr-TR" sz="1600" dirty="0" smtClean="0">
              <a:solidFill>
                <a:schemeClr val="tx2"/>
              </a:solidFill>
              <a:cs typeface="Arial" charset="0"/>
            </a:endParaRPr>
          </a:p>
          <a:p>
            <a:pPr lvl="1" algn="just">
              <a:spcBef>
                <a:spcPct val="20000"/>
              </a:spcBef>
              <a:buClr>
                <a:schemeClr val="tx1"/>
              </a:buClr>
              <a:buFont typeface="Wingdings" pitchFamily="2" charset="2"/>
              <a:buChar char="§"/>
              <a:defRPr/>
            </a:pPr>
            <a:endParaRPr lang="tr-TR" sz="1600" dirty="0" smtClean="0">
              <a:solidFill>
                <a:schemeClr val="tx2"/>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rbest Form 15"/>
          <p:cNvSpPr/>
          <p:nvPr/>
        </p:nvSpPr>
        <p:spPr bwMode="auto">
          <a:xfrm>
            <a:off x="288925" y="1484313"/>
            <a:ext cx="2338388" cy="4792662"/>
          </a:xfrm>
          <a:custGeom>
            <a:avLst/>
            <a:gdLst>
              <a:gd name="connsiteX0" fmla="*/ 0 w 2123285"/>
              <a:gd name="connsiteY0" fmla="*/ 212329 h 5839855"/>
              <a:gd name="connsiteX1" fmla="*/ 212329 w 2123285"/>
              <a:gd name="connsiteY1" fmla="*/ 0 h 5839855"/>
              <a:gd name="connsiteX2" fmla="*/ 1910957 w 2123285"/>
              <a:gd name="connsiteY2" fmla="*/ 0 h 5839855"/>
              <a:gd name="connsiteX3" fmla="*/ 2123286 w 2123285"/>
              <a:gd name="connsiteY3" fmla="*/ 212329 h 5839855"/>
              <a:gd name="connsiteX4" fmla="*/ 2123285 w 2123285"/>
              <a:gd name="connsiteY4" fmla="*/ 5627527 h 5839855"/>
              <a:gd name="connsiteX5" fmla="*/ 1910956 w 2123285"/>
              <a:gd name="connsiteY5" fmla="*/ 5839856 h 5839855"/>
              <a:gd name="connsiteX6" fmla="*/ 212329 w 2123285"/>
              <a:gd name="connsiteY6" fmla="*/ 5839855 h 5839855"/>
              <a:gd name="connsiteX7" fmla="*/ 0 w 2123285"/>
              <a:gd name="connsiteY7" fmla="*/ 5627526 h 5839855"/>
              <a:gd name="connsiteX8" fmla="*/ 0 w 2123285"/>
              <a:gd name="connsiteY8" fmla="*/ 212329 h 58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285" h="5839855">
                <a:moveTo>
                  <a:pt x="0" y="212329"/>
                </a:moveTo>
                <a:cubicBezTo>
                  <a:pt x="0" y="95063"/>
                  <a:pt x="95063" y="0"/>
                  <a:pt x="212329" y="0"/>
                </a:cubicBezTo>
                <a:lnTo>
                  <a:pt x="1910957" y="0"/>
                </a:lnTo>
                <a:cubicBezTo>
                  <a:pt x="2028223" y="0"/>
                  <a:pt x="2123286" y="95063"/>
                  <a:pt x="2123286" y="212329"/>
                </a:cubicBezTo>
                <a:cubicBezTo>
                  <a:pt x="2123286" y="2017395"/>
                  <a:pt x="2123285" y="3822461"/>
                  <a:pt x="2123285" y="5627527"/>
                </a:cubicBezTo>
                <a:cubicBezTo>
                  <a:pt x="2123285" y="5744793"/>
                  <a:pt x="2028222" y="5839856"/>
                  <a:pt x="1910956" y="5839856"/>
                </a:cubicBezTo>
                <a:lnTo>
                  <a:pt x="212329" y="5839855"/>
                </a:lnTo>
                <a:cubicBezTo>
                  <a:pt x="95063" y="5839855"/>
                  <a:pt x="0" y="5744792"/>
                  <a:pt x="0" y="5627526"/>
                </a:cubicBezTo>
                <a:lnTo>
                  <a:pt x="0" y="212329"/>
                </a:lnTo>
                <a:close/>
              </a:path>
            </a:pathLst>
          </a:custGeom>
        </p:spPr>
        <p:style>
          <a:lnRef idx="1">
            <a:schemeClr val="accent4"/>
          </a:lnRef>
          <a:fillRef idx="2">
            <a:schemeClr val="accent4"/>
          </a:fillRef>
          <a:effectRef idx="1">
            <a:schemeClr val="accent4"/>
          </a:effectRef>
          <a:fontRef idx="minor">
            <a:schemeClr val="dk1"/>
          </a:fontRef>
        </p:style>
        <p:txBody>
          <a:bodyPr lIns="85344" tIns="2421286" rIns="85344" bIns="1253315" spcCol="1270" anchor="ctr"/>
          <a:lstStyle/>
          <a:p>
            <a:pPr marL="174625" defTabSz="533400">
              <a:lnSpc>
                <a:spcPct val="90000"/>
              </a:lnSpc>
              <a:spcAft>
                <a:spcPct val="35000"/>
              </a:spcAft>
              <a:defRPr/>
            </a:pPr>
            <a:r>
              <a:rPr lang="tr-TR" sz="1400" b="1" dirty="0">
                <a:solidFill>
                  <a:schemeClr val="tx2"/>
                </a:solidFill>
                <a:cs typeface="Arial" charset="0"/>
              </a:rPr>
              <a:t>- 2017 Yılında İlave İşçi İstihdam Eden </a:t>
            </a:r>
          </a:p>
          <a:p>
            <a:pPr marL="174625" defTabSz="533400">
              <a:lnSpc>
                <a:spcPct val="90000"/>
              </a:lnSpc>
              <a:spcAft>
                <a:spcPct val="35000"/>
              </a:spcAft>
              <a:defRPr/>
            </a:pPr>
            <a:r>
              <a:rPr lang="tr-TR" sz="1400" b="1" dirty="0">
                <a:solidFill>
                  <a:schemeClr val="tx2"/>
                </a:solidFill>
                <a:cs typeface="Arial" charset="0"/>
              </a:rPr>
              <a:t>İşveren </a:t>
            </a:r>
            <a:r>
              <a:rPr lang="tr-TR" sz="1400" b="1" dirty="0" smtClean="0">
                <a:solidFill>
                  <a:schemeClr val="tx2"/>
                </a:solidFill>
                <a:cs typeface="Arial" charset="0"/>
              </a:rPr>
              <a:t>Teşviki</a:t>
            </a:r>
            <a:endParaRPr lang="tr-TR" sz="1400" b="1" dirty="0">
              <a:solidFill>
                <a:schemeClr val="tx2"/>
              </a:solidFill>
              <a:cs typeface="Arial" charset="0"/>
            </a:endParaRPr>
          </a:p>
        </p:txBody>
      </p:sp>
      <p:sp>
        <p:nvSpPr>
          <p:cNvPr id="31747" name="Altbilgi Yer Tutucusu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4" name="Çapraz Köşesi Kesik Dikdörtgen 18"/>
          <p:cNvSpPr/>
          <p:nvPr/>
        </p:nvSpPr>
        <p:spPr>
          <a:xfrm>
            <a:off x="468313" y="1700213"/>
            <a:ext cx="2016125" cy="1452562"/>
          </a:xfrm>
          <a:prstGeom prst="snip2Diag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tr-TR" b="1" dirty="0">
                <a:solidFill>
                  <a:schemeClr val="tx2"/>
                </a:solidFill>
                <a:cs typeface="Arial" charset="0"/>
              </a:rPr>
              <a:t>5746</a:t>
            </a:r>
          </a:p>
          <a:p>
            <a:pPr algn="ctr">
              <a:defRPr/>
            </a:pPr>
            <a:r>
              <a:rPr lang="tr-TR" b="1" dirty="0">
                <a:solidFill>
                  <a:schemeClr val="tx2"/>
                </a:solidFill>
                <a:cs typeface="Arial" charset="0"/>
              </a:rPr>
              <a:t>Teşvik Uygulaması</a:t>
            </a:r>
          </a:p>
        </p:txBody>
      </p:sp>
      <p:sp>
        <p:nvSpPr>
          <p:cNvPr id="17" name="Rectangle 3"/>
          <p:cNvSpPr txBox="1">
            <a:spLocks noChangeArrowheads="1"/>
          </p:cNvSpPr>
          <p:nvPr/>
        </p:nvSpPr>
        <p:spPr>
          <a:xfrm>
            <a:off x="2771775" y="2349500"/>
            <a:ext cx="6048375" cy="35274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Yasal Dayanak</a:t>
            </a:r>
          </a:p>
          <a:p>
            <a:pPr lvl="1" algn="just">
              <a:defRPr/>
            </a:pPr>
            <a:r>
              <a:rPr lang="tr-TR" sz="1600" dirty="0" smtClean="0">
                <a:solidFill>
                  <a:schemeClr val="tx2"/>
                </a:solidFill>
                <a:latin typeface="Arial" pitchFamily="34" charset="0"/>
                <a:cs typeface="Arial" pitchFamily="34" charset="0"/>
              </a:rPr>
              <a:t>687 sayılı KHK (4447 geçici 17)</a:t>
            </a:r>
          </a:p>
          <a:p>
            <a:pPr lvl="1" algn="just">
              <a:defRPr/>
            </a:pPr>
            <a:r>
              <a:rPr lang="tr-TR" sz="1600" dirty="0" smtClean="0">
                <a:solidFill>
                  <a:schemeClr val="tx2"/>
                </a:solidFill>
                <a:latin typeface="Arial" pitchFamily="34" charset="0"/>
                <a:cs typeface="Arial" pitchFamily="34" charset="0"/>
              </a:rPr>
              <a:t>2017/10  </a:t>
            </a:r>
            <a:r>
              <a:rPr lang="tr-TR" sz="1600" dirty="0">
                <a:solidFill>
                  <a:schemeClr val="tx2"/>
                </a:solidFill>
                <a:latin typeface="Arial" pitchFamily="34" charset="0"/>
                <a:cs typeface="Arial" pitchFamily="34" charset="0"/>
              </a:rPr>
              <a:t>S</a:t>
            </a:r>
            <a:r>
              <a:rPr lang="tr-TR" sz="1600" dirty="0" smtClean="0">
                <a:solidFill>
                  <a:schemeClr val="tx2"/>
                </a:solidFill>
                <a:latin typeface="Arial" pitchFamily="34" charset="0"/>
                <a:cs typeface="Arial" pitchFamily="34" charset="0"/>
              </a:rPr>
              <a:t>ayılı Genelge</a:t>
            </a:r>
          </a:p>
          <a:p>
            <a:pPr lvl="1" algn="just">
              <a:defRPr/>
            </a:pPr>
            <a:endParaRPr lang="tr-TR" sz="160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Yürürlük Tarihi	: </a:t>
            </a:r>
            <a:r>
              <a:rPr lang="tr-TR" sz="1600" b="0" dirty="0" smtClean="0">
                <a:solidFill>
                  <a:schemeClr val="tx2"/>
                </a:solidFill>
                <a:latin typeface="Arial" pitchFamily="34" charset="0"/>
                <a:cs typeface="Arial" pitchFamily="34" charset="0"/>
              </a:rPr>
              <a:t>01/02/2017 -31/12/2017</a:t>
            </a:r>
          </a:p>
          <a:p>
            <a:pPr algn="just">
              <a:defRPr/>
            </a:pPr>
            <a:endParaRPr lang="tr-TR" sz="1600" b="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Prim Teşvik Oranı</a:t>
            </a:r>
          </a:p>
          <a:p>
            <a:pPr marL="804863" lvl="1" indent="-358775" algn="just">
              <a:defRPr/>
            </a:pPr>
            <a:r>
              <a:rPr lang="tr-TR" sz="1500" dirty="0" smtClean="0">
                <a:solidFill>
                  <a:schemeClr val="tx2"/>
                </a:solidFill>
                <a:latin typeface="Arial" pitchFamily="34" charset="0"/>
                <a:cs typeface="Arial" pitchFamily="34" charset="0"/>
              </a:rPr>
              <a:t>Günlük 22,22 TL olmak üzere</a:t>
            </a:r>
          </a:p>
          <a:p>
            <a:pPr marL="804863" indent="-358775">
              <a:buFont typeface="Wingdings" panose="05000000000000000000" pitchFamily="2" charset="2"/>
              <a:buChar char="§"/>
            </a:pPr>
            <a:r>
              <a:rPr lang="tr-TR" sz="1500" b="0" dirty="0">
                <a:solidFill>
                  <a:schemeClr val="tx2"/>
                </a:solidFill>
                <a:latin typeface="Arial" pitchFamily="34" charset="0"/>
                <a:cs typeface="Arial" pitchFamily="34" charset="0"/>
              </a:rPr>
              <a:t>Aylık </a:t>
            </a:r>
            <a:r>
              <a:rPr lang="tr-TR" sz="1500" b="0" dirty="0">
                <a:solidFill>
                  <a:schemeClr val="tx2"/>
                </a:solidFill>
                <a:latin typeface="Arial" pitchFamily="34" charset="0"/>
                <a:cs typeface="Arial" pitchFamily="34" charset="0"/>
                <a:sym typeface="Wingdings"/>
              </a:rPr>
              <a:t></a:t>
            </a:r>
            <a:r>
              <a:rPr lang="tr-TR" sz="1500" b="0" dirty="0">
                <a:solidFill>
                  <a:schemeClr val="tx2"/>
                </a:solidFill>
                <a:latin typeface="Arial" pitchFamily="34" charset="0"/>
                <a:cs typeface="Arial" pitchFamily="34" charset="0"/>
              </a:rPr>
              <a:t> 22,22 x 30 = 666,60 TL sigorta ve işsizlik primi devlet tarafından karşılanacaktır. </a:t>
            </a:r>
            <a:r>
              <a:rPr lang="tr-TR" sz="1500" b="0" dirty="0" smtClean="0">
                <a:solidFill>
                  <a:schemeClr val="tx2"/>
                </a:solidFill>
                <a:latin typeface="Arial" pitchFamily="34" charset="0"/>
                <a:cs typeface="Arial" pitchFamily="34" charset="0"/>
              </a:rPr>
              <a:t/>
            </a:r>
            <a:br>
              <a:rPr lang="tr-TR" sz="1500" b="0" dirty="0" smtClean="0">
                <a:solidFill>
                  <a:schemeClr val="tx2"/>
                </a:solidFill>
                <a:latin typeface="Arial" pitchFamily="34" charset="0"/>
                <a:cs typeface="Arial" pitchFamily="34" charset="0"/>
              </a:rPr>
            </a:br>
            <a:r>
              <a:rPr lang="tr-TR" sz="1400" b="0" i="1" dirty="0" smtClean="0">
                <a:solidFill>
                  <a:schemeClr val="tx2"/>
                </a:solidFill>
                <a:latin typeface="Arial" pitchFamily="34" charset="0"/>
                <a:cs typeface="Arial" pitchFamily="34" charset="0"/>
              </a:rPr>
              <a:t>(</a:t>
            </a:r>
            <a:r>
              <a:rPr lang="tr-TR" sz="1400" b="0" i="1" dirty="0">
                <a:solidFill>
                  <a:schemeClr val="tx2"/>
                </a:solidFill>
                <a:latin typeface="Arial" pitchFamily="34" charset="0"/>
                <a:cs typeface="Arial" pitchFamily="34" charset="0"/>
              </a:rPr>
              <a:t>2017 yılında tescil edilen iş yerleri için </a:t>
            </a:r>
            <a:r>
              <a:rPr lang="tr-TR" sz="1400" b="0" i="1" dirty="0" smtClean="0">
                <a:solidFill>
                  <a:schemeClr val="tx2"/>
                </a:solidFill>
                <a:latin typeface="Arial" pitchFamily="34" charset="0"/>
                <a:cs typeface="Arial" pitchFamily="34" charset="0"/>
              </a:rPr>
              <a:t>teşvik </a:t>
            </a:r>
            <a:r>
              <a:rPr lang="tr-TR" sz="1400" b="0" i="1" dirty="0">
                <a:solidFill>
                  <a:schemeClr val="tx2"/>
                </a:solidFill>
                <a:latin typeface="Arial" pitchFamily="34" charset="0"/>
                <a:cs typeface="Arial" pitchFamily="34" charset="0"/>
              </a:rPr>
              <a:t>tutarı </a:t>
            </a:r>
            <a:r>
              <a:rPr lang="tr-TR" sz="1400" b="0" i="1" dirty="0" smtClean="0">
                <a:solidFill>
                  <a:schemeClr val="tx2"/>
                </a:solidFill>
                <a:latin typeface="Arial" pitchFamily="34" charset="0"/>
                <a:cs typeface="Arial" pitchFamily="34" charset="0"/>
              </a:rPr>
              <a:t>11,11TL</a:t>
            </a:r>
            <a:r>
              <a:rPr lang="tr-TR" sz="1400" b="0" i="1" dirty="0">
                <a:solidFill>
                  <a:schemeClr val="tx2"/>
                </a:solidFill>
                <a:latin typeface="Arial" pitchFamily="34" charset="0"/>
                <a:cs typeface="Arial" pitchFamily="34" charset="0"/>
              </a:rPr>
              <a:t>)</a:t>
            </a:r>
          </a:p>
          <a:p>
            <a:pPr marL="446088" indent="0">
              <a:buNone/>
            </a:pPr>
            <a:endParaRPr lang="tr-TR" sz="1500" b="0" dirty="0">
              <a:solidFill>
                <a:schemeClr val="tx2"/>
              </a:solidFill>
              <a:latin typeface="Arial" pitchFamily="34" charset="0"/>
              <a:cs typeface="Arial" pitchFamily="34" charset="0"/>
            </a:endParaRPr>
          </a:p>
          <a:p>
            <a:pPr marL="446088" indent="0">
              <a:buNone/>
            </a:pPr>
            <a:r>
              <a:rPr lang="tr-TR" sz="1500" b="0" dirty="0">
                <a:solidFill>
                  <a:schemeClr val="tx2"/>
                </a:solidFill>
                <a:latin typeface="Arial" pitchFamily="34" charset="0"/>
                <a:cs typeface="Arial" pitchFamily="34" charset="0"/>
              </a:rPr>
              <a:t>Bunlara ilave olarak; </a:t>
            </a:r>
          </a:p>
          <a:p>
            <a:pPr marL="804863" indent="-358775">
              <a:buFont typeface="Wingdings" panose="05000000000000000000" pitchFamily="2" charset="2"/>
              <a:buChar char="§"/>
            </a:pPr>
            <a:r>
              <a:rPr lang="tr-TR" sz="1500" b="0" dirty="0">
                <a:solidFill>
                  <a:schemeClr val="tx2"/>
                </a:solidFill>
                <a:latin typeface="Arial" pitchFamily="34" charset="0"/>
                <a:cs typeface="Arial" pitchFamily="34" charset="0"/>
              </a:rPr>
              <a:t>13,49 TL damga vergisi, 93,32 TL gelir vergisi olmak üzere toplam 773,11 TL bu teşvikten karşılanacaktır</a:t>
            </a:r>
            <a:r>
              <a:rPr lang="tr-TR" sz="1500" dirty="0">
                <a:solidFill>
                  <a:schemeClr val="tx2"/>
                </a:solidFill>
                <a:latin typeface="Arial" pitchFamily="34" charset="0"/>
                <a:cs typeface="Arial" pitchFamily="34" charset="0"/>
              </a:rPr>
              <a:t>.</a:t>
            </a:r>
          </a:p>
        </p:txBody>
      </p:sp>
      <p:cxnSp>
        <p:nvCxnSpPr>
          <p:cNvPr id="4" name="Düz Bağlayıcı 3"/>
          <p:cNvCxnSpPr/>
          <p:nvPr/>
        </p:nvCxnSpPr>
        <p:spPr>
          <a:xfrm>
            <a:off x="2771775" y="1484313"/>
            <a:ext cx="5976938"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31751"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18"/>
          <p:cNvSpPr/>
          <p:nvPr/>
        </p:nvSpPr>
        <p:spPr>
          <a:xfrm>
            <a:off x="4777312" y="764704"/>
            <a:ext cx="1223962"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4857</a:t>
            </a:r>
          </a:p>
          <a:p>
            <a:pPr algn="ctr">
              <a:defRPr/>
            </a:pPr>
            <a:r>
              <a:rPr lang="tr-TR" sz="1400" b="1" dirty="0">
                <a:solidFill>
                  <a:schemeClr val="tx1"/>
                </a:solidFill>
                <a:cs typeface="Arial" charset="0"/>
              </a:rPr>
              <a:t>Teşvik</a:t>
            </a:r>
          </a:p>
        </p:txBody>
      </p:sp>
      <p:sp>
        <p:nvSpPr>
          <p:cNvPr id="10" name="Çapraz Köşesi Kesik Dikdörtgen 42"/>
          <p:cNvSpPr/>
          <p:nvPr/>
        </p:nvSpPr>
        <p:spPr>
          <a:xfrm>
            <a:off x="3338739" y="764704"/>
            <a:ext cx="1222375"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6645</a:t>
            </a:r>
          </a:p>
          <a:p>
            <a:pPr algn="ctr">
              <a:defRPr/>
            </a:pPr>
            <a:r>
              <a:rPr lang="tr-TR" sz="1400" b="1" dirty="0">
                <a:solidFill>
                  <a:schemeClr val="tx1"/>
                </a:solidFill>
                <a:cs typeface="Arial" charset="0"/>
              </a:rPr>
              <a:t>Teşvik</a:t>
            </a:r>
          </a:p>
        </p:txBody>
      </p:sp>
      <p:sp>
        <p:nvSpPr>
          <p:cNvPr id="11" name="Çapraz Köşesi Kesik Dikdörtgen 18"/>
          <p:cNvSpPr/>
          <p:nvPr/>
        </p:nvSpPr>
        <p:spPr>
          <a:xfrm>
            <a:off x="1907877"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6111</a:t>
            </a:r>
          </a:p>
          <a:p>
            <a:pPr algn="ctr">
              <a:defRPr/>
            </a:pPr>
            <a:r>
              <a:rPr lang="tr-TR" sz="1400" b="1" dirty="0">
                <a:solidFill>
                  <a:schemeClr val="tx1"/>
                </a:solidFill>
                <a:cs typeface="Arial" charset="0"/>
              </a:rPr>
              <a:t>Teşvik</a:t>
            </a:r>
          </a:p>
        </p:txBody>
      </p:sp>
      <p:sp>
        <p:nvSpPr>
          <p:cNvPr id="13" name="Çapraz Köşesi Kesik Dikdörtgen 40"/>
          <p:cNvSpPr/>
          <p:nvPr/>
        </p:nvSpPr>
        <p:spPr>
          <a:xfrm>
            <a:off x="479425"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5510</a:t>
            </a:r>
          </a:p>
          <a:p>
            <a:pPr algn="ctr">
              <a:defRPr/>
            </a:pPr>
            <a:r>
              <a:rPr lang="tr-TR" sz="1400" b="1" dirty="0">
                <a:solidFill>
                  <a:schemeClr val="tx1"/>
                </a:solidFill>
                <a:cs typeface="Arial" charset="0"/>
              </a:rPr>
              <a:t>Teşvik</a:t>
            </a:r>
          </a:p>
        </p:txBody>
      </p:sp>
      <p:sp>
        <p:nvSpPr>
          <p:cNvPr id="15" name="Çapraz Köşesi Kesik Dikdörtgen 18"/>
          <p:cNvSpPr/>
          <p:nvPr/>
        </p:nvSpPr>
        <p:spPr>
          <a:xfrm>
            <a:off x="7596509" y="764704"/>
            <a:ext cx="1223963" cy="600075"/>
          </a:xfrm>
          <a:prstGeom prst="snip2DiagRect">
            <a:avLst/>
          </a:prstGeom>
          <a:solidFill>
            <a:schemeClr val="tx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smtClean="0">
                <a:solidFill>
                  <a:srgbClr val="FFFFFF"/>
                </a:solidFill>
                <a:cs typeface="Arial" charset="0"/>
              </a:rPr>
              <a:t>687</a:t>
            </a:r>
            <a:endParaRPr lang="tr-TR" sz="1400" b="1" dirty="0">
              <a:solidFill>
                <a:srgbClr val="FFFFFF"/>
              </a:solidFill>
              <a:cs typeface="Arial" charset="0"/>
            </a:endParaRPr>
          </a:p>
          <a:p>
            <a:pPr algn="ctr">
              <a:defRPr/>
            </a:pPr>
            <a:r>
              <a:rPr lang="tr-TR" sz="1400" b="1" dirty="0">
                <a:solidFill>
                  <a:srgbClr val="FFFFFF"/>
                </a:solidFill>
                <a:cs typeface="Arial" charset="0"/>
              </a:rPr>
              <a:t>Teşvik</a:t>
            </a:r>
          </a:p>
        </p:txBody>
      </p:sp>
      <p:pic>
        <p:nvPicPr>
          <p:cNvPr id="1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7322" y="1890826"/>
            <a:ext cx="1736902" cy="1071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Metin kutusu 18"/>
          <p:cNvSpPr txBox="1"/>
          <p:nvPr/>
        </p:nvSpPr>
        <p:spPr>
          <a:xfrm>
            <a:off x="2828131" y="1713502"/>
            <a:ext cx="3544069" cy="400110"/>
          </a:xfrm>
          <a:prstGeom prst="rect">
            <a:avLst/>
          </a:prstGeom>
          <a:noFill/>
        </p:spPr>
        <p:txBody>
          <a:bodyPr wrap="square" rtlCol="0">
            <a:spAutoFit/>
          </a:bodyPr>
          <a:lstStyle/>
          <a:p>
            <a:r>
              <a:rPr lang="tr-TR" sz="2000" b="1" dirty="0" smtClean="0">
                <a:solidFill>
                  <a:schemeClr val="tx2"/>
                </a:solidFill>
                <a:latin typeface="Arial" pitchFamily="34" charset="0"/>
                <a:cs typeface="Arial" pitchFamily="34" charset="0"/>
              </a:rPr>
              <a:t>687 </a:t>
            </a:r>
            <a:r>
              <a:rPr lang="tr-TR" sz="2000" b="1" dirty="0">
                <a:solidFill>
                  <a:schemeClr val="tx2"/>
                </a:solidFill>
                <a:latin typeface="Arial" pitchFamily="34" charset="0"/>
                <a:cs typeface="Arial" pitchFamily="34" charset="0"/>
              </a:rPr>
              <a:t>Teşvik </a:t>
            </a:r>
            <a:r>
              <a:rPr lang="tr-TR" sz="2000" b="1" dirty="0" smtClean="0">
                <a:solidFill>
                  <a:schemeClr val="tx2"/>
                </a:solidFill>
                <a:latin typeface="Arial" pitchFamily="34" charset="0"/>
                <a:cs typeface="Arial" pitchFamily="34" charset="0"/>
              </a:rPr>
              <a:t>Uygulaması</a:t>
            </a:r>
            <a:endParaRPr lang="tr-TR" sz="2000" b="1" dirty="0">
              <a:solidFill>
                <a:schemeClr val="tx2"/>
              </a:solidFill>
              <a:latin typeface="Arial" pitchFamily="34" charset="0"/>
              <a:cs typeface="Arial" pitchFamily="34" charset="0"/>
            </a:endParaRPr>
          </a:p>
        </p:txBody>
      </p:sp>
      <p:sp>
        <p:nvSpPr>
          <p:cNvPr id="20" name="Çapraz Köşesi Kesik Dikdörtgen 18"/>
          <p:cNvSpPr/>
          <p:nvPr/>
        </p:nvSpPr>
        <p:spPr>
          <a:xfrm>
            <a:off x="6195699"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5746</a:t>
            </a:r>
          </a:p>
          <a:p>
            <a:pPr algn="ctr">
              <a:defRPr/>
            </a:pPr>
            <a:r>
              <a:rPr lang="tr-TR" sz="1400" b="1" dirty="0" smtClean="0">
                <a:solidFill>
                  <a:schemeClr val="tx1"/>
                </a:solidFill>
                <a:cs typeface="Arial" charset="0"/>
              </a:rPr>
              <a:t>Teşvik</a:t>
            </a:r>
            <a:endParaRPr lang="tr-TR" sz="1400" b="1" dirty="0">
              <a:solidFill>
                <a:schemeClr val="tx1"/>
              </a:solidFill>
              <a:cs typeface="Arial" charset="0"/>
            </a:endParaRPr>
          </a:p>
        </p:txBody>
      </p:sp>
    </p:spTree>
    <p:extLst>
      <p:ext uri="{BB962C8B-B14F-4D97-AF65-F5344CB8AC3E}">
        <p14:creationId xmlns:p14="http://schemas.microsoft.com/office/powerpoint/2010/main" val="2507447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25603"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smtClean="0">
                <a:solidFill>
                  <a:schemeClr val="tx1"/>
                </a:solidFill>
                <a:cs typeface="Arial" charset="0"/>
              </a:rPr>
              <a:t>687 </a:t>
            </a:r>
            <a:r>
              <a:rPr lang="tr-TR" sz="2000" b="1" dirty="0">
                <a:solidFill>
                  <a:schemeClr val="tx1"/>
                </a:solidFill>
                <a:cs typeface="Arial" charset="0"/>
              </a:rPr>
              <a:t>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3038" y="1808163"/>
            <a:ext cx="8785225" cy="46450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defRPr/>
            </a:pPr>
            <a:r>
              <a:rPr lang="tr-TR" sz="1600" dirty="0" smtClean="0">
                <a:solidFill>
                  <a:schemeClr val="tx2"/>
                </a:solidFill>
                <a:latin typeface="Arial" pitchFamily="34" charset="0"/>
                <a:cs typeface="Arial" pitchFamily="34" charset="0"/>
              </a:rPr>
              <a:t>Sigortalı Yönünden Usul ve Esaslar </a:t>
            </a:r>
            <a:br>
              <a:rPr lang="tr-TR" sz="1600" dirty="0" smtClean="0">
                <a:solidFill>
                  <a:schemeClr val="tx2"/>
                </a:solidFill>
                <a:latin typeface="Arial" pitchFamily="34" charset="0"/>
                <a:cs typeface="Arial" pitchFamily="34" charset="0"/>
              </a:rPr>
            </a:br>
            <a:endParaRPr lang="tr-TR" sz="1600" dirty="0" smtClean="0">
              <a:solidFill>
                <a:schemeClr val="tx2"/>
              </a:solidFill>
              <a:latin typeface="Arial" pitchFamily="34" charset="0"/>
              <a:cs typeface="Arial" pitchFamily="34" charset="0"/>
            </a:endParaRPr>
          </a:p>
          <a:p>
            <a:pPr lvl="1">
              <a:defRPr/>
            </a:pPr>
            <a:r>
              <a:rPr lang="tr-TR" sz="1600" dirty="0" smtClean="0">
                <a:solidFill>
                  <a:schemeClr val="tx2"/>
                </a:solidFill>
                <a:latin typeface="Arial" pitchFamily="34" charset="0"/>
                <a:cs typeface="Arial" pitchFamily="34" charset="0"/>
              </a:rPr>
              <a:t>1/2/2017 ila 31/12/2017 tarihleri arasında işe alınmış olması,</a:t>
            </a:r>
          </a:p>
          <a:p>
            <a:pPr lvl="1">
              <a:defRPr/>
            </a:pPr>
            <a:r>
              <a:rPr lang="tr-TR" sz="1600" dirty="0" smtClean="0">
                <a:solidFill>
                  <a:schemeClr val="tx2"/>
                </a:solidFill>
                <a:latin typeface="Arial" pitchFamily="34" charset="0"/>
                <a:cs typeface="Arial" pitchFamily="34" charset="0"/>
              </a:rPr>
              <a:t>İŞKUR’a kayıtlı işsiz olması,</a:t>
            </a:r>
          </a:p>
          <a:p>
            <a:pPr lvl="1">
              <a:defRPr/>
            </a:pPr>
            <a:r>
              <a:rPr lang="tr-TR" sz="1600" dirty="0" smtClean="0">
                <a:solidFill>
                  <a:schemeClr val="tx2"/>
                </a:solidFill>
                <a:latin typeface="Arial" pitchFamily="34" charset="0"/>
                <a:cs typeface="Arial" pitchFamily="34" charset="0"/>
              </a:rPr>
              <a:t>İşe alındıkları tarihten önceki 3 aya ilişkin APHB ‘de kayıtlı olmaması</a:t>
            </a:r>
          </a:p>
          <a:p>
            <a:pPr lvl="1">
              <a:defRPr/>
            </a:pPr>
            <a:r>
              <a:rPr lang="tr-TR" sz="1600" dirty="0">
                <a:solidFill>
                  <a:schemeClr val="tx2"/>
                </a:solidFill>
                <a:latin typeface="Arial" pitchFamily="34" charset="0"/>
                <a:cs typeface="Arial" pitchFamily="34" charset="0"/>
              </a:rPr>
              <a:t>Sigortalının işe girdiği tarihten önceki 3 aylık sürede işsiz olmasına rağmen işe girdiği tarihten önceki 6 aylık süre içerisinde işten ayrılış nedeni en son (19) , (20) ve (30) olarak bildirilen sigortalılar son 3 aylık sürede kuruma bildirilen sigortalı gibi dikkate alınacaktır</a:t>
            </a:r>
            <a:r>
              <a:rPr lang="tr-TR" sz="1600" dirty="0" smtClean="0">
                <a:solidFill>
                  <a:schemeClr val="tx2"/>
                </a:solidFill>
                <a:latin typeface="Arial" pitchFamily="34" charset="0"/>
                <a:cs typeface="Arial" pitchFamily="34" charset="0"/>
              </a:rPr>
              <a:t>.</a:t>
            </a:r>
          </a:p>
          <a:p>
            <a:pPr algn="just">
              <a:defRPr/>
            </a:pPr>
            <a:r>
              <a:rPr lang="tr-TR" sz="1600" dirty="0" smtClean="0">
                <a:solidFill>
                  <a:schemeClr val="tx2"/>
                </a:solidFill>
                <a:latin typeface="Arial" pitchFamily="34" charset="0"/>
                <a:cs typeface="Arial" pitchFamily="34" charset="0"/>
              </a:rPr>
              <a:t>İşveren Yönünden Usul ve Esaslar</a:t>
            </a:r>
          </a:p>
          <a:p>
            <a:pPr lvl="1">
              <a:defRPr/>
            </a:pPr>
            <a:r>
              <a:rPr lang="tr-TR" sz="1600" dirty="0">
                <a:solidFill>
                  <a:schemeClr val="tx2"/>
                </a:solidFill>
                <a:latin typeface="Arial" pitchFamily="34" charset="0"/>
                <a:cs typeface="Arial" pitchFamily="34" charset="0"/>
              </a:rPr>
              <a:t>Özel sektör işverenine ait olması, </a:t>
            </a:r>
          </a:p>
          <a:p>
            <a:pPr lvl="1">
              <a:defRPr/>
            </a:pPr>
            <a:r>
              <a:rPr lang="tr-TR" sz="1600" dirty="0" smtClean="0">
                <a:solidFill>
                  <a:schemeClr val="tx2"/>
                </a:solidFill>
                <a:latin typeface="Arial" pitchFamily="34" charset="0"/>
                <a:cs typeface="Arial" pitchFamily="34" charset="0"/>
              </a:rPr>
              <a:t>Sigortalının işe alındığı iş yerine ait 2016 aralık ayına ilişkin AHPB’ deki sigortalı sayısına ilave olarak çalıştırılması,</a:t>
            </a:r>
          </a:p>
          <a:p>
            <a:pPr lvl="1">
              <a:defRPr/>
            </a:pPr>
            <a:r>
              <a:rPr lang="tr-TR" sz="1600" dirty="0">
                <a:solidFill>
                  <a:schemeClr val="tx2"/>
                </a:solidFill>
                <a:latin typeface="Arial" pitchFamily="34" charset="0"/>
                <a:cs typeface="Arial" pitchFamily="34" charset="0"/>
              </a:rPr>
              <a:t>2016 yılı Aralık ayında Kuruma APHB  vermeyen işyerleri için; 2016/Ocak ila 2016/Kasım aylarında bildirilmiş olan toplam sigortalı sayısının ortalaması dikkate alınacaktır.</a:t>
            </a:r>
          </a:p>
          <a:p>
            <a:pPr marL="457200" lvl="1" indent="0">
              <a:buFont typeface="Wingdings" pitchFamily="2" charset="2"/>
              <a:buNone/>
              <a:defRPr/>
            </a:pPr>
            <a:r>
              <a:rPr lang="tr-TR" sz="1600" dirty="0" smtClean="0">
                <a:solidFill>
                  <a:schemeClr val="tx2"/>
                </a:solidFill>
                <a:latin typeface="Arial" pitchFamily="34" charset="0"/>
                <a:cs typeface="Arial" pitchFamily="34" charset="0"/>
              </a:rPr>
              <a:t>şartlarının </a:t>
            </a:r>
            <a:r>
              <a:rPr lang="tr-TR" sz="1600" dirty="0">
                <a:solidFill>
                  <a:schemeClr val="tx2"/>
                </a:solidFill>
                <a:latin typeface="Arial" pitchFamily="34" charset="0"/>
                <a:cs typeface="Arial" pitchFamily="34" charset="0"/>
              </a:rPr>
              <a:t>birlikte gerçekleşmiş olması gerekmektedir</a:t>
            </a:r>
            <a:r>
              <a:rPr lang="tr-TR" sz="1600" dirty="0" smtClean="0">
                <a:solidFill>
                  <a:schemeClr val="tx2"/>
                </a:solidFill>
                <a:latin typeface="Arial" pitchFamily="34" charset="0"/>
                <a:cs typeface="Arial" pitchFamily="34" charset="0"/>
              </a:rPr>
              <a:t>.</a:t>
            </a:r>
            <a:endParaRPr lang="tr-TR" sz="1200" dirty="0" smtClean="0">
              <a:latin typeface="Arial" pitchFamily="34" charset="0"/>
              <a:cs typeface="Arial" pitchFamily="34" charset="0"/>
            </a:endParaRPr>
          </a:p>
        </p:txBody>
      </p:sp>
    </p:spTree>
    <p:extLst>
      <p:ext uri="{BB962C8B-B14F-4D97-AF65-F5344CB8AC3E}">
        <p14:creationId xmlns:p14="http://schemas.microsoft.com/office/powerpoint/2010/main" val="39426706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25603"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smtClean="0">
                <a:solidFill>
                  <a:schemeClr val="tx1"/>
                </a:solidFill>
                <a:cs typeface="Arial" charset="0"/>
              </a:rPr>
              <a:t>687 </a:t>
            </a:r>
            <a:r>
              <a:rPr lang="tr-TR" sz="2000" b="1" dirty="0">
                <a:solidFill>
                  <a:schemeClr val="tx1"/>
                </a:solidFill>
                <a:cs typeface="Arial" charset="0"/>
              </a:rPr>
              <a:t>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3038" y="1808163"/>
            <a:ext cx="8785225" cy="46450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Diğer Hususlar:</a:t>
            </a:r>
          </a:p>
          <a:p>
            <a:pPr marL="358775" indent="0" algn="just">
              <a:buNone/>
              <a:defRPr/>
            </a:pPr>
            <a:endParaRPr lang="tr-TR" sz="1600" b="0" dirty="0" smtClean="0">
              <a:solidFill>
                <a:schemeClr val="tx2"/>
              </a:solidFill>
              <a:latin typeface="Arial" pitchFamily="34" charset="0"/>
              <a:cs typeface="Arial" pitchFamily="34" charset="0"/>
            </a:endParaRPr>
          </a:p>
          <a:p>
            <a:pPr marL="644525" indent="-285750" algn="just">
              <a:buFont typeface="Wingdings" panose="05000000000000000000" pitchFamily="2" charset="2"/>
              <a:buChar char="§"/>
              <a:defRPr/>
            </a:pPr>
            <a:r>
              <a:rPr lang="tr-TR" sz="1600" b="0" dirty="0" smtClean="0">
                <a:solidFill>
                  <a:schemeClr val="tx2"/>
                </a:solidFill>
                <a:latin typeface="Arial" pitchFamily="34" charset="0"/>
                <a:cs typeface="Arial" pitchFamily="34" charset="0"/>
              </a:rPr>
              <a:t>2017 yılında tescil edilen iş yerleri için; tescil edildiği tarihi takip eden üçüncü aydan itibaren günlük 11,11TL olarak faydalanacaktır.</a:t>
            </a:r>
          </a:p>
          <a:p>
            <a:pPr marL="644525" indent="-285750" algn="just">
              <a:buFont typeface="Wingdings" panose="05000000000000000000" pitchFamily="2" charset="2"/>
              <a:buChar char="§"/>
              <a:defRPr/>
            </a:pPr>
            <a:endParaRPr lang="tr-TR" sz="1600" b="0" dirty="0">
              <a:solidFill>
                <a:schemeClr val="tx2"/>
              </a:solidFill>
              <a:latin typeface="Arial" pitchFamily="34" charset="0"/>
              <a:cs typeface="Arial" pitchFamily="34" charset="0"/>
            </a:endParaRPr>
          </a:p>
          <a:p>
            <a:pPr marL="644525" indent="-285750" algn="just">
              <a:buFont typeface="Wingdings" panose="05000000000000000000" pitchFamily="2" charset="2"/>
              <a:buChar char="§"/>
              <a:defRPr/>
            </a:pPr>
            <a:r>
              <a:rPr lang="tr-TR" sz="1600" b="0" dirty="0" smtClean="0">
                <a:solidFill>
                  <a:schemeClr val="tx2"/>
                </a:solidFill>
                <a:latin typeface="Arial" pitchFamily="34" charset="0"/>
                <a:cs typeface="Arial" pitchFamily="34" charset="0"/>
              </a:rPr>
              <a:t>İşyerinin kayıt dışı sigortalı çalıştırması veya fiilen çalışmayan kişileri sigortalı olarak bildirmesi halinde bu teşvikten yararlanmayacak olup, yaralandığı teşvikler gecikme zammı ve gecikme cezası ile birlikte geri tahsil edilecektir.</a:t>
            </a:r>
          </a:p>
          <a:p>
            <a:pPr marL="644525" indent="-285750" algn="just">
              <a:buFont typeface="Wingdings" panose="05000000000000000000" pitchFamily="2" charset="2"/>
              <a:buChar char="§"/>
              <a:defRPr/>
            </a:pPr>
            <a:endParaRPr lang="tr-TR" sz="1600" b="0" dirty="0">
              <a:solidFill>
                <a:schemeClr val="tx2"/>
              </a:solidFill>
              <a:latin typeface="Arial" pitchFamily="34" charset="0"/>
              <a:cs typeface="Arial" pitchFamily="34" charset="0"/>
            </a:endParaRPr>
          </a:p>
          <a:p>
            <a:pPr marL="644525" indent="-285750" algn="just">
              <a:buFont typeface="Wingdings" panose="05000000000000000000" pitchFamily="2" charset="2"/>
              <a:buChar char="§"/>
              <a:defRPr/>
            </a:pPr>
            <a:r>
              <a:rPr lang="tr-TR" sz="1600" b="0" dirty="0" smtClean="0">
                <a:solidFill>
                  <a:schemeClr val="tx2"/>
                </a:solidFill>
                <a:latin typeface="Arial" pitchFamily="34" charset="0"/>
                <a:cs typeface="Arial" pitchFamily="34" charset="0"/>
              </a:rPr>
              <a:t>Sigortalının işse giriş tarihi itibariyle, işe alındığı tarihten önceki 3 aylık dönemde;</a:t>
            </a:r>
          </a:p>
          <a:p>
            <a:pPr marL="1044575" lvl="1" algn="just">
              <a:defRPr/>
            </a:pPr>
            <a:r>
              <a:rPr lang="tr-TR" sz="1200" dirty="0" smtClean="0">
                <a:solidFill>
                  <a:schemeClr val="tx2"/>
                </a:solidFill>
                <a:latin typeface="Arial" pitchFamily="34" charset="0"/>
                <a:cs typeface="Arial" pitchFamily="34" charset="0"/>
              </a:rPr>
              <a:t>5510 - 4/1 - b (Esnaf)</a:t>
            </a:r>
          </a:p>
          <a:p>
            <a:pPr marL="1044575" lvl="1" algn="just">
              <a:defRPr/>
            </a:pPr>
            <a:r>
              <a:rPr lang="tr-TR" sz="1200" dirty="0" smtClean="0">
                <a:solidFill>
                  <a:schemeClr val="tx2"/>
                </a:solidFill>
                <a:latin typeface="Arial" pitchFamily="34" charset="0"/>
                <a:cs typeface="Arial" pitchFamily="34" charset="0"/>
              </a:rPr>
              <a:t>5510 - 4/1 - c (Kamu Personeli)</a:t>
            </a:r>
          </a:p>
          <a:p>
            <a:pPr marL="1044575" lvl="1" algn="just">
              <a:defRPr/>
            </a:pPr>
            <a:r>
              <a:rPr lang="tr-TR" sz="1200" dirty="0" smtClean="0">
                <a:solidFill>
                  <a:schemeClr val="tx2"/>
                </a:solidFill>
                <a:latin typeface="Arial" pitchFamily="34" charset="0"/>
                <a:cs typeface="Arial" pitchFamily="34" charset="0"/>
              </a:rPr>
              <a:t>5510 - Ek </a:t>
            </a:r>
            <a:r>
              <a:rPr lang="tr-TR" sz="1200" dirty="0">
                <a:solidFill>
                  <a:schemeClr val="tx2"/>
                </a:solidFill>
                <a:latin typeface="Arial" pitchFamily="34" charset="0"/>
                <a:cs typeface="Arial" pitchFamily="34" charset="0"/>
              </a:rPr>
              <a:t>-</a:t>
            </a:r>
            <a:r>
              <a:rPr lang="tr-TR" sz="1200" dirty="0" smtClean="0">
                <a:solidFill>
                  <a:schemeClr val="tx2"/>
                </a:solidFill>
                <a:latin typeface="Arial" pitchFamily="34" charset="0"/>
                <a:cs typeface="Arial" pitchFamily="34" charset="0"/>
              </a:rPr>
              <a:t> 6 (Taksi , dolmuş şoförleri)</a:t>
            </a:r>
          </a:p>
          <a:p>
            <a:pPr marL="1044575" lvl="1" algn="just">
              <a:defRPr/>
            </a:pPr>
            <a:r>
              <a:rPr lang="tr-TR" sz="1200" dirty="0">
                <a:solidFill>
                  <a:schemeClr val="tx2"/>
                </a:solidFill>
                <a:latin typeface="Arial" pitchFamily="34" charset="0"/>
                <a:cs typeface="Arial" pitchFamily="34" charset="0"/>
              </a:rPr>
              <a:t>5510 -</a:t>
            </a:r>
            <a:r>
              <a:rPr lang="tr-TR" sz="1200" dirty="0" smtClean="0">
                <a:solidFill>
                  <a:schemeClr val="tx2"/>
                </a:solidFill>
                <a:latin typeface="Arial" pitchFamily="34" charset="0"/>
                <a:cs typeface="Arial" pitchFamily="34" charset="0"/>
              </a:rPr>
              <a:t> </a:t>
            </a:r>
            <a:r>
              <a:rPr lang="tr-TR" sz="1200" dirty="0">
                <a:solidFill>
                  <a:schemeClr val="tx2"/>
                </a:solidFill>
                <a:latin typeface="Arial" pitchFamily="34" charset="0"/>
                <a:cs typeface="Arial" pitchFamily="34" charset="0"/>
              </a:rPr>
              <a:t>Ek -</a:t>
            </a:r>
            <a:r>
              <a:rPr lang="tr-TR" sz="1200" dirty="0" smtClean="0">
                <a:solidFill>
                  <a:schemeClr val="tx2"/>
                </a:solidFill>
                <a:latin typeface="Arial" pitchFamily="34" charset="0"/>
                <a:cs typeface="Arial" pitchFamily="34" charset="0"/>
              </a:rPr>
              <a:t> 9 On günden fazla (Ev Hizmetleri)</a:t>
            </a:r>
            <a:endParaRPr lang="tr-TR" sz="1200" dirty="0">
              <a:solidFill>
                <a:schemeClr val="tx2"/>
              </a:solidFill>
              <a:latin typeface="Arial" pitchFamily="34" charset="0"/>
              <a:cs typeface="Arial" pitchFamily="34" charset="0"/>
            </a:endParaRPr>
          </a:p>
          <a:p>
            <a:pPr marL="758825" lvl="1" indent="0" algn="just">
              <a:buNone/>
              <a:defRPr/>
            </a:pPr>
            <a:r>
              <a:rPr lang="tr-TR" sz="1600" dirty="0">
                <a:solidFill>
                  <a:schemeClr val="tx2"/>
                </a:solidFill>
                <a:latin typeface="Arial" pitchFamily="34" charset="0"/>
                <a:cs typeface="Arial" pitchFamily="34" charset="0"/>
              </a:rPr>
              <a:t>Sigortalılık türünden bildirimi olanlar </a:t>
            </a:r>
            <a:r>
              <a:rPr lang="tr-TR" sz="1600" dirty="0" smtClean="0">
                <a:solidFill>
                  <a:schemeClr val="tx2"/>
                </a:solidFill>
                <a:latin typeface="Arial" pitchFamily="34" charset="0"/>
                <a:cs typeface="Arial" pitchFamily="34" charset="0"/>
              </a:rPr>
              <a:t>işsiz kabul edilmediğinden yararlanamayacaktır. </a:t>
            </a:r>
            <a:endParaRPr lang="tr-TR" sz="1600" dirty="0">
              <a:solidFill>
                <a:schemeClr val="tx2"/>
              </a:solidFill>
              <a:latin typeface="Arial" pitchFamily="34" charset="0"/>
              <a:cs typeface="Arial" pitchFamily="34" charset="0"/>
            </a:endParaRPr>
          </a:p>
          <a:p>
            <a:pPr marL="758825" lvl="1" indent="0" algn="just">
              <a:buNone/>
              <a:defRPr/>
            </a:pPr>
            <a:endParaRPr lang="tr-TR" sz="1200" dirty="0">
              <a:solidFill>
                <a:schemeClr val="tx2"/>
              </a:solidFill>
              <a:latin typeface="Arial" pitchFamily="34" charset="0"/>
              <a:cs typeface="Arial" pitchFamily="34" charset="0"/>
            </a:endParaRPr>
          </a:p>
          <a:p>
            <a:pPr marL="1044575" lvl="1" algn="just">
              <a:defRPr/>
            </a:pPr>
            <a:endParaRPr lang="tr-TR" sz="1200" dirty="0" smtClean="0">
              <a:solidFill>
                <a:schemeClr val="tx2"/>
              </a:solidFill>
              <a:latin typeface="Arial" pitchFamily="34" charset="0"/>
              <a:cs typeface="Arial" pitchFamily="34" charset="0"/>
            </a:endParaRPr>
          </a:p>
          <a:p>
            <a:pPr marL="1044575" lvl="1" algn="just">
              <a:defRPr/>
            </a:pPr>
            <a:endParaRPr lang="tr-TR" sz="1200" b="0" dirty="0" smtClean="0">
              <a:solidFill>
                <a:schemeClr val="tx2"/>
              </a:solidFill>
              <a:latin typeface="Arial" pitchFamily="34" charset="0"/>
              <a:cs typeface="Arial" pitchFamily="34" charset="0"/>
            </a:endParaRPr>
          </a:p>
          <a:p>
            <a:pPr marL="358775" indent="0" algn="just">
              <a:buNone/>
              <a:defRPr/>
            </a:pPr>
            <a:endParaRPr lang="tr-TR" sz="1600" b="0" dirty="0" smtClean="0">
              <a:solidFill>
                <a:schemeClr val="tx2"/>
              </a:solidFill>
              <a:latin typeface="Arial" pitchFamily="34" charset="0"/>
              <a:cs typeface="Arial" pitchFamily="34" charset="0"/>
            </a:endParaRPr>
          </a:p>
          <a:p>
            <a:pPr marL="644525" indent="-285750" algn="just">
              <a:buFont typeface="Wingdings" panose="05000000000000000000" pitchFamily="2" charset="2"/>
              <a:buChar char="§"/>
              <a:defRPr/>
            </a:pPr>
            <a:endParaRPr lang="tr-TR" sz="1600" b="0" dirty="0">
              <a:solidFill>
                <a:schemeClr val="tx2"/>
              </a:solidFill>
              <a:latin typeface="Arial" pitchFamily="34" charset="0"/>
              <a:cs typeface="Arial" pitchFamily="34" charset="0"/>
            </a:endParaRPr>
          </a:p>
          <a:p>
            <a:pPr marL="358775" indent="0" algn="just">
              <a:buNone/>
              <a:defRPr/>
            </a:pPr>
            <a:endParaRPr lang="tr-TR" sz="1600" b="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8350567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33795"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smtClean="0">
                <a:solidFill>
                  <a:schemeClr val="tx1"/>
                </a:solidFill>
                <a:cs typeface="Arial" charset="0"/>
              </a:rPr>
              <a:t>687 </a:t>
            </a:r>
            <a:r>
              <a:rPr lang="tr-TR" sz="2000" b="1" dirty="0">
                <a:solidFill>
                  <a:schemeClr val="tx1"/>
                </a:solidFill>
                <a:cs typeface="Arial" charset="0"/>
              </a:rPr>
              <a:t>Teşvik Uygulaması</a:t>
            </a:r>
            <a:endParaRPr lang="tr-TR" sz="1600" dirty="0">
              <a:solidFill>
                <a:schemeClr val="tx1"/>
              </a:solidFill>
              <a:cs typeface="Arial" charset="0"/>
            </a:endParaRPr>
          </a:p>
        </p:txBody>
      </p:sp>
      <p:sp>
        <p:nvSpPr>
          <p:cNvPr id="6" name="Rectangle 3"/>
          <p:cNvSpPr txBox="1">
            <a:spLocks noChangeArrowheads="1"/>
          </p:cNvSpPr>
          <p:nvPr/>
        </p:nvSpPr>
        <p:spPr>
          <a:xfrm>
            <a:off x="173038" y="1808163"/>
            <a:ext cx="8785225" cy="46450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Örnek: Prim Hesabı</a:t>
            </a:r>
          </a:p>
          <a:p>
            <a:pPr algn="just">
              <a:defRPr/>
            </a:pPr>
            <a:endParaRPr lang="tr-TR" sz="1600" b="0" dirty="0" smtClean="0">
              <a:solidFill>
                <a:schemeClr val="tx2"/>
              </a:solidFill>
              <a:latin typeface="Arial" pitchFamily="34" charset="0"/>
              <a:cs typeface="Arial" pitchFamily="34" charset="0"/>
            </a:endParaRPr>
          </a:p>
          <a:p>
            <a:pPr marL="447675" indent="0" algn="just" fontAlgn="auto">
              <a:spcBef>
                <a:spcPts val="600"/>
              </a:spcBef>
              <a:spcAft>
                <a:spcPts val="600"/>
              </a:spcAft>
              <a:buClr>
                <a:srgbClr val="046CA6"/>
              </a:buClr>
              <a:buFont typeface="Wingdings" pitchFamily="2" charset="2"/>
              <a:buNone/>
              <a:defRPr/>
            </a:pPr>
            <a:r>
              <a:rPr lang="tr-TR" altLang="tr-TR" sz="1600" b="0" dirty="0" smtClean="0">
                <a:solidFill>
                  <a:schemeClr val="tx2"/>
                </a:solidFill>
                <a:latin typeface="Arial" pitchFamily="34" charset="0"/>
                <a:cs typeface="Arial" pitchFamily="34" charset="0"/>
              </a:rPr>
              <a:t>	Muaccel </a:t>
            </a:r>
            <a:r>
              <a:rPr lang="tr-TR" altLang="tr-TR" sz="1600" b="0" dirty="0">
                <a:solidFill>
                  <a:schemeClr val="tx2"/>
                </a:solidFill>
                <a:latin typeface="Arial" pitchFamily="34" charset="0"/>
                <a:cs typeface="Arial" pitchFamily="34" charset="0"/>
              </a:rPr>
              <a:t>borcu olmayan işverence 2.000,00 TL karşılığında çalıştırılan bir sigortalıdan dolayı yararlanılacak teşvik </a:t>
            </a:r>
            <a:r>
              <a:rPr lang="tr-TR" altLang="tr-TR" sz="1600" b="0" dirty="0" smtClean="0">
                <a:solidFill>
                  <a:schemeClr val="tx2"/>
                </a:solidFill>
                <a:latin typeface="Arial" pitchFamily="34" charset="0"/>
                <a:cs typeface="Arial" pitchFamily="34" charset="0"/>
              </a:rPr>
              <a:t>tutarı;	</a:t>
            </a:r>
          </a:p>
          <a:p>
            <a:pPr marL="447675" indent="0" fontAlgn="auto">
              <a:spcBef>
                <a:spcPts val="600"/>
              </a:spcBef>
              <a:spcAft>
                <a:spcPts val="600"/>
              </a:spcAft>
              <a:buClr>
                <a:srgbClr val="046CA6"/>
              </a:buClr>
              <a:buFont typeface="Wingdings" pitchFamily="2" charset="2"/>
              <a:buNone/>
              <a:defRPr/>
            </a:pPr>
            <a:r>
              <a:rPr lang="tr-TR" altLang="tr-TR" sz="1600" b="0" dirty="0" smtClean="0">
                <a:solidFill>
                  <a:schemeClr val="tx2"/>
                </a:solidFill>
                <a:latin typeface="Arial" pitchFamily="34" charset="0"/>
                <a:cs typeface="Arial" pitchFamily="34" charset="0"/>
              </a:rPr>
              <a:t>Sigortalının </a:t>
            </a:r>
            <a:r>
              <a:rPr lang="tr-TR" altLang="tr-TR" sz="1600" b="0" dirty="0">
                <a:solidFill>
                  <a:schemeClr val="tx2"/>
                </a:solidFill>
                <a:latin typeface="Arial" pitchFamily="34" charset="0"/>
                <a:cs typeface="Arial" pitchFamily="34" charset="0"/>
              </a:rPr>
              <a:t>aylık prime esas kazanç tutarı   </a:t>
            </a:r>
            <a:r>
              <a:rPr lang="tr-TR" altLang="tr-TR" sz="1600" b="0" dirty="0" smtClean="0">
                <a:solidFill>
                  <a:schemeClr val="tx2"/>
                </a:solidFill>
                <a:latin typeface="Arial" pitchFamily="34" charset="0"/>
                <a:cs typeface="Arial" pitchFamily="34" charset="0"/>
              </a:rPr>
              <a:t>	: </a:t>
            </a:r>
            <a:r>
              <a:rPr lang="tr-TR" altLang="tr-TR" sz="1600" b="0" dirty="0">
                <a:solidFill>
                  <a:schemeClr val="tx2"/>
                </a:solidFill>
                <a:latin typeface="Arial" pitchFamily="34" charset="0"/>
                <a:cs typeface="Arial" pitchFamily="34" charset="0"/>
              </a:rPr>
              <a:t>2.000,00 TL  </a:t>
            </a:r>
            <a:endParaRPr lang="tr-TR" altLang="tr-TR" sz="1600" b="0" dirty="0" smtClean="0">
              <a:solidFill>
                <a:schemeClr val="tx2"/>
              </a:solidFill>
              <a:latin typeface="Arial" pitchFamily="34" charset="0"/>
              <a:cs typeface="Arial" pitchFamily="34" charset="0"/>
            </a:endParaRPr>
          </a:p>
          <a:p>
            <a:pPr marL="447675" indent="0" fontAlgn="auto">
              <a:spcBef>
                <a:spcPts val="600"/>
              </a:spcBef>
              <a:spcAft>
                <a:spcPts val="600"/>
              </a:spcAft>
              <a:buClr>
                <a:srgbClr val="046CA6"/>
              </a:buClr>
              <a:buNone/>
              <a:defRPr/>
            </a:pPr>
            <a:r>
              <a:rPr lang="tr-TR" sz="1600" b="0" dirty="0" smtClean="0">
                <a:solidFill>
                  <a:schemeClr val="tx2"/>
                </a:solidFill>
                <a:latin typeface="Arial" pitchFamily="34" charset="0"/>
                <a:cs typeface="Arial" pitchFamily="34" charset="0"/>
              </a:rPr>
              <a:t>İşverenin ödeyeceği tutar teşviksiz		: 750,00 TL</a:t>
            </a:r>
          </a:p>
          <a:p>
            <a:pPr marL="447675" indent="0" fontAlgn="auto">
              <a:spcBef>
                <a:spcPts val="600"/>
              </a:spcBef>
              <a:spcAft>
                <a:spcPts val="600"/>
              </a:spcAft>
              <a:buClr>
                <a:srgbClr val="046CA6"/>
              </a:buClr>
              <a:buNone/>
              <a:defRPr/>
            </a:pPr>
            <a:r>
              <a:rPr lang="tr-TR" sz="1600" b="0" dirty="0" smtClean="0">
                <a:solidFill>
                  <a:schemeClr val="tx2"/>
                </a:solidFill>
                <a:latin typeface="Arial" pitchFamily="34" charset="0"/>
                <a:cs typeface="Arial" pitchFamily="34" charset="0"/>
              </a:rPr>
              <a:t>687 teşvik uygulamasıyla günlük 22,22TL olmak üzere,</a:t>
            </a:r>
          </a:p>
          <a:p>
            <a:pPr marL="447675" indent="0" fontAlgn="auto">
              <a:spcBef>
                <a:spcPts val="600"/>
              </a:spcBef>
              <a:spcAft>
                <a:spcPts val="600"/>
              </a:spcAft>
              <a:buClr>
                <a:srgbClr val="046CA6"/>
              </a:buClr>
              <a:buNone/>
              <a:defRPr/>
            </a:pPr>
            <a:r>
              <a:rPr lang="tr-TR" sz="1600" b="0" dirty="0" smtClean="0">
                <a:solidFill>
                  <a:schemeClr val="tx2"/>
                </a:solidFill>
                <a:latin typeface="Arial" pitchFamily="34" charset="0"/>
                <a:cs typeface="Arial" pitchFamily="34" charset="0"/>
              </a:rPr>
              <a:t>Aylık </a:t>
            </a:r>
            <a:r>
              <a:rPr lang="tr-TR" sz="1600" b="0" dirty="0">
                <a:solidFill>
                  <a:schemeClr val="tx2"/>
                </a:solidFill>
                <a:latin typeface="Arial" pitchFamily="34" charset="0"/>
                <a:cs typeface="Arial" pitchFamily="34" charset="0"/>
                <a:sym typeface="Wingdings"/>
              </a:rPr>
              <a:t></a:t>
            </a:r>
            <a:r>
              <a:rPr lang="tr-TR" sz="1600" b="0" dirty="0">
                <a:solidFill>
                  <a:schemeClr val="tx2"/>
                </a:solidFill>
                <a:latin typeface="Arial" pitchFamily="34" charset="0"/>
                <a:cs typeface="Arial" pitchFamily="34" charset="0"/>
              </a:rPr>
              <a:t> 22,22 x 30 = 666,60 TL sigorta ve işsizlik primi devlet tarafından karşılanacaktır. </a:t>
            </a:r>
            <a:r>
              <a:rPr lang="tr-TR" sz="1500" b="0" i="1" dirty="0">
                <a:solidFill>
                  <a:schemeClr val="tx2"/>
                </a:solidFill>
                <a:latin typeface="Arial" pitchFamily="34" charset="0"/>
                <a:cs typeface="Arial" pitchFamily="34" charset="0"/>
              </a:rPr>
              <a:t>(2017 yılında tescil edilen iş yerleri için günlük teşvik tutarı 11,11TL</a:t>
            </a:r>
            <a:r>
              <a:rPr lang="tr-TR" sz="1500" b="0" i="1" dirty="0" smtClean="0">
                <a:solidFill>
                  <a:schemeClr val="tx2"/>
                </a:solidFill>
                <a:latin typeface="Arial" pitchFamily="34" charset="0"/>
                <a:cs typeface="Arial" pitchFamily="34" charset="0"/>
              </a:rPr>
              <a:t>)</a:t>
            </a:r>
          </a:p>
          <a:p>
            <a:pPr marL="447675" indent="0" fontAlgn="auto">
              <a:spcBef>
                <a:spcPts val="600"/>
              </a:spcBef>
              <a:spcAft>
                <a:spcPts val="600"/>
              </a:spcAft>
              <a:buClr>
                <a:srgbClr val="046CA6"/>
              </a:buClr>
              <a:buNone/>
              <a:defRPr/>
            </a:pPr>
            <a:endParaRPr lang="tr-TR" sz="1400" b="0" i="1" dirty="0">
              <a:solidFill>
                <a:schemeClr val="tx2"/>
              </a:solidFill>
              <a:latin typeface="Arial" pitchFamily="34" charset="0"/>
              <a:cs typeface="Arial" pitchFamily="34" charset="0"/>
            </a:endParaRPr>
          </a:p>
          <a:p>
            <a:pPr marL="447675" lvl="2" indent="0" fontAlgn="auto">
              <a:spcBef>
                <a:spcPts val="0"/>
              </a:spcBef>
              <a:spcAft>
                <a:spcPts val="0"/>
              </a:spcAft>
              <a:buClr>
                <a:srgbClr val="FFFFCC"/>
              </a:buClr>
              <a:buSzPct val="60000"/>
              <a:buFontTx/>
              <a:buNone/>
              <a:defRPr/>
            </a:pPr>
            <a:r>
              <a:rPr lang="tr-TR" altLang="tr-TR" sz="1600" dirty="0" smtClean="0">
                <a:solidFill>
                  <a:schemeClr val="tx2"/>
                </a:solidFill>
                <a:latin typeface="Arial" pitchFamily="34" charset="0"/>
                <a:cs typeface="Arial" pitchFamily="34" charset="0"/>
              </a:rPr>
              <a:t>Dolayısıyla işverenin ödeyeceği miktar;</a:t>
            </a:r>
          </a:p>
          <a:p>
            <a:pPr marL="447675" lvl="2" indent="0" algn="just" fontAlgn="auto">
              <a:spcBef>
                <a:spcPts val="0"/>
              </a:spcBef>
              <a:spcAft>
                <a:spcPts val="0"/>
              </a:spcAft>
              <a:buClr>
                <a:srgbClr val="FFFFCC"/>
              </a:buClr>
              <a:buSzPct val="60000"/>
              <a:buFontTx/>
              <a:buNone/>
              <a:defRPr/>
            </a:pPr>
            <a:r>
              <a:rPr lang="tr-TR" altLang="tr-TR" sz="1600" dirty="0" smtClean="0">
                <a:solidFill>
                  <a:schemeClr val="tx2"/>
                </a:solidFill>
                <a:latin typeface="Arial" pitchFamily="34" charset="0"/>
                <a:cs typeface="Arial" pitchFamily="34" charset="0"/>
              </a:rPr>
              <a:t>750,00 – 666,60 = 83,40 TL olacaktır.</a:t>
            </a:r>
            <a:endParaRPr lang="tr-TR" sz="1600" dirty="0" smtClean="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18082415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2204864"/>
            <a:ext cx="8460432" cy="4104456"/>
          </a:xfrm>
        </p:spPr>
        <p:txBody>
          <a:bodyPr/>
          <a:lstStyle/>
          <a:p>
            <a:pPr>
              <a:buFont typeface="Wingdings" panose="05000000000000000000" pitchFamily="2" charset="2"/>
              <a:buChar char="§"/>
            </a:pPr>
            <a:r>
              <a:rPr lang="tr-TR" sz="1800" i="1" dirty="0" smtClean="0">
                <a:solidFill>
                  <a:schemeClr val="tx2"/>
                </a:solidFill>
                <a:latin typeface="Arial" panose="020B0604020202020204" pitchFamily="34" charset="0"/>
                <a:cs typeface="Arial" panose="020B0604020202020204" pitchFamily="34" charset="0"/>
              </a:rPr>
              <a:t>Aralık, Ocak, Şubat Prim Ödemeleri Ertelendi</a:t>
            </a:r>
          </a:p>
          <a:p>
            <a:pPr>
              <a:buFont typeface="Wingdings" panose="05000000000000000000" pitchFamily="2" charset="2"/>
              <a:buChar char="§"/>
            </a:pPr>
            <a:endParaRPr lang="tr-TR" sz="1800" i="1" dirty="0">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
            </a:pPr>
            <a:r>
              <a:rPr lang="tr-TR" sz="1800" i="1" dirty="0" smtClean="0">
                <a:solidFill>
                  <a:schemeClr val="tx2"/>
                </a:solidFill>
                <a:latin typeface="Arial" panose="020B0604020202020204" pitchFamily="34" charset="0"/>
                <a:cs typeface="Arial" panose="020B0604020202020204" pitchFamily="34" charset="0"/>
              </a:rPr>
              <a:t>Yapılandırma Ödeme Süreleri Uzatıldı</a:t>
            </a:r>
          </a:p>
          <a:p>
            <a:pPr marL="0" indent="0">
              <a:buNone/>
            </a:pPr>
            <a:endParaRPr lang="tr-TR" sz="1800" i="1" dirty="0" smtClean="0">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
            </a:pPr>
            <a:r>
              <a:rPr lang="tr-TR" sz="1800" i="1" dirty="0" smtClean="0">
                <a:solidFill>
                  <a:schemeClr val="tx2"/>
                </a:solidFill>
                <a:latin typeface="Arial" panose="020B0604020202020204" pitchFamily="34" charset="0"/>
                <a:cs typeface="Arial" panose="020B0604020202020204" pitchFamily="34" charset="0"/>
              </a:rPr>
              <a:t>Teşviklerden men süresi düşürüldü ! (6824 </a:t>
            </a:r>
            <a:r>
              <a:rPr lang="tr-TR" sz="1800" i="1" dirty="0" err="1" smtClean="0">
                <a:solidFill>
                  <a:schemeClr val="tx2"/>
                </a:solidFill>
                <a:latin typeface="Arial" panose="020B0604020202020204" pitchFamily="34" charset="0"/>
                <a:cs typeface="Arial" panose="020B0604020202020204" pitchFamily="34" charset="0"/>
              </a:rPr>
              <a:t>s.k</a:t>
            </a:r>
            <a:r>
              <a:rPr lang="tr-TR" sz="1800" i="1" dirty="0" smtClean="0">
                <a:solidFill>
                  <a:schemeClr val="tx2"/>
                </a:solidFill>
                <a:latin typeface="Arial" panose="020B0604020202020204" pitchFamily="34" charset="0"/>
                <a:cs typeface="Arial" panose="020B0604020202020204" pitchFamily="34" charset="0"/>
              </a:rPr>
              <a:t>., 5510/Ek-14. </a:t>
            </a:r>
            <a:r>
              <a:rPr lang="tr-TR" sz="1800" i="1" dirty="0" err="1" smtClean="0">
                <a:solidFill>
                  <a:schemeClr val="tx2"/>
                </a:solidFill>
                <a:latin typeface="Arial" panose="020B0604020202020204" pitchFamily="34" charset="0"/>
                <a:cs typeface="Arial" panose="020B0604020202020204" pitchFamily="34" charset="0"/>
              </a:rPr>
              <a:t>md.</a:t>
            </a:r>
            <a:r>
              <a:rPr lang="tr-TR" sz="1800" i="1" dirty="0" smtClean="0">
                <a:solidFill>
                  <a:schemeClr val="tx2"/>
                </a:solidFill>
                <a:latin typeface="Arial" panose="020B0604020202020204" pitchFamily="34" charset="0"/>
                <a:cs typeface="Arial" panose="020B0604020202020204" pitchFamily="34" charset="0"/>
              </a:rPr>
              <a:t>) </a:t>
            </a:r>
            <a:endParaRPr lang="tr-TR" sz="1800" i="1" dirty="0" smtClean="0">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tr-TR" sz="1800" i="1" dirty="0">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
            </a:pPr>
            <a:r>
              <a:rPr lang="tr-TR" sz="1800" i="1" dirty="0" smtClean="0">
                <a:solidFill>
                  <a:schemeClr val="tx2"/>
                </a:solidFill>
                <a:latin typeface="Arial" panose="020B0604020202020204" pitchFamily="34" charset="0"/>
                <a:cs typeface="Arial" panose="020B0604020202020204" pitchFamily="34" charset="0"/>
              </a:rPr>
              <a:t>SGDP Kaldırıldı</a:t>
            </a:r>
            <a:endParaRPr lang="tr-TR" sz="1800" i="1" dirty="0">
              <a:solidFill>
                <a:schemeClr val="tx2"/>
              </a:solidFill>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10"/>
          </p:nvPr>
        </p:nvSpPr>
        <p:spPr/>
        <p:txBody>
          <a:bodyPr/>
          <a:lstStyle/>
          <a:p>
            <a:pPr>
              <a:defRPr/>
            </a:pPr>
            <a:r>
              <a:rPr lang="tr-TR" smtClean="0"/>
              <a:t>Manisa Sosyal Güvenlik İl Müdürlüğü</a:t>
            </a:r>
            <a:endParaRPr lang="tr-TR"/>
          </a:p>
        </p:txBody>
      </p:sp>
      <p:sp>
        <p:nvSpPr>
          <p:cNvPr id="5"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dirty="0">
                <a:solidFill>
                  <a:schemeClr val="bg1"/>
                </a:solidFill>
                <a:latin typeface="Constantia" pitchFamily="18" charset="0"/>
              </a:rPr>
              <a:t>SİGORTA PRİMİ  TEŞVİKİ UYGULAMALARI</a:t>
            </a:r>
          </a:p>
        </p:txBody>
      </p:sp>
    </p:spTree>
    <p:extLst>
      <p:ext uri="{BB962C8B-B14F-4D97-AF65-F5344CB8AC3E}">
        <p14:creationId xmlns:p14="http://schemas.microsoft.com/office/powerpoint/2010/main" val="3710081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36867"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dirty="0">
                <a:solidFill>
                  <a:schemeClr val="bg1"/>
                </a:solidFill>
                <a:latin typeface="Constantia" pitchFamily="18" charset="0"/>
              </a:rPr>
              <a:t>SİGORTA PRİMİ  TEŞVİKİ UYGULAMALARI</a:t>
            </a:r>
          </a:p>
        </p:txBody>
      </p:sp>
      <p:sp>
        <p:nvSpPr>
          <p:cNvPr id="36904" name="Metin kutusu 1"/>
          <p:cNvSpPr txBox="1">
            <a:spLocks noChangeArrowheads="1"/>
          </p:cNvSpPr>
          <p:nvPr/>
        </p:nvSpPr>
        <p:spPr bwMode="auto">
          <a:xfrm>
            <a:off x="539552" y="2328863"/>
            <a:ext cx="7786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Clr>
                <a:schemeClr val="tx1"/>
              </a:buClr>
              <a:buFont typeface="Wingdings" panose="05000000000000000000" pitchFamily="2" charset="2"/>
              <a:buChar char="q"/>
            </a:pPr>
            <a:r>
              <a:rPr lang="tr-TR" altLang="tr-TR" sz="1600" b="1" dirty="0" smtClean="0">
                <a:solidFill>
                  <a:schemeClr val="tx2"/>
                </a:solidFill>
              </a:rPr>
              <a:t>Manisa ‘da Teşvikten Faydalanan İşveren İstatistikleri (</a:t>
            </a:r>
            <a:r>
              <a:rPr lang="tr-TR" altLang="tr-TR" sz="1600" b="1" dirty="0" smtClean="0">
                <a:solidFill>
                  <a:schemeClr val="tx2"/>
                </a:solidFill>
              </a:rPr>
              <a:t>2017/Şubat </a:t>
            </a:r>
            <a:r>
              <a:rPr lang="tr-TR" altLang="tr-TR" sz="1600" b="1" dirty="0" smtClean="0">
                <a:solidFill>
                  <a:schemeClr val="tx2"/>
                </a:solidFill>
              </a:rPr>
              <a:t>itibariyle)</a:t>
            </a:r>
            <a:endParaRPr lang="tr-TR" altLang="tr-TR" sz="1600" b="1" dirty="0">
              <a:solidFill>
                <a:schemeClr val="tx2"/>
              </a:solidFill>
            </a:endParaRP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3565012987"/>
              </p:ext>
            </p:extLst>
          </p:nvPr>
        </p:nvGraphicFramePr>
        <p:xfrm>
          <a:off x="539552" y="2816642"/>
          <a:ext cx="8119120" cy="3600399"/>
        </p:xfrm>
        <a:graphic>
          <a:graphicData uri="http://schemas.openxmlformats.org/drawingml/2006/table">
            <a:tbl>
              <a:tblPr>
                <a:tableStyleId>{ED083AE6-46FA-4A59-8FB0-9F97EB10719F}</a:tableStyleId>
              </a:tblPr>
              <a:tblGrid>
                <a:gridCol w="2300329">
                  <a:extLst>
                    <a:ext uri="{9D8B030D-6E8A-4147-A177-3AD203B41FA5}">
                      <a16:colId xmlns:a16="http://schemas.microsoft.com/office/drawing/2014/main" xmlns="" val="20000"/>
                    </a:ext>
                  </a:extLst>
                </a:gridCol>
                <a:gridCol w="2007561">
                  <a:extLst>
                    <a:ext uri="{9D8B030D-6E8A-4147-A177-3AD203B41FA5}">
                      <a16:colId xmlns:a16="http://schemas.microsoft.com/office/drawing/2014/main" xmlns="" val="20001"/>
                    </a:ext>
                  </a:extLst>
                </a:gridCol>
                <a:gridCol w="2054614">
                  <a:extLst>
                    <a:ext uri="{9D8B030D-6E8A-4147-A177-3AD203B41FA5}">
                      <a16:colId xmlns:a16="http://schemas.microsoft.com/office/drawing/2014/main" xmlns="" val="20002"/>
                    </a:ext>
                  </a:extLst>
                </a:gridCol>
                <a:gridCol w="1756616">
                  <a:extLst>
                    <a:ext uri="{9D8B030D-6E8A-4147-A177-3AD203B41FA5}">
                      <a16:colId xmlns:a16="http://schemas.microsoft.com/office/drawing/2014/main" xmlns="" val="20003"/>
                    </a:ext>
                  </a:extLst>
                </a:gridCol>
              </a:tblGrid>
              <a:tr h="508607">
                <a:tc>
                  <a:txBody>
                    <a:bodyPr/>
                    <a:lstStyle/>
                    <a:p>
                      <a:pPr algn="r" fontAlgn="ctr"/>
                      <a:r>
                        <a:rPr lang="tr-TR" sz="1200" b="1" u="none" strike="noStrike" dirty="0">
                          <a:effectLst/>
                        </a:rPr>
                        <a:t>KANUN MADDESİ</a:t>
                      </a:r>
                      <a:endParaRPr lang="tr-TR" sz="1200" b="1" i="0" u="none" strike="noStrike" dirty="0">
                        <a:solidFill>
                          <a:srgbClr val="000000"/>
                        </a:solidFill>
                        <a:effectLst/>
                        <a:latin typeface="Calibri"/>
                      </a:endParaRPr>
                    </a:p>
                  </a:txBody>
                  <a:tcPr marL="9525" marR="171450" marT="9525" marB="0" anchor="ctr">
                    <a:solidFill>
                      <a:schemeClr val="accent1"/>
                    </a:solidFill>
                  </a:tcPr>
                </a:tc>
                <a:tc>
                  <a:txBody>
                    <a:bodyPr/>
                    <a:lstStyle/>
                    <a:p>
                      <a:pPr algn="ctr" fontAlgn="ctr"/>
                      <a:r>
                        <a:rPr lang="tr-TR" sz="1200" b="1" u="none" strike="noStrike" dirty="0">
                          <a:effectLst/>
                        </a:rPr>
                        <a:t>İŞYERİ SAYISI</a:t>
                      </a:r>
                      <a:endParaRPr lang="tr-TR" sz="1200" b="1" i="0" u="none" strike="noStrike" dirty="0">
                        <a:solidFill>
                          <a:srgbClr val="000000"/>
                        </a:solidFill>
                        <a:effectLst/>
                        <a:latin typeface="Calibri"/>
                      </a:endParaRPr>
                    </a:p>
                  </a:txBody>
                  <a:tcPr marL="9525" marR="9525" marT="9525" marB="0" anchor="ctr">
                    <a:solidFill>
                      <a:schemeClr val="accent1"/>
                    </a:solidFill>
                  </a:tcPr>
                </a:tc>
                <a:tc>
                  <a:txBody>
                    <a:bodyPr/>
                    <a:lstStyle/>
                    <a:p>
                      <a:pPr algn="ctr" fontAlgn="ctr"/>
                      <a:r>
                        <a:rPr lang="tr-TR" sz="1200" b="1" u="none" strike="noStrike" dirty="0">
                          <a:effectLst/>
                        </a:rPr>
                        <a:t>KİŞİ SAYISI</a:t>
                      </a:r>
                      <a:endParaRPr lang="tr-TR" sz="1200" b="1" i="0" u="none" strike="noStrike" dirty="0">
                        <a:solidFill>
                          <a:srgbClr val="000000"/>
                        </a:solidFill>
                        <a:effectLst/>
                        <a:latin typeface="Calibri"/>
                      </a:endParaRPr>
                    </a:p>
                  </a:txBody>
                  <a:tcPr marL="9525" marR="9525" marT="9525" marB="0" anchor="ctr">
                    <a:solidFill>
                      <a:schemeClr val="accent1"/>
                    </a:solidFill>
                  </a:tcPr>
                </a:tc>
                <a:tc>
                  <a:txBody>
                    <a:bodyPr/>
                    <a:lstStyle/>
                    <a:p>
                      <a:pPr algn="ctr" fontAlgn="ctr"/>
                      <a:r>
                        <a:rPr lang="tr-TR" sz="1200" b="1" u="none" strike="noStrike" dirty="0">
                          <a:effectLst/>
                        </a:rPr>
                        <a:t>HAZİNE PAYI</a:t>
                      </a:r>
                      <a:endParaRPr lang="tr-TR" sz="1200" b="1" i="0" u="none" strike="noStrike" dirty="0">
                        <a:solidFill>
                          <a:srgbClr val="000000"/>
                        </a:solidFill>
                        <a:effectLst/>
                        <a:latin typeface="Calibri"/>
                      </a:endParaRPr>
                    </a:p>
                  </a:txBody>
                  <a:tcPr marL="9525" marR="9525" marT="9525" marB="0" anchor="ctr">
                    <a:solidFill>
                      <a:schemeClr val="accent1"/>
                    </a:solidFill>
                  </a:tcPr>
                </a:tc>
                <a:extLst>
                  <a:ext uri="{0D108BD9-81ED-4DB2-BD59-A6C34878D82A}">
                    <a16:rowId xmlns:a16="http://schemas.microsoft.com/office/drawing/2014/main" xmlns="" val="10000"/>
                  </a:ext>
                </a:extLst>
              </a:tr>
              <a:tr h="388147">
                <a:tc>
                  <a:txBody>
                    <a:bodyPr/>
                    <a:lstStyle/>
                    <a:p>
                      <a:pPr algn="ctr" fontAlgn="ctr"/>
                      <a:r>
                        <a:rPr lang="tr-TR" sz="1200" u="none" strike="noStrike" dirty="0">
                          <a:effectLst/>
                        </a:rPr>
                        <a:t>5510</a:t>
                      </a:r>
                      <a:endParaRPr lang="tr-TR" sz="1200" b="1" i="0" u="none" strike="noStrike" dirty="0">
                        <a:solidFill>
                          <a:srgbClr val="000000"/>
                        </a:solidFill>
                        <a:effectLst/>
                        <a:latin typeface="Calibri"/>
                      </a:endParaRPr>
                    </a:p>
                  </a:txBody>
                  <a:tcPr marL="9525" marR="171450" marT="9525" marB="0" anchor="ctr"/>
                </a:tc>
                <a:tc>
                  <a:txBody>
                    <a:bodyPr/>
                    <a:lstStyle/>
                    <a:p>
                      <a:pPr algn="r" fontAlgn="ctr"/>
                      <a:r>
                        <a:rPr lang="tr-TR" sz="1200" u="none" strike="noStrike" dirty="0" smtClean="0">
                          <a:effectLst/>
                        </a:rPr>
                        <a:t>18.766</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u="none" strike="noStrike" dirty="0" smtClean="0">
                          <a:effectLst/>
                        </a:rPr>
                        <a:t>153.533</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b="0" i="0" u="none" strike="noStrike" dirty="0" smtClean="0">
                          <a:solidFill>
                            <a:schemeClr val="tx1"/>
                          </a:solidFill>
                          <a:effectLst/>
                          <a:latin typeface="+mn-lt"/>
                        </a:rPr>
                        <a:t>16.806.606,60</a:t>
                      </a:r>
                      <a:endParaRPr lang="tr-TR" sz="1200" b="0" i="0" u="none" strike="noStrike" dirty="0">
                        <a:solidFill>
                          <a:srgbClr val="000000"/>
                        </a:solidFill>
                        <a:effectLst/>
                        <a:latin typeface="Calibri"/>
                      </a:endParaRPr>
                    </a:p>
                  </a:txBody>
                  <a:tcPr marL="9525" marR="85725" marT="9525" marB="0" anchor="ctr"/>
                </a:tc>
                <a:extLst>
                  <a:ext uri="{0D108BD9-81ED-4DB2-BD59-A6C34878D82A}">
                    <a16:rowId xmlns:a16="http://schemas.microsoft.com/office/drawing/2014/main" xmlns="" val="10001"/>
                  </a:ext>
                </a:extLst>
              </a:tr>
              <a:tr h="388147">
                <a:tc>
                  <a:txBody>
                    <a:bodyPr/>
                    <a:lstStyle/>
                    <a:p>
                      <a:pPr algn="ctr" fontAlgn="ctr"/>
                      <a:r>
                        <a:rPr lang="tr-TR" sz="1200" u="none" strike="noStrike" dirty="0">
                          <a:effectLst/>
                        </a:rPr>
                        <a:t>14857</a:t>
                      </a:r>
                      <a:endParaRPr lang="tr-TR" sz="1200" b="1" i="0" u="none" strike="noStrike" dirty="0">
                        <a:solidFill>
                          <a:srgbClr val="000000"/>
                        </a:solidFill>
                        <a:effectLst/>
                        <a:latin typeface="Calibri"/>
                      </a:endParaRPr>
                    </a:p>
                  </a:txBody>
                  <a:tcPr marL="9525" marR="171450" marT="9525" marB="0" anchor="ctr"/>
                </a:tc>
                <a:tc>
                  <a:txBody>
                    <a:bodyPr/>
                    <a:lstStyle/>
                    <a:p>
                      <a:pPr algn="r" fontAlgn="ctr"/>
                      <a:r>
                        <a:rPr lang="tr-TR" sz="1200" u="none" strike="noStrike" dirty="0" smtClean="0">
                          <a:effectLst/>
                        </a:rPr>
                        <a:t>502</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u="none" strike="noStrike" dirty="0" smtClean="0">
                          <a:effectLst/>
                        </a:rPr>
                        <a:t>1.768</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b="0" i="0" u="none" strike="noStrike" dirty="0" smtClean="0">
                          <a:solidFill>
                            <a:schemeClr val="tx1"/>
                          </a:solidFill>
                          <a:effectLst/>
                          <a:latin typeface="+mn-lt"/>
                        </a:rPr>
                        <a:t>604.538,79</a:t>
                      </a:r>
                      <a:endParaRPr lang="tr-TR" sz="1200" b="0" i="0" u="none" strike="noStrike" dirty="0">
                        <a:solidFill>
                          <a:srgbClr val="000000"/>
                        </a:solidFill>
                        <a:effectLst/>
                        <a:latin typeface="Calibri"/>
                      </a:endParaRPr>
                    </a:p>
                  </a:txBody>
                  <a:tcPr marL="9525" marR="85725" marT="9525" marB="0" anchor="ctr"/>
                </a:tc>
                <a:extLst>
                  <a:ext uri="{0D108BD9-81ED-4DB2-BD59-A6C34878D82A}">
                    <a16:rowId xmlns:a16="http://schemas.microsoft.com/office/drawing/2014/main" xmlns="" val="10002"/>
                  </a:ext>
                </a:extLst>
              </a:tr>
              <a:tr h="388147">
                <a:tc>
                  <a:txBody>
                    <a:bodyPr/>
                    <a:lstStyle/>
                    <a:p>
                      <a:pPr algn="ctr" fontAlgn="ctr"/>
                      <a:r>
                        <a:rPr lang="tr-TR" sz="1200" u="none" strike="noStrike" dirty="0">
                          <a:effectLst/>
                        </a:rPr>
                        <a:t>5746</a:t>
                      </a:r>
                      <a:endParaRPr lang="tr-TR" sz="1200" b="1" i="0" u="none" strike="noStrike" dirty="0">
                        <a:solidFill>
                          <a:srgbClr val="000000"/>
                        </a:solidFill>
                        <a:effectLst/>
                        <a:latin typeface="Calibri"/>
                      </a:endParaRPr>
                    </a:p>
                  </a:txBody>
                  <a:tcPr marL="9525" marR="171450" marT="9525" marB="0" anchor="ctr"/>
                </a:tc>
                <a:tc>
                  <a:txBody>
                    <a:bodyPr/>
                    <a:lstStyle/>
                    <a:p>
                      <a:pPr algn="r" fontAlgn="ctr"/>
                      <a:r>
                        <a:rPr lang="tr-TR" sz="1200" u="none" strike="noStrike">
                          <a:effectLst/>
                        </a:rPr>
                        <a:t>15</a:t>
                      </a:r>
                      <a:endParaRPr lang="tr-TR" sz="1200" b="0" i="0" u="none" strike="noStrike">
                        <a:solidFill>
                          <a:srgbClr val="000000"/>
                        </a:solidFill>
                        <a:effectLst/>
                        <a:latin typeface="Calibri"/>
                      </a:endParaRPr>
                    </a:p>
                  </a:txBody>
                  <a:tcPr marL="9525" marR="85725" marT="9525" marB="0" anchor="ctr"/>
                </a:tc>
                <a:tc>
                  <a:txBody>
                    <a:bodyPr/>
                    <a:lstStyle/>
                    <a:p>
                      <a:pPr algn="r" fontAlgn="ctr"/>
                      <a:r>
                        <a:rPr lang="tr-TR" sz="1200" u="none" strike="noStrike" dirty="0" smtClean="0">
                          <a:effectLst/>
                        </a:rPr>
                        <a:t>1.717</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b="0" i="0" u="none" strike="noStrike" dirty="0" smtClean="0">
                          <a:solidFill>
                            <a:schemeClr val="tx1"/>
                          </a:solidFill>
                          <a:effectLst/>
                          <a:latin typeface="+mn-lt"/>
                        </a:rPr>
                        <a:t>1.079.543,73</a:t>
                      </a:r>
                      <a:endParaRPr lang="tr-TR" sz="1200" b="0" i="0" u="none" strike="noStrike" dirty="0">
                        <a:solidFill>
                          <a:srgbClr val="000000"/>
                        </a:solidFill>
                        <a:effectLst/>
                        <a:latin typeface="Calibri"/>
                      </a:endParaRPr>
                    </a:p>
                  </a:txBody>
                  <a:tcPr marL="9525" marR="85725" marT="9525" marB="0" anchor="ctr"/>
                </a:tc>
                <a:extLst>
                  <a:ext uri="{0D108BD9-81ED-4DB2-BD59-A6C34878D82A}">
                    <a16:rowId xmlns:a16="http://schemas.microsoft.com/office/drawing/2014/main" xmlns="" val="10003"/>
                  </a:ext>
                </a:extLst>
              </a:tr>
              <a:tr h="388147">
                <a:tc>
                  <a:txBody>
                    <a:bodyPr/>
                    <a:lstStyle/>
                    <a:p>
                      <a:pPr algn="ctr" fontAlgn="ctr"/>
                      <a:r>
                        <a:rPr lang="tr-TR" sz="1200" u="none" strike="noStrike" dirty="0">
                          <a:effectLst/>
                        </a:rPr>
                        <a:t>6111</a:t>
                      </a:r>
                      <a:endParaRPr lang="tr-TR" sz="1200" b="1" i="0" u="none" strike="noStrike" dirty="0">
                        <a:solidFill>
                          <a:srgbClr val="000000"/>
                        </a:solidFill>
                        <a:effectLst/>
                        <a:latin typeface="Calibri"/>
                      </a:endParaRPr>
                    </a:p>
                  </a:txBody>
                  <a:tcPr marL="9525" marR="171450" marT="9525" marB="0" anchor="ctr"/>
                </a:tc>
                <a:tc>
                  <a:txBody>
                    <a:bodyPr/>
                    <a:lstStyle/>
                    <a:p>
                      <a:pPr algn="r" fontAlgn="ctr"/>
                      <a:r>
                        <a:rPr lang="tr-TR" sz="1200" u="none" strike="noStrike" dirty="0" smtClean="0">
                          <a:effectLst/>
                        </a:rPr>
                        <a:t>2.168</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u="none" strike="noStrike" dirty="0" smtClean="0">
                          <a:effectLst/>
                        </a:rPr>
                        <a:t>5.508</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b="0" i="0" u="none" strike="noStrike" dirty="0" smtClean="0">
                          <a:solidFill>
                            <a:schemeClr val="tx1"/>
                          </a:solidFill>
                          <a:effectLst/>
                          <a:latin typeface="+mn-lt"/>
                        </a:rPr>
                        <a:t>2.185.269,14</a:t>
                      </a:r>
                      <a:endParaRPr lang="tr-TR" sz="1200" b="0" i="0" u="none" strike="noStrike" dirty="0">
                        <a:solidFill>
                          <a:srgbClr val="000000"/>
                        </a:solidFill>
                        <a:effectLst/>
                        <a:latin typeface="Calibri"/>
                      </a:endParaRPr>
                    </a:p>
                  </a:txBody>
                  <a:tcPr marL="9525" marR="85725" marT="9525" marB="0" anchor="ctr"/>
                </a:tc>
                <a:extLst>
                  <a:ext uri="{0D108BD9-81ED-4DB2-BD59-A6C34878D82A}">
                    <a16:rowId xmlns:a16="http://schemas.microsoft.com/office/drawing/2014/main" xmlns="" val="10004"/>
                  </a:ext>
                </a:extLst>
              </a:tr>
              <a:tr h="388147">
                <a:tc>
                  <a:txBody>
                    <a:bodyPr/>
                    <a:lstStyle/>
                    <a:p>
                      <a:pPr algn="ctr" fontAlgn="ctr"/>
                      <a:r>
                        <a:rPr lang="tr-TR" sz="1200" u="none" strike="noStrike" dirty="0">
                          <a:effectLst/>
                        </a:rPr>
                        <a:t>25510</a:t>
                      </a:r>
                      <a:endParaRPr lang="tr-TR" sz="1200" b="1" i="0" u="none" strike="noStrike" dirty="0">
                        <a:solidFill>
                          <a:srgbClr val="000000"/>
                        </a:solidFill>
                        <a:effectLst/>
                        <a:latin typeface="Calibri"/>
                      </a:endParaRPr>
                    </a:p>
                  </a:txBody>
                  <a:tcPr marL="9525" marR="171450" marT="9525" marB="0" anchor="ctr"/>
                </a:tc>
                <a:tc>
                  <a:txBody>
                    <a:bodyPr/>
                    <a:lstStyle/>
                    <a:p>
                      <a:pPr algn="r" fontAlgn="ctr"/>
                      <a:r>
                        <a:rPr lang="tr-TR" sz="1200" u="none" strike="noStrike" dirty="0" smtClean="0">
                          <a:effectLst/>
                        </a:rPr>
                        <a:t>63</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u="none" strike="noStrike" dirty="0" smtClean="0">
                          <a:effectLst/>
                        </a:rPr>
                        <a:t>5.432</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b="0" i="0" u="none" strike="noStrike" dirty="0" smtClean="0">
                          <a:solidFill>
                            <a:schemeClr val="tx1"/>
                          </a:solidFill>
                          <a:effectLst/>
                          <a:latin typeface="+mn-lt"/>
                        </a:rPr>
                        <a:t>2.253.246,10</a:t>
                      </a:r>
                      <a:endParaRPr lang="tr-TR" sz="1200" b="0" i="0" u="none" strike="noStrike" dirty="0">
                        <a:solidFill>
                          <a:srgbClr val="000000"/>
                        </a:solidFill>
                        <a:effectLst/>
                        <a:latin typeface="Calibri"/>
                      </a:endParaRPr>
                    </a:p>
                  </a:txBody>
                  <a:tcPr marL="9525" marR="85725" marT="9525" marB="0" anchor="ctr"/>
                </a:tc>
                <a:extLst>
                  <a:ext uri="{0D108BD9-81ED-4DB2-BD59-A6C34878D82A}">
                    <a16:rowId xmlns:a16="http://schemas.microsoft.com/office/drawing/2014/main" xmlns="" val="10005"/>
                  </a:ext>
                </a:extLst>
              </a:tr>
              <a:tr h="388147">
                <a:tc>
                  <a:txBody>
                    <a:bodyPr/>
                    <a:lstStyle/>
                    <a:p>
                      <a:pPr algn="ctr" fontAlgn="ctr"/>
                      <a:r>
                        <a:rPr lang="tr-TR" sz="1200" u="none" strike="noStrike" dirty="0">
                          <a:effectLst/>
                        </a:rPr>
                        <a:t>16322</a:t>
                      </a:r>
                      <a:endParaRPr lang="tr-TR" sz="1200" b="1" i="0" u="none" strike="noStrike" dirty="0">
                        <a:solidFill>
                          <a:srgbClr val="000000"/>
                        </a:solidFill>
                        <a:effectLst/>
                        <a:latin typeface="Calibri"/>
                      </a:endParaRPr>
                    </a:p>
                  </a:txBody>
                  <a:tcPr marL="9525" marR="171450" marT="9525" marB="0" anchor="ctr"/>
                </a:tc>
                <a:tc>
                  <a:txBody>
                    <a:bodyPr/>
                    <a:lstStyle/>
                    <a:p>
                      <a:pPr algn="r" fontAlgn="ctr"/>
                      <a:r>
                        <a:rPr lang="tr-TR" sz="1200" b="0" i="0" u="none" strike="noStrike" dirty="0" smtClean="0">
                          <a:solidFill>
                            <a:schemeClr val="tx1"/>
                          </a:solidFill>
                          <a:effectLst/>
                          <a:latin typeface="+mn-lt"/>
                        </a:rPr>
                        <a:t>35</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u="none" strike="noStrike" dirty="0" smtClean="0">
                          <a:effectLst/>
                        </a:rPr>
                        <a:t>1.271</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b="0" i="0" u="none" strike="noStrike" dirty="0" smtClean="0">
                          <a:solidFill>
                            <a:schemeClr val="tx1"/>
                          </a:solidFill>
                          <a:effectLst/>
                          <a:latin typeface="+mn-lt"/>
                        </a:rPr>
                        <a:t>491.706,63</a:t>
                      </a:r>
                      <a:endParaRPr lang="tr-TR" sz="1200" b="0" i="0" u="none" strike="noStrike" dirty="0">
                        <a:solidFill>
                          <a:srgbClr val="000000"/>
                        </a:solidFill>
                        <a:effectLst/>
                        <a:latin typeface="Calibri"/>
                      </a:endParaRPr>
                    </a:p>
                  </a:txBody>
                  <a:tcPr marL="9525" marR="85725" marT="9525" marB="0" anchor="ctr"/>
                </a:tc>
                <a:extLst>
                  <a:ext uri="{0D108BD9-81ED-4DB2-BD59-A6C34878D82A}">
                    <a16:rowId xmlns:a16="http://schemas.microsoft.com/office/drawing/2014/main" xmlns="" val="10006"/>
                  </a:ext>
                </a:extLst>
              </a:tr>
              <a:tr h="388147">
                <a:tc>
                  <a:txBody>
                    <a:bodyPr/>
                    <a:lstStyle/>
                    <a:p>
                      <a:pPr algn="ctr" fontAlgn="ctr"/>
                      <a:r>
                        <a:rPr lang="tr-TR" sz="1200" u="none" strike="noStrike" dirty="0">
                          <a:effectLst/>
                        </a:rPr>
                        <a:t>6645</a:t>
                      </a:r>
                      <a:endParaRPr lang="tr-TR" sz="1200" b="1" i="0" u="none" strike="noStrike" dirty="0">
                        <a:solidFill>
                          <a:srgbClr val="000000"/>
                        </a:solidFill>
                        <a:effectLst/>
                        <a:latin typeface="Calibri"/>
                      </a:endParaRPr>
                    </a:p>
                  </a:txBody>
                  <a:tcPr marL="9525" marR="171450" marT="9525" marB="0" anchor="ctr"/>
                </a:tc>
                <a:tc>
                  <a:txBody>
                    <a:bodyPr/>
                    <a:lstStyle/>
                    <a:p>
                      <a:pPr algn="r" fontAlgn="ctr"/>
                      <a:r>
                        <a:rPr lang="tr-TR" sz="1200" b="0" i="0" u="none" strike="noStrike" dirty="0" smtClean="0">
                          <a:solidFill>
                            <a:schemeClr val="tx1"/>
                          </a:solidFill>
                          <a:effectLst/>
                          <a:latin typeface="+mn-lt"/>
                        </a:rPr>
                        <a:t>39</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u="none" strike="noStrike" dirty="0" smtClean="0">
                          <a:effectLst/>
                        </a:rPr>
                        <a:t>223</a:t>
                      </a:r>
                      <a:endParaRPr lang="tr-TR" sz="1200" b="0" i="0" u="none" strike="noStrike" dirty="0">
                        <a:solidFill>
                          <a:srgbClr val="000000"/>
                        </a:solidFill>
                        <a:effectLst/>
                        <a:latin typeface="Calibri"/>
                      </a:endParaRPr>
                    </a:p>
                  </a:txBody>
                  <a:tcPr marL="9525" marR="85725" marT="9525" marB="0" anchor="ctr"/>
                </a:tc>
                <a:tc>
                  <a:txBody>
                    <a:bodyPr/>
                    <a:lstStyle/>
                    <a:p>
                      <a:pPr algn="r" fontAlgn="ctr"/>
                      <a:r>
                        <a:rPr lang="tr-TR" sz="1200" b="0" i="0" u="none" strike="noStrike" dirty="0" smtClean="0">
                          <a:solidFill>
                            <a:schemeClr val="tx1"/>
                          </a:solidFill>
                          <a:effectLst/>
                          <a:latin typeface="+mn-lt"/>
                        </a:rPr>
                        <a:t>84.593,05</a:t>
                      </a:r>
                      <a:endParaRPr lang="tr-TR" sz="1200" b="0" i="0" u="none" strike="noStrike" dirty="0">
                        <a:solidFill>
                          <a:srgbClr val="000000"/>
                        </a:solidFill>
                        <a:effectLst/>
                        <a:latin typeface="Calibri"/>
                      </a:endParaRPr>
                    </a:p>
                  </a:txBody>
                  <a:tcPr marL="9525" marR="85725" marT="9525" marB="0" anchor="ctr"/>
                </a:tc>
                <a:extLst>
                  <a:ext uri="{0D108BD9-81ED-4DB2-BD59-A6C34878D82A}">
                    <a16:rowId xmlns:a16="http://schemas.microsoft.com/office/drawing/2014/main" xmlns="" val="10007"/>
                  </a:ext>
                </a:extLst>
              </a:tr>
              <a:tr h="374763">
                <a:tc>
                  <a:txBody>
                    <a:bodyPr/>
                    <a:lstStyle/>
                    <a:p>
                      <a:pPr algn="ctr" fontAlgn="ctr"/>
                      <a:r>
                        <a:rPr lang="tr-TR" sz="1200" u="none" strike="noStrike" dirty="0">
                          <a:effectLst/>
                        </a:rPr>
                        <a:t>Toplam</a:t>
                      </a:r>
                      <a:endParaRPr lang="tr-TR" sz="1200" b="1" i="0" u="none" strike="noStrike" dirty="0">
                        <a:solidFill>
                          <a:srgbClr val="000000"/>
                        </a:solidFill>
                        <a:effectLst/>
                        <a:latin typeface="Calibri"/>
                      </a:endParaRPr>
                    </a:p>
                  </a:txBody>
                  <a:tcPr marL="9525" marR="171450" marT="9525" marB="0" anchor="ctr"/>
                </a:tc>
                <a:tc>
                  <a:txBody>
                    <a:bodyPr/>
                    <a:lstStyle/>
                    <a:p>
                      <a:pPr algn="r" fontAlgn="ctr"/>
                      <a:r>
                        <a:rPr lang="tr-TR" sz="1200" u="none" strike="noStrike" dirty="0" smtClean="0">
                          <a:effectLst/>
                        </a:rPr>
                        <a:t>21.588</a:t>
                      </a:r>
                      <a:endParaRPr lang="tr-TR" sz="1200" b="1" i="0" u="none" strike="noStrike" dirty="0">
                        <a:solidFill>
                          <a:srgbClr val="000000"/>
                        </a:solidFill>
                        <a:effectLst/>
                        <a:latin typeface="Calibri"/>
                      </a:endParaRPr>
                    </a:p>
                  </a:txBody>
                  <a:tcPr marL="9525" marR="85725" marT="9525" marB="0" anchor="ctr"/>
                </a:tc>
                <a:tc>
                  <a:txBody>
                    <a:bodyPr/>
                    <a:lstStyle/>
                    <a:p>
                      <a:pPr algn="r" fontAlgn="ctr"/>
                      <a:r>
                        <a:rPr lang="tr-TR" sz="1200" u="none" strike="noStrike" dirty="0" smtClean="0">
                          <a:effectLst/>
                        </a:rPr>
                        <a:t>169.452</a:t>
                      </a:r>
                      <a:endParaRPr lang="tr-TR" sz="1200" b="1" i="0" u="none" strike="noStrike" dirty="0">
                        <a:solidFill>
                          <a:srgbClr val="000000"/>
                        </a:solidFill>
                        <a:effectLst/>
                        <a:latin typeface="Calibri"/>
                      </a:endParaRPr>
                    </a:p>
                  </a:txBody>
                  <a:tcPr marL="9525" marR="85725" marT="9525" marB="0" anchor="ctr"/>
                </a:tc>
                <a:tc>
                  <a:txBody>
                    <a:bodyPr/>
                    <a:lstStyle/>
                    <a:p>
                      <a:pPr algn="r" fontAlgn="ctr"/>
                      <a:r>
                        <a:rPr lang="tr-TR" sz="1200" b="0" i="0" u="none" strike="noStrike" dirty="0" smtClean="0">
                          <a:solidFill>
                            <a:schemeClr val="tx1"/>
                          </a:solidFill>
                          <a:effectLst/>
                          <a:latin typeface="+mn-lt"/>
                        </a:rPr>
                        <a:t>23.505.504,04</a:t>
                      </a:r>
                      <a:endParaRPr lang="tr-TR" sz="1200" b="1" i="0" u="none" strike="noStrike" dirty="0">
                        <a:solidFill>
                          <a:srgbClr val="000000"/>
                        </a:solidFill>
                        <a:effectLst/>
                        <a:latin typeface="Calibri"/>
                      </a:endParaRPr>
                    </a:p>
                  </a:txBody>
                  <a:tcPr marL="9525" marR="85725" marT="9525" marB="0" anchor="ctr"/>
                </a:tc>
                <a:extLst>
                  <a:ext uri="{0D108BD9-81ED-4DB2-BD59-A6C34878D82A}">
                    <a16:rowId xmlns:a16="http://schemas.microsoft.com/office/drawing/2014/main" xmlns="" val="10008"/>
                  </a:ext>
                </a:extLst>
              </a:tr>
            </a:tbl>
          </a:graphicData>
        </a:graphic>
      </p:graphicFrame>
      <p:sp>
        <p:nvSpPr>
          <p:cNvPr id="11" name="Çapraz Köşesi Kesik Dikdörtgen 18"/>
          <p:cNvSpPr/>
          <p:nvPr/>
        </p:nvSpPr>
        <p:spPr>
          <a:xfrm>
            <a:off x="4603835" y="1196752"/>
            <a:ext cx="1357200" cy="744091"/>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4857</a:t>
            </a:r>
          </a:p>
          <a:p>
            <a:pPr algn="ctr">
              <a:defRPr/>
            </a:pPr>
            <a:r>
              <a:rPr lang="tr-TR" sz="1400" b="1" dirty="0">
                <a:solidFill>
                  <a:schemeClr val="tx1"/>
                </a:solidFill>
                <a:cs typeface="Arial" charset="0"/>
              </a:rPr>
              <a:t>Teşvik</a:t>
            </a:r>
          </a:p>
        </p:txBody>
      </p:sp>
      <p:sp>
        <p:nvSpPr>
          <p:cNvPr id="12" name="Çapraz Köşesi Kesik Dikdörtgen 42"/>
          <p:cNvSpPr/>
          <p:nvPr/>
        </p:nvSpPr>
        <p:spPr>
          <a:xfrm>
            <a:off x="3165264" y="1196752"/>
            <a:ext cx="1357200" cy="744091"/>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6645</a:t>
            </a:r>
          </a:p>
          <a:p>
            <a:pPr algn="ctr">
              <a:defRPr/>
            </a:pPr>
            <a:r>
              <a:rPr lang="tr-TR" sz="1400" b="1" dirty="0">
                <a:solidFill>
                  <a:schemeClr val="tx1"/>
                </a:solidFill>
                <a:cs typeface="Arial" charset="0"/>
              </a:rPr>
              <a:t>Teşvik</a:t>
            </a:r>
          </a:p>
        </p:txBody>
      </p:sp>
      <p:sp>
        <p:nvSpPr>
          <p:cNvPr id="18" name="Çapraz Köşesi Kesik Dikdörtgen 18"/>
          <p:cNvSpPr/>
          <p:nvPr/>
        </p:nvSpPr>
        <p:spPr>
          <a:xfrm>
            <a:off x="1723516" y="1196752"/>
            <a:ext cx="1357200" cy="744091"/>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6111</a:t>
            </a:r>
          </a:p>
          <a:p>
            <a:pPr algn="ctr">
              <a:defRPr/>
            </a:pPr>
            <a:r>
              <a:rPr lang="tr-TR" sz="1400" b="1" dirty="0">
                <a:solidFill>
                  <a:schemeClr val="tx1"/>
                </a:solidFill>
                <a:cs typeface="Arial" charset="0"/>
              </a:rPr>
              <a:t>Teşvik</a:t>
            </a:r>
          </a:p>
        </p:txBody>
      </p:sp>
      <p:sp>
        <p:nvSpPr>
          <p:cNvPr id="19" name="Çapraz Köşesi Kesik Dikdörtgen 40"/>
          <p:cNvSpPr/>
          <p:nvPr/>
        </p:nvSpPr>
        <p:spPr>
          <a:xfrm>
            <a:off x="284178" y="1196752"/>
            <a:ext cx="1356271" cy="744091"/>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5510</a:t>
            </a:r>
          </a:p>
          <a:p>
            <a:pPr algn="ctr">
              <a:defRPr/>
            </a:pPr>
            <a:r>
              <a:rPr lang="tr-TR" sz="1400" b="1" dirty="0">
                <a:solidFill>
                  <a:schemeClr val="tx1"/>
                </a:solidFill>
                <a:cs typeface="Arial" charset="0"/>
              </a:rPr>
              <a:t>Teşvik</a:t>
            </a:r>
          </a:p>
        </p:txBody>
      </p:sp>
      <p:sp>
        <p:nvSpPr>
          <p:cNvPr id="20" name="Çapraz Köşesi Kesik Dikdörtgen 18"/>
          <p:cNvSpPr/>
          <p:nvPr/>
        </p:nvSpPr>
        <p:spPr>
          <a:xfrm>
            <a:off x="7473269" y="1196752"/>
            <a:ext cx="1357200" cy="745200"/>
          </a:xfrm>
          <a:prstGeom prst="snip2DiagRect">
            <a:avLst/>
          </a:prstGeom>
          <a:solidFill>
            <a:schemeClr val="bg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smtClean="0">
                <a:solidFill>
                  <a:schemeClr val="tx1"/>
                </a:solidFill>
                <a:cs typeface="Arial" charset="0"/>
              </a:rPr>
              <a:t>687</a:t>
            </a:r>
            <a:endParaRPr lang="tr-TR" sz="1400" b="1" dirty="0">
              <a:solidFill>
                <a:schemeClr val="tx1"/>
              </a:solidFill>
              <a:cs typeface="Arial" charset="0"/>
            </a:endParaRPr>
          </a:p>
          <a:p>
            <a:pPr algn="ctr">
              <a:defRPr/>
            </a:pPr>
            <a:r>
              <a:rPr lang="tr-TR" sz="1400" b="1" dirty="0">
                <a:solidFill>
                  <a:schemeClr val="tx1"/>
                </a:solidFill>
                <a:cs typeface="Arial" charset="0"/>
              </a:rPr>
              <a:t>Teşvik</a:t>
            </a:r>
          </a:p>
        </p:txBody>
      </p:sp>
      <p:sp>
        <p:nvSpPr>
          <p:cNvPr id="21" name="Çapraz Köşesi Kesik Dikdörtgen 18"/>
          <p:cNvSpPr/>
          <p:nvPr/>
        </p:nvSpPr>
        <p:spPr>
          <a:xfrm>
            <a:off x="6043995" y="1196752"/>
            <a:ext cx="1357200" cy="7452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5746</a:t>
            </a:r>
          </a:p>
          <a:p>
            <a:pPr algn="ctr">
              <a:defRPr/>
            </a:pPr>
            <a:r>
              <a:rPr lang="tr-TR" sz="1400" b="1" dirty="0" smtClean="0">
                <a:solidFill>
                  <a:schemeClr val="tx1"/>
                </a:solidFill>
                <a:cs typeface="Arial" charset="0"/>
              </a:rPr>
              <a:t>Teşvik</a:t>
            </a:r>
            <a:endParaRPr lang="tr-TR" sz="1400" b="1" dirty="0">
              <a:solidFill>
                <a:schemeClr val="tx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lgn="ctr">
              <a:buNone/>
            </a:pPr>
            <a:r>
              <a:rPr lang="tr-TR" sz="3600" dirty="0" smtClean="0"/>
              <a:t>Teşekkür ederim.</a:t>
            </a:r>
            <a:endParaRPr lang="tr-TR" sz="3600" dirty="0"/>
          </a:p>
        </p:txBody>
      </p:sp>
      <p:sp>
        <p:nvSpPr>
          <p:cNvPr id="4" name="Altbilgi Yer Tutucusu 3"/>
          <p:cNvSpPr>
            <a:spLocks noGrp="1"/>
          </p:cNvSpPr>
          <p:nvPr>
            <p:ph type="ftr" sz="quarter" idx="10"/>
          </p:nvPr>
        </p:nvSpPr>
        <p:spPr/>
        <p:txBody>
          <a:bodyPr/>
          <a:lstStyle/>
          <a:p>
            <a:pPr>
              <a:defRPr/>
            </a:pPr>
            <a:r>
              <a:rPr lang="tr-TR" smtClean="0"/>
              <a:t>Manisa Sosyal Güvenlik İl Müdürlüğü</a:t>
            </a:r>
            <a:endParaRPr lang="tr-TR"/>
          </a:p>
        </p:txBody>
      </p:sp>
    </p:spTree>
    <p:extLst>
      <p:ext uri="{BB962C8B-B14F-4D97-AF65-F5344CB8AC3E}">
        <p14:creationId xmlns:p14="http://schemas.microsoft.com/office/powerpoint/2010/main" val="3852957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8195"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dirty="0">
                <a:solidFill>
                  <a:schemeClr val="bg1"/>
                </a:solidFill>
                <a:latin typeface="Constantia" pitchFamily="18" charset="0"/>
              </a:rPr>
              <a:t>SİGORTA PRİMİ  TEŞVİKİ UYGULAMALARI</a:t>
            </a:r>
          </a:p>
        </p:txBody>
      </p:sp>
      <p:sp>
        <p:nvSpPr>
          <p:cNvPr id="8" name="Çapraz Köşesi Kesik Dikdörtgen 7"/>
          <p:cNvSpPr/>
          <p:nvPr/>
        </p:nvSpPr>
        <p:spPr>
          <a:xfrm>
            <a:off x="430213" y="981075"/>
            <a:ext cx="85344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2017 Asgari Ücret Maliyeti</a:t>
            </a:r>
            <a:endParaRPr lang="tr-TR" sz="1600" dirty="0">
              <a:solidFill>
                <a:schemeClr val="tx1"/>
              </a:solidFill>
              <a:cs typeface="Arial" charset="0"/>
            </a:endParaRPr>
          </a:p>
        </p:txBody>
      </p:sp>
      <p:sp>
        <p:nvSpPr>
          <p:cNvPr id="6" name="Dikdörtgen 5"/>
          <p:cNvSpPr/>
          <p:nvPr/>
        </p:nvSpPr>
        <p:spPr>
          <a:xfrm>
            <a:off x="683568" y="1556792"/>
            <a:ext cx="8064500" cy="2062103"/>
          </a:xfrm>
          <a:prstGeom prst="rect">
            <a:avLst/>
          </a:prstGeom>
        </p:spPr>
        <p:txBody>
          <a:bodyPr>
            <a:spAutoFit/>
          </a:bodyPr>
          <a:lstStyle/>
          <a:p>
            <a:pPr algn="just">
              <a:defRPr/>
            </a:pPr>
            <a:endParaRPr lang="tr-TR" sz="1600" dirty="0">
              <a:latin typeface="Arial" panose="020B0604020202020204" pitchFamily="34" charset="0"/>
              <a:cs typeface="Arial" panose="020B0604020202020204" pitchFamily="34" charset="0"/>
            </a:endParaRPr>
          </a:p>
          <a:p>
            <a:pPr algn="just">
              <a:defRPr/>
            </a:pPr>
            <a:r>
              <a:rPr lang="tr-TR" sz="1600" b="1" u="sng" dirty="0" smtClean="0">
                <a:solidFill>
                  <a:schemeClr val="tx2">
                    <a:lumMod val="75000"/>
                    <a:lumOff val="25000"/>
                  </a:schemeClr>
                </a:solidFill>
                <a:latin typeface="Arial" panose="020B0604020202020204" pitchFamily="34" charset="0"/>
                <a:cs typeface="Arial" panose="020B0604020202020204" pitchFamily="34" charset="0"/>
              </a:rPr>
              <a:t>İşverene Maliyeti</a:t>
            </a:r>
          </a:p>
          <a:p>
            <a:pPr algn="just">
              <a:defRPr/>
            </a:pPr>
            <a:endParaRPr lang="tr-TR" sz="1600" b="1" u="sng" dirty="0">
              <a:solidFill>
                <a:srgbClr val="FF0000"/>
              </a:solidFill>
              <a:latin typeface="Arial" panose="020B0604020202020204" pitchFamily="34" charset="0"/>
              <a:cs typeface="Arial" panose="020B0604020202020204" pitchFamily="34" charset="0"/>
            </a:endParaRPr>
          </a:p>
          <a:p>
            <a:pPr marL="285750" indent="-285750" algn="just">
              <a:buClr>
                <a:schemeClr val="tx1"/>
              </a:buClr>
              <a:buFont typeface="Arial" panose="020B0604020202020204" pitchFamily="34" charset="0"/>
              <a:buChar char="•"/>
              <a:defRPr/>
            </a:pPr>
            <a:r>
              <a:rPr lang="tr-TR" sz="1600" dirty="0" smtClean="0">
                <a:solidFill>
                  <a:schemeClr val="tx2"/>
                </a:solidFill>
                <a:latin typeface="Arial" panose="020B0604020202020204" pitchFamily="34" charset="0"/>
                <a:cs typeface="Arial" panose="020B0604020202020204" pitchFamily="34" charset="0"/>
              </a:rPr>
              <a:t>Asgari Brüt Ücret</a:t>
            </a:r>
            <a:r>
              <a:rPr lang="tr-TR" sz="1600" dirty="0">
                <a:solidFill>
                  <a:schemeClr val="tx2"/>
                </a:solidFill>
                <a:latin typeface="Arial" panose="020B0604020202020204" pitchFamily="34" charset="0"/>
                <a:cs typeface="Arial" panose="020B0604020202020204" pitchFamily="34" charset="0"/>
              </a:rPr>
              <a:t>			</a:t>
            </a:r>
            <a:r>
              <a:rPr lang="tr-TR" sz="1600" dirty="0" smtClean="0">
                <a:solidFill>
                  <a:schemeClr val="tx2"/>
                </a:solidFill>
                <a:latin typeface="Arial" panose="020B0604020202020204" pitchFamily="34" charset="0"/>
                <a:cs typeface="Arial" panose="020B0604020202020204" pitchFamily="34" charset="0"/>
              </a:rPr>
              <a:t>	: 1.777,50 </a:t>
            </a:r>
            <a:r>
              <a:rPr lang="tr-TR" sz="1600" dirty="0">
                <a:solidFill>
                  <a:schemeClr val="tx2"/>
                </a:solidFill>
                <a:latin typeface="Arial" panose="020B0604020202020204" pitchFamily="34" charset="0"/>
                <a:cs typeface="Arial" panose="020B0604020202020204" pitchFamily="34" charset="0"/>
              </a:rPr>
              <a:t>TL</a:t>
            </a:r>
          </a:p>
          <a:p>
            <a:pPr marL="285750" indent="-285750" algn="just">
              <a:buClr>
                <a:schemeClr val="tx1"/>
              </a:buClr>
              <a:buFont typeface="Arial" panose="020B0604020202020204" pitchFamily="34" charset="0"/>
              <a:buChar char="•"/>
              <a:defRPr/>
            </a:pPr>
            <a:r>
              <a:rPr lang="tr-TR" sz="1600" dirty="0" smtClean="0">
                <a:solidFill>
                  <a:schemeClr val="tx2"/>
                </a:solidFill>
                <a:latin typeface="Arial" panose="020B0604020202020204" pitchFamily="34" charset="0"/>
                <a:cs typeface="Arial" panose="020B0604020202020204" pitchFamily="34" charset="0"/>
              </a:rPr>
              <a:t>SGK </a:t>
            </a:r>
            <a:r>
              <a:rPr lang="tr-TR" sz="1600" dirty="0">
                <a:solidFill>
                  <a:schemeClr val="tx2"/>
                </a:solidFill>
                <a:latin typeface="Arial" panose="020B0604020202020204" pitchFamily="34" charset="0"/>
                <a:cs typeface="Arial" panose="020B0604020202020204" pitchFamily="34" charset="0"/>
              </a:rPr>
              <a:t>Primi İşveren Payı </a:t>
            </a:r>
            <a:r>
              <a:rPr lang="tr-TR" sz="1600" dirty="0" smtClean="0">
                <a:solidFill>
                  <a:schemeClr val="tx2"/>
                </a:solidFill>
                <a:latin typeface="Arial" panose="020B0604020202020204" pitchFamily="34" charset="0"/>
                <a:cs typeface="Arial" panose="020B0604020202020204" pitchFamily="34" charset="0"/>
              </a:rPr>
              <a:t>	(%</a:t>
            </a:r>
            <a:r>
              <a:rPr lang="tr-TR" sz="1600" dirty="0">
                <a:solidFill>
                  <a:schemeClr val="tx2"/>
                </a:solidFill>
                <a:latin typeface="Arial" panose="020B0604020202020204" pitchFamily="34" charset="0"/>
                <a:cs typeface="Arial" panose="020B0604020202020204" pitchFamily="34" charset="0"/>
              </a:rPr>
              <a:t>20,5)	</a:t>
            </a:r>
            <a:r>
              <a:rPr lang="tr-TR" sz="1600" dirty="0" smtClean="0">
                <a:solidFill>
                  <a:schemeClr val="tx2"/>
                </a:solidFill>
                <a:latin typeface="Arial" panose="020B0604020202020204" pitchFamily="34" charset="0"/>
                <a:cs typeface="Arial" panose="020B0604020202020204" pitchFamily="34" charset="0"/>
              </a:rPr>
              <a:t>		:    364,39 </a:t>
            </a:r>
            <a:r>
              <a:rPr lang="tr-TR" sz="1600" dirty="0">
                <a:solidFill>
                  <a:schemeClr val="tx2"/>
                </a:solidFill>
                <a:latin typeface="Arial" panose="020B0604020202020204" pitchFamily="34" charset="0"/>
                <a:cs typeface="Arial" panose="020B0604020202020204" pitchFamily="34" charset="0"/>
              </a:rPr>
              <a:t>TL</a:t>
            </a:r>
          </a:p>
          <a:p>
            <a:pPr marL="285750" indent="-285750" algn="just">
              <a:buClr>
                <a:schemeClr val="tx1"/>
              </a:buClr>
              <a:buFont typeface="Arial" panose="020B0604020202020204" pitchFamily="34" charset="0"/>
              <a:buChar char="•"/>
              <a:defRPr/>
            </a:pPr>
            <a:r>
              <a:rPr lang="tr-TR" sz="1600" dirty="0" smtClean="0">
                <a:solidFill>
                  <a:schemeClr val="tx2"/>
                </a:solidFill>
                <a:latin typeface="Arial" panose="020B0604020202020204" pitchFamily="34" charset="0"/>
                <a:cs typeface="Arial" panose="020B0604020202020204" pitchFamily="34" charset="0"/>
              </a:rPr>
              <a:t>İşsizlik </a:t>
            </a:r>
            <a:r>
              <a:rPr lang="tr-TR" sz="1600" dirty="0">
                <a:solidFill>
                  <a:schemeClr val="tx2"/>
                </a:solidFill>
                <a:latin typeface="Arial" panose="020B0604020202020204" pitchFamily="34" charset="0"/>
                <a:cs typeface="Arial" panose="020B0604020202020204" pitchFamily="34" charset="0"/>
              </a:rPr>
              <a:t>Sigortası İşveren </a:t>
            </a:r>
            <a:r>
              <a:rPr lang="tr-TR" sz="1600" dirty="0" smtClean="0">
                <a:solidFill>
                  <a:schemeClr val="tx2"/>
                </a:solidFill>
                <a:latin typeface="Arial" panose="020B0604020202020204" pitchFamily="34" charset="0"/>
                <a:cs typeface="Arial" panose="020B0604020202020204" pitchFamily="34" charset="0"/>
              </a:rPr>
              <a:t>Payı  (%</a:t>
            </a:r>
            <a:r>
              <a:rPr lang="tr-TR" sz="1600" dirty="0">
                <a:solidFill>
                  <a:schemeClr val="tx2"/>
                </a:solidFill>
                <a:latin typeface="Arial" panose="020B0604020202020204" pitchFamily="34" charset="0"/>
                <a:cs typeface="Arial" panose="020B0604020202020204" pitchFamily="34" charset="0"/>
              </a:rPr>
              <a:t>2)	</a:t>
            </a:r>
            <a:r>
              <a:rPr lang="tr-TR" sz="1600" dirty="0" smtClean="0">
                <a:solidFill>
                  <a:schemeClr val="tx2"/>
                </a:solidFill>
                <a:latin typeface="Arial" panose="020B0604020202020204" pitchFamily="34" charset="0"/>
                <a:cs typeface="Arial" panose="020B0604020202020204" pitchFamily="34" charset="0"/>
              </a:rPr>
              <a:t>		:      35,55 </a:t>
            </a:r>
            <a:r>
              <a:rPr lang="tr-TR" sz="1600" dirty="0">
                <a:solidFill>
                  <a:schemeClr val="tx2"/>
                </a:solidFill>
                <a:latin typeface="Arial" panose="020B0604020202020204" pitchFamily="34" charset="0"/>
                <a:cs typeface="Arial" panose="020B0604020202020204" pitchFamily="34" charset="0"/>
              </a:rPr>
              <a:t>TL</a:t>
            </a:r>
          </a:p>
          <a:p>
            <a:pPr marL="285750" indent="-285750" algn="just">
              <a:buClr>
                <a:schemeClr val="tx1"/>
              </a:buClr>
              <a:buFont typeface="Arial" panose="020B0604020202020204" pitchFamily="34" charset="0"/>
              <a:buChar char="•"/>
              <a:defRPr/>
            </a:pPr>
            <a:r>
              <a:rPr lang="tr-TR" sz="1600" dirty="0" smtClean="0">
                <a:solidFill>
                  <a:schemeClr val="tx2"/>
                </a:solidFill>
                <a:latin typeface="Arial" panose="020B0604020202020204" pitchFamily="34" charset="0"/>
                <a:cs typeface="Arial" panose="020B0604020202020204" pitchFamily="34" charset="0"/>
              </a:rPr>
              <a:t>Toplam </a:t>
            </a:r>
            <a:r>
              <a:rPr lang="tr-TR" sz="1600" dirty="0">
                <a:solidFill>
                  <a:schemeClr val="tx2"/>
                </a:solidFill>
                <a:latin typeface="Arial" panose="020B0604020202020204" pitchFamily="34" charset="0"/>
                <a:cs typeface="Arial" panose="020B0604020202020204" pitchFamily="34" charset="0"/>
              </a:rPr>
              <a:t>Maliyet			</a:t>
            </a:r>
            <a:r>
              <a:rPr lang="tr-TR" sz="1600" dirty="0" smtClean="0">
                <a:solidFill>
                  <a:schemeClr val="tx2"/>
                </a:solidFill>
                <a:latin typeface="Arial" panose="020B0604020202020204" pitchFamily="34" charset="0"/>
                <a:cs typeface="Arial" panose="020B0604020202020204" pitchFamily="34" charset="0"/>
              </a:rPr>
              <a:t>		: 2.177,44 </a:t>
            </a:r>
            <a:r>
              <a:rPr lang="tr-TR" sz="1600" dirty="0">
                <a:solidFill>
                  <a:schemeClr val="tx2"/>
                </a:solidFill>
                <a:latin typeface="Arial" panose="020B0604020202020204" pitchFamily="34" charset="0"/>
                <a:cs typeface="Arial" panose="020B0604020202020204" pitchFamily="34" charset="0"/>
              </a:rPr>
              <a:t>TL</a:t>
            </a:r>
          </a:p>
          <a:p>
            <a:pPr algn="just">
              <a:defRPr/>
            </a:pPr>
            <a:endParaRPr lang="tr-TR" sz="1600" dirty="0">
              <a:solidFill>
                <a:srgbClr val="FF0000"/>
              </a:solidFill>
              <a:latin typeface="Arial" panose="020B0604020202020204" pitchFamily="34" charset="0"/>
              <a:cs typeface="Arial" panose="020B0604020202020204" pitchFamily="34" charset="0"/>
            </a:endParaRPr>
          </a:p>
        </p:txBody>
      </p:sp>
      <p:sp>
        <p:nvSpPr>
          <p:cNvPr id="7" name="Dikdörtgen 6"/>
          <p:cNvSpPr/>
          <p:nvPr/>
        </p:nvSpPr>
        <p:spPr>
          <a:xfrm>
            <a:off x="971600" y="4000996"/>
            <a:ext cx="6768752" cy="2308324"/>
          </a:xfrm>
          <a:prstGeom prst="rect">
            <a:avLst/>
          </a:prstGeom>
        </p:spPr>
        <p:txBody>
          <a:bodyPr wrap="square">
            <a:spAutoFit/>
          </a:bodyPr>
          <a:lstStyle/>
          <a:p>
            <a:endParaRPr lang="tr-TR" sz="1600" dirty="0" smtClean="0"/>
          </a:p>
          <a:p>
            <a:r>
              <a:rPr lang="tr-TR" sz="1600" dirty="0">
                <a:solidFill>
                  <a:schemeClr val="tx2"/>
                </a:solidFill>
                <a:latin typeface="Arial" panose="020B0604020202020204" pitchFamily="34" charset="0"/>
                <a:cs typeface="Arial" panose="020B0604020202020204" pitchFamily="34" charset="0"/>
              </a:rPr>
              <a:t>Alt Sınır			</a:t>
            </a:r>
            <a:r>
              <a:rPr lang="tr-TR" sz="1600" dirty="0" smtClean="0">
                <a:solidFill>
                  <a:schemeClr val="tx2"/>
                </a:solidFill>
                <a:latin typeface="Arial" panose="020B0604020202020204" pitchFamily="34" charset="0"/>
                <a:cs typeface="Arial" panose="020B0604020202020204" pitchFamily="34" charset="0"/>
              </a:rPr>
              <a:t>	»  </a:t>
            </a:r>
            <a:r>
              <a:rPr lang="tr-TR" sz="1600" dirty="0">
                <a:solidFill>
                  <a:schemeClr val="tx2"/>
                </a:solidFill>
                <a:latin typeface="Arial" panose="020B0604020202020204" pitchFamily="34" charset="0"/>
                <a:cs typeface="Arial" panose="020B0604020202020204" pitchFamily="34" charset="0"/>
              </a:rPr>
              <a:t>1777,50.-</a:t>
            </a:r>
          </a:p>
          <a:p>
            <a:r>
              <a:rPr lang="tr-TR" sz="1600" dirty="0">
                <a:solidFill>
                  <a:schemeClr val="tx2"/>
                </a:solidFill>
                <a:latin typeface="Arial" panose="020B0604020202020204" pitchFamily="34" charset="0"/>
                <a:cs typeface="Arial" panose="020B0604020202020204" pitchFamily="34" charset="0"/>
              </a:rPr>
              <a:t>İşveren Hissesi		</a:t>
            </a:r>
            <a:r>
              <a:rPr lang="tr-TR" sz="1600" dirty="0" smtClean="0">
                <a:solidFill>
                  <a:schemeClr val="tx2"/>
                </a:solidFill>
                <a:latin typeface="Arial" panose="020B0604020202020204" pitchFamily="34" charset="0"/>
                <a:cs typeface="Arial" panose="020B0604020202020204" pitchFamily="34" charset="0"/>
              </a:rPr>
              <a:t>	»  </a:t>
            </a:r>
            <a:r>
              <a:rPr lang="tr-TR" sz="1600" dirty="0">
                <a:solidFill>
                  <a:schemeClr val="tx2"/>
                </a:solidFill>
                <a:latin typeface="Arial" panose="020B0604020202020204" pitchFamily="34" charset="0"/>
                <a:cs typeface="Arial" panose="020B0604020202020204" pitchFamily="34" charset="0"/>
              </a:rPr>
              <a:t>364,39.- (% 20,5)</a:t>
            </a:r>
          </a:p>
          <a:p>
            <a:r>
              <a:rPr lang="tr-TR" sz="1600" dirty="0">
                <a:solidFill>
                  <a:schemeClr val="tx2"/>
                </a:solidFill>
                <a:latin typeface="Arial" panose="020B0604020202020204" pitchFamily="34" charset="0"/>
                <a:cs typeface="Arial" panose="020B0604020202020204" pitchFamily="34" charset="0"/>
              </a:rPr>
              <a:t>İşçi Hissesi			»  248,85.- (% 14)</a:t>
            </a:r>
          </a:p>
          <a:p>
            <a:r>
              <a:rPr lang="tr-TR" sz="1600" dirty="0">
                <a:solidFill>
                  <a:schemeClr val="tx2"/>
                </a:solidFill>
                <a:latin typeface="Arial" panose="020B0604020202020204" pitchFamily="34" charset="0"/>
                <a:cs typeface="Arial" panose="020B0604020202020204" pitchFamily="34" charset="0"/>
              </a:rPr>
              <a:t>SGK Primi			»  </a:t>
            </a:r>
            <a:r>
              <a:rPr lang="tr-TR" sz="1600" b="1" dirty="0">
                <a:solidFill>
                  <a:schemeClr val="tx2"/>
                </a:solidFill>
                <a:latin typeface="Arial" panose="020B0604020202020204" pitchFamily="34" charset="0"/>
                <a:cs typeface="Arial" panose="020B0604020202020204" pitchFamily="34" charset="0"/>
              </a:rPr>
              <a:t>613,24.-</a:t>
            </a:r>
          </a:p>
          <a:p>
            <a:endParaRPr lang="tr-TR" sz="1600" dirty="0">
              <a:solidFill>
                <a:schemeClr val="tx2"/>
              </a:solidFill>
              <a:latin typeface="Arial" panose="020B0604020202020204" pitchFamily="34" charset="0"/>
              <a:cs typeface="Arial" panose="020B0604020202020204" pitchFamily="34" charset="0"/>
            </a:endParaRPr>
          </a:p>
          <a:p>
            <a:r>
              <a:rPr lang="tr-TR" sz="1600" dirty="0">
                <a:solidFill>
                  <a:schemeClr val="tx2"/>
                </a:solidFill>
                <a:latin typeface="Arial" panose="020B0604020202020204" pitchFamily="34" charset="0"/>
                <a:cs typeface="Arial" panose="020B0604020202020204" pitchFamily="34" charset="0"/>
              </a:rPr>
              <a:t>İşsizlik </a:t>
            </a:r>
            <a:r>
              <a:rPr lang="tr-TR" sz="1600" dirty="0" err="1">
                <a:solidFill>
                  <a:schemeClr val="tx2"/>
                </a:solidFill>
                <a:latin typeface="Arial" panose="020B0604020202020204" pitchFamily="34" charset="0"/>
                <a:cs typeface="Arial" panose="020B0604020202020204" pitchFamily="34" charset="0"/>
              </a:rPr>
              <a:t>Sig</a:t>
            </a:r>
            <a:r>
              <a:rPr lang="tr-TR" sz="1600" dirty="0">
                <a:solidFill>
                  <a:schemeClr val="tx2"/>
                </a:solidFill>
                <a:latin typeface="Arial" panose="020B0604020202020204" pitchFamily="34" charset="0"/>
                <a:cs typeface="Arial" panose="020B0604020202020204" pitchFamily="34" charset="0"/>
              </a:rPr>
              <a:t>. İşveren Payı	</a:t>
            </a:r>
            <a:r>
              <a:rPr lang="tr-TR" sz="1600" dirty="0" smtClean="0">
                <a:solidFill>
                  <a:schemeClr val="tx2"/>
                </a:solidFill>
                <a:latin typeface="Arial" panose="020B0604020202020204" pitchFamily="34" charset="0"/>
                <a:cs typeface="Arial" panose="020B0604020202020204" pitchFamily="34" charset="0"/>
              </a:rPr>
              <a:t>	»  </a:t>
            </a:r>
            <a:r>
              <a:rPr lang="tr-TR" sz="1600" dirty="0">
                <a:solidFill>
                  <a:schemeClr val="tx2"/>
                </a:solidFill>
                <a:latin typeface="Arial" panose="020B0604020202020204" pitchFamily="34" charset="0"/>
                <a:cs typeface="Arial" panose="020B0604020202020204" pitchFamily="34" charset="0"/>
              </a:rPr>
              <a:t>35,55.- (% 2)</a:t>
            </a:r>
          </a:p>
          <a:p>
            <a:r>
              <a:rPr lang="tr-TR" sz="1600" dirty="0">
                <a:solidFill>
                  <a:schemeClr val="tx2"/>
                </a:solidFill>
                <a:latin typeface="Arial" panose="020B0604020202020204" pitchFamily="34" charset="0"/>
                <a:cs typeface="Arial" panose="020B0604020202020204" pitchFamily="34" charset="0"/>
              </a:rPr>
              <a:t>İşsizlik </a:t>
            </a:r>
            <a:r>
              <a:rPr lang="tr-TR" sz="1600" dirty="0" err="1">
                <a:solidFill>
                  <a:schemeClr val="tx2"/>
                </a:solidFill>
                <a:latin typeface="Arial" panose="020B0604020202020204" pitchFamily="34" charset="0"/>
                <a:cs typeface="Arial" panose="020B0604020202020204" pitchFamily="34" charset="0"/>
              </a:rPr>
              <a:t>Sig</a:t>
            </a:r>
            <a:r>
              <a:rPr lang="tr-TR" sz="1600" dirty="0">
                <a:solidFill>
                  <a:schemeClr val="tx2"/>
                </a:solidFill>
                <a:latin typeface="Arial" panose="020B0604020202020204" pitchFamily="34" charset="0"/>
                <a:cs typeface="Arial" panose="020B0604020202020204" pitchFamily="34" charset="0"/>
              </a:rPr>
              <a:t>. İşçi Payı 	</a:t>
            </a:r>
            <a:r>
              <a:rPr lang="tr-TR" sz="1600" dirty="0" smtClean="0">
                <a:solidFill>
                  <a:schemeClr val="tx2"/>
                </a:solidFill>
                <a:latin typeface="Arial" panose="020B0604020202020204" pitchFamily="34" charset="0"/>
                <a:cs typeface="Arial" panose="020B0604020202020204" pitchFamily="34" charset="0"/>
              </a:rPr>
              <a:t>	»  </a:t>
            </a:r>
            <a:r>
              <a:rPr lang="tr-TR" sz="1600" dirty="0">
                <a:solidFill>
                  <a:schemeClr val="tx2"/>
                </a:solidFill>
                <a:latin typeface="Arial" panose="020B0604020202020204" pitchFamily="34" charset="0"/>
                <a:cs typeface="Arial" panose="020B0604020202020204" pitchFamily="34" charset="0"/>
              </a:rPr>
              <a:t>17,77.- (% 1)</a:t>
            </a:r>
          </a:p>
          <a:p>
            <a:r>
              <a:rPr lang="tr-TR" sz="1600" dirty="0">
                <a:solidFill>
                  <a:schemeClr val="tx2"/>
                </a:solidFill>
                <a:latin typeface="Arial" panose="020B0604020202020204" pitchFamily="34" charset="0"/>
                <a:cs typeface="Arial" panose="020B0604020202020204" pitchFamily="34" charset="0"/>
              </a:rPr>
              <a:t>TOPLAM			</a:t>
            </a:r>
            <a:r>
              <a:rPr lang="tr-TR" sz="1600" dirty="0" smtClean="0">
                <a:solidFill>
                  <a:schemeClr val="tx2"/>
                </a:solidFill>
                <a:latin typeface="Arial" panose="020B0604020202020204" pitchFamily="34" charset="0"/>
                <a:cs typeface="Arial" panose="020B0604020202020204" pitchFamily="34" charset="0"/>
              </a:rPr>
              <a:t>	</a:t>
            </a:r>
            <a:r>
              <a:rPr lang="tr-TR" sz="1600" b="1" dirty="0" smtClean="0">
                <a:solidFill>
                  <a:schemeClr val="tx2"/>
                </a:solidFill>
                <a:latin typeface="Arial" panose="020B0604020202020204" pitchFamily="34" charset="0"/>
                <a:cs typeface="Arial" panose="020B0604020202020204" pitchFamily="34" charset="0"/>
              </a:rPr>
              <a:t>»  666,56</a:t>
            </a:r>
            <a:endParaRPr lang="tr-TR" sz="1600" b="1" dirty="0">
              <a:solidFill>
                <a:schemeClr val="tx2"/>
              </a:solidFill>
              <a:latin typeface="Arial" panose="020B0604020202020204" pitchFamily="34" charset="0"/>
              <a:cs typeface="Arial" panose="020B0604020202020204" pitchFamily="34" charset="0"/>
            </a:endParaRPr>
          </a:p>
        </p:txBody>
      </p:sp>
      <p:sp>
        <p:nvSpPr>
          <p:cNvPr id="9" name="Çapraz Köşesi Kesik Dikdörtgen 8"/>
          <p:cNvSpPr/>
          <p:nvPr/>
        </p:nvSpPr>
        <p:spPr>
          <a:xfrm>
            <a:off x="430213" y="3501380"/>
            <a:ext cx="85344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2017 </a:t>
            </a:r>
            <a:r>
              <a:rPr lang="tr-TR" sz="2000" b="1" dirty="0" smtClean="0">
                <a:solidFill>
                  <a:schemeClr val="tx1"/>
                </a:solidFill>
                <a:cs typeface="Arial" charset="0"/>
              </a:rPr>
              <a:t>Sigorta Primleri Maliyeti</a:t>
            </a:r>
            <a:endParaRPr lang="tr-TR" sz="2000" dirty="0">
              <a:solidFill>
                <a:schemeClr val="tx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9219"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smtClean="0">
                <a:solidFill>
                  <a:schemeClr val="tx1"/>
                </a:solidFill>
                <a:cs typeface="Arial" charset="0"/>
              </a:rPr>
              <a:t>Teşvik Uygulamaları</a:t>
            </a:r>
            <a:endParaRPr lang="tr-TR" sz="1600" dirty="0">
              <a:solidFill>
                <a:schemeClr val="tx1"/>
              </a:solidFill>
              <a:cs typeface="Arial" charset="0"/>
            </a:endParaRPr>
          </a:p>
        </p:txBody>
      </p:sp>
      <p:sp>
        <p:nvSpPr>
          <p:cNvPr id="6" name="Dikdörtgen 5"/>
          <p:cNvSpPr/>
          <p:nvPr/>
        </p:nvSpPr>
        <p:spPr>
          <a:xfrm>
            <a:off x="407988" y="1844824"/>
            <a:ext cx="8426450" cy="4031873"/>
          </a:xfrm>
          <a:prstGeom prst="rect">
            <a:avLst/>
          </a:prstGeom>
        </p:spPr>
        <p:txBody>
          <a:bodyPr>
            <a:spAutoFit/>
          </a:bodyPr>
          <a:lstStyle/>
          <a:p>
            <a:pPr marL="285750" indent="-285750" algn="just">
              <a:buClr>
                <a:schemeClr val="tx1"/>
              </a:buClr>
              <a:buFont typeface="Wingdings" panose="05000000000000000000" pitchFamily="2" charset="2"/>
              <a:buChar char="q"/>
              <a:defRPr/>
            </a:pPr>
            <a:r>
              <a:rPr lang="tr-TR" sz="1600" b="1" dirty="0">
                <a:solidFill>
                  <a:schemeClr val="tx2"/>
                </a:solidFill>
              </a:rPr>
              <a:t>Sigorta primi teşviki;</a:t>
            </a:r>
            <a:r>
              <a:rPr lang="tr-TR" sz="1600" dirty="0">
                <a:solidFill>
                  <a:schemeClr val="tx2"/>
                </a:solidFill>
              </a:rPr>
              <a:t> </a:t>
            </a:r>
          </a:p>
          <a:p>
            <a:pPr algn="just">
              <a:defRPr/>
            </a:pPr>
            <a:endParaRPr lang="tr-TR" sz="1600" dirty="0"/>
          </a:p>
          <a:p>
            <a:pPr marL="285750" indent="-285750" algn="just">
              <a:buFont typeface="Arial" panose="020B0604020202020204" pitchFamily="34" charset="0"/>
              <a:buChar char="•"/>
              <a:defRPr/>
            </a:pPr>
            <a:r>
              <a:rPr lang="tr-TR" sz="1600" dirty="0">
                <a:solidFill>
                  <a:schemeClr val="tx2"/>
                </a:solidFill>
              </a:rPr>
              <a:t>ülkemizde istihdamın arttırılması,</a:t>
            </a:r>
          </a:p>
          <a:p>
            <a:pPr marL="285750" indent="-285750" algn="just">
              <a:buFont typeface="Arial" panose="020B0604020202020204" pitchFamily="34" charset="0"/>
              <a:buChar char="•"/>
              <a:defRPr/>
            </a:pPr>
            <a:endParaRPr lang="tr-TR" sz="1600" dirty="0">
              <a:solidFill>
                <a:schemeClr val="tx2"/>
              </a:solidFill>
            </a:endParaRPr>
          </a:p>
          <a:p>
            <a:pPr marL="285750" indent="-285750" algn="just">
              <a:buFont typeface="Arial" panose="020B0604020202020204" pitchFamily="34" charset="0"/>
              <a:buChar char="•"/>
              <a:defRPr/>
            </a:pPr>
            <a:r>
              <a:rPr lang="tr-TR" sz="1600" dirty="0">
                <a:solidFill>
                  <a:schemeClr val="tx2"/>
                </a:solidFill>
              </a:rPr>
              <a:t>bölgesel gelişmişlik farklarının azaltılması,</a:t>
            </a:r>
          </a:p>
          <a:p>
            <a:pPr marL="285750" indent="-285750" algn="just">
              <a:buFont typeface="Arial" panose="020B0604020202020204" pitchFamily="34" charset="0"/>
              <a:buChar char="•"/>
              <a:defRPr/>
            </a:pPr>
            <a:endParaRPr lang="tr-TR" sz="1600" dirty="0">
              <a:solidFill>
                <a:schemeClr val="tx2"/>
              </a:solidFill>
            </a:endParaRPr>
          </a:p>
          <a:p>
            <a:pPr marL="285750" indent="-285750" algn="just">
              <a:buFont typeface="Arial" panose="020B0604020202020204" pitchFamily="34" charset="0"/>
              <a:buChar char="•"/>
              <a:defRPr/>
            </a:pPr>
            <a:r>
              <a:rPr lang="tr-TR" sz="1600" dirty="0">
                <a:solidFill>
                  <a:schemeClr val="tx2"/>
                </a:solidFill>
              </a:rPr>
              <a:t>kayıt dışı istihdamın engellenmesi,</a:t>
            </a:r>
          </a:p>
          <a:p>
            <a:pPr marL="285750" indent="-285750" algn="just">
              <a:buFont typeface="Arial" panose="020B0604020202020204" pitchFamily="34" charset="0"/>
              <a:buChar char="•"/>
              <a:defRPr/>
            </a:pPr>
            <a:endParaRPr lang="tr-TR" sz="1600" dirty="0">
              <a:solidFill>
                <a:schemeClr val="tx2"/>
              </a:solidFill>
            </a:endParaRPr>
          </a:p>
          <a:p>
            <a:pPr marL="285750" indent="-285750">
              <a:buFont typeface="Arial" panose="020B0604020202020204" pitchFamily="34" charset="0"/>
              <a:buChar char="•"/>
              <a:defRPr/>
            </a:pPr>
            <a:r>
              <a:rPr lang="tr-TR" sz="1600" dirty="0">
                <a:solidFill>
                  <a:schemeClr val="tx2"/>
                </a:solidFill>
              </a:rPr>
              <a:t>engelli sigortalıların  istihdamının arttırılması</a:t>
            </a:r>
            <a:r>
              <a:rPr lang="tr-TR" sz="1600" dirty="0" smtClean="0">
                <a:solidFill>
                  <a:schemeClr val="tx2"/>
                </a:solidFill>
              </a:rPr>
              <a:t>,</a:t>
            </a:r>
            <a:br>
              <a:rPr lang="tr-TR" sz="1600" dirty="0" smtClean="0">
                <a:solidFill>
                  <a:schemeClr val="tx2"/>
                </a:solidFill>
              </a:rPr>
            </a:br>
            <a:endParaRPr lang="tr-TR" sz="1600" dirty="0">
              <a:solidFill>
                <a:schemeClr val="tx2"/>
              </a:solidFill>
            </a:endParaRPr>
          </a:p>
          <a:p>
            <a:pPr marL="285750" indent="-285750" algn="just">
              <a:buFont typeface="Arial" panose="020B0604020202020204" pitchFamily="34" charset="0"/>
              <a:buChar char="•"/>
              <a:defRPr/>
            </a:pPr>
            <a:r>
              <a:rPr lang="tr-TR" sz="1600" dirty="0">
                <a:solidFill>
                  <a:schemeClr val="tx2"/>
                </a:solidFill>
              </a:rPr>
              <a:t>Genç ve Kadınların iş gücüne katılımının sağlanması,</a:t>
            </a:r>
          </a:p>
          <a:p>
            <a:pPr marL="285750" indent="-285750" algn="just">
              <a:buFont typeface="Wingdings" panose="05000000000000000000" pitchFamily="2" charset="2"/>
              <a:buChar char="ü"/>
              <a:defRPr/>
            </a:pPr>
            <a:endParaRPr lang="tr-TR" sz="1600" dirty="0">
              <a:solidFill>
                <a:schemeClr val="tx2"/>
              </a:solidFill>
            </a:endParaRPr>
          </a:p>
          <a:p>
            <a:pPr algn="just">
              <a:defRPr/>
            </a:pPr>
            <a:endParaRPr lang="tr-TR" sz="1600" dirty="0">
              <a:solidFill>
                <a:schemeClr val="tx2"/>
              </a:solidFill>
            </a:endParaRPr>
          </a:p>
          <a:p>
            <a:pPr algn="just">
              <a:defRPr/>
            </a:pPr>
            <a:r>
              <a:rPr lang="tr-TR" sz="1600" dirty="0">
                <a:solidFill>
                  <a:schemeClr val="tx2"/>
                </a:solidFill>
              </a:rPr>
              <a:t> vb. amaçlarla teşvik  kanunlarda belirtilen şartları yerine getiren işverenlerin ödemeleri gereken </a:t>
            </a:r>
            <a:r>
              <a:rPr lang="tr-TR" sz="1600" dirty="0">
                <a:solidFill>
                  <a:srgbClr val="FF0000"/>
                </a:solidFill>
              </a:rPr>
              <a:t>sigorta primlerinin  belirli oranda ve sürede ilgili kurumlarca</a:t>
            </a:r>
            <a:r>
              <a:rPr lang="tr-TR" sz="1600" dirty="0"/>
              <a:t> </a:t>
            </a:r>
            <a:r>
              <a:rPr lang="tr-TR" sz="1600" dirty="0">
                <a:solidFill>
                  <a:schemeClr val="tx2"/>
                </a:solidFill>
              </a:rPr>
              <a:t>karşılanmasını ifade etmektedir</a:t>
            </a:r>
            <a:r>
              <a:rPr lang="tr-TR" sz="1600" dirty="0" smtClean="0">
                <a:solidFill>
                  <a:schemeClr val="tx2"/>
                </a:solidFill>
              </a:rPr>
              <a:t>.</a:t>
            </a:r>
            <a:endParaRPr lang="tr-TR" dirty="0"/>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0243"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Prime Esas Kazanca Dahil Ödemeler</a:t>
            </a:r>
            <a:endParaRPr lang="tr-TR" sz="1600" dirty="0">
              <a:solidFill>
                <a:schemeClr val="tx1"/>
              </a:solidFill>
              <a:cs typeface="Arial" charset="0"/>
            </a:endParaRPr>
          </a:p>
        </p:txBody>
      </p:sp>
      <p:sp>
        <p:nvSpPr>
          <p:cNvPr id="6" name="Metin kutusu 5"/>
          <p:cNvSpPr txBox="1">
            <a:spLocks noChangeArrowheads="1"/>
          </p:cNvSpPr>
          <p:nvPr/>
        </p:nvSpPr>
        <p:spPr bwMode="auto">
          <a:xfrm>
            <a:off x="461963" y="1700213"/>
            <a:ext cx="7920037" cy="3416320"/>
          </a:xfrm>
          <a:prstGeom prst="rect">
            <a:avLst/>
          </a:prstGeom>
          <a:noFill/>
          <a:ln>
            <a:noFill/>
          </a:ln>
          <a:extLst/>
        </p:spPr>
        <p:txBody>
          <a:bodyPr>
            <a:spAutoFit/>
          </a:bodyPr>
          <a:lstStyle>
            <a:lvl1pPr eaLnBrk="0" hangingPunct="0">
              <a:defRPr sz="2400" b="1">
                <a:solidFill>
                  <a:schemeClr val="accent2"/>
                </a:solidFill>
                <a:latin typeface="Arial" charset="0"/>
                <a:cs typeface="Arial" charset="0"/>
              </a:defRPr>
            </a:lvl1pPr>
            <a:lvl2pPr marL="742950" indent="-285750" eaLnBrk="0" hangingPunct="0">
              <a:defRPr sz="2400" b="1">
                <a:solidFill>
                  <a:schemeClr val="accent2"/>
                </a:solidFill>
                <a:latin typeface="Arial" charset="0"/>
                <a:cs typeface="Arial" charset="0"/>
              </a:defRPr>
            </a:lvl2pPr>
            <a:lvl3pPr marL="1143000" indent="-228600" eaLnBrk="0" hangingPunct="0">
              <a:defRPr sz="2400" b="1">
                <a:solidFill>
                  <a:schemeClr val="accent2"/>
                </a:solidFill>
                <a:latin typeface="Arial" charset="0"/>
                <a:cs typeface="Arial" charset="0"/>
              </a:defRPr>
            </a:lvl3pPr>
            <a:lvl4pPr marL="1600200" indent="-228600" eaLnBrk="0" hangingPunct="0">
              <a:defRPr sz="2400" b="1">
                <a:solidFill>
                  <a:schemeClr val="accent2"/>
                </a:solidFill>
                <a:latin typeface="Arial" charset="0"/>
                <a:cs typeface="Arial" charset="0"/>
              </a:defRPr>
            </a:lvl4pPr>
            <a:lvl5pPr marL="2057400" indent="-228600" eaLnBrk="0" hangingPunct="0">
              <a:defRPr sz="2400" b="1">
                <a:solidFill>
                  <a:schemeClr val="accent2"/>
                </a:solidFill>
                <a:latin typeface="Arial" charset="0"/>
                <a:cs typeface="Arial" charset="0"/>
              </a:defRPr>
            </a:lvl5pPr>
            <a:lvl6pPr marL="2514600" indent="-228600" algn="ctr" eaLnBrk="0" fontAlgn="base" hangingPunct="0">
              <a:spcBef>
                <a:spcPct val="0"/>
              </a:spcBef>
              <a:spcAft>
                <a:spcPct val="0"/>
              </a:spcAft>
              <a:defRPr sz="2400" b="1">
                <a:solidFill>
                  <a:schemeClr val="accent2"/>
                </a:solidFill>
                <a:latin typeface="Arial" charset="0"/>
                <a:cs typeface="Arial" charset="0"/>
              </a:defRPr>
            </a:lvl6pPr>
            <a:lvl7pPr marL="2971800" indent="-228600" algn="ctr" eaLnBrk="0" fontAlgn="base" hangingPunct="0">
              <a:spcBef>
                <a:spcPct val="0"/>
              </a:spcBef>
              <a:spcAft>
                <a:spcPct val="0"/>
              </a:spcAft>
              <a:defRPr sz="2400" b="1">
                <a:solidFill>
                  <a:schemeClr val="accent2"/>
                </a:solidFill>
                <a:latin typeface="Arial" charset="0"/>
                <a:cs typeface="Arial" charset="0"/>
              </a:defRPr>
            </a:lvl7pPr>
            <a:lvl8pPr marL="3429000" indent="-228600" algn="ctr" eaLnBrk="0" fontAlgn="base" hangingPunct="0">
              <a:spcBef>
                <a:spcPct val="0"/>
              </a:spcBef>
              <a:spcAft>
                <a:spcPct val="0"/>
              </a:spcAft>
              <a:defRPr sz="2400" b="1">
                <a:solidFill>
                  <a:schemeClr val="accent2"/>
                </a:solidFill>
                <a:latin typeface="Arial" charset="0"/>
                <a:cs typeface="Arial" charset="0"/>
              </a:defRPr>
            </a:lvl8pPr>
            <a:lvl9pPr marL="3886200" indent="-228600" algn="ctr" eaLnBrk="0" fontAlgn="base" hangingPunct="0">
              <a:spcBef>
                <a:spcPct val="0"/>
              </a:spcBef>
              <a:spcAft>
                <a:spcPct val="0"/>
              </a:spcAft>
              <a:defRPr sz="2400" b="1">
                <a:solidFill>
                  <a:schemeClr val="accent2"/>
                </a:solidFill>
                <a:latin typeface="Arial" charset="0"/>
                <a:cs typeface="Arial" charset="0"/>
              </a:defRPr>
            </a:lvl9pPr>
          </a:lstStyle>
          <a:p>
            <a:pPr algn="just" eaLnBrk="1" hangingPunct="1">
              <a:lnSpc>
                <a:spcPct val="150000"/>
              </a:lnSpc>
              <a:defRPr/>
            </a:pPr>
            <a:endParaRPr lang="tr-TR" sz="1600" b="0" dirty="0" smtClean="0">
              <a:solidFill>
                <a:schemeClr val="tx2"/>
              </a:solidFill>
            </a:endParaRPr>
          </a:p>
          <a:p>
            <a:pPr marL="342900" indent="-342900" algn="just" eaLnBrk="1" hangingPunct="1">
              <a:lnSpc>
                <a:spcPct val="200000"/>
              </a:lnSpc>
              <a:buFont typeface="Arial" charset="0"/>
              <a:buChar char="•"/>
              <a:defRPr/>
            </a:pPr>
            <a:r>
              <a:rPr lang="tr-TR" sz="1600" b="0" dirty="0" smtClean="0">
                <a:solidFill>
                  <a:schemeClr val="tx2"/>
                </a:solidFill>
              </a:rPr>
              <a:t>Hak edilen ücret,</a:t>
            </a:r>
          </a:p>
          <a:p>
            <a:pPr marL="342900" indent="-342900" algn="just" eaLnBrk="1" hangingPunct="1">
              <a:lnSpc>
                <a:spcPct val="200000"/>
              </a:lnSpc>
              <a:buFont typeface="Arial" charset="0"/>
              <a:buChar char="•"/>
              <a:defRPr/>
            </a:pPr>
            <a:r>
              <a:rPr lang="tr-TR" sz="1600" b="0" dirty="0" smtClean="0">
                <a:solidFill>
                  <a:schemeClr val="tx2"/>
                </a:solidFill>
              </a:rPr>
              <a:t>Prim, İkramiye ve bu nitelikteki her çeşit istihkaktan o ay içinde yapılan ödemeler,</a:t>
            </a:r>
          </a:p>
          <a:p>
            <a:pPr marL="342900" indent="-342900" algn="just" eaLnBrk="1" hangingPunct="1">
              <a:lnSpc>
                <a:spcPct val="200000"/>
              </a:lnSpc>
              <a:buFont typeface="Arial" charset="0"/>
              <a:buChar char="•"/>
              <a:defRPr/>
            </a:pPr>
            <a:r>
              <a:rPr lang="tr-TR" sz="1600" b="0" dirty="0" smtClean="0">
                <a:solidFill>
                  <a:schemeClr val="tx2"/>
                </a:solidFill>
              </a:rPr>
              <a:t>İşverenler tarafından, sigortalılar için özel sağlık sigortalarına ve bireysel emeklilik sistemine ödenen tutarlar (</a:t>
            </a:r>
            <a:r>
              <a:rPr lang="tr-TR" sz="1600" b="0" i="1" dirty="0" smtClean="0">
                <a:solidFill>
                  <a:schemeClr val="tx2"/>
                </a:solidFill>
              </a:rPr>
              <a:t>Asgari ücretin %30 unu geçen tutarlar</a:t>
            </a:r>
            <a:r>
              <a:rPr lang="tr-TR" sz="1600" b="0" dirty="0" smtClean="0">
                <a:solidFill>
                  <a:schemeClr val="tx2"/>
                </a:solidFill>
              </a:rPr>
              <a:t>)</a:t>
            </a:r>
          </a:p>
          <a:p>
            <a:pPr marL="342900" indent="-342900" algn="just" eaLnBrk="1" hangingPunct="1">
              <a:lnSpc>
                <a:spcPct val="200000"/>
              </a:lnSpc>
              <a:buFont typeface="Arial" charset="0"/>
              <a:buChar char="•"/>
              <a:defRPr/>
            </a:pPr>
            <a:r>
              <a:rPr lang="tr-TR" sz="1600" b="0" dirty="0" smtClean="0">
                <a:solidFill>
                  <a:schemeClr val="tx2"/>
                </a:solidFill>
              </a:rPr>
              <a:t>İdare veya yargı mercilerince verilen kararlar gereğince, niteliği yukarıda belirtilen şekilde olan ve sigortalılara o ay içinde yapılan ödemeler</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1267"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smtClean="0">
                <a:solidFill>
                  <a:schemeClr val="tx1"/>
                </a:solidFill>
                <a:cs typeface="Arial" charset="0"/>
              </a:rPr>
              <a:t>Uygulamadaki Teşvikler</a:t>
            </a:r>
            <a:endParaRPr lang="tr-TR" sz="1600" dirty="0">
              <a:solidFill>
                <a:schemeClr val="tx1"/>
              </a:solidFill>
              <a:cs typeface="Arial" charset="0"/>
            </a:endParaRPr>
          </a:p>
        </p:txBody>
      </p:sp>
      <p:graphicFrame>
        <p:nvGraphicFramePr>
          <p:cNvPr id="6" name="Tablo 5"/>
          <p:cNvGraphicFramePr>
            <a:graphicFrameLocks noGrp="1"/>
          </p:cNvGraphicFramePr>
          <p:nvPr>
            <p:extLst>
              <p:ext uri="{D42A27DB-BD31-4B8C-83A1-F6EECF244321}">
                <p14:modId xmlns:p14="http://schemas.microsoft.com/office/powerpoint/2010/main" val="460542521"/>
              </p:ext>
            </p:extLst>
          </p:nvPr>
        </p:nvGraphicFramePr>
        <p:xfrm>
          <a:off x="518864" y="1772816"/>
          <a:ext cx="8229600" cy="4701522"/>
        </p:xfrm>
        <a:graphic>
          <a:graphicData uri="http://schemas.openxmlformats.org/drawingml/2006/table">
            <a:tbl>
              <a:tblPr/>
              <a:tblGrid>
                <a:gridCol w="442392"/>
                <a:gridCol w="1008112"/>
                <a:gridCol w="5616624"/>
                <a:gridCol w="1162472"/>
              </a:tblGrid>
              <a:tr h="308494">
                <a:tc>
                  <a:txBody>
                    <a:bodyPr/>
                    <a:lstStyle/>
                    <a:p>
                      <a:pPr algn="ctr" rtl="0" fontAlgn="ctr"/>
                      <a:r>
                        <a:rPr lang="tr-TR" sz="900" b="1" i="0" u="none" strike="noStrike" dirty="0">
                          <a:solidFill>
                            <a:srgbClr val="000000"/>
                          </a:solidFill>
                          <a:effectLst/>
                          <a:latin typeface="+mj-lt"/>
                        </a:rPr>
                        <a:t>SIRA</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solidFill>
                      <a:srgbClr val="C4E0EC"/>
                    </a:solidFill>
                  </a:tcPr>
                </a:tc>
                <a:tc>
                  <a:txBody>
                    <a:bodyPr/>
                    <a:lstStyle/>
                    <a:p>
                      <a:pPr algn="ctr" rtl="0" fontAlgn="ctr"/>
                      <a:r>
                        <a:rPr lang="tr-TR" sz="900" b="1" i="0" u="none" strike="noStrike" dirty="0">
                          <a:solidFill>
                            <a:srgbClr val="000000"/>
                          </a:solidFill>
                          <a:effectLst/>
                          <a:latin typeface="+mj-lt"/>
                        </a:rPr>
                        <a:t>KANUN</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solidFill>
                      <a:srgbClr val="C4E0EC"/>
                    </a:solidFill>
                  </a:tcPr>
                </a:tc>
                <a:tc>
                  <a:txBody>
                    <a:bodyPr/>
                    <a:lstStyle/>
                    <a:p>
                      <a:pPr algn="ctr" rtl="0" fontAlgn="ctr"/>
                      <a:r>
                        <a:rPr lang="tr-TR" sz="900" b="1" i="0" u="none" strike="noStrike" dirty="0">
                          <a:solidFill>
                            <a:srgbClr val="000000"/>
                          </a:solidFill>
                          <a:effectLst/>
                          <a:latin typeface="+mj-lt"/>
                        </a:rPr>
                        <a:t>AÇIKLAMA</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solidFill>
                      <a:srgbClr val="C4E0EC"/>
                    </a:solidFill>
                  </a:tcPr>
                </a:tc>
                <a:tc>
                  <a:txBody>
                    <a:bodyPr/>
                    <a:lstStyle/>
                    <a:p>
                      <a:pPr algn="ctr" rtl="0" fontAlgn="ctr"/>
                      <a:r>
                        <a:rPr lang="tr-TR" sz="900" b="1" i="0" u="none" strike="noStrike" dirty="0">
                          <a:solidFill>
                            <a:srgbClr val="000000"/>
                          </a:solidFill>
                          <a:effectLst/>
                          <a:latin typeface="+mj-lt"/>
                        </a:rPr>
                        <a:t>FİNANSMAN</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solidFill>
                      <a:srgbClr val="C4E0EC"/>
                    </a:solidFill>
                  </a:tcPr>
                </a:tc>
              </a:tr>
              <a:tr h="278713">
                <a:tc>
                  <a:txBody>
                    <a:bodyPr/>
                    <a:lstStyle/>
                    <a:p>
                      <a:pPr algn="ctr" rtl="0" fontAlgn="ctr"/>
                      <a:r>
                        <a:rPr lang="tr-TR" sz="900" b="1" i="0" u="none" strike="noStrike">
                          <a:solidFill>
                            <a:srgbClr val="000000"/>
                          </a:solidFill>
                          <a:effectLst/>
                          <a:latin typeface="+mj-lt"/>
                        </a:rPr>
                        <a:t>1</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a:solidFill>
                            <a:srgbClr val="000000"/>
                          </a:solidFill>
                          <a:effectLst/>
                          <a:latin typeface="+mj-lt"/>
                        </a:rPr>
                        <a:t>5510</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1" i="0" u="none" strike="noStrike" dirty="0" err="1">
                          <a:solidFill>
                            <a:srgbClr val="000000"/>
                          </a:solidFill>
                          <a:effectLst/>
                          <a:latin typeface="+mj-lt"/>
                        </a:rPr>
                        <a:t>MYÖ’den</a:t>
                      </a:r>
                      <a:r>
                        <a:rPr lang="tr-TR" sz="900" b="1" i="0" u="none" strike="noStrike" dirty="0">
                          <a:solidFill>
                            <a:srgbClr val="000000"/>
                          </a:solidFill>
                          <a:effectLst/>
                          <a:latin typeface="+mj-lt"/>
                        </a:rPr>
                        <a:t> 5 Puan Prim Teşviki</a:t>
                      </a: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dirty="0">
                          <a:solidFill>
                            <a:srgbClr val="000000"/>
                          </a:solidFill>
                          <a:effectLst/>
                          <a:latin typeface="+mj-lt"/>
                        </a:rPr>
                        <a:t>EKONOMİ BK.</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315499">
                <a:tc>
                  <a:txBody>
                    <a:bodyPr/>
                    <a:lstStyle/>
                    <a:p>
                      <a:pPr algn="ctr" rtl="0" fontAlgn="ctr"/>
                      <a:r>
                        <a:rPr lang="tr-TR" sz="900" b="1" i="0" u="none" strike="noStrike">
                          <a:solidFill>
                            <a:srgbClr val="000000"/>
                          </a:solidFill>
                          <a:effectLst/>
                          <a:latin typeface="+mj-lt"/>
                        </a:rPr>
                        <a:t>2</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a:solidFill>
                            <a:srgbClr val="000000"/>
                          </a:solidFill>
                          <a:effectLst/>
                          <a:latin typeface="+mj-lt"/>
                        </a:rPr>
                        <a:t>6111</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nb-NO" sz="900" b="1" i="0" u="none" strike="noStrike" dirty="0">
                          <a:solidFill>
                            <a:srgbClr val="000000"/>
                          </a:solidFill>
                          <a:effectLst/>
                          <a:latin typeface="+mj-lt"/>
                        </a:rPr>
                        <a:t>Kadın, Genç ve Mesleki Yeterlilik Teş.</a:t>
                      </a: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dirty="0">
                          <a:solidFill>
                            <a:srgbClr val="000000"/>
                          </a:solidFill>
                          <a:effectLst/>
                          <a:latin typeface="+mj-lt"/>
                        </a:rPr>
                        <a:t>İŞKUR</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278713">
                <a:tc>
                  <a:txBody>
                    <a:bodyPr/>
                    <a:lstStyle/>
                    <a:p>
                      <a:pPr algn="ctr" rtl="0" fontAlgn="ctr"/>
                      <a:r>
                        <a:rPr lang="tr-TR" sz="900" b="1" i="0" u="none" strike="noStrike">
                          <a:solidFill>
                            <a:srgbClr val="000000"/>
                          </a:solidFill>
                          <a:effectLst/>
                          <a:latin typeface="+mj-lt"/>
                        </a:rPr>
                        <a:t>3</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a:solidFill>
                            <a:srgbClr val="000000"/>
                          </a:solidFill>
                          <a:effectLst/>
                          <a:latin typeface="+mj-lt"/>
                        </a:rPr>
                        <a:t>4857</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1" i="0" u="none" strike="noStrike" dirty="0">
                          <a:solidFill>
                            <a:srgbClr val="000000"/>
                          </a:solidFill>
                          <a:effectLst/>
                          <a:latin typeface="+mj-lt"/>
                        </a:rPr>
                        <a:t>Engelli Teşviki</a:t>
                      </a: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dirty="0">
                          <a:solidFill>
                            <a:srgbClr val="000000"/>
                          </a:solidFill>
                          <a:effectLst/>
                          <a:latin typeface="+mj-lt"/>
                        </a:rPr>
                        <a:t>EKONOMİ BK.</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278713">
                <a:tc>
                  <a:txBody>
                    <a:bodyPr/>
                    <a:lstStyle/>
                    <a:p>
                      <a:pPr algn="ctr" rtl="0" fontAlgn="ctr"/>
                      <a:r>
                        <a:rPr lang="tr-TR" sz="900" b="1" i="0" u="none" strike="noStrike">
                          <a:solidFill>
                            <a:srgbClr val="000000"/>
                          </a:solidFill>
                          <a:effectLst/>
                          <a:latin typeface="+mj-lt"/>
                        </a:rPr>
                        <a:t>4</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a:solidFill>
                            <a:srgbClr val="000000"/>
                          </a:solidFill>
                          <a:effectLst/>
                          <a:latin typeface="+mj-lt"/>
                        </a:rPr>
                        <a:t>5746</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1" i="0" u="none" strike="noStrike" dirty="0" err="1">
                          <a:solidFill>
                            <a:srgbClr val="000000"/>
                          </a:solidFill>
                          <a:effectLst/>
                          <a:latin typeface="+mj-lt"/>
                        </a:rPr>
                        <a:t>Arge</a:t>
                      </a:r>
                      <a:r>
                        <a:rPr lang="tr-TR" sz="900" b="1" i="0" u="none" strike="noStrike" dirty="0">
                          <a:solidFill>
                            <a:srgbClr val="000000"/>
                          </a:solidFill>
                          <a:effectLst/>
                          <a:latin typeface="+mj-lt"/>
                        </a:rPr>
                        <a:t> Yatırım Teşviki</a:t>
                      </a: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dirty="0">
                          <a:solidFill>
                            <a:srgbClr val="000000"/>
                          </a:solidFill>
                          <a:effectLst/>
                          <a:latin typeface="+mj-lt"/>
                        </a:rPr>
                        <a:t>MALİYE BK.</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378678">
                <a:tc>
                  <a:txBody>
                    <a:bodyPr/>
                    <a:lstStyle/>
                    <a:p>
                      <a:pPr algn="ctr" rtl="0" fontAlgn="ctr"/>
                      <a:r>
                        <a:rPr lang="tr-TR" sz="900" b="1" i="0" u="none" strike="noStrike">
                          <a:solidFill>
                            <a:srgbClr val="000000"/>
                          </a:solidFill>
                          <a:effectLst/>
                          <a:latin typeface="+mj-lt"/>
                        </a:rPr>
                        <a:t>5</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a:solidFill>
                            <a:srgbClr val="000000"/>
                          </a:solidFill>
                          <a:effectLst/>
                          <a:latin typeface="+mj-lt"/>
                        </a:rPr>
                        <a:t>6645</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1" i="0" u="none" strike="noStrike" dirty="0">
                          <a:solidFill>
                            <a:srgbClr val="000000"/>
                          </a:solidFill>
                          <a:effectLst/>
                          <a:latin typeface="+mj-lt"/>
                        </a:rPr>
                        <a:t>18-29 Yaş Arası İşbaşı Eğitim Programını Tamamlayarak İşe Başlatılan Sigortalılara Verilen Teşvik</a:t>
                      </a: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dirty="0">
                          <a:solidFill>
                            <a:srgbClr val="000000"/>
                          </a:solidFill>
                          <a:effectLst/>
                          <a:latin typeface="+mj-lt"/>
                        </a:rPr>
                        <a:t>İŞKUR</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278713">
                <a:tc>
                  <a:txBody>
                    <a:bodyPr/>
                    <a:lstStyle/>
                    <a:p>
                      <a:pPr algn="ctr" rtl="0" fontAlgn="ctr"/>
                      <a:r>
                        <a:rPr lang="tr-TR" sz="900" b="0" i="0" u="none" strike="noStrike">
                          <a:solidFill>
                            <a:srgbClr val="000000"/>
                          </a:solidFill>
                          <a:effectLst/>
                          <a:latin typeface="+mj-lt"/>
                        </a:rPr>
                        <a:t>6</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0" i="0" u="none" strike="noStrike">
                          <a:solidFill>
                            <a:srgbClr val="000000"/>
                          </a:solidFill>
                          <a:effectLst/>
                          <a:latin typeface="+mj-lt"/>
                        </a:rPr>
                        <a:t>6486</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0" i="0" u="none" strike="noStrike" dirty="0">
                          <a:solidFill>
                            <a:srgbClr val="000000"/>
                          </a:solidFill>
                          <a:effectLst/>
                          <a:latin typeface="+mj-lt"/>
                        </a:rPr>
                        <a:t>Yurtdışına Götürülen Sigortalı Teşviki</a:t>
                      </a: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0" i="0" u="none" strike="noStrike" dirty="0">
                          <a:solidFill>
                            <a:srgbClr val="000000"/>
                          </a:solidFill>
                          <a:effectLst/>
                          <a:latin typeface="+mj-lt"/>
                        </a:rPr>
                        <a:t>EKONOMİ BK.</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278713">
                <a:tc>
                  <a:txBody>
                    <a:bodyPr/>
                    <a:lstStyle/>
                    <a:p>
                      <a:pPr algn="ctr" rtl="0" fontAlgn="ctr"/>
                      <a:r>
                        <a:rPr lang="tr-TR" sz="900" b="0" i="0" u="none" strike="noStrike">
                          <a:solidFill>
                            <a:srgbClr val="000000"/>
                          </a:solidFill>
                          <a:effectLst/>
                          <a:latin typeface="+mj-lt"/>
                        </a:rPr>
                        <a:t>7</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0" i="0" u="none" strike="noStrike">
                          <a:solidFill>
                            <a:srgbClr val="000000"/>
                          </a:solidFill>
                          <a:effectLst/>
                          <a:latin typeface="+mj-lt"/>
                        </a:rPr>
                        <a:t>6486</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0" i="0" u="none" strike="noStrike" dirty="0" smtClean="0">
                          <a:solidFill>
                            <a:srgbClr val="000000"/>
                          </a:solidFill>
                          <a:effectLst/>
                          <a:latin typeface="+mj-lt"/>
                        </a:rPr>
                        <a:t>Beş</a:t>
                      </a:r>
                      <a:r>
                        <a:rPr lang="tr-TR" sz="900" b="0" i="0" u="none" strike="noStrike" baseline="0" dirty="0" smtClean="0">
                          <a:solidFill>
                            <a:srgbClr val="000000"/>
                          </a:solidFill>
                          <a:effectLst/>
                          <a:latin typeface="+mj-lt"/>
                        </a:rPr>
                        <a:t> Puana İlave Altı Puanlık Teşvik</a:t>
                      </a:r>
                      <a:endParaRPr lang="tr-TR" sz="900" b="0" i="0" u="none" strike="noStrike" dirty="0">
                        <a:solidFill>
                          <a:srgbClr val="000000"/>
                        </a:solidFill>
                        <a:effectLst/>
                        <a:latin typeface="+mj-lt"/>
                      </a:endParaRP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0" i="0" u="none" strike="noStrike" dirty="0">
                          <a:solidFill>
                            <a:srgbClr val="000000"/>
                          </a:solidFill>
                          <a:effectLst/>
                          <a:latin typeface="+mj-lt"/>
                        </a:rPr>
                        <a:t>EKONOMİ BK.</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278713">
                <a:tc>
                  <a:txBody>
                    <a:bodyPr/>
                    <a:lstStyle/>
                    <a:p>
                      <a:pPr algn="ctr" rtl="0" fontAlgn="ctr"/>
                      <a:r>
                        <a:rPr lang="tr-TR" sz="900" b="0" i="0" u="none" strike="noStrike">
                          <a:solidFill>
                            <a:srgbClr val="000000"/>
                          </a:solidFill>
                          <a:effectLst/>
                          <a:latin typeface="+mj-lt"/>
                        </a:rPr>
                        <a:t>8</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0" i="0" u="none" strike="noStrike">
                          <a:solidFill>
                            <a:srgbClr val="000000"/>
                          </a:solidFill>
                          <a:effectLst/>
                          <a:latin typeface="+mj-lt"/>
                        </a:rPr>
                        <a:t>5225</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0" i="0" u="none" strike="noStrike" dirty="0">
                          <a:solidFill>
                            <a:srgbClr val="000000"/>
                          </a:solidFill>
                          <a:effectLst/>
                          <a:latin typeface="+mj-lt"/>
                        </a:rPr>
                        <a:t>Kültür Yatırımı Teşviki</a:t>
                      </a: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0" i="0" u="none" strike="noStrike" dirty="0">
                          <a:solidFill>
                            <a:srgbClr val="000000"/>
                          </a:solidFill>
                          <a:effectLst/>
                          <a:latin typeface="+mj-lt"/>
                        </a:rPr>
                        <a:t>KÜLTÜR BK.</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243981">
                <a:tc>
                  <a:txBody>
                    <a:bodyPr/>
                    <a:lstStyle/>
                    <a:p>
                      <a:pPr algn="ctr" rtl="0" fontAlgn="ctr"/>
                      <a:r>
                        <a:rPr lang="tr-TR" sz="900" b="0" i="0" u="none" strike="noStrike">
                          <a:solidFill>
                            <a:srgbClr val="000000"/>
                          </a:solidFill>
                          <a:effectLst/>
                          <a:latin typeface="+mj-lt"/>
                        </a:rPr>
                        <a:t>9</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0" i="0" u="none" strike="noStrike">
                          <a:solidFill>
                            <a:srgbClr val="000000"/>
                          </a:solidFill>
                          <a:effectLst/>
                          <a:latin typeface="+mj-lt"/>
                        </a:rPr>
                        <a:t>15921</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0" i="0" u="none" strike="noStrike" dirty="0">
                          <a:solidFill>
                            <a:srgbClr val="000000"/>
                          </a:solidFill>
                          <a:effectLst/>
                          <a:latin typeface="+mj-lt"/>
                        </a:rPr>
                        <a:t>İşsizlik Ödeneği Alanları İstihdam </a:t>
                      </a:r>
                      <a:r>
                        <a:rPr lang="tr-TR" sz="900" b="0" i="0" u="none" strike="noStrike" dirty="0" smtClean="0">
                          <a:solidFill>
                            <a:srgbClr val="000000"/>
                          </a:solidFill>
                          <a:effectLst/>
                          <a:latin typeface="+mj-lt"/>
                        </a:rPr>
                        <a:t>Teşviki</a:t>
                      </a:r>
                      <a:endParaRPr lang="tr-TR" sz="900" b="0" i="0" u="none" strike="noStrike" dirty="0">
                        <a:solidFill>
                          <a:srgbClr val="000000"/>
                        </a:solidFill>
                        <a:effectLst/>
                        <a:latin typeface="+mj-lt"/>
                      </a:endParaRP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0" i="0" u="none" strike="noStrike" dirty="0">
                          <a:solidFill>
                            <a:srgbClr val="000000"/>
                          </a:solidFill>
                          <a:effectLst/>
                          <a:latin typeface="+mj-lt"/>
                        </a:rPr>
                        <a:t>İŞKUR</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278713">
                <a:tc rowSpan="2">
                  <a:txBody>
                    <a:bodyPr/>
                    <a:lstStyle/>
                    <a:p>
                      <a:pPr algn="ctr" rtl="0" fontAlgn="ctr"/>
                      <a:r>
                        <a:rPr lang="tr-TR" sz="900" b="1" i="0" u="none" strike="noStrike">
                          <a:solidFill>
                            <a:srgbClr val="000000"/>
                          </a:solidFill>
                          <a:effectLst/>
                          <a:latin typeface="+mj-lt"/>
                        </a:rPr>
                        <a:t>10</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a:solidFill>
                            <a:srgbClr val="000000"/>
                          </a:solidFill>
                          <a:effectLst/>
                          <a:latin typeface="+mj-lt"/>
                        </a:rPr>
                        <a:t>25510</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1" i="0" u="none" strike="noStrike" dirty="0">
                          <a:solidFill>
                            <a:srgbClr val="000000"/>
                          </a:solidFill>
                          <a:effectLst/>
                          <a:latin typeface="+mj-lt"/>
                        </a:rPr>
                        <a:t>Bölgesel Yatırım Teşviki</a:t>
                      </a: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dirty="0">
                          <a:solidFill>
                            <a:srgbClr val="000000"/>
                          </a:solidFill>
                          <a:effectLst/>
                          <a:latin typeface="+mj-lt"/>
                        </a:rPr>
                        <a:t>EKONOMİ BK.</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278713">
                <a:tc vMerge="1">
                  <a:txBody>
                    <a:bodyPr/>
                    <a:lstStyle/>
                    <a:p>
                      <a:endParaRPr lang="tr-TR"/>
                    </a:p>
                  </a:txBody>
                  <a:tcPr/>
                </a:tc>
                <a:tc>
                  <a:txBody>
                    <a:bodyPr/>
                    <a:lstStyle/>
                    <a:p>
                      <a:pPr algn="ctr" rtl="0" fontAlgn="ctr"/>
                      <a:r>
                        <a:rPr lang="tr-TR" sz="900" b="1" i="0" u="none" strike="noStrike">
                          <a:solidFill>
                            <a:srgbClr val="000000"/>
                          </a:solidFill>
                          <a:effectLst/>
                          <a:latin typeface="+mj-lt"/>
                        </a:rPr>
                        <a:t>6322</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1" i="0" u="none" strike="noStrike" dirty="0">
                          <a:solidFill>
                            <a:srgbClr val="000000"/>
                          </a:solidFill>
                          <a:effectLst/>
                          <a:latin typeface="+mj-lt"/>
                        </a:rPr>
                        <a:t>Yatırımlarda Devlet Yardımları Teşviki</a:t>
                      </a: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dirty="0">
                          <a:solidFill>
                            <a:srgbClr val="000000"/>
                          </a:solidFill>
                          <a:effectLst/>
                          <a:latin typeface="+mj-lt"/>
                        </a:rPr>
                        <a:t>EKONOMİ BK.</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278713">
                <a:tc>
                  <a:txBody>
                    <a:bodyPr/>
                    <a:lstStyle/>
                    <a:p>
                      <a:pPr algn="ctr" rtl="0" fontAlgn="ctr"/>
                      <a:r>
                        <a:rPr lang="tr-TR" sz="900" b="1" i="0" u="none" strike="noStrike">
                          <a:solidFill>
                            <a:srgbClr val="000000"/>
                          </a:solidFill>
                          <a:effectLst/>
                          <a:latin typeface="+mj-lt"/>
                        </a:rPr>
                        <a:t>11</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a:solidFill>
                            <a:srgbClr val="000000"/>
                          </a:solidFill>
                          <a:effectLst/>
                          <a:latin typeface="+mj-lt"/>
                        </a:rPr>
                        <a:t>687</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1" i="0" u="none" strike="noStrike" dirty="0">
                          <a:solidFill>
                            <a:srgbClr val="000000"/>
                          </a:solidFill>
                          <a:effectLst/>
                          <a:latin typeface="+mj-lt"/>
                        </a:rPr>
                        <a:t>2017 Yılında İşe Alınanlar Teşviki</a:t>
                      </a: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dirty="0">
                          <a:solidFill>
                            <a:srgbClr val="000000"/>
                          </a:solidFill>
                          <a:effectLst/>
                          <a:latin typeface="+mj-lt"/>
                        </a:rPr>
                        <a:t>EKONOMİ BK.</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278713">
                <a:tc>
                  <a:txBody>
                    <a:bodyPr/>
                    <a:lstStyle/>
                    <a:p>
                      <a:pPr algn="ctr" rtl="0" fontAlgn="ctr"/>
                      <a:r>
                        <a:rPr lang="tr-TR" sz="900" b="1" i="0" u="none" strike="noStrike">
                          <a:solidFill>
                            <a:srgbClr val="000000"/>
                          </a:solidFill>
                          <a:effectLst/>
                          <a:latin typeface="+mj-lt"/>
                        </a:rPr>
                        <a:t>12</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a:solidFill>
                            <a:srgbClr val="000000"/>
                          </a:solidFill>
                          <a:effectLst/>
                          <a:latin typeface="+mj-lt"/>
                        </a:rPr>
                        <a:t>6661</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1" i="0" u="none" strike="noStrike">
                          <a:solidFill>
                            <a:srgbClr val="000000"/>
                          </a:solidFill>
                          <a:effectLst/>
                          <a:latin typeface="+mj-lt"/>
                        </a:rPr>
                        <a:t>Asgari Ücret Desteği</a:t>
                      </a: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dirty="0">
                          <a:solidFill>
                            <a:srgbClr val="000000"/>
                          </a:solidFill>
                          <a:effectLst/>
                          <a:latin typeface="+mj-lt"/>
                        </a:rPr>
                        <a:t>EKONOMİ BK.</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379708">
                <a:tc>
                  <a:txBody>
                    <a:bodyPr/>
                    <a:lstStyle/>
                    <a:p>
                      <a:pPr algn="ctr" rtl="0" fontAlgn="ctr"/>
                      <a:r>
                        <a:rPr lang="tr-TR" sz="900" b="1" i="0" u="none" strike="noStrike">
                          <a:solidFill>
                            <a:srgbClr val="000000"/>
                          </a:solidFill>
                          <a:effectLst/>
                          <a:latin typeface="+mj-lt"/>
                        </a:rPr>
                        <a:t>13</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dirty="0" smtClean="0">
                          <a:solidFill>
                            <a:srgbClr val="000000"/>
                          </a:solidFill>
                          <a:effectLst/>
                          <a:latin typeface="+mj-lt"/>
                        </a:rPr>
                        <a:t>5510</a:t>
                      </a:r>
                      <a:endParaRPr lang="tr-TR" sz="900" b="1" i="0" u="none" strike="noStrike" dirty="0">
                        <a:solidFill>
                          <a:srgbClr val="000000"/>
                        </a:solidFill>
                        <a:effectLst/>
                        <a:latin typeface="+mj-lt"/>
                      </a:endParaRP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900" b="1" i="0" u="none" strike="noStrike" dirty="0">
                          <a:solidFill>
                            <a:srgbClr val="000000"/>
                          </a:solidFill>
                          <a:effectLst/>
                          <a:latin typeface="+mj-lt"/>
                        </a:rPr>
                        <a:t>Esnaf </a:t>
                      </a:r>
                      <a:r>
                        <a:rPr lang="tr-TR" sz="900" b="1" i="0" u="none" strike="noStrike" dirty="0" smtClean="0">
                          <a:solidFill>
                            <a:srgbClr val="000000"/>
                          </a:solidFill>
                          <a:effectLst/>
                          <a:latin typeface="+mj-lt"/>
                        </a:rPr>
                        <a:t>Teşviki (5510 </a:t>
                      </a:r>
                      <a:r>
                        <a:rPr lang="tr-TR" sz="900" b="1" i="0" u="none" strike="noStrike" dirty="0" err="1" smtClean="0">
                          <a:solidFill>
                            <a:srgbClr val="000000"/>
                          </a:solidFill>
                          <a:effectLst/>
                          <a:latin typeface="+mj-lt"/>
                        </a:rPr>
                        <a:t>s.k</a:t>
                      </a:r>
                      <a:r>
                        <a:rPr lang="tr-TR" sz="900" b="1" i="0" u="none" strike="noStrike" dirty="0" smtClean="0">
                          <a:solidFill>
                            <a:srgbClr val="000000"/>
                          </a:solidFill>
                          <a:effectLst/>
                          <a:latin typeface="+mj-lt"/>
                        </a:rPr>
                        <a:t>., 81. </a:t>
                      </a:r>
                      <a:r>
                        <a:rPr lang="tr-TR" sz="900" b="1" i="0" u="none" strike="noStrike" dirty="0" err="1" smtClean="0">
                          <a:solidFill>
                            <a:srgbClr val="000000"/>
                          </a:solidFill>
                          <a:effectLst/>
                          <a:latin typeface="+mj-lt"/>
                        </a:rPr>
                        <a:t>md.</a:t>
                      </a:r>
                      <a:r>
                        <a:rPr lang="tr-TR" sz="900" b="1" i="0" u="none" strike="noStrike" dirty="0" smtClean="0">
                          <a:solidFill>
                            <a:srgbClr val="000000"/>
                          </a:solidFill>
                          <a:effectLst/>
                          <a:latin typeface="+mj-lt"/>
                        </a:rPr>
                        <a:t> / 1-j)</a:t>
                      </a:r>
                      <a:endParaRPr lang="tr-TR" sz="900" b="1" i="0" u="none" strike="noStrike" dirty="0">
                        <a:solidFill>
                          <a:srgbClr val="000000"/>
                        </a:solidFill>
                        <a:effectLst/>
                        <a:latin typeface="+mj-lt"/>
                      </a:endParaRP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1" i="0" u="none" strike="noStrike" dirty="0">
                          <a:solidFill>
                            <a:srgbClr val="000000"/>
                          </a:solidFill>
                          <a:effectLst/>
                          <a:latin typeface="+mj-lt"/>
                        </a:rPr>
                        <a:t>EKONOMİ BK.</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r h="288032">
                <a:tc>
                  <a:txBody>
                    <a:bodyPr/>
                    <a:lstStyle/>
                    <a:p>
                      <a:pPr algn="ctr" rtl="0" fontAlgn="ctr"/>
                      <a:r>
                        <a:rPr lang="tr-TR" sz="900" b="0" i="0" u="none" strike="noStrike" dirty="0">
                          <a:solidFill>
                            <a:srgbClr val="000000"/>
                          </a:solidFill>
                          <a:effectLst/>
                          <a:latin typeface="+mj-lt"/>
                        </a:rPr>
                        <a:t>14</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0" i="0" u="none" strike="noStrike" dirty="0">
                          <a:solidFill>
                            <a:srgbClr val="000000"/>
                          </a:solidFill>
                          <a:effectLst/>
                          <a:latin typeface="+mj-lt"/>
                        </a:rPr>
                        <a:t>6645</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l" rtl="0" fontAlgn="ctr"/>
                      <a:r>
                        <a:rPr lang="tr-TR" sz="900" b="0" i="0" u="none" strike="noStrike" dirty="0">
                          <a:solidFill>
                            <a:srgbClr val="000000"/>
                          </a:solidFill>
                          <a:effectLst/>
                          <a:latin typeface="+mj-lt"/>
                        </a:rPr>
                        <a:t>İşsizlik Sigortası Primi </a:t>
                      </a:r>
                      <a:r>
                        <a:rPr lang="tr-TR" sz="900" b="0" i="0" u="none" strike="noStrike" dirty="0" smtClean="0">
                          <a:solidFill>
                            <a:srgbClr val="000000"/>
                          </a:solidFill>
                          <a:effectLst/>
                          <a:latin typeface="+mj-lt"/>
                        </a:rPr>
                        <a:t>Teşviki </a:t>
                      </a:r>
                      <a:r>
                        <a:rPr lang="tr-TR" sz="900" b="0" i="0" u="none" strike="noStrike" dirty="0" smtClean="0">
                          <a:solidFill>
                            <a:srgbClr val="000000"/>
                          </a:solidFill>
                          <a:effectLst/>
                          <a:latin typeface="+mn-lt"/>
                        </a:rPr>
                        <a:t>(</a:t>
                      </a:r>
                      <a:r>
                        <a:rPr lang="tr-TR" sz="900" i="0" dirty="0" smtClean="0">
                          <a:solidFill>
                            <a:schemeClr val="tx2"/>
                          </a:solidFill>
                          <a:latin typeface="+mn-lt"/>
                          <a:cs typeface="Arial" panose="020B0604020202020204" pitchFamily="34" charset="0"/>
                        </a:rPr>
                        <a:t>6645 </a:t>
                      </a:r>
                      <a:r>
                        <a:rPr lang="tr-TR" sz="900" i="0" dirty="0" err="1" smtClean="0">
                          <a:solidFill>
                            <a:schemeClr val="tx2"/>
                          </a:solidFill>
                          <a:latin typeface="+mn-lt"/>
                          <a:cs typeface="Arial" panose="020B0604020202020204" pitchFamily="34" charset="0"/>
                        </a:rPr>
                        <a:t>s.k</a:t>
                      </a:r>
                      <a:r>
                        <a:rPr lang="tr-TR" sz="900" i="0" dirty="0" smtClean="0">
                          <a:solidFill>
                            <a:schemeClr val="tx2"/>
                          </a:solidFill>
                          <a:latin typeface="+mn-lt"/>
                          <a:cs typeface="Arial" panose="020B0604020202020204" pitchFamily="34" charset="0"/>
                        </a:rPr>
                        <a:t>., 4447 </a:t>
                      </a:r>
                      <a:r>
                        <a:rPr lang="tr-TR" sz="900" i="0" dirty="0" err="1" smtClean="0">
                          <a:solidFill>
                            <a:schemeClr val="tx2"/>
                          </a:solidFill>
                          <a:latin typeface="+mn-lt"/>
                          <a:cs typeface="Arial" panose="020B0604020202020204" pitchFamily="34" charset="0"/>
                        </a:rPr>
                        <a:t>s.k</a:t>
                      </a:r>
                      <a:r>
                        <a:rPr lang="tr-TR" sz="900" i="0" dirty="0" smtClean="0">
                          <a:solidFill>
                            <a:schemeClr val="tx2"/>
                          </a:solidFill>
                          <a:latin typeface="+mn-lt"/>
                          <a:cs typeface="Arial" panose="020B0604020202020204" pitchFamily="34" charset="0"/>
                        </a:rPr>
                        <a:t>., Ek-4. </a:t>
                      </a:r>
                      <a:r>
                        <a:rPr lang="tr-TR" sz="900" i="0" dirty="0" err="1" smtClean="0">
                          <a:solidFill>
                            <a:schemeClr val="tx2"/>
                          </a:solidFill>
                          <a:latin typeface="+mn-lt"/>
                          <a:cs typeface="Arial" panose="020B0604020202020204" pitchFamily="34" charset="0"/>
                        </a:rPr>
                        <a:t>md.</a:t>
                      </a:r>
                      <a:r>
                        <a:rPr lang="tr-TR" sz="900" i="0" dirty="0" smtClean="0">
                          <a:solidFill>
                            <a:schemeClr val="tx2"/>
                          </a:solidFill>
                          <a:latin typeface="+mn-lt"/>
                          <a:cs typeface="Arial" panose="020B0604020202020204" pitchFamily="34" charset="0"/>
                        </a:rPr>
                        <a:t>) </a:t>
                      </a:r>
                      <a:endParaRPr lang="tr-TR" sz="900" b="0" i="0" u="none" strike="noStrike" dirty="0">
                        <a:solidFill>
                          <a:srgbClr val="000000"/>
                        </a:solidFill>
                        <a:effectLst/>
                        <a:latin typeface="+mn-lt"/>
                      </a:endParaRPr>
                    </a:p>
                  </a:txBody>
                  <a:tcPr marL="308267"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c>
                  <a:txBody>
                    <a:bodyPr/>
                    <a:lstStyle/>
                    <a:p>
                      <a:pPr algn="ctr" rtl="0" fontAlgn="ctr"/>
                      <a:r>
                        <a:rPr lang="tr-TR" sz="900" b="0" i="0" u="none" strike="noStrike" dirty="0">
                          <a:solidFill>
                            <a:srgbClr val="000000"/>
                          </a:solidFill>
                          <a:effectLst/>
                          <a:latin typeface="+mj-lt"/>
                        </a:rPr>
                        <a:t>İŞKUR</a:t>
                      </a:r>
                    </a:p>
                  </a:txBody>
                  <a:tcPr marL="6850" marR="6850" marT="6850" marB="0" anchor="ctr">
                    <a:lnL w="12700" cap="flat" cmpd="sng" algn="ctr">
                      <a:solidFill>
                        <a:srgbClr val="035B8D"/>
                      </a:solidFill>
                      <a:prstDash val="solid"/>
                      <a:round/>
                      <a:headEnd type="none" w="med" len="med"/>
                      <a:tailEnd type="none" w="med" len="med"/>
                    </a:lnL>
                    <a:lnR w="12700" cap="flat" cmpd="sng" algn="ctr">
                      <a:solidFill>
                        <a:srgbClr val="035B8D"/>
                      </a:solidFill>
                      <a:prstDash val="solid"/>
                      <a:round/>
                      <a:headEnd type="none" w="med" len="med"/>
                      <a:tailEnd type="none" w="med" len="med"/>
                    </a:lnR>
                    <a:lnT w="12700" cap="flat" cmpd="sng" algn="ctr">
                      <a:solidFill>
                        <a:srgbClr val="035B8D"/>
                      </a:solidFill>
                      <a:prstDash val="solid"/>
                      <a:round/>
                      <a:headEnd type="none" w="med" len="med"/>
                      <a:tailEnd type="none" w="med" len="med"/>
                    </a:lnT>
                    <a:lnB w="12700" cap="flat" cmpd="sng" algn="ctr">
                      <a:solidFill>
                        <a:srgbClr val="035B8D"/>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rbest Form 15"/>
          <p:cNvSpPr/>
          <p:nvPr/>
        </p:nvSpPr>
        <p:spPr bwMode="auto">
          <a:xfrm>
            <a:off x="288925" y="1484313"/>
            <a:ext cx="2338388" cy="4792662"/>
          </a:xfrm>
          <a:custGeom>
            <a:avLst/>
            <a:gdLst>
              <a:gd name="connsiteX0" fmla="*/ 0 w 2123285"/>
              <a:gd name="connsiteY0" fmla="*/ 212329 h 5839855"/>
              <a:gd name="connsiteX1" fmla="*/ 212329 w 2123285"/>
              <a:gd name="connsiteY1" fmla="*/ 0 h 5839855"/>
              <a:gd name="connsiteX2" fmla="*/ 1910957 w 2123285"/>
              <a:gd name="connsiteY2" fmla="*/ 0 h 5839855"/>
              <a:gd name="connsiteX3" fmla="*/ 2123286 w 2123285"/>
              <a:gd name="connsiteY3" fmla="*/ 212329 h 5839855"/>
              <a:gd name="connsiteX4" fmla="*/ 2123285 w 2123285"/>
              <a:gd name="connsiteY4" fmla="*/ 5627527 h 5839855"/>
              <a:gd name="connsiteX5" fmla="*/ 1910956 w 2123285"/>
              <a:gd name="connsiteY5" fmla="*/ 5839856 h 5839855"/>
              <a:gd name="connsiteX6" fmla="*/ 212329 w 2123285"/>
              <a:gd name="connsiteY6" fmla="*/ 5839855 h 5839855"/>
              <a:gd name="connsiteX7" fmla="*/ 0 w 2123285"/>
              <a:gd name="connsiteY7" fmla="*/ 5627526 h 5839855"/>
              <a:gd name="connsiteX8" fmla="*/ 0 w 2123285"/>
              <a:gd name="connsiteY8" fmla="*/ 212329 h 58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285" h="5839855">
                <a:moveTo>
                  <a:pt x="0" y="212329"/>
                </a:moveTo>
                <a:cubicBezTo>
                  <a:pt x="0" y="95063"/>
                  <a:pt x="95063" y="0"/>
                  <a:pt x="212329" y="0"/>
                </a:cubicBezTo>
                <a:lnTo>
                  <a:pt x="1910957" y="0"/>
                </a:lnTo>
                <a:cubicBezTo>
                  <a:pt x="2028223" y="0"/>
                  <a:pt x="2123286" y="95063"/>
                  <a:pt x="2123286" y="212329"/>
                </a:cubicBezTo>
                <a:cubicBezTo>
                  <a:pt x="2123286" y="2017395"/>
                  <a:pt x="2123285" y="3822461"/>
                  <a:pt x="2123285" y="5627527"/>
                </a:cubicBezTo>
                <a:cubicBezTo>
                  <a:pt x="2123285" y="5744793"/>
                  <a:pt x="2028222" y="5839856"/>
                  <a:pt x="1910956" y="5839856"/>
                </a:cubicBezTo>
                <a:lnTo>
                  <a:pt x="212329" y="5839855"/>
                </a:lnTo>
                <a:cubicBezTo>
                  <a:pt x="95063" y="5839855"/>
                  <a:pt x="0" y="5744792"/>
                  <a:pt x="0" y="5627526"/>
                </a:cubicBezTo>
                <a:lnTo>
                  <a:pt x="0" y="212329"/>
                </a:lnTo>
                <a:close/>
              </a:path>
            </a:pathLst>
          </a:custGeom>
        </p:spPr>
        <p:style>
          <a:lnRef idx="1">
            <a:schemeClr val="accent4"/>
          </a:lnRef>
          <a:fillRef idx="2">
            <a:schemeClr val="accent4"/>
          </a:fillRef>
          <a:effectRef idx="1">
            <a:schemeClr val="accent4"/>
          </a:effectRef>
          <a:fontRef idx="minor">
            <a:schemeClr val="dk1"/>
          </a:fontRef>
        </p:style>
        <p:txBody>
          <a:bodyPr lIns="85344" tIns="2421286" rIns="85344" bIns="1253315" spcCol="1270" anchor="ctr"/>
          <a:lstStyle/>
          <a:p>
            <a:pPr marL="174625" defTabSz="533400">
              <a:lnSpc>
                <a:spcPct val="90000"/>
              </a:lnSpc>
              <a:spcAft>
                <a:spcPct val="35000"/>
              </a:spcAft>
              <a:defRPr/>
            </a:pPr>
            <a:r>
              <a:rPr lang="tr-TR" sz="1300" b="1" dirty="0">
                <a:solidFill>
                  <a:schemeClr val="tx2"/>
                </a:solidFill>
                <a:cs typeface="Arial" charset="0"/>
              </a:rPr>
              <a:t>Borcu Olmayan </a:t>
            </a:r>
            <a:r>
              <a:rPr lang="tr-TR" sz="1300" b="1" dirty="0" smtClean="0">
                <a:solidFill>
                  <a:schemeClr val="tx2"/>
                </a:solidFill>
                <a:cs typeface="Arial" charset="0"/>
              </a:rPr>
              <a:t>İşverenlere  </a:t>
            </a:r>
          </a:p>
          <a:p>
            <a:pPr marL="174625" defTabSz="533400">
              <a:lnSpc>
                <a:spcPct val="90000"/>
              </a:lnSpc>
              <a:spcAft>
                <a:spcPct val="35000"/>
              </a:spcAft>
              <a:defRPr/>
            </a:pPr>
            <a:r>
              <a:rPr lang="tr-TR" sz="1300" b="1" dirty="0" smtClean="0">
                <a:solidFill>
                  <a:schemeClr val="tx2"/>
                </a:solidFill>
                <a:cs typeface="Arial" charset="0"/>
              </a:rPr>
              <a:t>Malullük, Yaşlılık ve Ölüm Sigortaları </a:t>
            </a:r>
          </a:p>
          <a:p>
            <a:pPr marL="174625" defTabSz="533400">
              <a:lnSpc>
                <a:spcPct val="90000"/>
              </a:lnSpc>
              <a:spcAft>
                <a:spcPct val="35000"/>
              </a:spcAft>
              <a:defRPr/>
            </a:pPr>
            <a:r>
              <a:rPr lang="tr-TR" sz="1300" b="1" dirty="0" smtClean="0">
                <a:solidFill>
                  <a:schemeClr val="tx2"/>
                </a:solidFill>
                <a:cs typeface="Arial" charset="0"/>
              </a:rPr>
              <a:t>Prim Oranının İşveren Hissesine Ait Kısmından </a:t>
            </a:r>
          </a:p>
          <a:p>
            <a:pPr marL="174625" defTabSz="533400">
              <a:lnSpc>
                <a:spcPct val="90000"/>
              </a:lnSpc>
              <a:spcAft>
                <a:spcPct val="35000"/>
              </a:spcAft>
              <a:defRPr/>
            </a:pPr>
            <a:r>
              <a:rPr lang="tr-TR" sz="1300" b="1" dirty="0" smtClean="0">
                <a:solidFill>
                  <a:schemeClr val="tx2"/>
                </a:solidFill>
                <a:cs typeface="Arial" charset="0"/>
              </a:rPr>
              <a:t>Beş </a:t>
            </a:r>
            <a:r>
              <a:rPr lang="tr-TR" sz="1300" b="1" dirty="0">
                <a:solidFill>
                  <a:schemeClr val="tx2"/>
                </a:solidFill>
                <a:cs typeface="Arial" charset="0"/>
              </a:rPr>
              <a:t>(5) Puanlık indirim</a:t>
            </a:r>
            <a:endParaRPr lang="en-US" sz="1300" b="1" dirty="0">
              <a:solidFill>
                <a:schemeClr val="tx2"/>
              </a:solidFill>
              <a:cs typeface="Arial" charset="0"/>
            </a:endParaRPr>
          </a:p>
        </p:txBody>
      </p:sp>
      <p:sp>
        <p:nvSpPr>
          <p:cNvPr id="12291" name="Altbilgi Yer Tutucusu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4" name="Çapraz Köşesi Kesik Dikdörtgen 18"/>
          <p:cNvSpPr/>
          <p:nvPr/>
        </p:nvSpPr>
        <p:spPr>
          <a:xfrm>
            <a:off x="468313" y="1700213"/>
            <a:ext cx="2016125" cy="1452562"/>
          </a:xfrm>
          <a:prstGeom prst="snip2DiagRect">
            <a:avLst/>
          </a:prstGeom>
          <a:noFill/>
          <a:ln>
            <a:solidFill>
              <a:schemeClr val="tx2"/>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tr-TR" b="1" dirty="0">
                <a:solidFill>
                  <a:schemeClr val="tx2"/>
                </a:solidFill>
                <a:cs typeface="Arial" charset="0"/>
              </a:rPr>
              <a:t>5510</a:t>
            </a:r>
          </a:p>
          <a:p>
            <a:pPr algn="ctr">
              <a:defRPr/>
            </a:pPr>
            <a:r>
              <a:rPr lang="tr-TR" b="1" dirty="0">
                <a:solidFill>
                  <a:schemeClr val="tx2"/>
                </a:solidFill>
                <a:cs typeface="Arial" charset="0"/>
              </a:rPr>
              <a:t>Teşvik Uygulaması</a:t>
            </a:r>
          </a:p>
        </p:txBody>
      </p:sp>
      <p:sp>
        <p:nvSpPr>
          <p:cNvPr id="17" name="Rectangle 3"/>
          <p:cNvSpPr txBox="1">
            <a:spLocks noChangeArrowheads="1"/>
          </p:cNvSpPr>
          <p:nvPr/>
        </p:nvSpPr>
        <p:spPr>
          <a:xfrm>
            <a:off x="2771775" y="2349500"/>
            <a:ext cx="6048375" cy="3527425"/>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Yasal Dayanak</a:t>
            </a:r>
          </a:p>
          <a:p>
            <a:pPr lvl="1" algn="just">
              <a:defRPr/>
            </a:pPr>
            <a:r>
              <a:rPr lang="tr-TR" sz="1600" dirty="0" smtClean="0">
                <a:solidFill>
                  <a:schemeClr val="tx2"/>
                </a:solidFill>
                <a:latin typeface="Arial" pitchFamily="34" charset="0"/>
                <a:cs typeface="Arial" pitchFamily="34" charset="0"/>
              </a:rPr>
              <a:t>5510 sayılı Kanunun 81 inci maddesinin (ı) bendi </a:t>
            </a:r>
          </a:p>
          <a:p>
            <a:pPr lvl="1" algn="just">
              <a:defRPr/>
            </a:pPr>
            <a:r>
              <a:rPr lang="tr-TR" sz="1600" dirty="0" smtClean="0">
                <a:solidFill>
                  <a:schemeClr val="tx2"/>
                </a:solidFill>
                <a:latin typeface="Arial" pitchFamily="34" charset="0"/>
                <a:cs typeface="Arial" pitchFamily="34" charset="0"/>
              </a:rPr>
              <a:t>2008/93 ve 2009/139 sayılı Genelgeler</a:t>
            </a:r>
          </a:p>
          <a:p>
            <a:pPr lvl="1" algn="just">
              <a:defRPr/>
            </a:pPr>
            <a:endParaRPr lang="tr-TR" sz="160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Yürürlük Tarihi	: </a:t>
            </a:r>
            <a:r>
              <a:rPr lang="tr-TR" sz="1600" b="0" dirty="0" smtClean="0">
                <a:solidFill>
                  <a:schemeClr val="tx2"/>
                </a:solidFill>
                <a:latin typeface="Arial" pitchFamily="34" charset="0"/>
                <a:cs typeface="Arial" pitchFamily="34" charset="0"/>
              </a:rPr>
              <a:t>01/10/2008 - Süresiz</a:t>
            </a:r>
          </a:p>
          <a:p>
            <a:pPr algn="just">
              <a:defRPr/>
            </a:pPr>
            <a:endParaRPr lang="tr-TR" sz="1600" b="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Prim Teşvik Oranı</a:t>
            </a:r>
          </a:p>
          <a:p>
            <a:pPr lvl="1" algn="just">
              <a:defRPr/>
            </a:pPr>
            <a:r>
              <a:rPr lang="tr-TR" sz="1600" dirty="0" smtClean="0">
                <a:solidFill>
                  <a:schemeClr val="tx2"/>
                </a:solidFill>
                <a:latin typeface="Arial" pitchFamily="34" charset="0"/>
                <a:cs typeface="Arial" pitchFamily="34" charset="0"/>
              </a:rPr>
              <a:t>Malullük, Yaşlılık ve Ölüm Sigortaları Prim Oranının İşveren Hissesine Ait Kısmından  </a:t>
            </a:r>
          </a:p>
          <a:p>
            <a:pPr marL="457200" lvl="1" indent="0" algn="just">
              <a:buFont typeface="Wingdings" pitchFamily="2" charset="2"/>
              <a:buNone/>
              <a:defRPr/>
            </a:pPr>
            <a:r>
              <a:rPr lang="tr-TR" sz="1600" dirty="0" smtClean="0">
                <a:solidFill>
                  <a:schemeClr val="tx2"/>
                </a:solidFill>
                <a:latin typeface="Arial" pitchFamily="34" charset="0"/>
                <a:cs typeface="Arial" pitchFamily="34" charset="0"/>
              </a:rPr>
              <a:t>5 puanlık indirim </a:t>
            </a:r>
            <a:r>
              <a:rPr lang="tr-TR" sz="1600" i="1" dirty="0" smtClean="0">
                <a:solidFill>
                  <a:schemeClr val="tx2"/>
                </a:solidFill>
                <a:latin typeface="Arial" pitchFamily="34" charset="0"/>
                <a:cs typeface="Arial" pitchFamily="34" charset="0"/>
              </a:rPr>
              <a:t>(Bildirilen SPEK üzerinden)</a:t>
            </a:r>
            <a:endParaRPr lang="tr-TR" sz="1600" i="1" dirty="0" smtClean="0">
              <a:latin typeface="Arial" pitchFamily="34" charset="0"/>
              <a:cs typeface="Arial" pitchFamily="34" charset="0"/>
            </a:endParaRPr>
          </a:p>
        </p:txBody>
      </p:sp>
      <p:cxnSp>
        <p:nvCxnSpPr>
          <p:cNvPr id="4" name="Düz Bağlayıcı 3"/>
          <p:cNvCxnSpPr/>
          <p:nvPr/>
        </p:nvCxnSpPr>
        <p:spPr>
          <a:xfrm>
            <a:off x="2771775" y="1484313"/>
            <a:ext cx="5976938"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2295"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pic>
        <p:nvPicPr>
          <p:cNvPr id="1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7322" y="1913556"/>
            <a:ext cx="1736902" cy="10833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2828131" y="1713502"/>
            <a:ext cx="3544069" cy="400110"/>
          </a:xfrm>
          <a:prstGeom prst="rect">
            <a:avLst/>
          </a:prstGeom>
          <a:noFill/>
        </p:spPr>
        <p:txBody>
          <a:bodyPr wrap="square" rtlCol="0">
            <a:spAutoFit/>
          </a:bodyPr>
          <a:lstStyle/>
          <a:p>
            <a:r>
              <a:rPr lang="tr-TR" sz="2000" b="1" dirty="0">
                <a:solidFill>
                  <a:schemeClr val="tx2"/>
                </a:solidFill>
                <a:latin typeface="Arial" pitchFamily="34" charset="0"/>
                <a:cs typeface="Arial" pitchFamily="34" charset="0"/>
              </a:rPr>
              <a:t>5510 Teşvik </a:t>
            </a:r>
            <a:r>
              <a:rPr lang="tr-TR" sz="2000" b="1" dirty="0" err="1">
                <a:solidFill>
                  <a:schemeClr val="tx2"/>
                </a:solidFill>
                <a:latin typeface="Arial" pitchFamily="34" charset="0"/>
                <a:cs typeface="Arial" pitchFamily="34" charset="0"/>
              </a:rPr>
              <a:t>Ugulaması</a:t>
            </a:r>
            <a:endParaRPr lang="tr-TR" sz="2000" b="1" dirty="0">
              <a:solidFill>
                <a:schemeClr val="tx2"/>
              </a:solidFill>
              <a:latin typeface="Arial" pitchFamily="34" charset="0"/>
              <a:cs typeface="Arial" pitchFamily="34" charset="0"/>
            </a:endParaRPr>
          </a:p>
        </p:txBody>
      </p:sp>
      <p:sp>
        <p:nvSpPr>
          <p:cNvPr id="15" name="Çapraz Köşesi Kesik Dikdörtgen 18"/>
          <p:cNvSpPr/>
          <p:nvPr/>
        </p:nvSpPr>
        <p:spPr>
          <a:xfrm>
            <a:off x="4777312" y="764704"/>
            <a:ext cx="1223962"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4857</a:t>
            </a:r>
          </a:p>
          <a:p>
            <a:pPr algn="ctr">
              <a:defRPr/>
            </a:pPr>
            <a:r>
              <a:rPr lang="tr-TR" sz="1400" b="1" dirty="0">
                <a:solidFill>
                  <a:schemeClr val="tx1"/>
                </a:solidFill>
                <a:cs typeface="Arial" charset="0"/>
              </a:rPr>
              <a:t>Teşvik</a:t>
            </a:r>
          </a:p>
        </p:txBody>
      </p:sp>
      <p:sp>
        <p:nvSpPr>
          <p:cNvPr id="18" name="Çapraz Köşesi Kesik Dikdörtgen 42"/>
          <p:cNvSpPr/>
          <p:nvPr/>
        </p:nvSpPr>
        <p:spPr>
          <a:xfrm>
            <a:off x="3338739" y="764704"/>
            <a:ext cx="1222375"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6645</a:t>
            </a:r>
          </a:p>
          <a:p>
            <a:pPr algn="ctr">
              <a:defRPr/>
            </a:pPr>
            <a:r>
              <a:rPr lang="tr-TR" sz="1400" b="1" dirty="0">
                <a:solidFill>
                  <a:schemeClr val="tx1"/>
                </a:solidFill>
                <a:cs typeface="Arial" charset="0"/>
              </a:rPr>
              <a:t>Teşvik</a:t>
            </a:r>
          </a:p>
        </p:txBody>
      </p:sp>
      <p:sp>
        <p:nvSpPr>
          <p:cNvPr id="19" name="Çapraz Köşesi Kesik Dikdörtgen 18"/>
          <p:cNvSpPr/>
          <p:nvPr/>
        </p:nvSpPr>
        <p:spPr>
          <a:xfrm>
            <a:off x="1907877"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6111</a:t>
            </a:r>
          </a:p>
          <a:p>
            <a:pPr algn="ctr">
              <a:defRPr/>
            </a:pPr>
            <a:r>
              <a:rPr lang="tr-TR" sz="1400" b="1" dirty="0">
                <a:solidFill>
                  <a:schemeClr val="tx1"/>
                </a:solidFill>
                <a:cs typeface="Arial" charset="0"/>
              </a:rPr>
              <a:t>Teşvik</a:t>
            </a:r>
          </a:p>
        </p:txBody>
      </p:sp>
      <p:sp>
        <p:nvSpPr>
          <p:cNvPr id="20" name="Çapraz Köşesi Kesik Dikdörtgen 40"/>
          <p:cNvSpPr/>
          <p:nvPr/>
        </p:nvSpPr>
        <p:spPr>
          <a:xfrm>
            <a:off x="479425" y="764704"/>
            <a:ext cx="1223963" cy="587375"/>
          </a:xfrm>
          <a:prstGeom prst="snip2DiagRect">
            <a:avLst/>
          </a:prstGeom>
          <a:solidFill>
            <a:schemeClr val="tx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bg1"/>
                </a:solidFill>
                <a:cs typeface="Arial" charset="0"/>
              </a:rPr>
              <a:t>5510</a:t>
            </a:r>
          </a:p>
          <a:p>
            <a:pPr algn="ctr">
              <a:defRPr/>
            </a:pPr>
            <a:r>
              <a:rPr lang="tr-TR" sz="1400" b="1" dirty="0">
                <a:solidFill>
                  <a:schemeClr val="bg1"/>
                </a:solidFill>
                <a:cs typeface="Arial" charset="0"/>
              </a:rPr>
              <a:t>Teşvik</a:t>
            </a:r>
          </a:p>
        </p:txBody>
      </p:sp>
      <p:sp>
        <p:nvSpPr>
          <p:cNvPr id="26" name="Çapraz Köşesi Kesik Dikdörtgen 18"/>
          <p:cNvSpPr/>
          <p:nvPr/>
        </p:nvSpPr>
        <p:spPr>
          <a:xfrm>
            <a:off x="7596509" y="764704"/>
            <a:ext cx="1223963" cy="600075"/>
          </a:xfrm>
          <a:prstGeom prst="snip2DiagRect">
            <a:avLst/>
          </a:prstGeom>
          <a:solidFill>
            <a:schemeClr val="bg1"/>
          </a:solidFill>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smtClean="0">
                <a:solidFill>
                  <a:schemeClr val="tx1"/>
                </a:solidFill>
                <a:cs typeface="Arial" charset="0"/>
              </a:rPr>
              <a:t>687</a:t>
            </a:r>
            <a:endParaRPr lang="tr-TR" sz="1400" b="1" dirty="0">
              <a:solidFill>
                <a:schemeClr val="tx1"/>
              </a:solidFill>
              <a:cs typeface="Arial" charset="0"/>
            </a:endParaRPr>
          </a:p>
          <a:p>
            <a:pPr algn="ctr">
              <a:defRPr/>
            </a:pPr>
            <a:r>
              <a:rPr lang="tr-TR" sz="1400" b="1" dirty="0">
                <a:solidFill>
                  <a:schemeClr val="tx1"/>
                </a:solidFill>
                <a:cs typeface="Arial" charset="0"/>
              </a:rPr>
              <a:t>Teşvik</a:t>
            </a:r>
          </a:p>
        </p:txBody>
      </p:sp>
      <p:sp>
        <p:nvSpPr>
          <p:cNvPr id="27" name="Çapraz Köşesi Kesik Dikdörtgen 18"/>
          <p:cNvSpPr/>
          <p:nvPr/>
        </p:nvSpPr>
        <p:spPr>
          <a:xfrm>
            <a:off x="6195699" y="764704"/>
            <a:ext cx="1223963" cy="587375"/>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1400" b="1" dirty="0">
                <a:solidFill>
                  <a:schemeClr val="tx1"/>
                </a:solidFill>
                <a:cs typeface="Arial" charset="0"/>
              </a:rPr>
              <a:t>5746</a:t>
            </a:r>
          </a:p>
          <a:p>
            <a:pPr algn="ctr">
              <a:defRPr/>
            </a:pPr>
            <a:r>
              <a:rPr lang="tr-TR" sz="1400" b="1" dirty="0" smtClean="0">
                <a:solidFill>
                  <a:schemeClr val="tx1"/>
                </a:solidFill>
                <a:cs typeface="Arial" charset="0"/>
              </a:rPr>
              <a:t>Teşvik</a:t>
            </a:r>
            <a:endParaRPr lang="tr-TR" sz="1400" b="1" dirty="0">
              <a:solidFill>
                <a:schemeClr val="tx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ltbilgi Yer Tutucusu 1"/>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mtClean="0"/>
              <a:t>Manisa Sosyal Güvenlik İl Müdürlüğü</a:t>
            </a:r>
          </a:p>
        </p:txBody>
      </p:sp>
      <p:sp>
        <p:nvSpPr>
          <p:cNvPr id="13315" name="Dikdörtgen 6"/>
          <p:cNvSpPr>
            <a:spLocks noChangeArrowheads="1"/>
          </p:cNvSpPr>
          <p:nvPr/>
        </p:nvSpPr>
        <p:spPr bwMode="auto">
          <a:xfrm>
            <a:off x="2106613" y="193675"/>
            <a:ext cx="6786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tr-TR" altLang="tr-TR" sz="2400">
                <a:solidFill>
                  <a:schemeClr val="bg1"/>
                </a:solidFill>
                <a:latin typeface="Constantia" pitchFamily="18" charset="0"/>
              </a:rPr>
              <a:t>SİGORTA PRİMİ  TEŞVİKİ UYGULAMALARI</a:t>
            </a:r>
          </a:p>
        </p:txBody>
      </p:sp>
      <p:sp>
        <p:nvSpPr>
          <p:cNvPr id="8" name="Çapraz Köşesi Kesik Dikdörtgen 7"/>
          <p:cNvSpPr/>
          <p:nvPr/>
        </p:nvSpPr>
        <p:spPr>
          <a:xfrm>
            <a:off x="277813" y="981075"/>
            <a:ext cx="8686800" cy="647700"/>
          </a:xfrm>
          <a:prstGeom prst="snip2Diag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tr-TR" sz="2000" b="1" dirty="0">
                <a:solidFill>
                  <a:schemeClr val="tx1"/>
                </a:solidFill>
                <a:cs typeface="Arial" charset="0"/>
              </a:rPr>
              <a:t>5510 Teşvik Uygulaması</a:t>
            </a:r>
            <a:endParaRPr lang="tr-TR" sz="1600" dirty="0">
              <a:solidFill>
                <a:schemeClr val="tx1"/>
              </a:solidFill>
              <a:cs typeface="Arial" charset="0"/>
            </a:endParaRPr>
          </a:p>
        </p:txBody>
      </p:sp>
      <p:sp>
        <p:nvSpPr>
          <p:cNvPr id="9" name="Rectangle 3"/>
          <p:cNvSpPr txBox="1">
            <a:spLocks noChangeArrowheads="1"/>
          </p:cNvSpPr>
          <p:nvPr/>
        </p:nvSpPr>
        <p:spPr>
          <a:xfrm>
            <a:off x="179389" y="1736725"/>
            <a:ext cx="8497068" cy="4716463"/>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defRPr/>
            </a:pPr>
            <a:r>
              <a:rPr lang="tr-TR" sz="1600" dirty="0" smtClean="0">
                <a:solidFill>
                  <a:schemeClr val="tx2"/>
                </a:solidFill>
                <a:latin typeface="Arial" pitchFamily="34" charset="0"/>
                <a:cs typeface="Arial" pitchFamily="34" charset="0"/>
              </a:rPr>
              <a:t>Sigortalı Yönünden Usul ve Esaslar</a:t>
            </a:r>
          </a:p>
          <a:p>
            <a:pPr lvl="1" algn="just">
              <a:defRPr/>
            </a:pPr>
            <a:r>
              <a:rPr lang="tr-TR" sz="1600" dirty="0" smtClean="0">
                <a:solidFill>
                  <a:schemeClr val="tx2"/>
                </a:solidFill>
                <a:latin typeface="Arial" pitchFamily="34" charset="0"/>
                <a:cs typeface="Arial" pitchFamily="34" charset="0"/>
              </a:rPr>
              <a:t>Uzun vadeli sigorta kollarına (</a:t>
            </a:r>
            <a:r>
              <a:rPr lang="tr-TR" sz="1600" i="1" dirty="0" smtClean="0">
                <a:solidFill>
                  <a:schemeClr val="tx2"/>
                </a:solidFill>
                <a:latin typeface="Arial" pitchFamily="34" charset="0"/>
                <a:cs typeface="Arial" pitchFamily="34" charset="0"/>
              </a:rPr>
              <a:t>Malullük, Yaşlılık ve Ölüm</a:t>
            </a:r>
            <a:r>
              <a:rPr lang="tr-TR" sz="1600" dirty="0" smtClean="0">
                <a:solidFill>
                  <a:schemeClr val="tx2"/>
                </a:solidFill>
                <a:latin typeface="Arial" pitchFamily="34" charset="0"/>
                <a:cs typeface="Arial" pitchFamily="34" charset="0"/>
              </a:rPr>
              <a:t>) tabi olarak çalışan ve uzun vadeli sigorta kolları primi ödeyen sigortalılar faydalanabilir.</a:t>
            </a:r>
          </a:p>
          <a:p>
            <a:pPr lvl="1" algn="just">
              <a:defRPr/>
            </a:pPr>
            <a:r>
              <a:rPr lang="tr-TR" sz="1600" dirty="0" smtClean="0">
                <a:solidFill>
                  <a:schemeClr val="tx2"/>
                </a:solidFill>
                <a:latin typeface="Arial" pitchFamily="34" charset="0"/>
                <a:cs typeface="Arial" pitchFamily="34" charset="0"/>
              </a:rPr>
              <a:t>Uzun vadeli sigorta kolları primi ödemeyen sigortalılar ve yurt dışında çalışan sigortalılar bu teşvikten faydalanamaz.</a:t>
            </a:r>
          </a:p>
          <a:p>
            <a:pPr algn="just">
              <a:defRPr/>
            </a:pPr>
            <a:endParaRPr lang="tr-TR" sz="1600" dirty="0" smtClean="0">
              <a:solidFill>
                <a:schemeClr val="tx2"/>
              </a:solidFill>
              <a:latin typeface="Arial" pitchFamily="34" charset="0"/>
              <a:cs typeface="Arial" pitchFamily="34" charset="0"/>
            </a:endParaRPr>
          </a:p>
          <a:p>
            <a:pPr algn="just">
              <a:defRPr/>
            </a:pPr>
            <a:r>
              <a:rPr lang="tr-TR" sz="1600" dirty="0" smtClean="0">
                <a:solidFill>
                  <a:schemeClr val="tx2"/>
                </a:solidFill>
                <a:latin typeface="Arial" pitchFamily="34" charset="0"/>
                <a:cs typeface="Arial" pitchFamily="34" charset="0"/>
              </a:rPr>
              <a:t>İşveren Yönünden Usul ve Esaslar</a:t>
            </a:r>
          </a:p>
          <a:p>
            <a:pPr marL="763588" lvl="1" indent="-317500" algn="just">
              <a:defRPr/>
            </a:pPr>
            <a:r>
              <a:rPr lang="tr-TR" sz="1600" dirty="0" smtClean="0">
                <a:solidFill>
                  <a:schemeClr val="tx2"/>
                </a:solidFill>
                <a:latin typeface="Arial" pitchFamily="34" charset="0"/>
                <a:cs typeface="Arial" pitchFamily="34" charset="0"/>
              </a:rPr>
              <a:t>Kanunun 4 üncü maddesinin birinci fıkrasının (a) bendi kapsamındaki sigortalıları çalıştıran özel sektör işyeri işverenleri,</a:t>
            </a:r>
          </a:p>
          <a:p>
            <a:pPr marL="763588" lvl="1" indent="-317500" algn="just">
              <a:defRPr/>
            </a:pPr>
            <a:r>
              <a:rPr lang="tr-TR" sz="1600" dirty="0" smtClean="0">
                <a:solidFill>
                  <a:schemeClr val="tx2"/>
                </a:solidFill>
                <a:latin typeface="Arial" pitchFamily="34" charset="0"/>
                <a:cs typeface="Arial" pitchFamily="34" charset="0"/>
              </a:rPr>
              <a:t>Ziraat, Halk ve Emlak Bankasına hizmet alımı ihaleli iş yapan özel sektör işverenleri,</a:t>
            </a:r>
          </a:p>
          <a:p>
            <a:pPr marL="763588" lvl="1" indent="-317500" algn="just">
              <a:defRPr/>
            </a:pPr>
            <a:r>
              <a:rPr lang="tr-TR" sz="1600" dirty="0" smtClean="0">
                <a:solidFill>
                  <a:schemeClr val="tx2"/>
                </a:solidFill>
                <a:latin typeface="Arial" pitchFamily="34" charset="0"/>
                <a:cs typeface="Arial" pitchFamily="34" charset="0"/>
              </a:rPr>
              <a:t>Vakıflar tarafından kurulan yükseköğretim kurumları ve okul-aile birlikleri </a:t>
            </a:r>
            <a:r>
              <a:rPr lang="tr-TR" sz="1400" i="1" dirty="0" smtClean="0">
                <a:solidFill>
                  <a:schemeClr val="tx2"/>
                </a:solidFill>
                <a:latin typeface="Arial" pitchFamily="34" charset="0"/>
                <a:cs typeface="Arial" pitchFamily="34" charset="0"/>
              </a:rPr>
              <a:t>(9/12/2016)</a:t>
            </a:r>
          </a:p>
          <a:p>
            <a:pPr marL="763588" lvl="1" indent="-317500" algn="just">
              <a:buFont typeface="Wingdings" pitchFamily="2" charset="2"/>
              <a:buNone/>
              <a:defRPr/>
            </a:pPr>
            <a:r>
              <a:rPr lang="tr-TR" sz="1600" dirty="0" smtClean="0">
                <a:solidFill>
                  <a:schemeClr val="tx2"/>
                </a:solidFill>
                <a:latin typeface="Arial" pitchFamily="34" charset="0"/>
                <a:cs typeface="Arial" pitchFamily="34" charset="0"/>
              </a:rPr>
              <a:t>	faydalanabileceklerdir</a:t>
            </a:r>
          </a:p>
          <a:p>
            <a:pPr marL="763588" lvl="1" indent="-317500" algn="just">
              <a:buFont typeface="Wingdings" pitchFamily="2" charset="2"/>
              <a:buNone/>
              <a:defRPr/>
            </a:pPr>
            <a:endParaRPr lang="tr-TR" sz="1600" dirty="0" smtClean="0">
              <a:solidFill>
                <a:schemeClr val="tx2"/>
              </a:solidFill>
              <a:latin typeface="Arial" pitchFamily="34" charset="0"/>
              <a:cs typeface="Arial" pitchFamily="34" charset="0"/>
            </a:endParaRPr>
          </a:p>
          <a:p>
            <a:pPr marL="763588" lvl="1" indent="-317500" algn="just">
              <a:defRPr/>
            </a:pPr>
            <a:r>
              <a:rPr lang="tr-TR" sz="1600" dirty="0" smtClean="0">
                <a:solidFill>
                  <a:schemeClr val="tx2"/>
                </a:solidFill>
                <a:latin typeface="Arial" pitchFamily="34" charset="0"/>
                <a:cs typeface="Arial" pitchFamily="34" charset="0"/>
              </a:rPr>
              <a:t>Resmi nitelikteki işyerleri, yapım ve hizmet alımı ihaleli işler yapan özel sektör işverenler söz konusu prim indiriminden yararlanılması mümkün değildir.</a:t>
            </a:r>
          </a:p>
          <a:p>
            <a:pPr marL="0" indent="0" algn="just">
              <a:buFont typeface="Wingdings" pitchFamily="2" charset="2"/>
              <a:buNone/>
              <a:defRPr/>
            </a:pPr>
            <a:endParaRPr lang="tr-TR" sz="1600" dirty="0" smtClean="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5715</TotalTime>
  <Words>2902</Words>
  <Application>Microsoft Office PowerPoint</Application>
  <PresentationFormat>Ekran Gösterisi (4:3)</PresentationFormat>
  <Paragraphs>744</Paragraphs>
  <Slides>38</Slides>
  <Notes>7</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SGK_1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GÜVENLİK KURUMU</dc:title>
  <dc:creator>SECKIN KAYA</dc:creator>
  <cp:lastModifiedBy>Emel</cp:lastModifiedBy>
  <cp:revision>864</cp:revision>
  <cp:lastPrinted>2017-02-28T13:59:37Z</cp:lastPrinted>
  <dcterms:created xsi:type="dcterms:W3CDTF">2010-09-17T10:28:15Z</dcterms:created>
  <dcterms:modified xsi:type="dcterms:W3CDTF">2017-04-04T06:49:49Z</dcterms:modified>
</cp:coreProperties>
</file>