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9.xml" ContentType="application/inkml+xml"/>
  <Override PartName="/ppt/notesSlides/notesSlide7.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8"/>
  </p:notesMasterIdLst>
  <p:sldIdLst>
    <p:sldId id="477" r:id="rId2"/>
    <p:sldId id="256" r:id="rId3"/>
    <p:sldId id="257" r:id="rId4"/>
    <p:sldId id="258" r:id="rId5"/>
    <p:sldId id="259" r:id="rId6"/>
    <p:sldId id="329" r:id="rId7"/>
    <p:sldId id="330" r:id="rId8"/>
    <p:sldId id="260" r:id="rId9"/>
    <p:sldId id="261" r:id="rId10"/>
    <p:sldId id="264" r:id="rId11"/>
    <p:sldId id="262" r:id="rId12"/>
    <p:sldId id="263" r:id="rId13"/>
    <p:sldId id="269" r:id="rId14"/>
    <p:sldId id="271" r:id="rId15"/>
    <p:sldId id="272" r:id="rId16"/>
    <p:sldId id="274" r:id="rId17"/>
    <p:sldId id="275" r:id="rId18"/>
    <p:sldId id="331" r:id="rId19"/>
    <p:sldId id="332" r:id="rId20"/>
    <p:sldId id="333" r:id="rId21"/>
    <p:sldId id="463" r:id="rId22"/>
    <p:sldId id="464" r:id="rId23"/>
    <p:sldId id="465" r:id="rId24"/>
    <p:sldId id="466" r:id="rId25"/>
    <p:sldId id="467" r:id="rId26"/>
    <p:sldId id="468" r:id="rId27"/>
    <p:sldId id="469" r:id="rId28"/>
    <p:sldId id="470" r:id="rId29"/>
    <p:sldId id="471"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277" r:id="rId46"/>
    <p:sldId id="278" r:id="rId47"/>
    <p:sldId id="276" r:id="rId48"/>
    <p:sldId id="280" r:id="rId49"/>
    <p:sldId id="279"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 id="312" r:id="rId82"/>
    <p:sldId id="313" r:id="rId83"/>
    <p:sldId id="314" r:id="rId84"/>
    <p:sldId id="315" r:id="rId85"/>
    <p:sldId id="316" r:id="rId86"/>
    <p:sldId id="317" r:id="rId87"/>
    <p:sldId id="318" r:id="rId88"/>
    <p:sldId id="472" r:id="rId89"/>
    <p:sldId id="319" r:id="rId90"/>
    <p:sldId id="320" r:id="rId91"/>
    <p:sldId id="321" r:id="rId92"/>
    <p:sldId id="322" r:id="rId93"/>
    <p:sldId id="323" r:id="rId94"/>
    <p:sldId id="473" r:id="rId95"/>
    <p:sldId id="324" r:id="rId96"/>
    <p:sldId id="325" r:id="rId97"/>
    <p:sldId id="326" r:id="rId98"/>
    <p:sldId id="328" r:id="rId99"/>
    <p:sldId id="349" r:id="rId100"/>
    <p:sldId id="350" r:id="rId101"/>
    <p:sldId id="351" r:id="rId102"/>
    <p:sldId id="352" r:id="rId103"/>
    <p:sldId id="353" r:id="rId104"/>
    <p:sldId id="354" r:id="rId105"/>
    <p:sldId id="357" r:id="rId106"/>
    <p:sldId id="358" r:id="rId107"/>
    <p:sldId id="359" r:id="rId108"/>
    <p:sldId id="360" r:id="rId109"/>
    <p:sldId id="361" r:id="rId110"/>
    <p:sldId id="362" r:id="rId111"/>
    <p:sldId id="363" r:id="rId112"/>
    <p:sldId id="364" r:id="rId113"/>
    <p:sldId id="376" r:id="rId114"/>
    <p:sldId id="377" r:id="rId115"/>
    <p:sldId id="378" r:id="rId116"/>
    <p:sldId id="379" r:id="rId117"/>
    <p:sldId id="380" r:id="rId118"/>
    <p:sldId id="381" r:id="rId119"/>
    <p:sldId id="365" r:id="rId120"/>
    <p:sldId id="366" r:id="rId121"/>
    <p:sldId id="367" r:id="rId122"/>
    <p:sldId id="368" r:id="rId123"/>
    <p:sldId id="369" r:id="rId124"/>
    <p:sldId id="370" r:id="rId125"/>
    <p:sldId id="371" r:id="rId126"/>
    <p:sldId id="373" r:id="rId127"/>
    <p:sldId id="372" r:id="rId128"/>
    <p:sldId id="481" r:id="rId129"/>
    <p:sldId id="482" r:id="rId130"/>
    <p:sldId id="483" r:id="rId131"/>
    <p:sldId id="484" r:id="rId132"/>
    <p:sldId id="485" r:id="rId133"/>
    <p:sldId id="486" r:id="rId134"/>
    <p:sldId id="487" r:id="rId135"/>
    <p:sldId id="488" r:id="rId136"/>
    <p:sldId id="489" r:id="rId137"/>
    <p:sldId id="490" r:id="rId138"/>
    <p:sldId id="491" r:id="rId139"/>
    <p:sldId id="492" r:id="rId140"/>
    <p:sldId id="493" r:id="rId141"/>
    <p:sldId id="494" r:id="rId142"/>
    <p:sldId id="502" r:id="rId143"/>
    <p:sldId id="503"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54" r:id="rId157"/>
    <p:sldId id="455" r:id="rId158"/>
    <p:sldId id="458" r:id="rId159"/>
    <p:sldId id="456" r:id="rId160"/>
    <p:sldId id="457" r:id="rId161"/>
    <p:sldId id="459" r:id="rId162"/>
    <p:sldId id="404" r:id="rId163"/>
    <p:sldId id="405" r:id="rId164"/>
    <p:sldId id="374" r:id="rId165"/>
    <p:sldId id="375" r:id="rId166"/>
    <p:sldId id="355" r:id="rId167"/>
    <p:sldId id="356" r:id="rId168"/>
    <p:sldId id="382" r:id="rId169"/>
    <p:sldId id="383" r:id="rId170"/>
    <p:sldId id="419" r:id="rId171"/>
    <p:sldId id="420" r:id="rId172"/>
    <p:sldId id="384" r:id="rId173"/>
    <p:sldId id="385" r:id="rId174"/>
    <p:sldId id="386" r:id="rId175"/>
    <p:sldId id="387" r:id="rId176"/>
    <p:sldId id="388" r:id="rId177"/>
    <p:sldId id="389" r:id="rId178"/>
    <p:sldId id="390" r:id="rId179"/>
    <p:sldId id="391" r:id="rId180"/>
    <p:sldId id="392" r:id="rId181"/>
    <p:sldId id="393" r:id="rId182"/>
    <p:sldId id="394" r:id="rId183"/>
    <p:sldId id="474" r:id="rId184"/>
    <p:sldId id="475" r:id="rId185"/>
    <p:sldId id="395" r:id="rId186"/>
    <p:sldId id="396" r:id="rId187"/>
    <p:sldId id="397" r:id="rId188"/>
    <p:sldId id="398" r:id="rId189"/>
    <p:sldId id="399" r:id="rId190"/>
    <p:sldId id="400" r:id="rId191"/>
    <p:sldId id="401" r:id="rId192"/>
    <p:sldId id="402" r:id="rId193"/>
    <p:sldId id="403" r:id="rId194"/>
    <p:sldId id="480" r:id="rId195"/>
    <p:sldId id="421" r:id="rId196"/>
    <p:sldId id="422" r:id="rId197"/>
    <p:sldId id="423" r:id="rId198"/>
    <p:sldId id="424" r:id="rId199"/>
    <p:sldId id="425" r:id="rId200"/>
    <p:sldId id="426" r:id="rId201"/>
    <p:sldId id="427" r:id="rId202"/>
    <p:sldId id="428" r:id="rId203"/>
    <p:sldId id="429" r:id="rId204"/>
    <p:sldId id="430" r:id="rId205"/>
    <p:sldId id="431" r:id="rId206"/>
    <p:sldId id="432" r:id="rId207"/>
    <p:sldId id="433" r:id="rId208"/>
    <p:sldId id="434" r:id="rId209"/>
    <p:sldId id="435" r:id="rId210"/>
    <p:sldId id="436" r:id="rId211"/>
    <p:sldId id="437" r:id="rId212"/>
    <p:sldId id="438" r:id="rId213"/>
    <p:sldId id="439" r:id="rId214"/>
    <p:sldId id="440" r:id="rId215"/>
    <p:sldId id="441" r:id="rId216"/>
    <p:sldId id="442" r:id="rId217"/>
    <p:sldId id="443" r:id="rId218"/>
    <p:sldId id="444" r:id="rId219"/>
    <p:sldId id="445" r:id="rId220"/>
    <p:sldId id="446" r:id="rId221"/>
    <p:sldId id="447" r:id="rId222"/>
    <p:sldId id="448" r:id="rId223"/>
    <p:sldId id="449" r:id="rId224"/>
    <p:sldId id="450" r:id="rId225"/>
    <p:sldId id="478" r:id="rId226"/>
    <p:sldId id="479" r:id="rId2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04" autoAdjust="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8ACAF-B023-4C90-91CD-093891269F92}" type="doc">
      <dgm:prSet loTypeId="urn:microsoft.com/office/officeart/2008/layout/HorizontalMultiLevelHierarchy" loCatId="hierarchy" qsTypeId="urn:microsoft.com/office/officeart/2005/8/quickstyle/simple4" qsCatId="simple" csTypeId="urn:microsoft.com/office/officeart/2005/8/colors/accent0_1" csCatId="mainScheme" phldr="1"/>
      <dgm:spPr/>
      <dgm:t>
        <a:bodyPr/>
        <a:lstStyle/>
        <a:p>
          <a:endParaRPr lang="tr-TR"/>
        </a:p>
      </dgm:t>
    </dgm:pt>
    <dgm:pt modelId="{795FB11F-FE27-4876-920E-62094E3A9715}">
      <dgm:prSet custT="1"/>
      <dgm:spPr>
        <a:solidFill>
          <a:schemeClr val="accent2">
            <a:lumMod val="20000"/>
            <a:lumOff val="80000"/>
          </a:schemeClr>
        </a:solidFill>
        <a:ln>
          <a:solidFill>
            <a:srgbClr val="C00000"/>
          </a:solidFill>
        </a:ln>
        <a:effectLst/>
      </dgm:spPr>
      <dgm:t>
        <a:bodyPr/>
        <a:lstStyle/>
        <a:p>
          <a:r>
            <a:rPr lang="tr-TR" sz="1600" b="1" dirty="0">
              <a:latin typeface="Times New Roman" panose="02020603050405020304" pitchFamily="18" charset="0"/>
              <a:cs typeface="Times New Roman" panose="02020603050405020304" pitchFamily="18" charset="0"/>
            </a:rPr>
            <a:t>Kira Gideri</a:t>
          </a: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GVK Md.40/1</a:t>
          </a:r>
        </a:p>
      </dgm:t>
    </dgm:pt>
    <dgm:pt modelId="{83413FFE-7639-44CA-9501-D076F1D9E8CA}" type="parTrans" cxnId="{3BAE5CC9-6013-4F0F-9948-4F88427D62F7}">
      <dgm:prSet/>
      <dgm:spPr>
        <a:ln>
          <a:solidFill>
            <a:srgbClr val="C00000"/>
          </a:solidFill>
        </a:ln>
        <a:effectLst/>
      </dgm:spPr>
      <dgm:t>
        <a:bodyPr/>
        <a:lstStyle/>
        <a:p>
          <a:endParaRPr lang="tr-TR">
            <a:latin typeface="Times New Roman" panose="02020603050405020304" pitchFamily="18" charset="0"/>
            <a:cs typeface="Times New Roman" panose="02020603050405020304" pitchFamily="18" charset="0"/>
          </a:endParaRPr>
        </a:p>
      </dgm:t>
    </dgm:pt>
    <dgm:pt modelId="{0EE8A104-32EB-412C-B64B-08342D720696}" type="sibTrans" cxnId="{3BAE5CC9-6013-4F0F-9948-4F88427D62F7}">
      <dgm:prSet/>
      <dgm:spPr/>
      <dgm:t>
        <a:bodyPr/>
        <a:lstStyle/>
        <a:p>
          <a:endParaRPr lang="tr-TR">
            <a:latin typeface="Times New Roman" panose="02020603050405020304" pitchFamily="18" charset="0"/>
            <a:cs typeface="Times New Roman" panose="02020603050405020304" pitchFamily="18" charset="0"/>
          </a:endParaRPr>
        </a:p>
      </dgm:t>
    </dgm:pt>
    <dgm:pt modelId="{6693DF19-3612-4FDB-BF23-F44BB6DE8FF0}">
      <dgm:prSet custT="1"/>
      <dgm:spPr>
        <a:ln>
          <a:solidFill>
            <a:srgbClr val="C00000"/>
          </a:solidFill>
        </a:ln>
        <a:effectLst/>
      </dgm:spPr>
      <dgm:t>
        <a:bodyPr/>
        <a:lstStyle/>
        <a:p>
          <a:r>
            <a:rPr lang="tr-TR" sz="1400" dirty="0">
              <a:latin typeface="Times New Roman" panose="02020603050405020304" pitchFamily="18" charset="0"/>
              <a:cs typeface="Times New Roman" panose="02020603050405020304" pitchFamily="18" charset="0"/>
            </a:rPr>
            <a:t>Kiralanan </a:t>
          </a:r>
          <a:r>
            <a:rPr lang="tr-TR" sz="1400" b="1" u="sng" dirty="0">
              <a:latin typeface="Times New Roman" panose="02020603050405020304" pitchFamily="18" charset="0"/>
              <a:cs typeface="Times New Roman" panose="02020603050405020304" pitchFamily="18" charset="0"/>
            </a:rPr>
            <a:t>her bir araç için ayrı ayrı </a:t>
          </a:r>
          <a:r>
            <a:rPr lang="tr-TR" sz="1400" dirty="0">
              <a:latin typeface="Times New Roman" panose="02020603050405020304" pitchFamily="18" charset="0"/>
              <a:cs typeface="Times New Roman" panose="02020603050405020304" pitchFamily="18" charset="0"/>
            </a:rPr>
            <a:t>2025 takvim yılı için </a:t>
          </a:r>
          <a:r>
            <a:rPr lang="tr-TR" sz="1400" b="1" dirty="0">
              <a:latin typeface="Times New Roman" panose="02020603050405020304" pitchFamily="18" charset="0"/>
              <a:cs typeface="Times New Roman" panose="02020603050405020304" pitchFamily="18" charset="0"/>
            </a:rPr>
            <a:t>aylık</a:t>
          </a:r>
          <a:r>
            <a:rPr lang="tr-TR" sz="1400" dirty="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37.000,00 TL</a:t>
          </a:r>
          <a:r>
            <a:rPr lang="tr-TR" sz="1400" dirty="0">
              <a:latin typeface="Times New Roman" panose="02020603050405020304" pitchFamily="18" charset="0"/>
              <a:cs typeface="Times New Roman" panose="02020603050405020304" pitchFamily="18" charset="0"/>
            </a:rPr>
            <a:t>’yi aşmaması kaydıyla ödenen kira giderleri ticari ve mesleki kazancın tespitinde indirim konusu yapılabilir.</a:t>
          </a:r>
        </a:p>
      </dgm:t>
    </dgm:pt>
    <dgm:pt modelId="{63C06C02-2428-4E60-AA58-C5825A3B3424}" type="parTrans" cxnId="{439EF5C8-2DB4-4139-A61C-C8D45DAD95DB}">
      <dgm:prSet/>
      <dgm:spPr>
        <a:ln>
          <a:solidFill>
            <a:srgbClr val="C00000"/>
          </a:solidFill>
        </a:ln>
        <a:effectLst/>
      </dgm:spPr>
      <dgm:t>
        <a:bodyPr/>
        <a:lstStyle/>
        <a:p>
          <a:endParaRPr lang="tr-TR"/>
        </a:p>
      </dgm:t>
    </dgm:pt>
    <dgm:pt modelId="{E3CD0C25-0352-404B-A8BB-C8539348D384}" type="sibTrans" cxnId="{439EF5C8-2DB4-4139-A61C-C8D45DAD95DB}">
      <dgm:prSet/>
      <dgm:spPr/>
      <dgm:t>
        <a:bodyPr/>
        <a:lstStyle/>
        <a:p>
          <a:endParaRPr lang="tr-TR"/>
        </a:p>
      </dgm:t>
    </dgm:pt>
    <dgm:pt modelId="{9C4BA664-A23E-475A-9694-97D3BC51E9E1}">
      <dgm:prSet custT="1"/>
      <dgm:spPr>
        <a:solidFill>
          <a:schemeClr val="accent2">
            <a:lumMod val="20000"/>
            <a:lumOff val="80000"/>
          </a:schemeClr>
        </a:solidFill>
        <a:ln>
          <a:solidFill>
            <a:srgbClr val="C00000"/>
          </a:solidFill>
        </a:ln>
        <a:effectLst/>
      </dgm:spPr>
      <dgm:t>
        <a:bodyPr/>
        <a:lstStyle/>
        <a:p>
          <a:pPr algn="ctr"/>
          <a:r>
            <a:rPr lang="tr-TR" sz="1600" b="1" dirty="0">
              <a:latin typeface="Times New Roman" panose="02020603050405020304" pitchFamily="18" charset="0"/>
              <a:cs typeface="Times New Roman" panose="02020603050405020304" pitchFamily="18" charset="0"/>
            </a:rPr>
            <a:t>İktisabında ödenen ÖTV ve KDV Tutarları                                  </a:t>
          </a:r>
          <a:r>
            <a:rPr lang="tr-TR" sz="1600" dirty="0">
              <a:latin typeface="Times New Roman" panose="02020603050405020304" pitchFamily="18" charset="0"/>
              <a:cs typeface="Times New Roman" panose="02020603050405020304" pitchFamily="18" charset="0"/>
            </a:rPr>
            <a:t>GVK Md.40/1</a:t>
          </a:r>
          <a:endParaRPr lang="tr-TR" sz="1600" dirty="0"/>
        </a:p>
      </dgm:t>
    </dgm:pt>
    <dgm:pt modelId="{F62EADD0-7FED-49D1-9A42-9F5FC19CDBEF}" type="parTrans" cxnId="{E7F848C5-B925-416A-8ACE-D2CD70BD2250}">
      <dgm:prSet/>
      <dgm:spPr>
        <a:ln>
          <a:solidFill>
            <a:srgbClr val="C00000"/>
          </a:solidFill>
        </a:ln>
        <a:effectLst/>
      </dgm:spPr>
      <dgm:t>
        <a:bodyPr/>
        <a:lstStyle/>
        <a:p>
          <a:endParaRPr lang="tr-TR"/>
        </a:p>
      </dgm:t>
    </dgm:pt>
    <dgm:pt modelId="{E38D6665-E1C1-49B6-9742-A489EE2EA136}" type="sibTrans" cxnId="{E7F848C5-B925-416A-8ACE-D2CD70BD2250}">
      <dgm:prSet/>
      <dgm:spPr/>
      <dgm:t>
        <a:bodyPr/>
        <a:lstStyle/>
        <a:p>
          <a:endParaRPr lang="tr-TR"/>
        </a:p>
      </dgm:t>
    </dgm:pt>
    <dgm:pt modelId="{8D60CAE1-E450-48BC-B06A-9F4953DECC53}">
      <dgm:prSet custT="1"/>
      <dgm:spPr>
        <a:solidFill>
          <a:schemeClr val="accent2">
            <a:lumMod val="20000"/>
            <a:lumOff val="80000"/>
          </a:schemeClr>
        </a:solidFill>
        <a:ln>
          <a:solidFill>
            <a:srgbClr val="C00000"/>
          </a:solidFill>
        </a:ln>
        <a:effectLst/>
      </dgm:spPr>
      <dgm:t>
        <a:bodyPr/>
        <a:lstStyle/>
        <a:p>
          <a:r>
            <a:rPr lang="tr-TR" sz="1600" b="1" dirty="0">
              <a:latin typeface="Times New Roman" panose="02020603050405020304" pitchFamily="18" charset="0"/>
              <a:cs typeface="Times New Roman" panose="02020603050405020304" pitchFamily="18" charset="0"/>
            </a:rPr>
            <a:t>Kullanım Giderleri</a:t>
          </a:r>
          <a:r>
            <a:rPr lang="tr-TR" sz="1600" dirty="0">
              <a:latin typeface="Times New Roman" panose="02020603050405020304" pitchFamily="18" charset="0"/>
              <a:cs typeface="Times New Roman" panose="02020603050405020304" pitchFamily="18" charset="0"/>
            </a:rPr>
            <a:t>                (Yakıt, Tamir-Bakım, Sigorta, Kasko vb.)                                         GVK Md.40/5</a:t>
          </a:r>
          <a:endParaRPr lang="tr-TR" sz="1600" dirty="0"/>
        </a:p>
      </dgm:t>
    </dgm:pt>
    <dgm:pt modelId="{CF87C3B9-1F92-40BD-A05F-C7A54B42549A}" type="parTrans" cxnId="{080E10B3-7E80-48D6-BF2D-7C581ED7E1EF}">
      <dgm:prSet/>
      <dgm:spPr>
        <a:ln>
          <a:solidFill>
            <a:srgbClr val="C00000"/>
          </a:solidFill>
        </a:ln>
        <a:effectLst/>
      </dgm:spPr>
      <dgm:t>
        <a:bodyPr/>
        <a:lstStyle/>
        <a:p>
          <a:endParaRPr lang="tr-TR"/>
        </a:p>
      </dgm:t>
    </dgm:pt>
    <dgm:pt modelId="{1F6D4EFF-BC82-460D-A2CC-5D17826E99E2}" type="sibTrans" cxnId="{080E10B3-7E80-48D6-BF2D-7C581ED7E1EF}">
      <dgm:prSet/>
      <dgm:spPr/>
      <dgm:t>
        <a:bodyPr/>
        <a:lstStyle/>
        <a:p>
          <a:endParaRPr lang="tr-TR"/>
        </a:p>
      </dgm:t>
    </dgm:pt>
    <dgm:pt modelId="{230A59F2-B615-4180-864B-662E2E17FF08}">
      <dgm:prSet custT="1"/>
      <dgm:spPr>
        <a:solidFill>
          <a:schemeClr val="accent2">
            <a:lumMod val="20000"/>
            <a:lumOff val="80000"/>
          </a:schemeClr>
        </a:solidFill>
        <a:ln>
          <a:solidFill>
            <a:srgbClr val="C00000"/>
          </a:solidFill>
        </a:ln>
        <a:effectLst/>
      </dgm:spPr>
      <dgm:t>
        <a:bodyPr/>
        <a:lstStyle/>
        <a:p>
          <a:r>
            <a:rPr lang="tr-TR" sz="1600" b="1" dirty="0">
              <a:latin typeface="Times New Roman" panose="02020603050405020304" pitchFamily="18" charset="0"/>
              <a:cs typeface="Times New Roman" panose="02020603050405020304" pitchFamily="18" charset="0"/>
            </a:rPr>
            <a:t>Amortisman Gideri</a:t>
          </a:r>
          <a:r>
            <a:rPr lang="tr-TR" sz="1600" dirty="0">
              <a:latin typeface="Times New Roman" panose="02020603050405020304" pitchFamily="18" charset="0"/>
              <a:cs typeface="Times New Roman" panose="02020603050405020304" pitchFamily="18" charset="0"/>
            </a:rPr>
            <a:t>                GVK Md.40/7</a:t>
          </a:r>
          <a:endParaRPr lang="tr-TR" sz="1600" dirty="0"/>
        </a:p>
      </dgm:t>
    </dgm:pt>
    <dgm:pt modelId="{32CF02DC-DAE5-4C51-B17F-96385BF18C89}" type="parTrans" cxnId="{3637F3E4-CD01-4412-B8FB-F4C6FF7B4916}">
      <dgm:prSet/>
      <dgm:spPr>
        <a:ln>
          <a:solidFill>
            <a:srgbClr val="C00000"/>
          </a:solidFill>
        </a:ln>
        <a:effectLst/>
      </dgm:spPr>
      <dgm:t>
        <a:bodyPr/>
        <a:lstStyle/>
        <a:p>
          <a:endParaRPr lang="tr-TR"/>
        </a:p>
      </dgm:t>
    </dgm:pt>
    <dgm:pt modelId="{007725D0-2A99-404D-9FCF-3D824B0AC6AC}" type="sibTrans" cxnId="{3637F3E4-CD01-4412-B8FB-F4C6FF7B4916}">
      <dgm:prSet/>
      <dgm:spPr/>
      <dgm:t>
        <a:bodyPr/>
        <a:lstStyle/>
        <a:p>
          <a:endParaRPr lang="tr-TR"/>
        </a:p>
      </dgm:t>
    </dgm:pt>
    <dgm:pt modelId="{DA98759B-71B9-464F-9C6B-2CB4ABB7A74C}">
      <dgm:prSet custT="1"/>
      <dgm:spPr>
        <a:ln>
          <a:solidFill>
            <a:srgbClr val="C00000"/>
          </a:solidFill>
        </a:ln>
        <a:effectLst/>
      </dgm:spPr>
      <dgm:t>
        <a:bodyPr/>
        <a:lstStyle/>
        <a:p>
          <a:r>
            <a:rPr lang="tr-TR" sz="1400" dirty="0">
              <a:latin typeface="Times New Roman" panose="02020603050405020304" pitchFamily="18" charset="0"/>
              <a:cs typeface="Times New Roman" panose="02020603050405020304" pitchFamily="18" charset="0"/>
            </a:rPr>
            <a:t>Binek otomobillerin iktisabına ilişkin ödenen ÖTV ve KDV toplamının 2025 takvim yılı en fazla 99</a:t>
          </a:r>
          <a:r>
            <a:rPr lang="tr-TR" sz="1400" b="1" dirty="0">
              <a:latin typeface="Times New Roman" panose="02020603050405020304" pitchFamily="18" charset="0"/>
              <a:cs typeface="Times New Roman" panose="02020603050405020304" pitchFamily="18" charset="0"/>
            </a:rPr>
            <a:t>0.000,00 TL</a:t>
          </a:r>
          <a:r>
            <a:rPr lang="tr-TR" sz="1400" dirty="0">
              <a:latin typeface="Times New Roman" panose="02020603050405020304" pitchFamily="18" charset="0"/>
              <a:cs typeface="Times New Roman" panose="02020603050405020304" pitchFamily="18" charset="0"/>
            </a:rPr>
            <a:t>’ye kadarlık kısmı ticari ve mesleki kazancın tespitinde indirim konusu yapılabilir.</a:t>
          </a:r>
        </a:p>
      </dgm:t>
    </dgm:pt>
    <dgm:pt modelId="{7DA02089-DF5B-4B92-9838-82B91473DC6A}" type="parTrans" cxnId="{72077E2C-CB90-4BA5-8F89-8B07368F9F33}">
      <dgm:prSet/>
      <dgm:spPr>
        <a:ln>
          <a:solidFill>
            <a:srgbClr val="C00000"/>
          </a:solidFill>
        </a:ln>
        <a:effectLst/>
      </dgm:spPr>
      <dgm:t>
        <a:bodyPr/>
        <a:lstStyle/>
        <a:p>
          <a:endParaRPr lang="tr-TR"/>
        </a:p>
      </dgm:t>
    </dgm:pt>
    <dgm:pt modelId="{39A28BB4-EC1D-480F-B3FA-9FA760426C9B}" type="sibTrans" cxnId="{72077E2C-CB90-4BA5-8F89-8B07368F9F33}">
      <dgm:prSet/>
      <dgm:spPr/>
      <dgm:t>
        <a:bodyPr/>
        <a:lstStyle/>
        <a:p>
          <a:endParaRPr lang="tr-TR"/>
        </a:p>
      </dgm:t>
    </dgm:pt>
    <dgm:pt modelId="{44F34C6E-C40B-47AE-BD01-AB45A4869668}">
      <dgm:prSet custT="1"/>
      <dgm:spPr>
        <a:ln>
          <a:solidFill>
            <a:srgbClr val="C00000"/>
          </a:solidFill>
        </a:ln>
        <a:effectLst/>
      </dgm:spPr>
      <dgm:t>
        <a:bodyPr/>
        <a:lstStyle/>
        <a:p>
          <a:r>
            <a:rPr lang="tr-TR" sz="1400" dirty="0">
              <a:latin typeface="Times New Roman" panose="02020603050405020304" pitchFamily="18" charset="0"/>
              <a:cs typeface="Times New Roman" panose="02020603050405020304" pitchFamily="18" charset="0"/>
            </a:rPr>
            <a:t>Binek otomobil kullanım giderlerinin en fazla </a:t>
          </a:r>
          <a:r>
            <a:rPr lang="tr-TR" sz="1400" b="1" dirty="0">
              <a:latin typeface="Times New Roman" panose="02020603050405020304" pitchFamily="18" charset="0"/>
              <a:cs typeface="Times New Roman" panose="02020603050405020304" pitchFamily="18" charset="0"/>
            </a:rPr>
            <a:t>%70</a:t>
          </a:r>
          <a:r>
            <a:rPr lang="tr-TR" sz="1400" dirty="0">
              <a:latin typeface="Times New Roman" panose="02020603050405020304" pitchFamily="18" charset="0"/>
              <a:cs typeface="Times New Roman" panose="02020603050405020304" pitchFamily="18" charset="0"/>
            </a:rPr>
            <a:t>’i ticari ve mesleki kazancın tespitinde indirim konusu yapılabilir.</a:t>
          </a:r>
        </a:p>
      </dgm:t>
    </dgm:pt>
    <dgm:pt modelId="{A4BFEB4A-6249-41BC-9206-71E9033E1821}" type="parTrans" cxnId="{AD26000A-A06B-4DA1-BFCF-D924A27FBF46}">
      <dgm:prSet/>
      <dgm:spPr>
        <a:ln>
          <a:solidFill>
            <a:srgbClr val="C00000"/>
          </a:solidFill>
        </a:ln>
        <a:effectLst/>
      </dgm:spPr>
      <dgm:t>
        <a:bodyPr/>
        <a:lstStyle/>
        <a:p>
          <a:endParaRPr lang="tr-TR"/>
        </a:p>
      </dgm:t>
    </dgm:pt>
    <dgm:pt modelId="{073C422F-0B1D-4E72-A1B3-E34A4CB0DBD6}" type="sibTrans" cxnId="{AD26000A-A06B-4DA1-BFCF-D924A27FBF46}">
      <dgm:prSet/>
      <dgm:spPr/>
      <dgm:t>
        <a:bodyPr/>
        <a:lstStyle/>
        <a:p>
          <a:endParaRPr lang="tr-TR"/>
        </a:p>
      </dgm:t>
    </dgm:pt>
    <dgm:pt modelId="{77D427E2-DD54-42DA-AC8B-26890FBBF772}">
      <dgm:prSet custT="1"/>
      <dgm:spPr>
        <a:ln>
          <a:solidFill>
            <a:srgbClr val="C00000"/>
          </a:solidFill>
        </a:ln>
        <a:effectLst/>
      </dgm:spPr>
      <dgm:t>
        <a:bodyPr/>
        <a:lstStyle/>
        <a:p>
          <a:r>
            <a:rPr lang="tr-TR" sz="1400" dirty="0">
              <a:latin typeface="Times New Roman" panose="02020603050405020304" pitchFamily="18" charset="0"/>
              <a:cs typeface="Times New Roman" panose="02020603050405020304" pitchFamily="18" charset="0"/>
            </a:rPr>
            <a:t>ÖTV ve KDV </a:t>
          </a:r>
          <a:r>
            <a:rPr lang="tr-TR" sz="1400" u="sng" dirty="0">
              <a:latin typeface="Times New Roman" panose="02020603050405020304" pitchFamily="18" charset="0"/>
              <a:cs typeface="Times New Roman" panose="02020603050405020304" pitchFamily="18" charset="0"/>
            </a:rPr>
            <a:t>hariç</a:t>
          </a:r>
          <a:r>
            <a:rPr lang="tr-TR" sz="1400" dirty="0">
              <a:latin typeface="Times New Roman" panose="02020603050405020304" pitchFamily="18" charset="0"/>
              <a:cs typeface="Times New Roman" panose="02020603050405020304" pitchFamily="18" charset="0"/>
            </a:rPr>
            <a:t> ilk iktisap bedeli 2025 takvim yılı için en fazla </a:t>
          </a:r>
          <a:r>
            <a:rPr lang="tr-TR" sz="1400" b="1" dirty="0">
              <a:latin typeface="Times New Roman" panose="02020603050405020304" pitchFamily="18" charset="0"/>
              <a:cs typeface="Times New Roman" panose="02020603050405020304" pitchFamily="18" charset="0"/>
            </a:rPr>
            <a:t>1.100.000,00 T</a:t>
          </a:r>
          <a:r>
            <a:rPr lang="tr-TR" sz="1400" dirty="0">
              <a:latin typeface="Times New Roman" panose="02020603050405020304" pitchFamily="18" charset="0"/>
              <a:cs typeface="Times New Roman" panose="02020603050405020304" pitchFamily="18" charset="0"/>
            </a:rPr>
            <a:t>L’lik kısım üzerinden ayrılan amortisman tutarı ticari ve mesleki kazancın tespitinde indirim konusu yapılabilir.</a:t>
          </a:r>
        </a:p>
      </dgm:t>
    </dgm:pt>
    <dgm:pt modelId="{D47AB8A6-C2D5-4966-B4AC-7949A6DC0D54}" type="parTrans" cxnId="{11E3452C-5B2F-41A0-85F4-F92F6554CD0C}">
      <dgm:prSet/>
      <dgm:spPr>
        <a:ln>
          <a:solidFill>
            <a:srgbClr val="C00000"/>
          </a:solidFill>
        </a:ln>
        <a:effectLst/>
      </dgm:spPr>
      <dgm:t>
        <a:bodyPr/>
        <a:lstStyle/>
        <a:p>
          <a:endParaRPr lang="tr-TR"/>
        </a:p>
      </dgm:t>
    </dgm:pt>
    <dgm:pt modelId="{90664B1C-214F-46A1-BCBF-4EE7D7194C17}" type="sibTrans" cxnId="{11E3452C-5B2F-41A0-85F4-F92F6554CD0C}">
      <dgm:prSet/>
      <dgm:spPr/>
      <dgm:t>
        <a:bodyPr/>
        <a:lstStyle/>
        <a:p>
          <a:endParaRPr lang="tr-TR"/>
        </a:p>
      </dgm:t>
    </dgm:pt>
    <dgm:pt modelId="{7C9AC9E0-41A1-44C1-AD5A-4D8CF9FEA4C9}">
      <dgm:prSet custT="1"/>
      <dgm:spPr>
        <a:ln>
          <a:solidFill>
            <a:srgbClr val="C00000"/>
          </a:solidFill>
        </a:ln>
        <a:effectLst/>
      </dgm:spPr>
      <dgm:t>
        <a:bodyPr/>
        <a:lstStyle/>
        <a:p>
          <a:r>
            <a:rPr lang="tr-TR" sz="1400" dirty="0">
              <a:latin typeface="Times New Roman" panose="02020603050405020304" pitchFamily="18" charset="0"/>
              <a:cs typeface="Times New Roman" panose="02020603050405020304" pitchFamily="18" charset="0"/>
            </a:rPr>
            <a:t>ÖTV ve KDV’nin </a:t>
          </a:r>
          <a:r>
            <a:rPr lang="tr-TR" sz="1400" u="sng" dirty="0">
              <a:latin typeface="Times New Roman" panose="02020603050405020304" pitchFamily="18" charset="0"/>
              <a:cs typeface="Times New Roman" panose="02020603050405020304" pitchFamily="18" charset="0"/>
            </a:rPr>
            <a:t>maliyet bedeline eklendiği</a:t>
          </a:r>
          <a:r>
            <a:rPr lang="tr-TR" sz="1400" dirty="0">
              <a:latin typeface="Times New Roman" panose="02020603050405020304" pitchFamily="18" charset="0"/>
              <a:cs typeface="Times New Roman" panose="02020603050405020304" pitchFamily="18" charset="0"/>
            </a:rPr>
            <a:t> durumda ve binek otomobilin </a:t>
          </a:r>
          <a:r>
            <a:rPr lang="tr-TR" sz="1400" b="1" dirty="0">
              <a:latin typeface="Times New Roman" panose="02020603050405020304" pitchFamily="18" charset="0"/>
              <a:cs typeface="Times New Roman" panose="02020603050405020304" pitchFamily="18" charset="0"/>
            </a:rPr>
            <a:t>ikinci el </a:t>
          </a:r>
          <a:r>
            <a:rPr lang="tr-TR" sz="1400" dirty="0">
              <a:latin typeface="Times New Roman" panose="02020603050405020304" pitchFamily="18" charset="0"/>
              <a:cs typeface="Times New Roman" panose="02020603050405020304" pitchFamily="18" charset="0"/>
            </a:rPr>
            <a:t>olarak iktisap edildiği durumda ise 2025 takvim yılı için en fazla </a:t>
          </a:r>
          <a:r>
            <a:rPr lang="tr-TR" sz="1400" b="1" dirty="0">
              <a:latin typeface="Times New Roman" panose="02020603050405020304" pitchFamily="18" charset="0"/>
              <a:cs typeface="Times New Roman" panose="02020603050405020304" pitchFamily="18" charset="0"/>
            </a:rPr>
            <a:t>2.100.000,00 TL’lik </a:t>
          </a:r>
          <a:r>
            <a:rPr lang="tr-TR" sz="1400" dirty="0">
              <a:latin typeface="Times New Roman" panose="02020603050405020304" pitchFamily="18" charset="0"/>
              <a:cs typeface="Times New Roman" panose="02020603050405020304" pitchFamily="18" charset="0"/>
            </a:rPr>
            <a:t>kısım üzerinden ayrılan amortisman tutarı ticari ve mesleki kazancın tespitinde indirim konusu yapılabilir.</a:t>
          </a:r>
        </a:p>
      </dgm:t>
    </dgm:pt>
    <dgm:pt modelId="{76D9C93B-E589-41F3-9C5B-AFBAA98CCBD0}" type="parTrans" cxnId="{758BFFCC-B7E8-41C6-A2B6-019B48BDDEE3}">
      <dgm:prSet/>
      <dgm:spPr>
        <a:ln>
          <a:solidFill>
            <a:srgbClr val="C00000"/>
          </a:solidFill>
        </a:ln>
        <a:effectLst/>
      </dgm:spPr>
      <dgm:t>
        <a:bodyPr/>
        <a:lstStyle/>
        <a:p>
          <a:endParaRPr lang="tr-TR"/>
        </a:p>
      </dgm:t>
    </dgm:pt>
    <dgm:pt modelId="{40D1BCAD-FD0B-494A-849F-B58518645A0A}" type="sibTrans" cxnId="{758BFFCC-B7E8-41C6-A2B6-019B48BDDEE3}">
      <dgm:prSet/>
      <dgm:spPr/>
      <dgm:t>
        <a:bodyPr/>
        <a:lstStyle/>
        <a:p>
          <a:endParaRPr lang="tr-TR"/>
        </a:p>
      </dgm:t>
    </dgm:pt>
    <dgm:pt modelId="{79DE24DC-A196-4D9F-B709-1B68E4FC40C1}">
      <dgm:prSet phldrT="[Metin]" custT="1"/>
      <dgm:spPr>
        <a:ln>
          <a:solidFill>
            <a:srgbClr val="C00000"/>
          </a:solidFill>
        </a:ln>
        <a:effectLst/>
      </dgm:spPr>
      <dgm:t>
        <a:bodyPr/>
        <a:lstStyle/>
        <a:p>
          <a:r>
            <a:rPr lang="tr-TR" sz="2200" b="1" dirty="0">
              <a:latin typeface="Times New Roman" panose="02020603050405020304" pitchFamily="18" charset="0"/>
              <a:cs typeface="Times New Roman" panose="02020603050405020304" pitchFamily="18" charset="0"/>
            </a:rPr>
            <a:t>GVK Md.40’a Göre Binek Otomobil Giderlerinin İndirim Konusu Yapılması</a:t>
          </a:r>
        </a:p>
      </dgm:t>
    </dgm:pt>
    <dgm:pt modelId="{0005748A-B28A-44AB-8FA5-67A67C0458ED}" type="sibTrans" cxnId="{100D69BC-1F9D-4A0B-B179-B6340631CA25}">
      <dgm:prSet/>
      <dgm:spPr/>
      <dgm:t>
        <a:bodyPr/>
        <a:lstStyle/>
        <a:p>
          <a:endParaRPr lang="tr-TR" sz="1200">
            <a:latin typeface="Times New Roman" panose="02020603050405020304" pitchFamily="18" charset="0"/>
            <a:cs typeface="Times New Roman" panose="02020603050405020304" pitchFamily="18" charset="0"/>
          </a:endParaRPr>
        </a:p>
      </dgm:t>
    </dgm:pt>
    <dgm:pt modelId="{4086ABDF-1925-47BF-9EA4-77C3E916D0CA}" type="parTrans" cxnId="{100D69BC-1F9D-4A0B-B179-B6340631CA25}">
      <dgm:prSet/>
      <dgm:spPr/>
      <dgm:t>
        <a:bodyPr/>
        <a:lstStyle/>
        <a:p>
          <a:endParaRPr lang="tr-TR" sz="1200">
            <a:latin typeface="Times New Roman" panose="02020603050405020304" pitchFamily="18" charset="0"/>
            <a:cs typeface="Times New Roman" panose="02020603050405020304" pitchFamily="18" charset="0"/>
          </a:endParaRPr>
        </a:p>
      </dgm:t>
    </dgm:pt>
    <dgm:pt modelId="{1CA58FE7-E538-4BD5-862D-F8D09579775E}" type="pres">
      <dgm:prSet presAssocID="{4B88ACAF-B023-4C90-91CD-093891269F92}" presName="Name0" presStyleCnt="0">
        <dgm:presLayoutVars>
          <dgm:chPref val="1"/>
          <dgm:dir/>
          <dgm:animOne val="branch"/>
          <dgm:animLvl val="lvl"/>
          <dgm:resizeHandles val="exact"/>
        </dgm:presLayoutVars>
      </dgm:prSet>
      <dgm:spPr/>
    </dgm:pt>
    <dgm:pt modelId="{81073FF8-00EE-48EC-9932-6F365F86D043}" type="pres">
      <dgm:prSet presAssocID="{79DE24DC-A196-4D9F-B709-1B68E4FC40C1}" presName="root1" presStyleCnt="0"/>
      <dgm:spPr/>
    </dgm:pt>
    <dgm:pt modelId="{8126CAA7-A95E-47AD-A391-82F124CA54F8}" type="pres">
      <dgm:prSet presAssocID="{79DE24DC-A196-4D9F-B709-1B68E4FC40C1}" presName="LevelOneTextNode" presStyleLbl="node0" presStyleIdx="0" presStyleCnt="1" custScaleX="137283" custScaleY="88434" custLinFactNeighborX="10114" custLinFactNeighborY="498">
        <dgm:presLayoutVars>
          <dgm:chPref val="3"/>
        </dgm:presLayoutVars>
      </dgm:prSet>
      <dgm:spPr/>
    </dgm:pt>
    <dgm:pt modelId="{F62D8251-AFAA-453D-AF26-F0DB35A9498A}" type="pres">
      <dgm:prSet presAssocID="{79DE24DC-A196-4D9F-B709-1B68E4FC40C1}" presName="level2hierChild" presStyleCnt="0"/>
      <dgm:spPr/>
    </dgm:pt>
    <dgm:pt modelId="{3490D95A-0FE7-4AB1-976D-70242E37873D}" type="pres">
      <dgm:prSet presAssocID="{83413FFE-7639-44CA-9501-D076F1D9E8CA}" presName="conn2-1" presStyleLbl="parChTrans1D2" presStyleIdx="0" presStyleCnt="4"/>
      <dgm:spPr/>
    </dgm:pt>
    <dgm:pt modelId="{3CD0CC56-D5A7-4607-B705-23ABC39D1A9B}" type="pres">
      <dgm:prSet presAssocID="{83413FFE-7639-44CA-9501-D076F1D9E8CA}" presName="connTx" presStyleLbl="parChTrans1D2" presStyleIdx="0" presStyleCnt="4"/>
      <dgm:spPr/>
    </dgm:pt>
    <dgm:pt modelId="{21BA857D-30D1-4181-B329-1AD2DB71F5B5}" type="pres">
      <dgm:prSet presAssocID="{795FB11F-FE27-4876-920E-62094E3A9715}" presName="root2" presStyleCnt="0"/>
      <dgm:spPr/>
    </dgm:pt>
    <dgm:pt modelId="{A249B7A3-3D89-4E58-AEFD-05D3FCFDE165}" type="pres">
      <dgm:prSet presAssocID="{795FB11F-FE27-4876-920E-62094E3A9715}" presName="LevelTwoTextNode" presStyleLbl="node2" presStyleIdx="0" presStyleCnt="4" custScaleX="100800" custScaleY="64152" custLinFactNeighborX="1107">
        <dgm:presLayoutVars>
          <dgm:chPref val="3"/>
        </dgm:presLayoutVars>
      </dgm:prSet>
      <dgm:spPr/>
    </dgm:pt>
    <dgm:pt modelId="{55484FF6-9CA4-4A5F-8811-31372B0C52D2}" type="pres">
      <dgm:prSet presAssocID="{795FB11F-FE27-4876-920E-62094E3A9715}" presName="level3hierChild" presStyleCnt="0"/>
      <dgm:spPr/>
    </dgm:pt>
    <dgm:pt modelId="{24757112-3C8D-469E-9973-0A1E931ACB82}" type="pres">
      <dgm:prSet presAssocID="{63C06C02-2428-4E60-AA58-C5825A3B3424}" presName="conn2-1" presStyleLbl="parChTrans1D3" presStyleIdx="0" presStyleCnt="5"/>
      <dgm:spPr/>
    </dgm:pt>
    <dgm:pt modelId="{DC603B30-104E-4DD5-8250-23547D9C39FA}" type="pres">
      <dgm:prSet presAssocID="{63C06C02-2428-4E60-AA58-C5825A3B3424}" presName="connTx" presStyleLbl="parChTrans1D3" presStyleIdx="0" presStyleCnt="5"/>
      <dgm:spPr/>
    </dgm:pt>
    <dgm:pt modelId="{5714FA23-913A-4CF2-A195-B55B8F7C86F6}" type="pres">
      <dgm:prSet presAssocID="{6693DF19-3612-4FDB-BF23-F44BB6DE8FF0}" presName="root2" presStyleCnt="0"/>
      <dgm:spPr/>
    </dgm:pt>
    <dgm:pt modelId="{F9D1C9E2-50D1-43DE-9DA9-A8B115A0BD0F}" type="pres">
      <dgm:prSet presAssocID="{6693DF19-3612-4FDB-BF23-F44BB6DE8FF0}" presName="LevelTwoTextNode" presStyleLbl="node3" presStyleIdx="0" presStyleCnt="5" custScaleX="238744" custScaleY="114854" custLinFactNeighborX="-502">
        <dgm:presLayoutVars>
          <dgm:chPref val="3"/>
        </dgm:presLayoutVars>
      </dgm:prSet>
      <dgm:spPr/>
    </dgm:pt>
    <dgm:pt modelId="{3C2E8974-CC54-472D-B0E5-8B6DB0F8CB20}" type="pres">
      <dgm:prSet presAssocID="{6693DF19-3612-4FDB-BF23-F44BB6DE8FF0}" presName="level3hierChild" presStyleCnt="0"/>
      <dgm:spPr/>
    </dgm:pt>
    <dgm:pt modelId="{1CC72F62-2381-49EF-AEC8-7DEE48F2150F}" type="pres">
      <dgm:prSet presAssocID="{F62EADD0-7FED-49D1-9A42-9F5FC19CDBEF}" presName="conn2-1" presStyleLbl="parChTrans1D2" presStyleIdx="1" presStyleCnt="4"/>
      <dgm:spPr/>
    </dgm:pt>
    <dgm:pt modelId="{28B31F7B-40E9-44C0-A87F-172EEADEE307}" type="pres">
      <dgm:prSet presAssocID="{F62EADD0-7FED-49D1-9A42-9F5FC19CDBEF}" presName="connTx" presStyleLbl="parChTrans1D2" presStyleIdx="1" presStyleCnt="4"/>
      <dgm:spPr/>
    </dgm:pt>
    <dgm:pt modelId="{873AB0A7-81B7-4BE4-8336-C55C4C3359D9}" type="pres">
      <dgm:prSet presAssocID="{9C4BA664-A23E-475A-9694-97D3BC51E9E1}" presName="root2" presStyleCnt="0"/>
      <dgm:spPr/>
    </dgm:pt>
    <dgm:pt modelId="{3988A356-3F72-4FAE-A231-F85B174526C5}" type="pres">
      <dgm:prSet presAssocID="{9C4BA664-A23E-475A-9694-97D3BC51E9E1}" presName="LevelTwoTextNode" presStyleLbl="node2" presStyleIdx="1" presStyleCnt="4" custScaleY="83986" custLinFactNeighborX="-354">
        <dgm:presLayoutVars>
          <dgm:chPref val="3"/>
        </dgm:presLayoutVars>
      </dgm:prSet>
      <dgm:spPr/>
    </dgm:pt>
    <dgm:pt modelId="{D001B09D-68EB-43A6-838E-14D66A4E0637}" type="pres">
      <dgm:prSet presAssocID="{9C4BA664-A23E-475A-9694-97D3BC51E9E1}" presName="level3hierChild" presStyleCnt="0"/>
      <dgm:spPr/>
    </dgm:pt>
    <dgm:pt modelId="{B43009AC-F072-497F-8D0B-98AB58B3C55B}" type="pres">
      <dgm:prSet presAssocID="{7DA02089-DF5B-4B92-9838-82B91473DC6A}" presName="conn2-1" presStyleLbl="parChTrans1D3" presStyleIdx="1" presStyleCnt="5"/>
      <dgm:spPr/>
    </dgm:pt>
    <dgm:pt modelId="{9CCDEFF3-162F-4DC0-9936-AF21FFCED97F}" type="pres">
      <dgm:prSet presAssocID="{7DA02089-DF5B-4B92-9838-82B91473DC6A}" presName="connTx" presStyleLbl="parChTrans1D3" presStyleIdx="1" presStyleCnt="5"/>
      <dgm:spPr/>
    </dgm:pt>
    <dgm:pt modelId="{30610E21-D456-4321-9F1F-8300E906AE6A}" type="pres">
      <dgm:prSet presAssocID="{DA98759B-71B9-464F-9C6B-2CB4ABB7A74C}" presName="root2" presStyleCnt="0"/>
      <dgm:spPr/>
    </dgm:pt>
    <dgm:pt modelId="{849D14F5-1A78-4B4B-A400-96C3E6C6A2DC}" type="pres">
      <dgm:prSet presAssocID="{DA98759B-71B9-464F-9C6B-2CB4ABB7A74C}" presName="LevelTwoTextNode" presStyleLbl="node3" presStyleIdx="1" presStyleCnt="5" custScaleX="272319">
        <dgm:presLayoutVars>
          <dgm:chPref val="3"/>
        </dgm:presLayoutVars>
      </dgm:prSet>
      <dgm:spPr/>
    </dgm:pt>
    <dgm:pt modelId="{5D17DA93-9121-415F-8716-F5A4C3F07322}" type="pres">
      <dgm:prSet presAssocID="{DA98759B-71B9-464F-9C6B-2CB4ABB7A74C}" presName="level3hierChild" presStyleCnt="0"/>
      <dgm:spPr/>
    </dgm:pt>
    <dgm:pt modelId="{DC2BCF90-3BDC-4882-9D7B-48B6EED8F5AE}" type="pres">
      <dgm:prSet presAssocID="{CF87C3B9-1F92-40BD-A05F-C7A54B42549A}" presName="conn2-1" presStyleLbl="parChTrans1D2" presStyleIdx="2" presStyleCnt="4"/>
      <dgm:spPr/>
    </dgm:pt>
    <dgm:pt modelId="{C00BE14A-9897-4197-B4E9-29B734D60BCA}" type="pres">
      <dgm:prSet presAssocID="{CF87C3B9-1F92-40BD-A05F-C7A54B42549A}" presName="connTx" presStyleLbl="parChTrans1D2" presStyleIdx="2" presStyleCnt="4"/>
      <dgm:spPr/>
    </dgm:pt>
    <dgm:pt modelId="{006C9182-98C7-4914-BC36-D9D51BC83647}" type="pres">
      <dgm:prSet presAssocID="{8D60CAE1-E450-48BC-B06A-9F4953DECC53}" presName="root2" presStyleCnt="0"/>
      <dgm:spPr/>
    </dgm:pt>
    <dgm:pt modelId="{4EF0A5E2-2D26-4A52-85CE-9A86210F7C64}" type="pres">
      <dgm:prSet presAssocID="{8D60CAE1-E450-48BC-B06A-9F4953DECC53}" presName="LevelTwoTextNode" presStyleLbl="node2" presStyleIdx="2" presStyleCnt="4" custLinFactNeighborX="-354">
        <dgm:presLayoutVars>
          <dgm:chPref val="3"/>
        </dgm:presLayoutVars>
      </dgm:prSet>
      <dgm:spPr/>
    </dgm:pt>
    <dgm:pt modelId="{B131944C-A7EE-47D4-AA5C-ED88826C1D59}" type="pres">
      <dgm:prSet presAssocID="{8D60CAE1-E450-48BC-B06A-9F4953DECC53}" presName="level3hierChild" presStyleCnt="0"/>
      <dgm:spPr/>
    </dgm:pt>
    <dgm:pt modelId="{EF8B41CC-D4CC-49B0-B4B4-381B9469CD84}" type="pres">
      <dgm:prSet presAssocID="{A4BFEB4A-6249-41BC-9206-71E9033E1821}" presName="conn2-1" presStyleLbl="parChTrans1D3" presStyleIdx="2" presStyleCnt="5"/>
      <dgm:spPr/>
    </dgm:pt>
    <dgm:pt modelId="{FC5B9256-695E-4B96-8B32-FB163867D18E}" type="pres">
      <dgm:prSet presAssocID="{A4BFEB4A-6249-41BC-9206-71E9033E1821}" presName="connTx" presStyleLbl="parChTrans1D3" presStyleIdx="2" presStyleCnt="5"/>
      <dgm:spPr/>
    </dgm:pt>
    <dgm:pt modelId="{3611F471-82DD-42FD-9E41-CF51EF54B575}" type="pres">
      <dgm:prSet presAssocID="{44F34C6E-C40B-47AE-BD01-AB45A4869668}" presName="root2" presStyleCnt="0"/>
      <dgm:spPr/>
    </dgm:pt>
    <dgm:pt modelId="{D8B64FFC-5875-40FB-9F4E-C8014E51F569}" type="pres">
      <dgm:prSet presAssocID="{44F34C6E-C40B-47AE-BD01-AB45A4869668}" presName="LevelTwoTextNode" presStyleLbl="node3" presStyleIdx="2" presStyleCnt="5" custScaleX="243092" custScaleY="56949">
        <dgm:presLayoutVars>
          <dgm:chPref val="3"/>
        </dgm:presLayoutVars>
      </dgm:prSet>
      <dgm:spPr/>
    </dgm:pt>
    <dgm:pt modelId="{A23A52A1-D944-49B6-AA05-62AAD6A068CE}" type="pres">
      <dgm:prSet presAssocID="{44F34C6E-C40B-47AE-BD01-AB45A4869668}" presName="level3hierChild" presStyleCnt="0"/>
      <dgm:spPr/>
    </dgm:pt>
    <dgm:pt modelId="{45B83124-0525-4BD3-8D4C-1E1280F58F09}" type="pres">
      <dgm:prSet presAssocID="{32CF02DC-DAE5-4C51-B17F-96385BF18C89}" presName="conn2-1" presStyleLbl="parChTrans1D2" presStyleIdx="3" presStyleCnt="4"/>
      <dgm:spPr/>
    </dgm:pt>
    <dgm:pt modelId="{9EA312F9-F5EA-40F6-ABAE-6D56123A1D84}" type="pres">
      <dgm:prSet presAssocID="{32CF02DC-DAE5-4C51-B17F-96385BF18C89}" presName="connTx" presStyleLbl="parChTrans1D2" presStyleIdx="3" presStyleCnt="4"/>
      <dgm:spPr/>
    </dgm:pt>
    <dgm:pt modelId="{C103F29B-DF37-422A-9980-AEBDE3E75B2E}" type="pres">
      <dgm:prSet presAssocID="{230A59F2-B615-4180-864B-662E2E17FF08}" presName="root2" presStyleCnt="0"/>
      <dgm:spPr/>
    </dgm:pt>
    <dgm:pt modelId="{4C2954D1-3382-44CA-A5C6-6CFDC4B45584}" type="pres">
      <dgm:prSet presAssocID="{230A59F2-B615-4180-864B-662E2E17FF08}" presName="LevelTwoTextNode" presStyleLbl="node2" presStyleIdx="3" presStyleCnt="4" custScaleY="69051">
        <dgm:presLayoutVars>
          <dgm:chPref val="3"/>
        </dgm:presLayoutVars>
      </dgm:prSet>
      <dgm:spPr/>
    </dgm:pt>
    <dgm:pt modelId="{76587CC1-BAD0-4284-95BA-8AA8D24C5B40}" type="pres">
      <dgm:prSet presAssocID="{230A59F2-B615-4180-864B-662E2E17FF08}" presName="level3hierChild" presStyleCnt="0"/>
      <dgm:spPr/>
    </dgm:pt>
    <dgm:pt modelId="{115B2CB1-3216-4B0F-9361-7003E8A92F16}" type="pres">
      <dgm:prSet presAssocID="{D47AB8A6-C2D5-4966-B4AC-7949A6DC0D54}" presName="conn2-1" presStyleLbl="parChTrans1D3" presStyleIdx="3" presStyleCnt="5"/>
      <dgm:spPr/>
    </dgm:pt>
    <dgm:pt modelId="{841DBF6C-9FDA-45F5-A32A-91B6DA2E1FB6}" type="pres">
      <dgm:prSet presAssocID="{D47AB8A6-C2D5-4966-B4AC-7949A6DC0D54}" presName="connTx" presStyleLbl="parChTrans1D3" presStyleIdx="3" presStyleCnt="5"/>
      <dgm:spPr/>
    </dgm:pt>
    <dgm:pt modelId="{B36C47B9-E851-4BC0-B3C5-33849186E9A7}" type="pres">
      <dgm:prSet presAssocID="{77D427E2-DD54-42DA-AC8B-26890FBBF772}" presName="root2" presStyleCnt="0"/>
      <dgm:spPr/>
    </dgm:pt>
    <dgm:pt modelId="{991B489D-9E64-4526-A596-121DAB62EF6C}" type="pres">
      <dgm:prSet presAssocID="{77D427E2-DD54-42DA-AC8B-26890FBBF772}" presName="LevelTwoTextNode" presStyleLbl="node3" presStyleIdx="3" presStyleCnt="5" custScaleX="254965" custScaleY="78041" custLinFactNeighborX="-2713" custLinFactNeighborY="19481">
        <dgm:presLayoutVars>
          <dgm:chPref val="3"/>
        </dgm:presLayoutVars>
      </dgm:prSet>
      <dgm:spPr/>
    </dgm:pt>
    <dgm:pt modelId="{A73835CA-396B-4495-A500-0699F44445D7}" type="pres">
      <dgm:prSet presAssocID="{77D427E2-DD54-42DA-AC8B-26890FBBF772}" presName="level3hierChild" presStyleCnt="0"/>
      <dgm:spPr/>
    </dgm:pt>
    <dgm:pt modelId="{59D72194-54AA-4003-B1F7-C92F69C11F7E}" type="pres">
      <dgm:prSet presAssocID="{76D9C93B-E589-41F3-9C5B-AFBAA98CCBD0}" presName="conn2-1" presStyleLbl="parChTrans1D3" presStyleIdx="4" presStyleCnt="5"/>
      <dgm:spPr/>
    </dgm:pt>
    <dgm:pt modelId="{465E410B-2972-4687-A333-20E631C83B1B}" type="pres">
      <dgm:prSet presAssocID="{76D9C93B-E589-41F3-9C5B-AFBAA98CCBD0}" presName="connTx" presStyleLbl="parChTrans1D3" presStyleIdx="4" presStyleCnt="5"/>
      <dgm:spPr/>
    </dgm:pt>
    <dgm:pt modelId="{C4893817-CF2B-406D-9003-A35AAFE4BBA8}" type="pres">
      <dgm:prSet presAssocID="{7C9AC9E0-41A1-44C1-AD5A-4D8CF9FEA4C9}" presName="root2" presStyleCnt="0"/>
      <dgm:spPr/>
    </dgm:pt>
    <dgm:pt modelId="{27B67423-EDA7-47FC-97F4-7206FAD5887B}" type="pres">
      <dgm:prSet presAssocID="{7C9AC9E0-41A1-44C1-AD5A-4D8CF9FEA4C9}" presName="LevelTwoTextNode" presStyleLbl="node3" presStyleIdx="4" presStyleCnt="5" custScaleX="258790" custScaleY="107600" custLinFactNeighborX="298">
        <dgm:presLayoutVars>
          <dgm:chPref val="3"/>
        </dgm:presLayoutVars>
      </dgm:prSet>
      <dgm:spPr/>
    </dgm:pt>
    <dgm:pt modelId="{2C05E945-18B6-4FF1-B9A4-4103D0C65D96}" type="pres">
      <dgm:prSet presAssocID="{7C9AC9E0-41A1-44C1-AD5A-4D8CF9FEA4C9}" presName="level3hierChild" presStyleCnt="0"/>
      <dgm:spPr/>
    </dgm:pt>
  </dgm:ptLst>
  <dgm:cxnLst>
    <dgm:cxn modelId="{AD26000A-A06B-4DA1-BFCF-D924A27FBF46}" srcId="{8D60CAE1-E450-48BC-B06A-9F4953DECC53}" destId="{44F34C6E-C40B-47AE-BD01-AB45A4869668}" srcOrd="0" destOrd="0" parTransId="{A4BFEB4A-6249-41BC-9206-71E9033E1821}" sibTransId="{073C422F-0B1D-4E72-A1B3-E34A4CB0DBD6}"/>
    <dgm:cxn modelId="{A2F1F50D-9382-4CA2-B59E-BE3C74108084}" type="presOf" srcId="{7C9AC9E0-41A1-44C1-AD5A-4D8CF9FEA4C9}" destId="{27B67423-EDA7-47FC-97F4-7206FAD5887B}" srcOrd="0" destOrd="0" presId="urn:microsoft.com/office/officeart/2008/layout/HorizontalMultiLevelHierarchy"/>
    <dgm:cxn modelId="{508AD811-DF29-4012-B943-67698DD6C638}" type="presOf" srcId="{CF87C3B9-1F92-40BD-A05F-C7A54B42549A}" destId="{C00BE14A-9897-4197-B4E9-29B734D60BCA}" srcOrd="1" destOrd="0" presId="urn:microsoft.com/office/officeart/2008/layout/HorizontalMultiLevelHierarchy"/>
    <dgm:cxn modelId="{6E8BA219-6071-4E9E-BF59-872694973D67}" type="presOf" srcId="{DA98759B-71B9-464F-9C6B-2CB4ABB7A74C}" destId="{849D14F5-1A78-4B4B-A400-96C3E6C6A2DC}" srcOrd="0" destOrd="0" presId="urn:microsoft.com/office/officeart/2008/layout/HorizontalMultiLevelHierarchy"/>
    <dgm:cxn modelId="{40E9332C-8C98-4B19-930C-379F843BC96E}" type="presOf" srcId="{63C06C02-2428-4E60-AA58-C5825A3B3424}" destId="{24757112-3C8D-469E-9973-0A1E931ACB82}" srcOrd="0" destOrd="0" presId="urn:microsoft.com/office/officeart/2008/layout/HorizontalMultiLevelHierarchy"/>
    <dgm:cxn modelId="{11E3452C-5B2F-41A0-85F4-F92F6554CD0C}" srcId="{230A59F2-B615-4180-864B-662E2E17FF08}" destId="{77D427E2-DD54-42DA-AC8B-26890FBBF772}" srcOrd="0" destOrd="0" parTransId="{D47AB8A6-C2D5-4966-B4AC-7949A6DC0D54}" sibTransId="{90664B1C-214F-46A1-BCBF-4EE7D7194C17}"/>
    <dgm:cxn modelId="{72077E2C-CB90-4BA5-8F89-8B07368F9F33}" srcId="{9C4BA664-A23E-475A-9694-97D3BC51E9E1}" destId="{DA98759B-71B9-464F-9C6B-2CB4ABB7A74C}" srcOrd="0" destOrd="0" parTransId="{7DA02089-DF5B-4B92-9838-82B91473DC6A}" sibTransId="{39A28BB4-EC1D-480F-B3FA-9FA760426C9B}"/>
    <dgm:cxn modelId="{EE1BA333-D916-4A7D-8339-0FD1911547C7}" type="presOf" srcId="{79DE24DC-A196-4D9F-B709-1B68E4FC40C1}" destId="{8126CAA7-A95E-47AD-A391-82F124CA54F8}" srcOrd="0" destOrd="0" presId="urn:microsoft.com/office/officeart/2008/layout/HorizontalMultiLevelHierarchy"/>
    <dgm:cxn modelId="{477F433D-6ECC-4C6C-9C39-F1AB02D59077}" type="presOf" srcId="{76D9C93B-E589-41F3-9C5B-AFBAA98CCBD0}" destId="{59D72194-54AA-4003-B1F7-C92F69C11F7E}" srcOrd="0" destOrd="0" presId="urn:microsoft.com/office/officeart/2008/layout/HorizontalMultiLevelHierarchy"/>
    <dgm:cxn modelId="{F33BF43E-32D8-4334-A5C5-723C440899D6}" type="presOf" srcId="{9C4BA664-A23E-475A-9694-97D3BC51E9E1}" destId="{3988A356-3F72-4FAE-A231-F85B174526C5}" srcOrd="0" destOrd="0" presId="urn:microsoft.com/office/officeart/2008/layout/HorizontalMultiLevelHierarchy"/>
    <dgm:cxn modelId="{7B63C73F-8753-4BD5-9AE5-A654A8DDD04C}" type="presOf" srcId="{8D60CAE1-E450-48BC-B06A-9F4953DECC53}" destId="{4EF0A5E2-2D26-4A52-85CE-9A86210F7C64}" srcOrd="0" destOrd="0" presId="urn:microsoft.com/office/officeart/2008/layout/HorizontalMultiLevelHierarchy"/>
    <dgm:cxn modelId="{42D35963-2989-4527-853F-BCCFE4A3A3F9}" type="presOf" srcId="{F62EADD0-7FED-49D1-9A42-9F5FC19CDBEF}" destId="{28B31F7B-40E9-44C0-A87F-172EEADEE307}" srcOrd="1" destOrd="0" presId="urn:microsoft.com/office/officeart/2008/layout/HorizontalMultiLevelHierarchy"/>
    <dgm:cxn modelId="{0F344B6B-CB6B-4D69-BC92-477404E30E17}" type="presOf" srcId="{32CF02DC-DAE5-4C51-B17F-96385BF18C89}" destId="{45B83124-0525-4BD3-8D4C-1E1280F58F09}" srcOrd="0" destOrd="0" presId="urn:microsoft.com/office/officeart/2008/layout/HorizontalMultiLevelHierarchy"/>
    <dgm:cxn modelId="{98A1B44E-B5BD-41C5-8876-0BD6427AD6BF}" type="presOf" srcId="{A4BFEB4A-6249-41BC-9206-71E9033E1821}" destId="{EF8B41CC-D4CC-49B0-B4B4-381B9469CD84}" srcOrd="0" destOrd="0" presId="urn:microsoft.com/office/officeart/2008/layout/HorizontalMultiLevelHierarchy"/>
    <dgm:cxn modelId="{5F67CD6E-4802-4E4E-9F30-FD20C7351D16}" type="presOf" srcId="{77D427E2-DD54-42DA-AC8B-26890FBBF772}" destId="{991B489D-9E64-4526-A596-121DAB62EF6C}" srcOrd="0" destOrd="0" presId="urn:microsoft.com/office/officeart/2008/layout/HorizontalMultiLevelHierarchy"/>
    <dgm:cxn modelId="{84946850-17D6-4DA5-A594-FF47580735AF}" type="presOf" srcId="{4B88ACAF-B023-4C90-91CD-093891269F92}" destId="{1CA58FE7-E538-4BD5-862D-F8D09579775E}" srcOrd="0" destOrd="0" presId="urn:microsoft.com/office/officeart/2008/layout/HorizontalMultiLevelHierarchy"/>
    <dgm:cxn modelId="{AA4FDC74-FDCC-499E-9D5A-49EF412BDACF}" type="presOf" srcId="{76D9C93B-E589-41F3-9C5B-AFBAA98CCBD0}" destId="{465E410B-2972-4687-A333-20E631C83B1B}" srcOrd="1" destOrd="0" presId="urn:microsoft.com/office/officeart/2008/layout/HorizontalMultiLevelHierarchy"/>
    <dgm:cxn modelId="{255D4B76-F7C5-41D3-85CB-9C492196FC01}" type="presOf" srcId="{83413FFE-7639-44CA-9501-D076F1D9E8CA}" destId="{3490D95A-0FE7-4AB1-976D-70242E37873D}" srcOrd="0" destOrd="0" presId="urn:microsoft.com/office/officeart/2008/layout/HorizontalMultiLevelHierarchy"/>
    <dgm:cxn modelId="{09B93698-9B32-4D7C-A179-96CB3963E242}" type="presOf" srcId="{44F34C6E-C40B-47AE-BD01-AB45A4869668}" destId="{D8B64FFC-5875-40FB-9F4E-C8014E51F569}" srcOrd="0" destOrd="0" presId="urn:microsoft.com/office/officeart/2008/layout/HorizontalMultiLevelHierarchy"/>
    <dgm:cxn modelId="{C97A8DA0-18EF-4822-B521-BE88A8ADF06D}" type="presOf" srcId="{F62EADD0-7FED-49D1-9A42-9F5FC19CDBEF}" destId="{1CC72F62-2381-49EF-AEC8-7DEE48F2150F}" srcOrd="0" destOrd="0" presId="urn:microsoft.com/office/officeart/2008/layout/HorizontalMultiLevelHierarchy"/>
    <dgm:cxn modelId="{D3C055A3-407D-43BA-B2E1-CF4D1A71772A}" type="presOf" srcId="{7DA02089-DF5B-4B92-9838-82B91473DC6A}" destId="{9CCDEFF3-162F-4DC0-9936-AF21FFCED97F}" srcOrd="1" destOrd="0" presId="urn:microsoft.com/office/officeart/2008/layout/HorizontalMultiLevelHierarchy"/>
    <dgm:cxn modelId="{5EF63EB0-EB1F-4248-BBFC-BAEF63193D5C}" type="presOf" srcId="{7DA02089-DF5B-4B92-9838-82B91473DC6A}" destId="{B43009AC-F072-497F-8D0B-98AB58B3C55B}" srcOrd="0" destOrd="0" presId="urn:microsoft.com/office/officeart/2008/layout/HorizontalMultiLevelHierarchy"/>
    <dgm:cxn modelId="{BF4DCFB1-30FD-41A7-B539-B6D7A10DD7D4}" type="presOf" srcId="{A4BFEB4A-6249-41BC-9206-71E9033E1821}" destId="{FC5B9256-695E-4B96-8B32-FB163867D18E}" srcOrd="1" destOrd="0" presId="urn:microsoft.com/office/officeart/2008/layout/HorizontalMultiLevelHierarchy"/>
    <dgm:cxn modelId="{080E10B3-7E80-48D6-BF2D-7C581ED7E1EF}" srcId="{79DE24DC-A196-4D9F-B709-1B68E4FC40C1}" destId="{8D60CAE1-E450-48BC-B06A-9F4953DECC53}" srcOrd="2" destOrd="0" parTransId="{CF87C3B9-1F92-40BD-A05F-C7A54B42549A}" sibTransId="{1F6D4EFF-BC82-460D-A2CC-5D17826E99E2}"/>
    <dgm:cxn modelId="{55200FB9-0C27-4390-8C8B-B71F147D7FB1}" type="presOf" srcId="{6693DF19-3612-4FDB-BF23-F44BB6DE8FF0}" destId="{F9D1C9E2-50D1-43DE-9DA9-A8B115A0BD0F}" srcOrd="0" destOrd="0" presId="urn:microsoft.com/office/officeart/2008/layout/HorizontalMultiLevelHierarchy"/>
    <dgm:cxn modelId="{100D69BC-1F9D-4A0B-B179-B6340631CA25}" srcId="{4B88ACAF-B023-4C90-91CD-093891269F92}" destId="{79DE24DC-A196-4D9F-B709-1B68E4FC40C1}" srcOrd="0" destOrd="0" parTransId="{4086ABDF-1925-47BF-9EA4-77C3E916D0CA}" sibTransId="{0005748A-B28A-44AB-8FA5-67A67C0458ED}"/>
    <dgm:cxn modelId="{1BD358BC-1332-45CC-9946-69C853881A50}" type="presOf" srcId="{795FB11F-FE27-4876-920E-62094E3A9715}" destId="{A249B7A3-3D89-4E58-AEFD-05D3FCFDE165}" srcOrd="0" destOrd="0" presId="urn:microsoft.com/office/officeart/2008/layout/HorizontalMultiLevelHierarchy"/>
    <dgm:cxn modelId="{3392EEC1-1132-4D93-860A-0D7846A8112D}" type="presOf" srcId="{230A59F2-B615-4180-864B-662E2E17FF08}" destId="{4C2954D1-3382-44CA-A5C6-6CFDC4B45584}" srcOrd="0" destOrd="0" presId="urn:microsoft.com/office/officeart/2008/layout/HorizontalMultiLevelHierarchy"/>
    <dgm:cxn modelId="{E7F848C5-B925-416A-8ACE-D2CD70BD2250}" srcId="{79DE24DC-A196-4D9F-B709-1B68E4FC40C1}" destId="{9C4BA664-A23E-475A-9694-97D3BC51E9E1}" srcOrd="1" destOrd="0" parTransId="{F62EADD0-7FED-49D1-9A42-9F5FC19CDBEF}" sibTransId="{E38D6665-E1C1-49B6-9742-A489EE2EA136}"/>
    <dgm:cxn modelId="{1848CCC8-14BE-4168-99E9-EEE4029DDB64}" type="presOf" srcId="{CF87C3B9-1F92-40BD-A05F-C7A54B42549A}" destId="{DC2BCF90-3BDC-4882-9D7B-48B6EED8F5AE}" srcOrd="0" destOrd="0" presId="urn:microsoft.com/office/officeart/2008/layout/HorizontalMultiLevelHierarchy"/>
    <dgm:cxn modelId="{439EF5C8-2DB4-4139-A61C-C8D45DAD95DB}" srcId="{795FB11F-FE27-4876-920E-62094E3A9715}" destId="{6693DF19-3612-4FDB-BF23-F44BB6DE8FF0}" srcOrd="0" destOrd="0" parTransId="{63C06C02-2428-4E60-AA58-C5825A3B3424}" sibTransId="{E3CD0C25-0352-404B-A8BB-C8539348D384}"/>
    <dgm:cxn modelId="{3BAE5CC9-6013-4F0F-9948-4F88427D62F7}" srcId="{79DE24DC-A196-4D9F-B709-1B68E4FC40C1}" destId="{795FB11F-FE27-4876-920E-62094E3A9715}" srcOrd="0" destOrd="0" parTransId="{83413FFE-7639-44CA-9501-D076F1D9E8CA}" sibTransId="{0EE8A104-32EB-412C-B64B-08342D720696}"/>
    <dgm:cxn modelId="{758BFFCC-B7E8-41C6-A2B6-019B48BDDEE3}" srcId="{230A59F2-B615-4180-864B-662E2E17FF08}" destId="{7C9AC9E0-41A1-44C1-AD5A-4D8CF9FEA4C9}" srcOrd="1" destOrd="0" parTransId="{76D9C93B-E589-41F3-9C5B-AFBAA98CCBD0}" sibTransId="{40D1BCAD-FD0B-494A-849F-B58518645A0A}"/>
    <dgm:cxn modelId="{616169D2-B68D-40AE-BE10-BD089ECA9E8E}" type="presOf" srcId="{32CF02DC-DAE5-4C51-B17F-96385BF18C89}" destId="{9EA312F9-F5EA-40F6-ABAE-6D56123A1D84}" srcOrd="1" destOrd="0" presId="urn:microsoft.com/office/officeart/2008/layout/HorizontalMultiLevelHierarchy"/>
    <dgm:cxn modelId="{517122D5-F019-46B1-A8FC-FA8BA2E8FD3C}" type="presOf" srcId="{D47AB8A6-C2D5-4966-B4AC-7949A6DC0D54}" destId="{841DBF6C-9FDA-45F5-A32A-91B6DA2E1FB6}" srcOrd="1" destOrd="0" presId="urn:microsoft.com/office/officeart/2008/layout/HorizontalMultiLevelHierarchy"/>
    <dgm:cxn modelId="{3637F3E4-CD01-4412-B8FB-F4C6FF7B4916}" srcId="{79DE24DC-A196-4D9F-B709-1B68E4FC40C1}" destId="{230A59F2-B615-4180-864B-662E2E17FF08}" srcOrd="3" destOrd="0" parTransId="{32CF02DC-DAE5-4C51-B17F-96385BF18C89}" sibTransId="{007725D0-2A99-404D-9FCF-3D824B0AC6AC}"/>
    <dgm:cxn modelId="{B9E1FAE4-A5A5-4AF8-B536-7BCC77B8011E}" type="presOf" srcId="{D47AB8A6-C2D5-4966-B4AC-7949A6DC0D54}" destId="{115B2CB1-3216-4B0F-9361-7003E8A92F16}" srcOrd="0" destOrd="0" presId="urn:microsoft.com/office/officeart/2008/layout/HorizontalMultiLevelHierarchy"/>
    <dgm:cxn modelId="{3DFBE4ED-FC43-456A-9211-017236DBBC51}" type="presOf" srcId="{83413FFE-7639-44CA-9501-D076F1D9E8CA}" destId="{3CD0CC56-D5A7-4607-B705-23ABC39D1A9B}" srcOrd="1" destOrd="0" presId="urn:microsoft.com/office/officeart/2008/layout/HorizontalMultiLevelHierarchy"/>
    <dgm:cxn modelId="{64DA21FA-77C7-4966-9C00-BD89F4E66A57}" type="presOf" srcId="{63C06C02-2428-4E60-AA58-C5825A3B3424}" destId="{DC603B30-104E-4DD5-8250-23547D9C39FA}" srcOrd="1" destOrd="0" presId="urn:microsoft.com/office/officeart/2008/layout/HorizontalMultiLevelHierarchy"/>
    <dgm:cxn modelId="{DEF21C65-DF9C-4E16-9B38-D3C205CDDF16}" type="presParOf" srcId="{1CA58FE7-E538-4BD5-862D-F8D09579775E}" destId="{81073FF8-00EE-48EC-9932-6F365F86D043}" srcOrd="0" destOrd="0" presId="urn:microsoft.com/office/officeart/2008/layout/HorizontalMultiLevelHierarchy"/>
    <dgm:cxn modelId="{6DCF0E18-C6D0-4397-9094-8AD322EA773F}" type="presParOf" srcId="{81073FF8-00EE-48EC-9932-6F365F86D043}" destId="{8126CAA7-A95E-47AD-A391-82F124CA54F8}" srcOrd="0" destOrd="0" presId="urn:microsoft.com/office/officeart/2008/layout/HorizontalMultiLevelHierarchy"/>
    <dgm:cxn modelId="{35F81274-A668-4257-9FBD-18BDF6EC61DC}" type="presParOf" srcId="{81073FF8-00EE-48EC-9932-6F365F86D043}" destId="{F62D8251-AFAA-453D-AF26-F0DB35A9498A}" srcOrd="1" destOrd="0" presId="urn:microsoft.com/office/officeart/2008/layout/HorizontalMultiLevelHierarchy"/>
    <dgm:cxn modelId="{C5979F9D-9CE7-42DB-9C3B-C9806E99EF3D}" type="presParOf" srcId="{F62D8251-AFAA-453D-AF26-F0DB35A9498A}" destId="{3490D95A-0FE7-4AB1-976D-70242E37873D}" srcOrd="0" destOrd="0" presId="urn:microsoft.com/office/officeart/2008/layout/HorizontalMultiLevelHierarchy"/>
    <dgm:cxn modelId="{94F6CEE0-DFF9-4144-8C0E-03A1CB7C664E}" type="presParOf" srcId="{3490D95A-0FE7-4AB1-976D-70242E37873D}" destId="{3CD0CC56-D5A7-4607-B705-23ABC39D1A9B}" srcOrd="0" destOrd="0" presId="urn:microsoft.com/office/officeart/2008/layout/HorizontalMultiLevelHierarchy"/>
    <dgm:cxn modelId="{0632D22D-2CC7-412D-A25E-DF5C8A1F9472}" type="presParOf" srcId="{F62D8251-AFAA-453D-AF26-F0DB35A9498A}" destId="{21BA857D-30D1-4181-B329-1AD2DB71F5B5}" srcOrd="1" destOrd="0" presId="urn:microsoft.com/office/officeart/2008/layout/HorizontalMultiLevelHierarchy"/>
    <dgm:cxn modelId="{23736252-2102-406B-9CEA-2A7C75850585}" type="presParOf" srcId="{21BA857D-30D1-4181-B329-1AD2DB71F5B5}" destId="{A249B7A3-3D89-4E58-AEFD-05D3FCFDE165}" srcOrd="0" destOrd="0" presId="urn:microsoft.com/office/officeart/2008/layout/HorizontalMultiLevelHierarchy"/>
    <dgm:cxn modelId="{69A09AE8-6EA3-4001-9DF0-A72004C85C6C}" type="presParOf" srcId="{21BA857D-30D1-4181-B329-1AD2DB71F5B5}" destId="{55484FF6-9CA4-4A5F-8811-31372B0C52D2}" srcOrd="1" destOrd="0" presId="urn:microsoft.com/office/officeart/2008/layout/HorizontalMultiLevelHierarchy"/>
    <dgm:cxn modelId="{A2C7F7C7-B5AF-459E-BD7A-1AEDB8CDFBC2}" type="presParOf" srcId="{55484FF6-9CA4-4A5F-8811-31372B0C52D2}" destId="{24757112-3C8D-469E-9973-0A1E931ACB82}" srcOrd="0" destOrd="0" presId="urn:microsoft.com/office/officeart/2008/layout/HorizontalMultiLevelHierarchy"/>
    <dgm:cxn modelId="{93F2B5A0-7ED7-45A7-938A-FE99AA7E825F}" type="presParOf" srcId="{24757112-3C8D-469E-9973-0A1E931ACB82}" destId="{DC603B30-104E-4DD5-8250-23547D9C39FA}" srcOrd="0" destOrd="0" presId="urn:microsoft.com/office/officeart/2008/layout/HorizontalMultiLevelHierarchy"/>
    <dgm:cxn modelId="{45D72960-E406-4E34-B40C-07766484372B}" type="presParOf" srcId="{55484FF6-9CA4-4A5F-8811-31372B0C52D2}" destId="{5714FA23-913A-4CF2-A195-B55B8F7C86F6}" srcOrd="1" destOrd="0" presId="urn:microsoft.com/office/officeart/2008/layout/HorizontalMultiLevelHierarchy"/>
    <dgm:cxn modelId="{8ECA9692-B33A-4D0F-A60A-F8F2EBBC2989}" type="presParOf" srcId="{5714FA23-913A-4CF2-A195-B55B8F7C86F6}" destId="{F9D1C9E2-50D1-43DE-9DA9-A8B115A0BD0F}" srcOrd="0" destOrd="0" presId="urn:microsoft.com/office/officeart/2008/layout/HorizontalMultiLevelHierarchy"/>
    <dgm:cxn modelId="{EF6A3295-9FA9-41A0-A7D5-12AE5E90C25A}" type="presParOf" srcId="{5714FA23-913A-4CF2-A195-B55B8F7C86F6}" destId="{3C2E8974-CC54-472D-B0E5-8B6DB0F8CB20}" srcOrd="1" destOrd="0" presId="urn:microsoft.com/office/officeart/2008/layout/HorizontalMultiLevelHierarchy"/>
    <dgm:cxn modelId="{B5064943-25EE-41F6-B737-762315F93488}" type="presParOf" srcId="{F62D8251-AFAA-453D-AF26-F0DB35A9498A}" destId="{1CC72F62-2381-49EF-AEC8-7DEE48F2150F}" srcOrd="2" destOrd="0" presId="urn:microsoft.com/office/officeart/2008/layout/HorizontalMultiLevelHierarchy"/>
    <dgm:cxn modelId="{978E0521-D317-4211-90E7-2C2C1C90D3E8}" type="presParOf" srcId="{1CC72F62-2381-49EF-AEC8-7DEE48F2150F}" destId="{28B31F7B-40E9-44C0-A87F-172EEADEE307}" srcOrd="0" destOrd="0" presId="urn:microsoft.com/office/officeart/2008/layout/HorizontalMultiLevelHierarchy"/>
    <dgm:cxn modelId="{57067AF7-5BB3-4E1C-837B-3CCC9894BEB4}" type="presParOf" srcId="{F62D8251-AFAA-453D-AF26-F0DB35A9498A}" destId="{873AB0A7-81B7-4BE4-8336-C55C4C3359D9}" srcOrd="3" destOrd="0" presId="urn:microsoft.com/office/officeart/2008/layout/HorizontalMultiLevelHierarchy"/>
    <dgm:cxn modelId="{06CD9CC4-976B-4688-8419-D394925B9BD9}" type="presParOf" srcId="{873AB0A7-81B7-4BE4-8336-C55C4C3359D9}" destId="{3988A356-3F72-4FAE-A231-F85B174526C5}" srcOrd="0" destOrd="0" presId="urn:microsoft.com/office/officeart/2008/layout/HorizontalMultiLevelHierarchy"/>
    <dgm:cxn modelId="{5E94B884-933E-4ABD-BCD3-202D5CF00298}" type="presParOf" srcId="{873AB0A7-81B7-4BE4-8336-C55C4C3359D9}" destId="{D001B09D-68EB-43A6-838E-14D66A4E0637}" srcOrd="1" destOrd="0" presId="urn:microsoft.com/office/officeart/2008/layout/HorizontalMultiLevelHierarchy"/>
    <dgm:cxn modelId="{B8466A3B-5326-4B8D-B13F-2885D8AE6719}" type="presParOf" srcId="{D001B09D-68EB-43A6-838E-14D66A4E0637}" destId="{B43009AC-F072-497F-8D0B-98AB58B3C55B}" srcOrd="0" destOrd="0" presId="urn:microsoft.com/office/officeart/2008/layout/HorizontalMultiLevelHierarchy"/>
    <dgm:cxn modelId="{9C851640-D727-4316-81AA-792512EE1E1D}" type="presParOf" srcId="{B43009AC-F072-497F-8D0B-98AB58B3C55B}" destId="{9CCDEFF3-162F-4DC0-9936-AF21FFCED97F}" srcOrd="0" destOrd="0" presId="urn:microsoft.com/office/officeart/2008/layout/HorizontalMultiLevelHierarchy"/>
    <dgm:cxn modelId="{BD963F63-7DF9-4876-A6F1-4C4138580E70}" type="presParOf" srcId="{D001B09D-68EB-43A6-838E-14D66A4E0637}" destId="{30610E21-D456-4321-9F1F-8300E906AE6A}" srcOrd="1" destOrd="0" presId="urn:microsoft.com/office/officeart/2008/layout/HorizontalMultiLevelHierarchy"/>
    <dgm:cxn modelId="{2FF0EE77-96F7-41F9-85A5-406C3A63EAA3}" type="presParOf" srcId="{30610E21-D456-4321-9F1F-8300E906AE6A}" destId="{849D14F5-1A78-4B4B-A400-96C3E6C6A2DC}" srcOrd="0" destOrd="0" presId="urn:microsoft.com/office/officeart/2008/layout/HorizontalMultiLevelHierarchy"/>
    <dgm:cxn modelId="{795004D3-0B85-4685-B599-E047AE5AF899}" type="presParOf" srcId="{30610E21-D456-4321-9F1F-8300E906AE6A}" destId="{5D17DA93-9121-415F-8716-F5A4C3F07322}" srcOrd="1" destOrd="0" presId="urn:microsoft.com/office/officeart/2008/layout/HorizontalMultiLevelHierarchy"/>
    <dgm:cxn modelId="{392C7BD2-8571-4DCE-B2E9-1E0B9CEF0F3E}" type="presParOf" srcId="{F62D8251-AFAA-453D-AF26-F0DB35A9498A}" destId="{DC2BCF90-3BDC-4882-9D7B-48B6EED8F5AE}" srcOrd="4" destOrd="0" presId="urn:microsoft.com/office/officeart/2008/layout/HorizontalMultiLevelHierarchy"/>
    <dgm:cxn modelId="{55237AB2-2F04-4FCD-B2F7-20048407FC6B}" type="presParOf" srcId="{DC2BCF90-3BDC-4882-9D7B-48B6EED8F5AE}" destId="{C00BE14A-9897-4197-B4E9-29B734D60BCA}" srcOrd="0" destOrd="0" presId="urn:microsoft.com/office/officeart/2008/layout/HorizontalMultiLevelHierarchy"/>
    <dgm:cxn modelId="{52B76A8D-BC7D-4D5E-AD1E-EBD7DDD30042}" type="presParOf" srcId="{F62D8251-AFAA-453D-AF26-F0DB35A9498A}" destId="{006C9182-98C7-4914-BC36-D9D51BC83647}" srcOrd="5" destOrd="0" presId="urn:microsoft.com/office/officeart/2008/layout/HorizontalMultiLevelHierarchy"/>
    <dgm:cxn modelId="{3712A8F3-405A-45BE-A7C6-73EDE9FBEB73}" type="presParOf" srcId="{006C9182-98C7-4914-BC36-D9D51BC83647}" destId="{4EF0A5E2-2D26-4A52-85CE-9A86210F7C64}" srcOrd="0" destOrd="0" presId="urn:microsoft.com/office/officeart/2008/layout/HorizontalMultiLevelHierarchy"/>
    <dgm:cxn modelId="{072D6353-4696-4F83-83E9-0908C77CC5EC}" type="presParOf" srcId="{006C9182-98C7-4914-BC36-D9D51BC83647}" destId="{B131944C-A7EE-47D4-AA5C-ED88826C1D59}" srcOrd="1" destOrd="0" presId="urn:microsoft.com/office/officeart/2008/layout/HorizontalMultiLevelHierarchy"/>
    <dgm:cxn modelId="{DD141E26-74E0-40F4-BAAB-B4CFF75F2646}" type="presParOf" srcId="{B131944C-A7EE-47D4-AA5C-ED88826C1D59}" destId="{EF8B41CC-D4CC-49B0-B4B4-381B9469CD84}" srcOrd="0" destOrd="0" presId="urn:microsoft.com/office/officeart/2008/layout/HorizontalMultiLevelHierarchy"/>
    <dgm:cxn modelId="{38D672F2-CA4F-443D-A0BB-3768D0E2DB20}" type="presParOf" srcId="{EF8B41CC-D4CC-49B0-B4B4-381B9469CD84}" destId="{FC5B9256-695E-4B96-8B32-FB163867D18E}" srcOrd="0" destOrd="0" presId="urn:microsoft.com/office/officeart/2008/layout/HorizontalMultiLevelHierarchy"/>
    <dgm:cxn modelId="{CBDD07C7-E7ED-4CE7-BDA2-3574AFF0DD40}" type="presParOf" srcId="{B131944C-A7EE-47D4-AA5C-ED88826C1D59}" destId="{3611F471-82DD-42FD-9E41-CF51EF54B575}" srcOrd="1" destOrd="0" presId="urn:microsoft.com/office/officeart/2008/layout/HorizontalMultiLevelHierarchy"/>
    <dgm:cxn modelId="{2BF9D9A0-E670-40A7-A4D8-94C602C46F6B}" type="presParOf" srcId="{3611F471-82DD-42FD-9E41-CF51EF54B575}" destId="{D8B64FFC-5875-40FB-9F4E-C8014E51F569}" srcOrd="0" destOrd="0" presId="urn:microsoft.com/office/officeart/2008/layout/HorizontalMultiLevelHierarchy"/>
    <dgm:cxn modelId="{5C1D3858-2A6D-4DF7-ADA0-53DDE17460F7}" type="presParOf" srcId="{3611F471-82DD-42FD-9E41-CF51EF54B575}" destId="{A23A52A1-D944-49B6-AA05-62AAD6A068CE}" srcOrd="1" destOrd="0" presId="urn:microsoft.com/office/officeart/2008/layout/HorizontalMultiLevelHierarchy"/>
    <dgm:cxn modelId="{0D73C473-7685-40C1-AB64-B6537F48B4B6}" type="presParOf" srcId="{F62D8251-AFAA-453D-AF26-F0DB35A9498A}" destId="{45B83124-0525-4BD3-8D4C-1E1280F58F09}" srcOrd="6" destOrd="0" presId="urn:microsoft.com/office/officeart/2008/layout/HorizontalMultiLevelHierarchy"/>
    <dgm:cxn modelId="{6A680965-9860-4B61-B2D8-2F31FED08B96}" type="presParOf" srcId="{45B83124-0525-4BD3-8D4C-1E1280F58F09}" destId="{9EA312F9-F5EA-40F6-ABAE-6D56123A1D84}" srcOrd="0" destOrd="0" presId="urn:microsoft.com/office/officeart/2008/layout/HorizontalMultiLevelHierarchy"/>
    <dgm:cxn modelId="{84D3D914-D551-4583-AF0C-4F5A0874002F}" type="presParOf" srcId="{F62D8251-AFAA-453D-AF26-F0DB35A9498A}" destId="{C103F29B-DF37-422A-9980-AEBDE3E75B2E}" srcOrd="7" destOrd="0" presId="urn:microsoft.com/office/officeart/2008/layout/HorizontalMultiLevelHierarchy"/>
    <dgm:cxn modelId="{ED5AEFF5-1B7C-4D82-8153-D5DFA79ABDB3}" type="presParOf" srcId="{C103F29B-DF37-422A-9980-AEBDE3E75B2E}" destId="{4C2954D1-3382-44CA-A5C6-6CFDC4B45584}" srcOrd="0" destOrd="0" presId="urn:microsoft.com/office/officeart/2008/layout/HorizontalMultiLevelHierarchy"/>
    <dgm:cxn modelId="{5EA0BE75-2F45-4419-8576-B994697B4B45}" type="presParOf" srcId="{C103F29B-DF37-422A-9980-AEBDE3E75B2E}" destId="{76587CC1-BAD0-4284-95BA-8AA8D24C5B40}" srcOrd="1" destOrd="0" presId="urn:microsoft.com/office/officeart/2008/layout/HorizontalMultiLevelHierarchy"/>
    <dgm:cxn modelId="{D260843D-699A-4ECD-A2E9-63A072478959}" type="presParOf" srcId="{76587CC1-BAD0-4284-95BA-8AA8D24C5B40}" destId="{115B2CB1-3216-4B0F-9361-7003E8A92F16}" srcOrd="0" destOrd="0" presId="urn:microsoft.com/office/officeart/2008/layout/HorizontalMultiLevelHierarchy"/>
    <dgm:cxn modelId="{19389A8F-55AE-48C1-ABA7-8E38F4BF9938}" type="presParOf" srcId="{115B2CB1-3216-4B0F-9361-7003E8A92F16}" destId="{841DBF6C-9FDA-45F5-A32A-91B6DA2E1FB6}" srcOrd="0" destOrd="0" presId="urn:microsoft.com/office/officeart/2008/layout/HorizontalMultiLevelHierarchy"/>
    <dgm:cxn modelId="{F105A3EC-17C2-4308-A141-5A761C35C160}" type="presParOf" srcId="{76587CC1-BAD0-4284-95BA-8AA8D24C5B40}" destId="{B36C47B9-E851-4BC0-B3C5-33849186E9A7}" srcOrd="1" destOrd="0" presId="urn:microsoft.com/office/officeart/2008/layout/HorizontalMultiLevelHierarchy"/>
    <dgm:cxn modelId="{F098D44B-6C35-46E5-9C11-6DBBB18B6DF5}" type="presParOf" srcId="{B36C47B9-E851-4BC0-B3C5-33849186E9A7}" destId="{991B489D-9E64-4526-A596-121DAB62EF6C}" srcOrd="0" destOrd="0" presId="urn:microsoft.com/office/officeart/2008/layout/HorizontalMultiLevelHierarchy"/>
    <dgm:cxn modelId="{3E5E24BF-81E5-41D9-BBDE-3B72AE2F8CEE}" type="presParOf" srcId="{B36C47B9-E851-4BC0-B3C5-33849186E9A7}" destId="{A73835CA-396B-4495-A500-0699F44445D7}" srcOrd="1" destOrd="0" presId="urn:microsoft.com/office/officeart/2008/layout/HorizontalMultiLevelHierarchy"/>
    <dgm:cxn modelId="{BA144EFC-D50D-45B6-AB67-D6F495F17573}" type="presParOf" srcId="{76587CC1-BAD0-4284-95BA-8AA8D24C5B40}" destId="{59D72194-54AA-4003-B1F7-C92F69C11F7E}" srcOrd="2" destOrd="0" presId="urn:microsoft.com/office/officeart/2008/layout/HorizontalMultiLevelHierarchy"/>
    <dgm:cxn modelId="{92021303-46F3-4E90-A214-E11EC2007C99}" type="presParOf" srcId="{59D72194-54AA-4003-B1F7-C92F69C11F7E}" destId="{465E410B-2972-4687-A333-20E631C83B1B}" srcOrd="0" destOrd="0" presId="urn:microsoft.com/office/officeart/2008/layout/HorizontalMultiLevelHierarchy"/>
    <dgm:cxn modelId="{2768EE51-454E-4DFF-87DC-45FABCD2F0C1}" type="presParOf" srcId="{76587CC1-BAD0-4284-95BA-8AA8D24C5B40}" destId="{C4893817-CF2B-406D-9003-A35AAFE4BBA8}" srcOrd="3" destOrd="0" presId="urn:microsoft.com/office/officeart/2008/layout/HorizontalMultiLevelHierarchy"/>
    <dgm:cxn modelId="{355521C3-6798-413F-979F-6A1A750F59FE}" type="presParOf" srcId="{C4893817-CF2B-406D-9003-A35AAFE4BBA8}" destId="{27B67423-EDA7-47FC-97F4-7206FAD5887B}" srcOrd="0" destOrd="0" presId="urn:microsoft.com/office/officeart/2008/layout/HorizontalMultiLevelHierarchy"/>
    <dgm:cxn modelId="{17EDAEB1-3BE6-47A2-8E05-EDD9270DDC5A}" type="presParOf" srcId="{C4893817-CF2B-406D-9003-A35AAFE4BBA8}" destId="{2C05E945-18B6-4FF1-B9A4-4103D0C65D96}" srcOrd="1" destOrd="0" presId="urn:microsoft.com/office/officeart/2008/layout/HorizontalMultiLevelHierarchy"/>
  </dgm:cxnLst>
  <dgm:bg>
    <a:solidFill>
      <a:schemeClr val="bg1">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36C64-059F-4D44-880E-63B6C87973A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0F45B4F4-0DAA-4E02-AD67-73A0098E0CD2}">
      <dgm:prSet/>
      <dgm:spPr/>
      <dgm:t>
        <a:bodyPr/>
        <a:lstStyle/>
        <a:p>
          <a:r>
            <a:rPr lang="tr-TR" dirty="0">
              <a:latin typeface="Times New Roman" panose="02020603050405020304" pitchFamily="18" charset="0"/>
              <a:cs typeface="Times New Roman" panose="02020603050405020304" pitchFamily="18" charset="0"/>
            </a:rPr>
            <a:t>İnşaat, onarım ve montaj işlerinin yurt dışında gerçekleştirilmesi için </a:t>
          </a:r>
          <a:r>
            <a:rPr lang="tr-TR" b="1" u="sng" dirty="0">
              <a:latin typeface="Times New Roman" panose="02020603050405020304" pitchFamily="18" charset="0"/>
              <a:cs typeface="Times New Roman" panose="02020603050405020304" pitchFamily="18" charset="0"/>
            </a:rPr>
            <a:t>bir İŞYERİ bulunması </a:t>
          </a:r>
          <a:r>
            <a:rPr lang="tr-TR" dirty="0">
              <a:latin typeface="Times New Roman" panose="02020603050405020304" pitchFamily="18" charset="0"/>
              <a:cs typeface="Times New Roman" panose="02020603050405020304" pitchFamily="18" charset="0"/>
            </a:rPr>
            <a:t>gerekir.</a:t>
          </a:r>
        </a:p>
      </dgm:t>
    </dgm:pt>
    <dgm:pt modelId="{3501AF4C-4319-4E74-82A7-C3E6E41E1496}" type="parTrans" cxnId="{59C1E88A-543D-4B05-BC37-8A414DD1A254}">
      <dgm:prSet/>
      <dgm:spPr/>
      <dgm:t>
        <a:bodyPr/>
        <a:lstStyle/>
        <a:p>
          <a:endParaRPr lang="tr-TR"/>
        </a:p>
      </dgm:t>
    </dgm:pt>
    <dgm:pt modelId="{997886C1-6B0A-45A0-9CC7-CD1D2B366107}" type="sibTrans" cxnId="{59C1E88A-543D-4B05-BC37-8A414DD1A254}">
      <dgm:prSet/>
      <dgm:spPr/>
      <dgm:t>
        <a:bodyPr/>
        <a:lstStyle/>
        <a:p>
          <a:endParaRPr lang="tr-TR"/>
        </a:p>
      </dgm:t>
    </dgm:pt>
    <dgm:pt modelId="{9042FEDA-FA4D-4EFF-80CA-DF1C8EF8A5F3}">
      <dgm:prSet/>
      <dgm:spPr/>
      <dgm:t>
        <a:bodyPr/>
        <a:lstStyle/>
        <a:p>
          <a:pPr algn="just">
            <a:buFont typeface="+mj-lt"/>
            <a:buAutoNum type="arabicPeriod"/>
          </a:pPr>
          <a:r>
            <a:rPr lang="tr-TR" dirty="0">
              <a:latin typeface="Times New Roman" panose="02020603050405020304" pitchFamily="18" charset="0"/>
              <a:cs typeface="Times New Roman" panose="02020603050405020304" pitchFamily="18" charset="0"/>
            </a:rPr>
            <a:t>Kazançların Türkiye’ye </a:t>
          </a:r>
          <a:r>
            <a:rPr lang="tr-TR" b="1" u="sng" dirty="0">
              <a:latin typeface="Times New Roman" panose="02020603050405020304" pitchFamily="18" charset="0"/>
              <a:cs typeface="Times New Roman" panose="02020603050405020304" pitchFamily="18" charset="0"/>
            </a:rPr>
            <a:t>getirilmesi zorunluluğu bulunmamaktadır. </a:t>
          </a:r>
          <a:r>
            <a:rPr lang="tr-TR" dirty="0">
              <a:latin typeface="Times New Roman" panose="02020603050405020304" pitchFamily="18" charset="0"/>
              <a:cs typeface="Times New Roman" panose="02020603050405020304" pitchFamily="18" charset="0"/>
            </a:rPr>
            <a:t>Kazançların</a:t>
          </a:r>
          <a:r>
            <a:rPr lang="tr-TR" u="sng"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Türkiye’de GENEL SONUÇ HESAPLARINA intikal ettirilmesi istisnadan yararlanılması için yeterlidir.</a:t>
          </a:r>
          <a:endParaRPr lang="tr-TR" dirty="0">
            <a:latin typeface="Times New Roman" panose="02020603050405020304" pitchFamily="18" charset="0"/>
            <a:cs typeface="Times New Roman" panose="02020603050405020304" pitchFamily="18" charset="0"/>
          </a:endParaRPr>
        </a:p>
      </dgm:t>
    </dgm:pt>
    <dgm:pt modelId="{E5A2219A-3C5D-4C96-AD2B-DD96C312D92A}" type="parTrans" cxnId="{93FB9787-1335-47C5-B0AF-7E8164185F3B}">
      <dgm:prSet/>
      <dgm:spPr/>
      <dgm:t>
        <a:bodyPr/>
        <a:lstStyle/>
        <a:p>
          <a:endParaRPr lang="tr-TR"/>
        </a:p>
      </dgm:t>
    </dgm:pt>
    <dgm:pt modelId="{E2B91EC1-19BC-45F4-8C5E-784EF9BB9017}" type="sibTrans" cxnId="{93FB9787-1335-47C5-B0AF-7E8164185F3B}">
      <dgm:prSet/>
      <dgm:spPr/>
      <dgm:t>
        <a:bodyPr/>
        <a:lstStyle/>
        <a:p>
          <a:endParaRPr lang="tr-TR"/>
        </a:p>
      </dgm:t>
    </dgm:pt>
    <dgm:pt modelId="{97AFFC85-8454-4EBF-9109-9E84A39C91DC}">
      <dgm:prSet/>
      <dgm:spPr/>
      <dgm:t>
        <a:bodyPr/>
        <a:lstStyle/>
        <a:p>
          <a:pPr algn="just">
            <a:buFont typeface="+mj-lt"/>
            <a:buAutoNum type="arabicPeriod"/>
          </a:pPr>
          <a:endParaRPr lang="tr-TR" dirty="0">
            <a:latin typeface="Times New Roman" panose="02020603050405020304" pitchFamily="18" charset="0"/>
            <a:cs typeface="Times New Roman" panose="02020603050405020304" pitchFamily="18" charset="0"/>
          </a:endParaRPr>
        </a:p>
      </dgm:t>
    </dgm:pt>
    <dgm:pt modelId="{945EF681-4691-41C9-B392-5B9C82194053}" type="parTrans" cxnId="{5194FA4B-A49D-4C51-8D89-B44E8B6EB53A}">
      <dgm:prSet/>
      <dgm:spPr/>
      <dgm:t>
        <a:bodyPr/>
        <a:lstStyle/>
        <a:p>
          <a:endParaRPr lang="tr-TR"/>
        </a:p>
      </dgm:t>
    </dgm:pt>
    <dgm:pt modelId="{89FDA3B0-B0F5-456F-9C47-068BAEAE5CAF}" type="sibTrans" cxnId="{5194FA4B-A49D-4C51-8D89-B44E8B6EB53A}">
      <dgm:prSet/>
      <dgm:spPr/>
      <dgm:t>
        <a:bodyPr/>
        <a:lstStyle/>
        <a:p>
          <a:endParaRPr lang="tr-TR"/>
        </a:p>
      </dgm:t>
    </dgm:pt>
    <dgm:pt modelId="{451072CD-C80E-482B-B185-9D26AF74C720}">
      <dgm:prSet/>
      <dgm:spPr/>
      <dgm:t>
        <a:bodyPr/>
        <a:lstStyle/>
        <a:p>
          <a:pPr algn="just">
            <a:buFont typeface="+mj-lt"/>
            <a:buAutoNum type="arabicPeriod"/>
          </a:pPr>
          <a:r>
            <a:rPr lang="tr-TR" b="1" u="sng" dirty="0">
              <a:highlight>
                <a:srgbClr val="FFFF00"/>
              </a:highlight>
              <a:latin typeface="Times New Roman" panose="02020603050405020304" pitchFamily="18" charset="0"/>
              <a:cs typeface="Times New Roman" panose="02020603050405020304" pitchFamily="18" charset="0"/>
            </a:rPr>
            <a:t>Yabancı ülkenin mevzuatına göre HESAP DÖNEMİNİN kapandığı tarih</a:t>
          </a:r>
          <a:r>
            <a:rPr lang="tr-TR" b="1" dirty="0">
              <a:highlight>
                <a:srgbClr val="FFFF00"/>
              </a:highlight>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i</a:t>
          </a:r>
          <a:r>
            <a:rPr lang="tr-TR" dirty="0">
              <a:latin typeface="Times New Roman" panose="02020603050405020304" pitchFamily="18" charset="0"/>
              <a:cs typeface="Times New Roman" panose="02020603050405020304" pitchFamily="18" charset="0"/>
            </a:rPr>
            <a:t>tibarıyla ilgili ülke mevzuatına göre tespit edilen faaliyet sonucu, Türkiye’de de </a:t>
          </a:r>
          <a:r>
            <a:rPr lang="tr-TR" b="1" u="sng" dirty="0">
              <a:latin typeface="Times New Roman" panose="02020603050405020304" pitchFamily="18" charset="0"/>
              <a:cs typeface="Times New Roman" panose="02020603050405020304" pitchFamily="18" charset="0"/>
            </a:rPr>
            <a:t>aynı tarih </a:t>
          </a:r>
          <a:r>
            <a:rPr lang="tr-TR" dirty="0">
              <a:latin typeface="Times New Roman" panose="02020603050405020304" pitchFamily="18" charset="0"/>
              <a:cs typeface="Times New Roman" panose="02020603050405020304" pitchFamily="18" charset="0"/>
            </a:rPr>
            <a:t>itibarıyla genel sonuç hesaplarına kaydedilecektir.</a:t>
          </a:r>
        </a:p>
      </dgm:t>
    </dgm:pt>
    <dgm:pt modelId="{0D7E98A4-C1E2-4336-9290-123E743607D7}" type="parTrans" cxnId="{6F461A88-71B1-4625-A973-DB00EDE3FEE3}">
      <dgm:prSet/>
      <dgm:spPr/>
      <dgm:t>
        <a:bodyPr/>
        <a:lstStyle/>
        <a:p>
          <a:endParaRPr lang="tr-TR"/>
        </a:p>
      </dgm:t>
    </dgm:pt>
    <dgm:pt modelId="{5C5CBB10-668C-4A3E-9B37-0384A6742EFB}" type="sibTrans" cxnId="{6F461A88-71B1-4625-A973-DB00EDE3FEE3}">
      <dgm:prSet/>
      <dgm:spPr/>
      <dgm:t>
        <a:bodyPr/>
        <a:lstStyle/>
        <a:p>
          <a:endParaRPr lang="tr-TR"/>
        </a:p>
      </dgm:t>
    </dgm:pt>
    <dgm:pt modelId="{7A9B5040-73E1-4A4D-9824-D3F9235A744F}">
      <dgm:prSet/>
      <dgm:spPr/>
      <dgm:t>
        <a:bodyPr/>
        <a:lstStyle/>
        <a:p>
          <a:pPr algn="just">
            <a:buFont typeface="+mj-lt"/>
            <a:buAutoNum type="arabicPeriod"/>
          </a:pPr>
          <a:r>
            <a:rPr lang="tr-TR" b="1" u="sng" dirty="0">
              <a:latin typeface="Times New Roman" panose="02020603050405020304" pitchFamily="18" charset="0"/>
              <a:cs typeface="Times New Roman" panose="02020603050405020304" pitchFamily="18" charset="0"/>
            </a:rPr>
            <a:t>Hesaplara intikal ettirilmesi gereken tarihte</a:t>
          </a:r>
          <a:r>
            <a:rPr lang="tr-TR" dirty="0">
              <a:latin typeface="Times New Roman" panose="02020603050405020304" pitchFamily="18" charset="0"/>
              <a:cs typeface="Times New Roman" panose="02020603050405020304" pitchFamily="18" charset="0"/>
            </a:rPr>
            <a:t> T.C. Merkez Bankasının o gün için tespit ve ilan ettiği </a:t>
          </a:r>
          <a:r>
            <a:rPr lang="tr-TR" b="1" u="sng" dirty="0">
              <a:latin typeface="Times New Roman" panose="02020603050405020304" pitchFamily="18" charset="0"/>
              <a:cs typeface="Times New Roman" panose="02020603050405020304" pitchFamily="18" charset="0"/>
            </a:rPr>
            <a:t>döviz alış kurlarıyla </a:t>
          </a:r>
          <a:r>
            <a:rPr lang="tr-TR" dirty="0">
              <a:latin typeface="Times New Roman" panose="02020603050405020304" pitchFamily="18" charset="0"/>
              <a:cs typeface="Times New Roman" panose="02020603050405020304" pitchFamily="18" charset="0"/>
            </a:rPr>
            <a:t>değerlendirilecektir. </a:t>
          </a:r>
        </a:p>
      </dgm:t>
    </dgm:pt>
    <dgm:pt modelId="{D56AE0DB-43A2-43E4-9281-E53984AD1646}" type="parTrans" cxnId="{EF761112-C908-405F-93DE-69650006DCB3}">
      <dgm:prSet/>
      <dgm:spPr/>
      <dgm:t>
        <a:bodyPr/>
        <a:lstStyle/>
        <a:p>
          <a:endParaRPr lang="tr-TR"/>
        </a:p>
      </dgm:t>
    </dgm:pt>
    <dgm:pt modelId="{ADB1DC2C-7F94-4D6C-9B65-92EDF72B3EDE}" type="sibTrans" cxnId="{EF761112-C908-405F-93DE-69650006DCB3}">
      <dgm:prSet/>
      <dgm:spPr/>
      <dgm:t>
        <a:bodyPr/>
        <a:lstStyle/>
        <a:p>
          <a:endParaRPr lang="tr-TR"/>
        </a:p>
      </dgm:t>
    </dgm:pt>
    <dgm:pt modelId="{786010CA-2E13-4CC3-860D-422DDA73CF4D}">
      <dgm:prSet/>
      <dgm:spPr/>
      <dgm:t>
        <a:bodyPr/>
        <a:lstStyle/>
        <a:p>
          <a:pPr algn="just">
            <a:buFont typeface="+mj-lt"/>
            <a:buNone/>
          </a:pPr>
          <a:r>
            <a:rPr lang="tr-TR" dirty="0">
              <a:latin typeface="Times New Roman" panose="02020603050405020304" pitchFamily="18" charset="0"/>
              <a:cs typeface="Times New Roman" panose="02020603050405020304" pitchFamily="18" charset="0"/>
            </a:rPr>
            <a:t> </a:t>
          </a:r>
        </a:p>
      </dgm:t>
    </dgm:pt>
    <dgm:pt modelId="{15EE34B8-9AFB-4268-9DE7-E8AD570F3DC0}" type="parTrans" cxnId="{11372200-8C64-4A5A-88B8-12C94F44D2DA}">
      <dgm:prSet/>
      <dgm:spPr/>
      <dgm:t>
        <a:bodyPr/>
        <a:lstStyle/>
        <a:p>
          <a:endParaRPr lang="tr-TR"/>
        </a:p>
      </dgm:t>
    </dgm:pt>
    <dgm:pt modelId="{A0772E39-7214-4F9A-8AF0-D17F04CAD810}" type="sibTrans" cxnId="{11372200-8C64-4A5A-88B8-12C94F44D2DA}">
      <dgm:prSet/>
      <dgm:spPr/>
      <dgm:t>
        <a:bodyPr/>
        <a:lstStyle/>
        <a:p>
          <a:endParaRPr lang="tr-TR"/>
        </a:p>
      </dgm:t>
    </dgm:pt>
    <dgm:pt modelId="{856D0FA0-759B-4A9F-8D12-1F9F8FA36DD6}" type="pres">
      <dgm:prSet presAssocID="{B5336C64-059F-4D44-880E-63B6C87973AF}" presName="linearFlow" presStyleCnt="0">
        <dgm:presLayoutVars>
          <dgm:dir/>
          <dgm:animLvl val="lvl"/>
          <dgm:resizeHandles val="exact"/>
        </dgm:presLayoutVars>
      </dgm:prSet>
      <dgm:spPr/>
    </dgm:pt>
    <dgm:pt modelId="{49430D29-6F7C-4EEA-A824-E3A659E80DB3}" type="pres">
      <dgm:prSet presAssocID="{0F45B4F4-0DAA-4E02-AD67-73A0098E0CD2}" presName="composite" presStyleCnt="0"/>
      <dgm:spPr/>
    </dgm:pt>
    <dgm:pt modelId="{38C13ACB-8EE6-4CBA-8E1A-7D06F067C637}" type="pres">
      <dgm:prSet presAssocID="{0F45B4F4-0DAA-4E02-AD67-73A0098E0CD2}" presName="parentText" presStyleLbl="alignNode1" presStyleIdx="0" presStyleCnt="1">
        <dgm:presLayoutVars>
          <dgm:chMax val="1"/>
          <dgm:bulletEnabled val="1"/>
        </dgm:presLayoutVars>
      </dgm:prSet>
      <dgm:spPr/>
    </dgm:pt>
    <dgm:pt modelId="{DF9CDDCE-AD65-4FA7-A4E9-96171159190C}" type="pres">
      <dgm:prSet presAssocID="{0F45B4F4-0DAA-4E02-AD67-73A0098E0CD2}" presName="descendantText" presStyleLbl="alignAcc1" presStyleIdx="0" presStyleCnt="1" custLinFactNeighborX="467" custLinFactNeighborY="462">
        <dgm:presLayoutVars>
          <dgm:bulletEnabled val="1"/>
        </dgm:presLayoutVars>
      </dgm:prSet>
      <dgm:spPr/>
    </dgm:pt>
  </dgm:ptLst>
  <dgm:cxnLst>
    <dgm:cxn modelId="{11372200-8C64-4A5A-88B8-12C94F44D2DA}" srcId="{0F45B4F4-0DAA-4E02-AD67-73A0098E0CD2}" destId="{786010CA-2E13-4CC3-860D-422DDA73CF4D}" srcOrd="3" destOrd="0" parTransId="{15EE34B8-9AFB-4268-9DE7-E8AD570F3DC0}" sibTransId="{A0772E39-7214-4F9A-8AF0-D17F04CAD810}"/>
    <dgm:cxn modelId="{F6C91203-55C8-4603-A491-E0D9CFB86B64}" type="presOf" srcId="{7A9B5040-73E1-4A4D-9824-D3F9235A744F}" destId="{DF9CDDCE-AD65-4FA7-A4E9-96171159190C}" srcOrd="0" destOrd="4" presId="urn:microsoft.com/office/officeart/2005/8/layout/chevron2"/>
    <dgm:cxn modelId="{4578640B-6C8A-446D-979A-7BCF3C1C2C1D}" type="presOf" srcId="{B5336C64-059F-4D44-880E-63B6C87973AF}" destId="{856D0FA0-759B-4A9F-8D12-1F9F8FA36DD6}" srcOrd="0" destOrd="0" presId="urn:microsoft.com/office/officeart/2005/8/layout/chevron2"/>
    <dgm:cxn modelId="{EF761112-C908-405F-93DE-69650006DCB3}" srcId="{0F45B4F4-0DAA-4E02-AD67-73A0098E0CD2}" destId="{7A9B5040-73E1-4A4D-9824-D3F9235A744F}" srcOrd="4" destOrd="0" parTransId="{D56AE0DB-43A2-43E4-9281-E53984AD1646}" sibTransId="{ADB1DC2C-7F94-4D6C-9B65-92EDF72B3EDE}"/>
    <dgm:cxn modelId="{0537FB2F-E043-49D4-B49D-536D96E41F05}" type="presOf" srcId="{97AFFC85-8454-4EBF-9109-9E84A39C91DC}" destId="{DF9CDDCE-AD65-4FA7-A4E9-96171159190C}" srcOrd="0" destOrd="1" presId="urn:microsoft.com/office/officeart/2005/8/layout/chevron2"/>
    <dgm:cxn modelId="{24E8AE39-6CE6-4BCD-89A0-F244C62416BC}" type="presOf" srcId="{0F45B4F4-0DAA-4E02-AD67-73A0098E0CD2}" destId="{38C13ACB-8EE6-4CBA-8E1A-7D06F067C637}" srcOrd="0" destOrd="0" presId="urn:microsoft.com/office/officeart/2005/8/layout/chevron2"/>
    <dgm:cxn modelId="{5194FA4B-A49D-4C51-8D89-B44E8B6EB53A}" srcId="{0F45B4F4-0DAA-4E02-AD67-73A0098E0CD2}" destId="{97AFFC85-8454-4EBF-9109-9E84A39C91DC}" srcOrd="1" destOrd="0" parTransId="{945EF681-4691-41C9-B392-5B9C82194053}" sibTransId="{89FDA3B0-B0F5-456F-9C47-068BAEAE5CAF}"/>
    <dgm:cxn modelId="{EF854658-3046-4B11-8DA4-FFAE240A4E80}" type="presOf" srcId="{451072CD-C80E-482B-B185-9D26AF74C720}" destId="{DF9CDDCE-AD65-4FA7-A4E9-96171159190C}" srcOrd="0" destOrd="2" presId="urn:microsoft.com/office/officeart/2005/8/layout/chevron2"/>
    <dgm:cxn modelId="{93FB9787-1335-47C5-B0AF-7E8164185F3B}" srcId="{0F45B4F4-0DAA-4E02-AD67-73A0098E0CD2}" destId="{9042FEDA-FA4D-4EFF-80CA-DF1C8EF8A5F3}" srcOrd="0" destOrd="0" parTransId="{E5A2219A-3C5D-4C96-AD2B-DD96C312D92A}" sibTransId="{E2B91EC1-19BC-45F4-8C5E-784EF9BB9017}"/>
    <dgm:cxn modelId="{6F461A88-71B1-4625-A973-DB00EDE3FEE3}" srcId="{0F45B4F4-0DAA-4E02-AD67-73A0098E0CD2}" destId="{451072CD-C80E-482B-B185-9D26AF74C720}" srcOrd="2" destOrd="0" parTransId="{0D7E98A4-C1E2-4336-9290-123E743607D7}" sibTransId="{5C5CBB10-668C-4A3E-9B37-0384A6742EFB}"/>
    <dgm:cxn modelId="{59C1E88A-543D-4B05-BC37-8A414DD1A254}" srcId="{B5336C64-059F-4D44-880E-63B6C87973AF}" destId="{0F45B4F4-0DAA-4E02-AD67-73A0098E0CD2}" srcOrd="0" destOrd="0" parTransId="{3501AF4C-4319-4E74-82A7-C3E6E41E1496}" sibTransId="{997886C1-6B0A-45A0-9CC7-CD1D2B366107}"/>
    <dgm:cxn modelId="{2082B4D8-6644-4194-819B-1256B595DF14}" type="presOf" srcId="{786010CA-2E13-4CC3-860D-422DDA73CF4D}" destId="{DF9CDDCE-AD65-4FA7-A4E9-96171159190C}" srcOrd="0" destOrd="3" presId="urn:microsoft.com/office/officeart/2005/8/layout/chevron2"/>
    <dgm:cxn modelId="{3DB532DE-D297-498B-8FD3-3416C2271CA2}" type="presOf" srcId="{9042FEDA-FA4D-4EFF-80CA-DF1C8EF8A5F3}" destId="{DF9CDDCE-AD65-4FA7-A4E9-96171159190C}" srcOrd="0" destOrd="0" presId="urn:microsoft.com/office/officeart/2005/8/layout/chevron2"/>
    <dgm:cxn modelId="{FB53D301-F2EB-47DE-B02A-2F30BDB4C84C}" type="presParOf" srcId="{856D0FA0-759B-4A9F-8D12-1F9F8FA36DD6}" destId="{49430D29-6F7C-4EEA-A824-E3A659E80DB3}" srcOrd="0" destOrd="0" presId="urn:microsoft.com/office/officeart/2005/8/layout/chevron2"/>
    <dgm:cxn modelId="{72C9790D-6519-48B5-ADB9-E5698ABA9DB1}" type="presParOf" srcId="{49430D29-6F7C-4EEA-A824-E3A659E80DB3}" destId="{38C13ACB-8EE6-4CBA-8E1A-7D06F067C637}" srcOrd="0" destOrd="0" presId="urn:microsoft.com/office/officeart/2005/8/layout/chevron2"/>
    <dgm:cxn modelId="{DB755EBA-3FD9-46DC-A64D-D3E17FFB0E51}" type="presParOf" srcId="{49430D29-6F7C-4EEA-A824-E3A659E80DB3}" destId="{DF9CDDCE-AD65-4FA7-A4E9-9617115919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5AB1EB-EB8D-4B2F-BDAA-24C20638BAB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9C946A5A-F212-4474-BE15-EE3FC63F670B}">
      <dgm:prSet custT="1"/>
      <dgm:spPr>
        <a:solidFill>
          <a:schemeClr val="accent2">
            <a:lumMod val="20000"/>
            <a:lumOff val="80000"/>
          </a:schemeClr>
        </a:solidFill>
      </dgm:spPr>
      <dgm:t>
        <a:bodyPr/>
        <a:lstStyle/>
        <a:p>
          <a:r>
            <a:rPr lang="tr-TR" sz="1400" b="1" u="sng" dirty="0">
              <a:solidFill>
                <a:schemeClr val="tx1"/>
              </a:solidFill>
              <a:latin typeface="Times New Roman" panose="02020603050405020304" pitchFamily="18" charset="0"/>
              <a:cs typeface="Times New Roman" panose="02020603050405020304" pitchFamily="18" charset="0"/>
            </a:rPr>
            <a:t>İSTİSNADAN YARARLANMA ŞARTLARI</a:t>
          </a:r>
          <a:endParaRPr lang="tr-TR" sz="1400" dirty="0">
            <a:solidFill>
              <a:schemeClr val="tx1"/>
            </a:solidFill>
            <a:latin typeface="Times New Roman" panose="02020603050405020304" pitchFamily="18" charset="0"/>
            <a:cs typeface="Times New Roman" panose="02020603050405020304" pitchFamily="18" charset="0"/>
          </a:endParaRPr>
        </a:p>
      </dgm:t>
    </dgm:pt>
    <dgm:pt modelId="{ADC8A790-8A80-471A-9E1A-B463F7305FB7}" type="parTrans" cxnId="{4156F8B2-3FD5-4000-9CA5-766FD6FD2493}">
      <dgm:prSet/>
      <dgm:spPr/>
      <dgm:t>
        <a:bodyPr/>
        <a:lstStyle/>
        <a:p>
          <a:endParaRPr lang="tr-TR"/>
        </a:p>
      </dgm:t>
    </dgm:pt>
    <dgm:pt modelId="{290AA400-59F9-4501-98F6-DAA16F680C03}" type="sibTrans" cxnId="{4156F8B2-3FD5-4000-9CA5-766FD6FD2493}">
      <dgm:prSet/>
      <dgm:spPr/>
      <dgm:t>
        <a:bodyPr/>
        <a:lstStyle/>
        <a:p>
          <a:endParaRPr lang="tr-TR"/>
        </a:p>
      </dgm:t>
    </dgm:pt>
    <dgm:pt modelId="{86287E47-EDC4-4BE5-90C5-4A1C7250A6D4}">
      <dgm:prSet custT="1"/>
      <dgm:spPr>
        <a:solidFill>
          <a:schemeClr val="accent2">
            <a:lumMod val="20000"/>
            <a:lumOff val="80000"/>
          </a:schemeClr>
        </a:solidFill>
      </dgm:spPr>
      <dgm:t>
        <a:bodyPr/>
        <a:lstStyle/>
        <a:p>
          <a:r>
            <a:rPr lang="tr-TR" sz="1400" b="1" dirty="0">
              <a:solidFill>
                <a:schemeClr val="tx1"/>
              </a:solidFill>
              <a:latin typeface="Times New Roman" panose="02020603050405020304" pitchFamily="18" charset="0"/>
              <a:cs typeface="Times New Roman" panose="02020603050405020304" pitchFamily="18" charset="0"/>
            </a:rPr>
            <a:t>SÖZLEŞMEDE, BU İŞLEME KONU EDİLEN VE KİRACI TARAFINDAN KİRALAYANLARA SATILAN TAŞINIR VEYA TAŞINMAZIN;</a:t>
          </a:r>
          <a:endParaRPr lang="tr-TR" sz="1400" dirty="0">
            <a:solidFill>
              <a:schemeClr val="tx1"/>
            </a:solidFill>
            <a:latin typeface="Times New Roman" panose="02020603050405020304" pitchFamily="18" charset="0"/>
            <a:cs typeface="Times New Roman" panose="02020603050405020304" pitchFamily="18" charset="0"/>
          </a:endParaRPr>
        </a:p>
      </dgm:t>
    </dgm:pt>
    <dgm:pt modelId="{281EEAFE-471D-4227-BBF2-A578AC728EAE}" type="parTrans" cxnId="{C96EE128-5772-440B-8622-24B9B54FDB18}">
      <dgm:prSet custT="1"/>
      <dgm:spPr>
        <a:solidFill>
          <a:schemeClr val="accent1">
            <a:lumMod val="20000"/>
            <a:lumOff val="80000"/>
          </a:schemeClr>
        </a:solidFill>
      </dgm:spPr>
      <dgm:t>
        <a:bodyPr/>
        <a:lstStyle/>
        <a:p>
          <a:endParaRPr lang="tr-TR" sz="1400" dirty="0">
            <a:solidFill>
              <a:schemeClr val="tx1"/>
            </a:solidFill>
            <a:latin typeface="Times New Roman" panose="02020603050405020304" pitchFamily="18" charset="0"/>
            <a:cs typeface="Times New Roman" panose="02020603050405020304" pitchFamily="18" charset="0"/>
          </a:endParaRPr>
        </a:p>
      </dgm:t>
    </dgm:pt>
    <dgm:pt modelId="{44528A15-6093-47F3-84EA-AF976980C85E}" type="sibTrans" cxnId="{C96EE128-5772-440B-8622-24B9B54FDB18}">
      <dgm:prSet/>
      <dgm:spPr/>
      <dgm:t>
        <a:bodyPr/>
        <a:lstStyle/>
        <a:p>
          <a:endParaRPr lang="tr-TR"/>
        </a:p>
      </dgm:t>
    </dgm:pt>
    <dgm:pt modelId="{143ABFD1-E5C0-4078-A587-C4C20DE09DDA}">
      <dgm:prSet custT="1"/>
      <dgm:spPr>
        <a:solidFill>
          <a:schemeClr val="accent2">
            <a:lumMod val="20000"/>
            <a:lumOff val="80000"/>
          </a:schemeClr>
        </a:solidFill>
      </dgm:spPr>
      <dgm:t>
        <a:bodyPr/>
        <a:lstStyle/>
        <a:p>
          <a:r>
            <a:rPr lang="tr-TR" sz="1400" b="1" dirty="0">
              <a:solidFill>
                <a:schemeClr val="tx1"/>
              </a:solidFill>
              <a:latin typeface="Times New Roman" panose="02020603050405020304" pitchFamily="18" charset="0"/>
              <a:cs typeface="Times New Roman" panose="02020603050405020304" pitchFamily="18" charset="0"/>
            </a:rPr>
            <a:t>KİRALAYAN KURUMLARCA KİRACIYA </a:t>
          </a:r>
          <a:r>
            <a:rPr lang="tr-TR" sz="1400" b="1" u="sng" dirty="0">
              <a:solidFill>
                <a:schemeClr val="tx1"/>
              </a:solidFill>
              <a:latin typeface="Times New Roman" panose="02020603050405020304" pitchFamily="18" charset="0"/>
              <a:cs typeface="Times New Roman" panose="02020603050405020304" pitchFamily="18" charset="0"/>
            </a:rPr>
            <a:t>GERİ KİRALANACAĞINA </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BC0BD325-5645-41D2-8750-89C39A3F278E}" type="parTrans" cxnId="{32B214C2-DE8F-4882-AA19-86730D752A90}">
      <dgm:prSet custT="1"/>
      <dgm:spPr>
        <a:solidFill>
          <a:schemeClr val="accent1">
            <a:lumMod val="20000"/>
            <a:lumOff val="80000"/>
          </a:schemeClr>
        </a:solidFill>
      </dgm:spPr>
      <dgm:t>
        <a:bodyPr/>
        <a:lstStyle/>
        <a:p>
          <a:endParaRPr lang="tr-TR" sz="1400" dirty="0">
            <a:solidFill>
              <a:schemeClr val="tx1"/>
            </a:solidFill>
            <a:latin typeface="Times New Roman" panose="02020603050405020304" pitchFamily="18" charset="0"/>
            <a:cs typeface="Times New Roman" panose="02020603050405020304" pitchFamily="18" charset="0"/>
          </a:endParaRPr>
        </a:p>
      </dgm:t>
    </dgm:pt>
    <dgm:pt modelId="{D4EC1B43-CDA9-441A-B370-F8D1D571A4BC}" type="sibTrans" cxnId="{32B214C2-DE8F-4882-AA19-86730D752A90}">
      <dgm:prSet/>
      <dgm:spPr/>
      <dgm:t>
        <a:bodyPr/>
        <a:lstStyle/>
        <a:p>
          <a:endParaRPr lang="tr-TR"/>
        </a:p>
      </dgm:t>
    </dgm:pt>
    <dgm:pt modelId="{08F551AE-7F21-4A49-A1B7-8D3650F27D3B}">
      <dgm:prSet custT="1"/>
      <dgm:spPr>
        <a:solidFill>
          <a:schemeClr val="accent2">
            <a:lumMod val="20000"/>
            <a:lumOff val="80000"/>
          </a:schemeClr>
        </a:solidFill>
      </dgm:spPr>
      <dgm:t>
        <a:bodyPr/>
        <a:lstStyle/>
        <a:p>
          <a:pPr algn="just"/>
          <a:r>
            <a:rPr lang="tr-TR" sz="1400" b="1" dirty="0">
              <a:solidFill>
                <a:schemeClr val="tx1"/>
              </a:solidFill>
              <a:latin typeface="Times New Roman" panose="02020603050405020304" pitchFamily="18" charset="0"/>
              <a:cs typeface="Times New Roman" panose="02020603050405020304" pitchFamily="18" charset="0"/>
            </a:rPr>
            <a:t>SÖZLEŞME SÜRESİNİN SONUNDA </a:t>
          </a:r>
          <a:r>
            <a:rPr lang="tr-TR" sz="1400" b="1" u="sng" dirty="0">
              <a:solidFill>
                <a:schemeClr val="tx1"/>
              </a:solidFill>
              <a:latin typeface="Times New Roman" panose="02020603050405020304" pitchFamily="18" charset="0"/>
              <a:cs typeface="Times New Roman" panose="02020603050405020304" pitchFamily="18" charset="0"/>
            </a:rPr>
            <a:t>KİRACI TARAFINDAN GERİ ALINACAĞINA İLİŞKİN HÜKÜM BULUNMASI VE BU HÜKÜMLERE FİİLEN UYULMASI ŞARTTIR.</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E4881179-7855-46C5-A9A0-960891F48E35}" type="parTrans" cxnId="{35CD87B3-D2FC-48CD-A54F-337525F5D50F}">
      <dgm:prSet custT="1"/>
      <dgm:spPr>
        <a:solidFill>
          <a:schemeClr val="accent1">
            <a:lumMod val="20000"/>
            <a:lumOff val="80000"/>
          </a:schemeClr>
        </a:solidFill>
      </dgm:spPr>
      <dgm:t>
        <a:bodyPr/>
        <a:lstStyle/>
        <a:p>
          <a:endParaRPr lang="tr-TR" sz="1400" dirty="0">
            <a:solidFill>
              <a:schemeClr val="tx1"/>
            </a:solidFill>
            <a:latin typeface="Times New Roman" panose="02020603050405020304" pitchFamily="18" charset="0"/>
            <a:cs typeface="Times New Roman" panose="02020603050405020304" pitchFamily="18" charset="0"/>
          </a:endParaRPr>
        </a:p>
      </dgm:t>
    </dgm:pt>
    <dgm:pt modelId="{1ECECB53-C2C3-4731-BBA1-A72383F85766}" type="sibTrans" cxnId="{35CD87B3-D2FC-48CD-A54F-337525F5D50F}">
      <dgm:prSet/>
      <dgm:spPr/>
      <dgm:t>
        <a:bodyPr/>
        <a:lstStyle/>
        <a:p>
          <a:endParaRPr lang="tr-TR"/>
        </a:p>
      </dgm:t>
    </dgm:pt>
    <dgm:pt modelId="{59C94941-6659-4171-A836-45E99543CF30}">
      <dgm:prSet custT="1"/>
      <dgm:spPr>
        <a:solidFill>
          <a:schemeClr val="accent2">
            <a:lumMod val="20000"/>
            <a:lumOff val="80000"/>
          </a:schemeClr>
        </a:solidFill>
      </dgm:spPr>
      <dgm:t>
        <a:bodyPr/>
        <a:lstStyle/>
        <a:p>
          <a:r>
            <a:rPr lang="tr-TR" sz="1400" b="1" dirty="0">
              <a:solidFill>
                <a:schemeClr val="tx1"/>
              </a:solidFill>
              <a:latin typeface="Times New Roman" panose="02020603050405020304" pitchFamily="18" charset="0"/>
              <a:cs typeface="Times New Roman" panose="02020603050405020304" pitchFamily="18" charset="0"/>
            </a:rPr>
            <a:t>SATIŞ KAZANCININ ÖZEL FON HESABINDA TUTULMASI</a:t>
          </a:r>
          <a:endParaRPr lang="tr-TR" sz="1400" dirty="0">
            <a:solidFill>
              <a:schemeClr val="tx1"/>
            </a:solidFill>
            <a:latin typeface="Times New Roman" panose="02020603050405020304" pitchFamily="18" charset="0"/>
            <a:cs typeface="Times New Roman" panose="02020603050405020304" pitchFamily="18" charset="0"/>
          </a:endParaRPr>
        </a:p>
      </dgm:t>
    </dgm:pt>
    <dgm:pt modelId="{B8477B74-3DCD-4778-8F48-2AFD06CDF19A}" type="parTrans" cxnId="{76D1A6D5-58B5-422E-A0D3-E38FA1F954B2}">
      <dgm:prSet custT="1"/>
      <dgm:spPr>
        <a:solidFill>
          <a:schemeClr val="accent1">
            <a:lumMod val="20000"/>
            <a:lumOff val="80000"/>
          </a:schemeClr>
        </a:solidFill>
      </dgm:spPr>
      <dgm:t>
        <a:bodyPr/>
        <a:lstStyle/>
        <a:p>
          <a:endParaRPr lang="tr-TR" sz="1400" dirty="0">
            <a:solidFill>
              <a:schemeClr val="tx1"/>
            </a:solidFill>
            <a:latin typeface="Times New Roman" panose="02020603050405020304" pitchFamily="18" charset="0"/>
            <a:cs typeface="Times New Roman" panose="02020603050405020304" pitchFamily="18" charset="0"/>
          </a:endParaRPr>
        </a:p>
      </dgm:t>
    </dgm:pt>
    <dgm:pt modelId="{9E926196-A40A-4576-8293-FB9BF6143BEC}" type="sibTrans" cxnId="{76D1A6D5-58B5-422E-A0D3-E38FA1F954B2}">
      <dgm:prSet/>
      <dgm:spPr/>
      <dgm:t>
        <a:bodyPr/>
        <a:lstStyle/>
        <a:p>
          <a:endParaRPr lang="tr-TR"/>
        </a:p>
      </dgm:t>
    </dgm:pt>
    <dgm:pt modelId="{90C98529-7EFB-4C38-BFB7-15FEDBC8079B}">
      <dgm:prSet custT="1"/>
      <dgm:spPr>
        <a:solidFill>
          <a:schemeClr val="accent2">
            <a:lumMod val="20000"/>
            <a:lumOff val="80000"/>
          </a:schemeClr>
        </a:solidFill>
      </dgm:spPr>
      <dgm:t>
        <a:bodyPr/>
        <a:lstStyle/>
        <a:p>
          <a:pPr algn="just"/>
          <a:r>
            <a:rPr lang="tr-TR" sz="1400" b="1" dirty="0">
              <a:solidFill>
                <a:schemeClr val="tx1"/>
              </a:solidFill>
              <a:latin typeface="Times New Roman" panose="02020603050405020304" pitchFamily="18" charset="0"/>
              <a:cs typeface="Times New Roman" panose="02020603050405020304" pitchFamily="18" charset="0"/>
            </a:rPr>
            <a:t>İSTİSNAYA KONU EDİLECEK SATIŞ KAZANCI, SATIŞ İŞLEMİ İLE BİRLİKTE DOĞACAĞINDAN, SATIŞ İŞLEMİ İSTER PEŞİN İSTERSE VADELİ OLARAK YAPILMIŞ OLSUN </a:t>
          </a:r>
          <a:r>
            <a:rPr lang="tr-TR" sz="1400" b="1" u="sng" dirty="0">
              <a:solidFill>
                <a:schemeClr val="tx1"/>
              </a:solidFill>
              <a:latin typeface="Times New Roman" panose="02020603050405020304" pitchFamily="18" charset="0"/>
              <a:cs typeface="Times New Roman" panose="02020603050405020304" pitchFamily="18" charset="0"/>
            </a:rPr>
            <a:t>İSTİSNA, SATIŞIN YAPILDIĞI DÖNEMDE UYGULANACAKTIR.</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7F70677F-FF64-4A1E-86E6-38438AA02EE4}" type="parTrans" cxnId="{9552F094-2BA1-4A4B-A070-3DABB1184CC7}">
      <dgm:prSet custT="1"/>
      <dgm:spPr>
        <a:solidFill>
          <a:schemeClr val="accent1">
            <a:lumMod val="20000"/>
            <a:lumOff val="80000"/>
          </a:schemeClr>
        </a:solidFill>
      </dgm:spPr>
      <dgm:t>
        <a:bodyPr/>
        <a:lstStyle/>
        <a:p>
          <a:endParaRPr lang="tr-TR" sz="1400" dirty="0">
            <a:solidFill>
              <a:schemeClr val="tx1"/>
            </a:solidFill>
            <a:latin typeface="Times New Roman" panose="02020603050405020304" pitchFamily="18" charset="0"/>
            <a:cs typeface="Times New Roman" panose="02020603050405020304" pitchFamily="18" charset="0"/>
          </a:endParaRPr>
        </a:p>
      </dgm:t>
    </dgm:pt>
    <dgm:pt modelId="{57C59CF4-1961-4F4F-9D49-92E7D95DC146}" type="sibTrans" cxnId="{9552F094-2BA1-4A4B-A070-3DABB1184CC7}">
      <dgm:prSet/>
      <dgm:spPr/>
      <dgm:t>
        <a:bodyPr/>
        <a:lstStyle/>
        <a:p>
          <a:endParaRPr lang="tr-TR"/>
        </a:p>
      </dgm:t>
    </dgm:pt>
    <dgm:pt modelId="{56D1F890-EB04-4308-890F-302C045C651F}">
      <dgm:prSet custT="1"/>
      <dgm:spPr>
        <a:solidFill>
          <a:schemeClr val="accent2">
            <a:lumMod val="20000"/>
            <a:lumOff val="80000"/>
          </a:schemeClr>
        </a:solidFill>
      </dgm:spPr>
      <dgm:t>
        <a:bodyPr/>
        <a:lstStyle/>
        <a:p>
          <a:r>
            <a:rPr lang="tr-TR" sz="1400" dirty="0">
              <a:solidFill>
                <a:schemeClr val="tx1"/>
              </a:solidFill>
              <a:latin typeface="Times New Roman" panose="02020603050405020304" pitchFamily="18" charset="0"/>
              <a:cs typeface="Times New Roman" panose="02020603050405020304" pitchFamily="18" charset="0"/>
            </a:rPr>
            <a:t>İSTİSNA KAZANCIN KİRACI TARAFINDAN, SATIŞININ YAPILDIĞI YILI İZLEYEN HESAP DÖNEMİNİN BAŞINDAN İTİBAREN KAZANCIN </a:t>
          </a:r>
          <a:r>
            <a:rPr lang="tr-TR" sz="1400" b="1" dirty="0">
              <a:solidFill>
                <a:schemeClr val="tx1"/>
              </a:solidFill>
              <a:latin typeface="Times New Roman" panose="02020603050405020304" pitchFamily="18" charset="0"/>
              <a:cs typeface="Times New Roman" panose="02020603050405020304" pitchFamily="18" charset="0"/>
            </a:rPr>
            <a:t>BEYAN EDİLDİĞİ DÖNEME AİT KURUMLAR VERGİSİ BEYANNAMESİNİN VERİLDİĞİ TARİHE KADAR PASİFTE ÖZEL BİR FON HESABINA ALINMASI GEREKMEKTEDİR.</a:t>
          </a:r>
          <a:endParaRPr lang="tr-TR" sz="1400" dirty="0">
            <a:solidFill>
              <a:schemeClr val="tx1"/>
            </a:solidFill>
            <a:latin typeface="Times New Roman" panose="02020603050405020304" pitchFamily="18" charset="0"/>
            <a:cs typeface="Times New Roman" panose="02020603050405020304" pitchFamily="18" charset="0"/>
          </a:endParaRPr>
        </a:p>
      </dgm:t>
    </dgm:pt>
    <dgm:pt modelId="{3C9236A2-E73A-4B7B-86AA-C159DCFD38EE}" type="parTrans" cxnId="{F4E1F76A-DD23-496E-ADF1-59BC71468355}">
      <dgm:prSet custT="1"/>
      <dgm:spPr>
        <a:solidFill>
          <a:schemeClr val="accent1">
            <a:lumMod val="20000"/>
            <a:lumOff val="80000"/>
          </a:schemeClr>
        </a:solidFill>
      </dgm:spPr>
      <dgm:t>
        <a:bodyPr/>
        <a:lstStyle/>
        <a:p>
          <a:endParaRPr lang="tr-TR" sz="1400" dirty="0">
            <a:solidFill>
              <a:schemeClr val="tx1"/>
            </a:solidFill>
            <a:latin typeface="Times New Roman" panose="02020603050405020304" pitchFamily="18" charset="0"/>
            <a:cs typeface="Times New Roman" panose="02020603050405020304" pitchFamily="18" charset="0"/>
          </a:endParaRPr>
        </a:p>
      </dgm:t>
    </dgm:pt>
    <dgm:pt modelId="{46D5D6BF-2C19-419B-A41C-1147D70230A5}" type="sibTrans" cxnId="{F4E1F76A-DD23-496E-ADF1-59BC71468355}">
      <dgm:prSet/>
      <dgm:spPr/>
      <dgm:t>
        <a:bodyPr/>
        <a:lstStyle/>
        <a:p>
          <a:endParaRPr lang="tr-TR"/>
        </a:p>
      </dgm:t>
    </dgm:pt>
    <dgm:pt modelId="{C2E395DE-4AE0-4F49-B480-AE8DB9EA83C3}" type="pres">
      <dgm:prSet presAssocID="{0E5AB1EB-EB8D-4B2F-BDAA-24C20638BABE}" presName="Name0" presStyleCnt="0">
        <dgm:presLayoutVars>
          <dgm:chPref val="1"/>
          <dgm:dir/>
          <dgm:animOne val="branch"/>
          <dgm:animLvl val="lvl"/>
          <dgm:resizeHandles val="exact"/>
        </dgm:presLayoutVars>
      </dgm:prSet>
      <dgm:spPr/>
    </dgm:pt>
    <dgm:pt modelId="{AD413546-CF1F-40F5-A361-FDF1165C4D9B}" type="pres">
      <dgm:prSet presAssocID="{9C946A5A-F212-4474-BE15-EE3FC63F670B}" presName="root1" presStyleCnt="0"/>
      <dgm:spPr/>
    </dgm:pt>
    <dgm:pt modelId="{96D458CA-CB13-4237-8BC0-E8D7DE4B3E1D}" type="pres">
      <dgm:prSet presAssocID="{9C946A5A-F212-4474-BE15-EE3FC63F670B}" presName="LevelOneTextNode" presStyleLbl="node0" presStyleIdx="0" presStyleCnt="1" custScaleX="198894" custLinFactNeighborX="-6619" custLinFactNeighborY="1310">
        <dgm:presLayoutVars>
          <dgm:chPref val="3"/>
        </dgm:presLayoutVars>
      </dgm:prSet>
      <dgm:spPr/>
    </dgm:pt>
    <dgm:pt modelId="{70374A05-6739-4E93-B97A-7D703B87949C}" type="pres">
      <dgm:prSet presAssocID="{9C946A5A-F212-4474-BE15-EE3FC63F670B}" presName="level2hierChild" presStyleCnt="0"/>
      <dgm:spPr/>
    </dgm:pt>
    <dgm:pt modelId="{4CA19A36-ABC7-4605-A933-49D373E8F6BB}" type="pres">
      <dgm:prSet presAssocID="{281EEAFE-471D-4227-BBF2-A578AC728EAE}" presName="conn2-1" presStyleLbl="parChTrans1D2" presStyleIdx="0" presStyleCnt="4"/>
      <dgm:spPr/>
    </dgm:pt>
    <dgm:pt modelId="{4295DE53-426D-4776-B77B-0C432DFC80B9}" type="pres">
      <dgm:prSet presAssocID="{281EEAFE-471D-4227-BBF2-A578AC728EAE}" presName="connTx" presStyleLbl="parChTrans1D2" presStyleIdx="0" presStyleCnt="4"/>
      <dgm:spPr/>
    </dgm:pt>
    <dgm:pt modelId="{39CDB8F3-F058-4315-B830-84B9575738B6}" type="pres">
      <dgm:prSet presAssocID="{86287E47-EDC4-4BE5-90C5-4A1C7250A6D4}" presName="root2" presStyleCnt="0"/>
      <dgm:spPr/>
    </dgm:pt>
    <dgm:pt modelId="{A59611DD-F3AA-4FCF-BCD8-CBD5CBEA4914}" type="pres">
      <dgm:prSet presAssocID="{86287E47-EDC4-4BE5-90C5-4A1C7250A6D4}" presName="LevelTwoTextNode" presStyleLbl="node2" presStyleIdx="0" presStyleCnt="4" custScaleX="175110" custScaleY="163252" custLinFactNeighborY="-54845">
        <dgm:presLayoutVars>
          <dgm:chPref val="3"/>
        </dgm:presLayoutVars>
      </dgm:prSet>
      <dgm:spPr/>
    </dgm:pt>
    <dgm:pt modelId="{DF90167C-089E-4A09-820D-03F7D6626D37}" type="pres">
      <dgm:prSet presAssocID="{86287E47-EDC4-4BE5-90C5-4A1C7250A6D4}" presName="level3hierChild" presStyleCnt="0"/>
      <dgm:spPr/>
    </dgm:pt>
    <dgm:pt modelId="{7C6A79C7-04ED-4ACD-A7D0-C8F5427137EF}" type="pres">
      <dgm:prSet presAssocID="{BC0BD325-5645-41D2-8750-89C39A3F278E}" presName="conn2-1" presStyleLbl="parChTrans1D3" presStyleIdx="0" presStyleCnt="2"/>
      <dgm:spPr/>
    </dgm:pt>
    <dgm:pt modelId="{31DBAE68-66DB-4E7E-B265-FBC4C5048F9F}" type="pres">
      <dgm:prSet presAssocID="{BC0BD325-5645-41D2-8750-89C39A3F278E}" presName="connTx" presStyleLbl="parChTrans1D3" presStyleIdx="0" presStyleCnt="2"/>
      <dgm:spPr/>
    </dgm:pt>
    <dgm:pt modelId="{DC699E3D-CEB2-4C61-9CA8-9A82C9F8D750}" type="pres">
      <dgm:prSet presAssocID="{143ABFD1-E5C0-4078-A587-C4C20DE09DDA}" presName="root2" presStyleCnt="0"/>
      <dgm:spPr/>
    </dgm:pt>
    <dgm:pt modelId="{06E64395-70D2-448F-B7CE-6DA7C5603DE5}" type="pres">
      <dgm:prSet presAssocID="{143ABFD1-E5C0-4078-A587-C4C20DE09DDA}" presName="LevelTwoTextNode" presStyleLbl="node3" presStyleIdx="0" presStyleCnt="2" custScaleX="189356" custScaleY="84638">
        <dgm:presLayoutVars>
          <dgm:chPref val="3"/>
        </dgm:presLayoutVars>
      </dgm:prSet>
      <dgm:spPr/>
    </dgm:pt>
    <dgm:pt modelId="{2AE5DCFD-FA9D-45AC-BAA5-1E63403FDFFB}" type="pres">
      <dgm:prSet presAssocID="{143ABFD1-E5C0-4078-A587-C4C20DE09DDA}" presName="level3hierChild" presStyleCnt="0"/>
      <dgm:spPr/>
    </dgm:pt>
    <dgm:pt modelId="{24489E06-708B-4E4B-8665-C750578F51F3}" type="pres">
      <dgm:prSet presAssocID="{E4881179-7855-46C5-A9A0-960891F48E35}" presName="conn2-1" presStyleLbl="parChTrans1D3" presStyleIdx="1" presStyleCnt="2"/>
      <dgm:spPr/>
    </dgm:pt>
    <dgm:pt modelId="{1D7416B6-9110-4B87-B3D7-7550E6F3DE80}" type="pres">
      <dgm:prSet presAssocID="{E4881179-7855-46C5-A9A0-960891F48E35}" presName="connTx" presStyleLbl="parChTrans1D3" presStyleIdx="1" presStyleCnt="2"/>
      <dgm:spPr/>
    </dgm:pt>
    <dgm:pt modelId="{6B0CC55B-C44B-4630-A51D-E84A8CE1D799}" type="pres">
      <dgm:prSet presAssocID="{08F551AE-7F21-4A49-A1B7-8D3650F27D3B}" presName="root2" presStyleCnt="0"/>
      <dgm:spPr/>
    </dgm:pt>
    <dgm:pt modelId="{89944A38-39B7-4F6C-ABEA-0C3C09893D0C}" type="pres">
      <dgm:prSet presAssocID="{08F551AE-7F21-4A49-A1B7-8D3650F27D3B}" presName="LevelTwoTextNode" presStyleLbl="node3" presStyleIdx="1" presStyleCnt="2" custScaleX="201243" custScaleY="134530">
        <dgm:presLayoutVars>
          <dgm:chPref val="3"/>
        </dgm:presLayoutVars>
      </dgm:prSet>
      <dgm:spPr/>
    </dgm:pt>
    <dgm:pt modelId="{1A3B1CE0-0D3E-41DA-9A7B-FA9E4DC462E9}" type="pres">
      <dgm:prSet presAssocID="{08F551AE-7F21-4A49-A1B7-8D3650F27D3B}" presName="level3hierChild" presStyleCnt="0"/>
      <dgm:spPr/>
    </dgm:pt>
    <dgm:pt modelId="{B4741C6A-A66B-41AC-BF2E-13DB0F41ABE8}" type="pres">
      <dgm:prSet presAssocID="{B8477B74-3DCD-4778-8F48-2AFD06CDF19A}" presName="conn2-1" presStyleLbl="parChTrans1D2" presStyleIdx="1" presStyleCnt="4"/>
      <dgm:spPr/>
    </dgm:pt>
    <dgm:pt modelId="{17A568E1-6EAC-4443-BFA7-C4E94C3F1F84}" type="pres">
      <dgm:prSet presAssocID="{B8477B74-3DCD-4778-8F48-2AFD06CDF19A}" presName="connTx" presStyleLbl="parChTrans1D2" presStyleIdx="1" presStyleCnt="4"/>
      <dgm:spPr/>
    </dgm:pt>
    <dgm:pt modelId="{F600BCC3-B5FA-43A7-A69B-01C8BC2A075A}" type="pres">
      <dgm:prSet presAssocID="{59C94941-6659-4171-A836-45E99543CF30}" presName="root2" presStyleCnt="0"/>
      <dgm:spPr/>
    </dgm:pt>
    <dgm:pt modelId="{81C46008-E595-46A6-A9DB-8BDDEB6DB391}" type="pres">
      <dgm:prSet presAssocID="{59C94941-6659-4171-A836-45E99543CF30}" presName="LevelTwoTextNode" presStyleLbl="node2" presStyleIdx="1" presStyleCnt="4" custScaleX="265358" custScaleY="56550" custLinFactY="100000" custLinFactNeighborX="19119" custLinFactNeighborY="163347">
        <dgm:presLayoutVars>
          <dgm:chPref val="3"/>
        </dgm:presLayoutVars>
      </dgm:prSet>
      <dgm:spPr/>
    </dgm:pt>
    <dgm:pt modelId="{F3F4DB07-FA74-48AA-8F03-03E4FEE88D91}" type="pres">
      <dgm:prSet presAssocID="{59C94941-6659-4171-A836-45E99543CF30}" presName="level3hierChild" presStyleCnt="0"/>
      <dgm:spPr/>
    </dgm:pt>
    <dgm:pt modelId="{2B6D62D0-C528-4381-BA2E-1F3EFF7B48D1}" type="pres">
      <dgm:prSet presAssocID="{7F70677F-FF64-4A1E-86E6-38438AA02EE4}" presName="conn2-1" presStyleLbl="parChTrans1D2" presStyleIdx="2" presStyleCnt="4"/>
      <dgm:spPr/>
    </dgm:pt>
    <dgm:pt modelId="{C4A1EFB0-EDC2-4C2A-9081-F11F70C6FA92}" type="pres">
      <dgm:prSet presAssocID="{7F70677F-FF64-4A1E-86E6-38438AA02EE4}" presName="connTx" presStyleLbl="parChTrans1D2" presStyleIdx="2" presStyleCnt="4"/>
      <dgm:spPr/>
    </dgm:pt>
    <dgm:pt modelId="{140186FA-F6A2-48B4-86B5-3A72B216AF45}" type="pres">
      <dgm:prSet presAssocID="{90C98529-7EFB-4C38-BFB7-15FEDBC8079B}" presName="root2" presStyleCnt="0"/>
      <dgm:spPr/>
    </dgm:pt>
    <dgm:pt modelId="{F600B816-E1E5-47A4-99F0-FD0EFF880050}" type="pres">
      <dgm:prSet presAssocID="{90C98529-7EFB-4C38-BFB7-15FEDBC8079B}" presName="LevelTwoTextNode" presStyleLbl="node2" presStyleIdx="2" presStyleCnt="4" custScaleX="243887" custScaleY="172398" custLinFactNeighborX="18403" custLinFactNeighborY="-58372">
        <dgm:presLayoutVars>
          <dgm:chPref val="3"/>
        </dgm:presLayoutVars>
      </dgm:prSet>
      <dgm:spPr/>
    </dgm:pt>
    <dgm:pt modelId="{73813DB4-5833-4CD4-9508-2A8753AD2F0A}" type="pres">
      <dgm:prSet presAssocID="{90C98529-7EFB-4C38-BFB7-15FEDBC8079B}" presName="level3hierChild" presStyleCnt="0"/>
      <dgm:spPr/>
    </dgm:pt>
    <dgm:pt modelId="{7DC32097-2B30-494D-B8E6-F67F4791F392}" type="pres">
      <dgm:prSet presAssocID="{3C9236A2-E73A-4B7B-86AA-C159DCFD38EE}" presName="conn2-1" presStyleLbl="parChTrans1D2" presStyleIdx="3" presStyleCnt="4"/>
      <dgm:spPr/>
    </dgm:pt>
    <dgm:pt modelId="{A8923418-E57A-45D5-AC67-89B5D657656B}" type="pres">
      <dgm:prSet presAssocID="{3C9236A2-E73A-4B7B-86AA-C159DCFD38EE}" presName="connTx" presStyleLbl="parChTrans1D2" presStyleIdx="3" presStyleCnt="4"/>
      <dgm:spPr/>
    </dgm:pt>
    <dgm:pt modelId="{DB84E9B1-B951-4B56-910B-5F32D2812E46}" type="pres">
      <dgm:prSet presAssocID="{56D1F890-EB04-4308-890F-302C045C651F}" presName="root2" presStyleCnt="0"/>
      <dgm:spPr/>
    </dgm:pt>
    <dgm:pt modelId="{38A90D17-5E09-427D-8C64-F27D77B9EA57}" type="pres">
      <dgm:prSet presAssocID="{56D1F890-EB04-4308-890F-302C045C651F}" presName="LevelTwoTextNode" presStyleLbl="node2" presStyleIdx="3" presStyleCnt="4" custScaleX="411708" custScaleY="165835" custLinFactNeighborX="-2162" custLinFactNeighborY="-15602">
        <dgm:presLayoutVars>
          <dgm:chPref val="3"/>
        </dgm:presLayoutVars>
      </dgm:prSet>
      <dgm:spPr/>
    </dgm:pt>
    <dgm:pt modelId="{E7435AAC-5D55-4503-9112-2FCBBC994BB3}" type="pres">
      <dgm:prSet presAssocID="{56D1F890-EB04-4308-890F-302C045C651F}" presName="level3hierChild" presStyleCnt="0"/>
      <dgm:spPr/>
    </dgm:pt>
  </dgm:ptLst>
  <dgm:cxnLst>
    <dgm:cxn modelId="{051B0D01-5042-42AD-81B1-88AC65BC4006}" type="presOf" srcId="{59C94941-6659-4171-A836-45E99543CF30}" destId="{81C46008-E595-46A6-A9DB-8BDDEB6DB391}" srcOrd="0" destOrd="0" presId="urn:microsoft.com/office/officeart/2008/layout/HorizontalMultiLevelHierarchy"/>
    <dgm:cxn modelId="{212D0B07-B040-4F23-AA0A-981088BD5F70}" type="presOf" srcId="{281EEAFE-471D-4227-BBF2-A578AC728EAE}" destId="{4CA19A36-ABC7-4605-A933-49D373E8F6BB}" srcOrd="0" destOrd="0" presId="urn:microsoft.com/office/officeart/2008/layout/HorizontalMultiLevelHierarchy"/>
    <dgm:cxn modelId="{302C1A0C-EC05-45D5-9850-791571C5F991}" type="presOf" srcId="{B8477B74-3DCD-4778-8F48-2AFD06CDF19A}" destId="{17A568E1-6EAC-4443-BFA7-C4E94C3F1F84}" srcOrd="1" destOrd="0" presId="urn:microsoft.com/office/officeart/2008/layout/HorizontalMultiLevelHierarchy"/>
    <dgm:cxn modelId="{538ED310-720D-4912-9EC0-D9AA95EF7809}" type="presOf" srcId="{86287E47-EDC4-4BE5-90C5-4A1C7250A6D4}" destId="{A59611DD-F3AA-4FCF-BCD8-CBD5CBEA4914}" srcOrd="0" destOrd="0" presId="urn:microsoft.com/office/officeart/2008/layout/HorizontalMultiLevelHierarchy"/>
    <dgm:cxn modelId="{C96EE128-5772-440B-8622-24B9B54FDB18}" srcId="{9C946A5A-F212-4474-BE15-EE3FC63F670B}" destId="{86287E47-EDC4-4BE5-90C5-4A1C7250A6D4}" srcOrd="0" destOrd="0" parTransId="{281EEAFE-471D-4227-BBF2-A578AC728EAE}" sibTransId="{44528A15-6093-47F3-84EA-AF976980C85E}"/>
    <dgm:cxn modelId="{17D3532D-E0E4-4478-8F3E-27D60B3067CB}" type="presOf" srcId="{B8477B74-3DCD-4778-8F48-2AFD06CDF19A}" destId="{B4741C6A-A66B-41AC-BF2E-13DB0F41ABE8}" srcOrd="0" destOrd="0" presId="urn:microsoft.com/office/officeart/2008/layout/HorizontalMultiLevelHierarchy"/>
    <dgm:cxn modelId="{6D315C62-938D-42AC-BEC1-AF90A7326954}" type="presOf" srcId="{BC0BD325-5645-41D2-8750-89C39A3F278E}" destId="{7C6A79C7-04ED-4ACD-A7D0-C8F5427137EF}" srcOrd="0" destOrd="0" presId="urn:microsoft.com/office/officeart/2008/layout/HorizontalMultiLevelHierarchy"/>
    <dgm:cxn modelId="{F4E1F76A-DD23-496E-ADF1-59BC71468355}" srcId="{9C946A5A-F212-4474-BE15-EE3FC63F670B}" destId="{56D1F890-EB04-4308-890F-302C045C651F}" srcOrd="3" destOrd="0" parTransId="{3C9236A2-E73A-4B7B-86AA-C159DCFD38EE}" sibTransId="{46D5D6BF-2C19-419B-A41C-1147D70230A5}"/>
    <dgm:cxn modelId="{CF8F1B4D-AEA5-4F68-AE77-57D68687E856}" type="presOf" srcId="{E4881179-7855-46C5-A9A0-960891F48E35}" destId="{1D7416B6-9110-4B87-B3D7-7550E6F3DE80}" srcOrd="1" destOrd="0" presId="urn:microsoft.com/office/officeart/2008/layout/HorizontalMultiLevelHierarchy"/>
    <dgm:cxn modelId="{FBAEC070-AF45-4716-90FF-0BB2B1974537}" type="presOf" srcId="{BC0BD325-5645-41D2-8750-89C39A3F278E}" destId="{31DBAE68-66DB-4E7E-B265-FBC4C5048F9F}" srcOrd="1" destOrd="0" presId="urn:microsoft.com/office/officeart/2008/layout/HorizontalMultiLevelHierarchy"/>
    <dgm:cxn modelId="{561A7A83-7C33-4489-9077-9DF9943CE93D}" type="presOf" srcId="{56D1F890-EB04-4308-890F-302C045C651F}" destId="{38A90D17-5E09-427D-8C64-F27D77B9EA57}" srcOrd="0" destOrd="0" presId="urn:microsoft.com/office/officeart/2008/layout/HorizontalMultiLevelHierarchy"/>
    <dgm:cxn modelId="{2834FB83-C056-4CD7-9660-84F23655BBCC}" type="presOf" srcId="{0E5AB1EB-EB8D-4B2F-BDAA-24C20638BABE}" destId="{C2E395DE-4AE0-4F49-B480-AE8DB9EA83C3}" srcOrd="0" destOrd="0" presId="urn:microsoft.com/office/officeart/2008/layout/HorizontalMultiLevelHierarchy"/>
    <dgm:cxn modelId="{D9A01389-C927-4090-BA47-DD60BD1ED423}" type="presOf" srcId="{3C9236A2-E73A-4B7B-86AA-C159DCFD38EE}" destId="{A8923418-E57A-45D5-AC67-89B5D657656B}" srcOrd="1" destOrd="0" presId="urn:microsoft.com/office/officeart/2008/layout/HorizontalMultiLevelHierarchy"/>
    <dgm:cxn modelId="{9552F094-2BA1-4A4B-A070-3DABB1184CC7}" srcId="{9C946A5A-F212-4474-BE15-EE3FC63F670B}" destId="{90C98529-7EFB-4C38-BFB7-15FEDBC8079B}" srcOrd="2" destOrd="0" parTransId="{7F70677F-FF64-4A1E-86E6-38438AA02EE4}" sibTransId="{57C59CF4-1961-4F4F-9D49-92E7D95DC146}"/>
    <dgm:cxn modelId="{4156F8B2-3FD5-4000-9CA5-766FD6FD2493}" srcId="{0E5AB1EB-EB8D-4B2F-BDAA-24C20638BABE}" destId="{9C946A5A-F212-4474-BE15-EE3FC63F670B}" srcOrd="0" destOrd="0" parTransId="{ADC8A790-8A80-471A-9E1A-B463F7305FB7}" sibTransId="{290AA400-59F9-4501-98F6-DAA16F680C03}"/>
    <dgm:cxn modelId="{35CD87B3-D2FC-48CD-A54F-337525F5D50F}" srcId="{86287E47-EDC4-4BE5-90C5-4A1C7250A6D4}" destId="{08F551AE-7F21-4A49-A1B7-8D3650F27D3B}" srcOrd="1" destOrd="0" parTransId="{E4881179-7855-46C5-A9A0-960891F48E35}" sibTransId="{1ECECB53-C2C3-4731-BBA1-A72383F85766}"/>
    <dgm:cxn modelId="{C9C7A4B7-83BD-4870-B3AD-D748D15D8176}" type="presOf" srcId="{E4881179-7855-46C5-A9A0-960891F48E35}" destId="{24489E06-708B-4E4B-8665-C750578F51F3}" srcOrd="0" destOrd="0" presId="urn:microsoft.com/office/officeart/2008/layout/HorizontalMultiLevelHierarchy"/>
    <dgm:cxn modelId="{7EB32EBB-C08D-483C-B42C-47EC74C5DBFD}" type="presOf" srcId="{3C9236A2-E73A-4B7B-86AA-C159DCFD38EE}" destId="{7DC32097-2B30-494D-B8E6-F67F4791F392}" srcOrd="0" destOrd="0" presId="urn:microsoft.com/office/officeart/2008/layout/HorizontalMultiLevelHierarchy"/>
    <dgm:cxn modelId="{1DFB88BD-A4A2-41AA-A53C-15F518584B26}" type="presOf" srcId="{90C98529-7EFB-4C38-BFB7-15FEDBC8079B}" destId="{F600B816-E1E5-47A4-99F0-FD0EFF880050}" srcOrd="0" destOrd="0" presId="urn:microsoft.com/office/officeart/2008/layout/HorizontalMultiLevelHierarchy"/>
    <dgm:cxn modelId="{F38E0FC0-DAB0-40A9-B517-3D2CEF0D9CCB}" type="presOf" srcId="{281EEAFE-471D-4227-BBF2-A578AC728EAE}" destId="{4295DE53-426D-4776-B77B-0C432DFC80B9}" srcOrd="1" destOrd="0" presId="urn:microsoft.com/office/officeart/2008/layout/HorizontalMultiLevelHierarchy"/>
    <dgm:cxn modelId="{32B214C2-DE8F-4882-AA19-86730D752A90}" srcId="{86287E47-EDC4-4BE5-90C5-4A1C7250A6D4}" destId="{143ABFD1-E5C0-4078-A587-C4C20DE09DDA}" srcOrd="0" destOrd="0" parTransId="{BC0BD325-5645-41D2-8750-89C39A3F278E}" sibTransId="{D4EC1B43-CDA9-441A-B370-F8D1D571A4BC}"/>
    <dgm:cxn modelId="{C2CDD5CC-048E-4F37-BA40-B60C8BAA9A5F}" type="presOf" srcId="{7F70677F-FF64-4A1E-86E6-38438AA02EE4}" destId="{2B6D62D0-C528-4381-BA2E-1F3EFF7B48D1}" srcOrd="0" destOrd="0" presId="urn:microsoft.com/office/officeart/2008/layout/HorizontalMultiLevelHierarchy"/>
    <dgm:cxn modelId="{1FAA43CF-1A4D-4782-8A3C-B2EE5E758E7E}" type="presOf" srcId="{7F70677F-FF64-4A1E-86E6-38438AA02EE4}" destId="{C4A1EFB0-EDC2-4C2A-9081-F11F70C6FA92}" srcOrd="1" destOrd="0" presId="urn:microsoft.com/office/officeart/2008/layout/HorizontalMultiLevelHierarchy"/>
    <dgm:cxn modelId="{76D1A6D5-58B5-422E-A0D3-E38FA1F954B2}" srcId="{9C946A5A-F212-4474-BE15-EE3FC63F670B}" destId="{59C94941-6659-4171-A836-45E99543CF30}" srcOrd="1" destOrd="0" parTransId="{B8477B74-3DCD-4778-8F48-2AFD06CDF19A}" sibTransId="{9E926196-A40A-4576-8293-FB9BF6143BEC}"/>
    <dgm:cxn modelId="{F99A27E0-03C9-47F5-89E2-8B10FCE53879}" type="presOf" srcId="{08F551AE-7F21-4A49-A1B7-8D3650F27D3B}" destId="{89944A38-39B7-4F6C-ABEA-0C3C09893D0C}" srcOrd="0" destOrd="0" presId="urn:microsoft.com/office/officeart/2008/layout/HorizontalMultiLevelHierarchy"/>
    <dgm:cxn modelId="{EFE452E0-0995-4990-97C8-1AA2FC7D413C}" type="presOf" srcId="{143ABFD1-E5C0-4078-A587-C4C20DE09DDA}" destId="{06E64395-70D2-448F-B7CE-6DA7C5603DE5}" srcOrd="0" destOrd="0" presId="urn:microsoft.com/office/officeart/2008/layout/HorizontalMultiLevelHierarchy"/>
    <dgm:cxn modelId="{C0CA86E2-78B2-4340-A8DF-35CAA6C12456}" type="presOf" srcId="{9C946A5A-F212-4474-BE15-EE3FC63F670B}" destId="{96D458CA-CB13-4237-8BC0-E8D7DE4B3E1D}" srcOrd="0" destOrd="0" presId="urn:microsoft.com/office/officeart/2008/layout/HorizontalMultiLevelHierarchy"/>
    <dgm:cxn modelId="{507B53CB-46EB-42BC-9002-F7958704DC69}" type="presParOf" srcId="{C2E395DE-4AE0-4F49-B480-AE8DB9EA83C3}" destId="{AD413546-CF1F-40F5-A361-FDF1165C4D9B}" srcOrd="0" destOrd="0" presId="urn:microsoft.com/office/officeart/2008/layout/HorizontalMultiLevelHierarchy"/>
    <dgm:cxn modelId="{37ECCE47-1898-4E22-9233-466E7DDAE660}" type="presParOf" srcId="{AD413546-CF1F-40F5-A361-FDF1165C4D9B}" destId="{96D458CA-CB13-4237-8BC0-E8D7DE4B3E1D}" srcOrd="0" destOrd="0" presId="urn:microsoft.com/office/officeart/2008/layout/HorizontalMultiLevelHierarchy"/>
    <dgm:cxn modelId="{A7A1E152-8FDA-47EC-B064-BBA05C50866D}" type="presParOf" srcId="{AD413546-CF1F-40F5-A361-FDF1165C4D9B}" destId="{70374A05-6739-4E93-B97A-7D703B87949C}" srcOrd="1" destOrd="0" presId="urn:microsoft.com/office/officeart/2008/layout/HorizontalMultiLevelHierarchy"/>
    <dgm:cxn modelId="{69F3B7BE-BC22-491C-9B4D-3DFEAC47B70D}" type="presParOf" srcId="{70374A05-6739-4E93-B97A-7D703B87949C}" destId="{4CA19A36-ABC7-4605-A933-49D373E8F6BB}" srcOrd="0" destOrd="0" presId="urn:microsoft.com/office/officeart/2008/layout/HorizontalMultiLevelHierarchy"/>
    <dgm:cxn modelId="{28DB8F51-889F-4D0A-A51B-25D5AD9064A2}" type="presParOf" srcId="{4CA19A36-ABC7-4605-A933-49D373E8F6BB}" destId="{4295DE53-426D-4776-B77B-0C432DFC80B9}" srcOrd="0" destOrd="0" presId="urn:microsoft.com/office/officeart/2008/layout/HorizontalMultiLevelHierarchy"/>
    <dgm:cxn modelId="{89C09D17-3A74-42A3-9183-83624A2F007C}" type="presParOf" srcId="{70374A05-6739-4E93-B97A-7D703B87949C}" destId="{39CDB8F3-F058-4315-B830-84B9575738B6}" srcOrd="1" destOrd="0" presId="urn:microsoft.com/office/officeart/2008/layout/HorizontalMultiLevelHierarchy"/>
    <dgm:cxn modelId="{BD677B0A-D4E9-4178-A211-1AD1B83C8940}" type="presParOf" srcId="{39CDB8F3-F058-4315-B830-84B9575738B6}" destId="{A59611DD-F3AA-4FCF-BCD8-CBD5CBEA4914}" srcOrd="0" destOrd="0" presId="urn:microsoft.com/office/officeart/2008/layout/HorizontalMultiLevelHierarchy"/>
    <dgm:cxn modelId="{3D06FBB2-43FA-4788-A3FC-7221D27C8A89}" type="presParOf" srcId="{39CDB8F3-F058-4315-B830-84B9575738B6}" destId="{DF90167C-089E-4A09-820D-03F7D6626D37}" srcOrd="1" destOrd="0" presId="urn:microsoft.com/office/officeart/2008/layout/HorizontalMultiLevelHierarchy"/>
    <dgm:cxn modelId="{5AF7E462-8614-4E19-860E-E8583BBC8C2C}" type="presParOf" srcId="{DF90167C-089E-4A09-820D-03F7D6626D37}" destId="{7C6A79C7-04ED-4ACD-A7D0-C8F5427137EF}" srcOrd="0" destOrd="0" presId="urn:microsoft.com/office/officeart/2008/layout/HorizontalMultiLevelHierarchy"/>
    <dgm:cxn modelId="{55F32A7E-B4CE-4D5A-AD5A-75745F7FD6DA}" type="presParOf" srcId="{7C6A79C7-04ED-4ACD-A7D0-C8F5427137EF}" destId="{31DBAE68-66DB-4E7E-B265-FBC4C5048F9F}" srcOrd="0" destOrd="0" presId="urn:microsoft.com/office/officeart/2008/layout/HorizontalMultiLevelHierarchy"/>
    <dgm:cxn modelId="{60888576-8439-45D2-8DC1-8ACD2B8DADF9}" type="presParOf" srcId="{DF90167C-089E-4A09-820D-03F7D6626D37}" destId="{DC699E3D-CEB2-4C61-9CA8-9A82C9F8D750}" srcOrd="1" destOrd="0" presId="urn:microsoft.com/office/officeart/2008/layout/HorizontalMultiLevelHierarchy"/>
    <dgm:cxn modelId="{52802544-9AA3-43CE-8502-F53B8341BBEE}" type="presParOf" srcId="{DC699E3D-CEB2-4C61-9CA8-9A82C9F8D750}" destId="{06E64395-70D2-448F-B7CE-6DA7C5603DE5}" srcOrd="0" destOrd="0" presId="urn:microsoft.com/office/officeart/2008/layout/HorizontalMultiLevelHierarchy"/>
    <dgm:cxn modelId="{D63FE317-42C4-43E4-9843-3E5030C60C50}" type="presParOf" srcId="{DC699E3D-CEB2-4C61-9CA8-9A82C9F8D750}" destId="{2AE5DCFD-FA9D-45AC-BAA5-1E63403FDFFB}" srcOrd="1" destOrd="0" presId="urn:microsoft.com/office/officeart/2008/layout/HorizontalMultiLevelHierarchy"/>
    <dgm:cxn modelId="{3C047B84-3262-4C7F-A3D2-CEE0E04BC741}" type="presParOf" srcId="{DF90167C-089E-4A09-820D-03F7D6626D37}" destId="{24489E06-708B-4E4B-8665-C750578F51F3}" srcOrd="2" destOrd="0" presId="urn:microsoft.com/office/officeart/2008/layout/HorizontalMultiLevelHierarchy"/>
    <dgm:cxn modelId="{C6AA23A6-DBD8-4222-B638-177870873446}" type="presParOf" srcId="{24489E06-708B-4E4B-8665-C750578F51F3}" destId="{1D7416B6-9110-4B87-B3D7-7550E6F3DE80}" srcOrd="0" destOrd="0" presId="urn:microsoft.com/office/officeart/2008/layout/HorizontalMultiLevelHierarchy"/>
    <dgm:cxn modelId="{74D52EC9-75F6-4199-9855-3076625128C2}" type="presParOf" srcId="{DF90167C-089E-4A09-820D-03F7D6626D37}" destId="{6B0CC55B-C44B-4630-A51D-E84A8CE1D799}" srcOrd="3" destOrd="0" presId="urn:microsoft.com/office/officeart/2008/layout/HorizontalMultiLevelHierarchy"/>
    <dgm:cxn modelId="{F7DDD9D4-42B8-4C6F-864D-0A8F3659FB37}" type="presParOf" srcId="{6B0CC55B-C44B-4630-A51D-E84A8CE1D799}" destId="{89944A38-39B7-4F6C-ABEA-0C3C09893D0C}" srcOrd="0" destOrd="0" presId="urn:microsoft.com/office/officeart/2008/layout/HorizontalMultiLevelHierarchy"/>
    <dgm:cxn modelId="{FC22B553-30B4-422F-AF54-DF31C15EFFF7}" type="presParOf" srcId="{6B0CC55B-C44B-4630-A51D-E84A8CE1D799}" destId="{1A3B1CE0-0D3E-41DA-9A7B-FA9E4DC462E9}" srcOrd="1" destOrd="0" presId="urn:microsoft.com/office/officeart/2008/layout/HorizontalMultiLevelHierarchy"/>
    <dgm:cxn modelId="{3A04B7B5-6841-4485-B8E8-15F9EE79C564}" type="presParOf" srcId="{70374A05-6739-4E93-B97A-7D703B87949C}" destId="{B4741C6A-A66B-41AC-BF2E-13DB0F41ABE8}" srcOrd="2" destOrd="0" presId="urn:microsoft.com/office/officeart/2008/layout/HorizontalMultiLevelHierarchy"/>
    <dgm:cxn modelId="{0FB23E73-58E9-40F0-808C-DDDEA47C3AAF}" type="presParOf" srcId="{B4741C6A-A66B-41AC-BF2E-13DB0F41ABE8}" destId="{17A568E1-6EAC-4443-BFA7-C4E94C3F1F84}" srcOrd="0" destOrd="0" presId="urn:microsoft.com/office/officeart/2008/layout/HorizontalMultiLevelHierarchy"/>
    <dgm:cxn modelId="{43FBC1A3-8346-4F87-B7A2-B0955C9277A3}" type="presParOf" srcId="{70374A05-6739-4E93-B97A-7D703B87949C}" destId="{F600BCC3-B5FA-43A7-A69B-01C8BC2A075A}" srcOrd="3" destOrd="0" presId="urn:microsoft.com/office/officeart/2008/layout/HorizontalMultiLevelHierarchy"/>
    <dgm:cxn modelId="{B76C367D-E391-4269-AF12-497BBC25D2F3}" type="presParOf" srcId="{F600BCC3-B5FA-43A7-A69B-01C8BC2A075A}" destId="{81C46008-E595-46A6-A9DB-8BDDEB6DB391}" srcOrd="0" destOrd="0" presId="urn:microsoft.com/office/officeart/2008/layout/HorizontalMultiLevelHierarchy"/>
    <dgm:cxn modelId="{12A9279D-E2A3-4D75-930B-8801B2CCB9FE}" type="presParOf" srcId="{F600BCC3-B5FA-43A7-A69B-01C8BC2A075A}" destId="{F3F4DB07-FA74-48AA-8F03-03E4FEE88D91}" srcOrd="1" destOrd="0" presId="urn:microsoft.com/office/officeart/2008/layout/HorizontalMultiLevelHierarchy"/>
    <dgm:cxn modelId="{DA269387-D95F-48B8-8971-32654E125D97}" type="presParOf" srcId="{70374A05-6739-4E93-B97A-7D703B87949C}" destId="{2B6D62D0-C528-4381-BA2E-1F3EFF7B48D1}" srcOrd="4" destOrd="0" presId="urn:microsoft.com/office/officeart/2008/layout/HorizontalMultiLevelHierarchy"/>
    <dgm:cxn modelId="{D36079F1-E926-459F-8C53-FA60991162C4}" type="presParOf" srcId="{2B6D62D0-C528-4381-BA2E-1F3EFF7B48D1}" destId="{C4A1EFB0-EDC2-4C2A-9081-F11F70C6FA92}" srcOrd="0" destOrd="0" presId="urn:microsoft.com/office/officeart/2008/layout/HorizontalMultiLevelHierarchy"/>
    <dgm:cxn modelId="{6CBF7331-B1CB-420B-97AF-3D11C2FAC4A0}" type="presParOf" srcId="{70374A05-6739-4E93-B97A-7D703B87949C}" destId="{140186FA-F6A2-48B4-86B5-3A72B216AF45}" srcOrd="5" destOrd="0" presId="urn:microsoft.com/office/officeart/2008/layout/HorizontalMultiLevelHierarchy"/>
    <dgm:cxn modelId="{D34800D0-154A-4827-8ED5-1CE582321804}" type="presParOf" srcId="{140186FA-F6A2-48B4-86B5-3A72B216AF45}" destId="{F600B816-E1E5-47A4-99F0-FD0EFF880050}" srcOrd="0" destOrd="0" presId="urn:microsoft.com/office/officeart/2008/layout/HorizontalMultiLevelHierarchy"/>
    <dgm:cxn modelId="{3CCA3065-7D27-41DA-BDAE-CFF286E8D043}" type="presParOf" srcId="{140186FA-F6A2-48B4-86B5-3A72B216AF45}" destId="{73813DB4-5833-4CD4-9508-2A8753AD2F0A}" srcOrd="1" destOrd="0" presId="urn:microsoft.com/office/officeart/2008/layout/HorizontalMultiLevelHierarchy"/>
    <dgm:cxn modelId="{47DBE515-519C-4271-92ED-25B6EC7744D1}" type="presParOf" srcId="{70374A05-6739-4E93-B97A-7D703B87949C}" destId="{7DC32097-2B30-494D-B8E6-F67F4791F392}" srcOrd="6" destOrd="0" presId="urn:microsoft.com/office/officeart/2008/layout/HorizontalMultiLevelHierarchy"/>
    <dgm:cxn modelId="{1906986C-CF04-428A-8A4F-AB5F99638CA3}" type="presParOf" srcId="{7DC32097-2B30-494D-B8E6-F67F4791F392}" destId="{A8923418-E57A-45D5-AC67-89B5D657656B}" srcOrd="0" destOrd="0" presId="urn:microsoft.com/office/officeart/2008/layout/HorizontalMultiLevelHierarchy"/>
    <dgm:cxn modelId="{BF6DA375-8EFA-4EA5-9164-640F60643D02}" type="presParOf" srcId="{70374A05-6739-4E93-B97A-7D703B87949C}" destId="{DB84E9B1-B951-4B56-910B-5F32D2812E46}" srcOrd="7" destOrd="0" presId="urn:microsoft.com/office/officeart/2008/layout/HorizontalMultiLevelHierarchy"/>
    <dgm:cxn modelId="{1787C74A-540B-4143-A7D6-15D1574974A6}" type="presParOf" srcId="{DB84E9B1-B951-4B56-910B-5F32D2812E46}" destId="{38A90D17-5E09-427D-8C64-F27D77B9EA57}" srcOrd="0" destOrd="0" presId="urn:microsoft.com/office/officeart/2008/layout/HorizontalMultiLevelHierarchy"/>
    <dgm:cxn modelId="{52BCBBB2-E4F1-4736-ADD3-9A549ABA953F}" type="presParOf" srcId="{DB84E9B1-B951-4B56-910B-5F32D2812E46}" destId="{E7435AAC-5D55-4503-9112-2FCBBC994BB3}" srcOrd="1" destOrd="0" presId="urn:microsoft.com/office/officeart/2008/layout/HorizontalMultiLevelHierarchy"/>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34FF7C-9C2C-41D6-AAAB-0FA970240A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5BE03B-9BDC-41BB-8BC2-AAA27EAF14F1}">
      <dgm:prSet custT="1">
        <dgm:style>
          <a:lnRef idx="1">
            <a:schemeClr val="accent2"/>
          </a:lnRef>
          <a:fillRef idx="2">
            <a:schemeClr val="accent2"/>
          </a:fillRef>
          <a:effectRef idx="1">
            <a:schemeClr val="accent2"/>
          </a:effectRef>
          <a:fontRef idx="minor">
            <a:schemeClr val="dk1"/>
          </a:fontRef>
        </dgm:style>
      </dgm:prSet>
      <dgm:spPr>
        <a:solidFill>
          <a:schemeClr val="tx2">
            <a:lumMod val="10000"/>
            <a:lumOff val="90000"/>
          </a:schemeClr>
        </a:solidFill>
      </dgm:spPr>
      <dgm:t>
        <a:bodyPr/>
        <a:lstStyle/>
        <a:p>
          <a:pPr algn="ctr"/>
          <a:r>
            <a:rPr lang="tr-TR" sz="2000" b="1" i="0" baseline="0" dirty="0">
              <a:latin typeface="Times New Roman" panose="02020603050405020304" pitchFamily="18" charset="0"/>
              <a:cs typeface="Times New Roman" panose="02020603050405020304" pitchFamily="18" charset="0"/>
            </a:rPr>
            <a:t>SERMAYE AVANSLARININ DURUMU</a:t>
          </a:r>
        </a:p>
        <a:p>
          <a:pPr algn="ctr"/>
          <a:r>
            <a:rPr lang="tr-TR" sz="2000" b="0" i="0" baseline="0" dirty="0">
              <a:latin typeface="Times New Roman" panose="02020603050405020304" pitchFamily="18" charset="0"/>
              <a:cs typeface="Times New Roman" panose="02020603050405020304" pitchFamily="18" charset="0"/>
            </a:rPr>
            <a:t>Ortaklar tarafından sermaye avansı olarak şirketin banka hesabına yatırılan tutarların nakdi sermaye artışından kaynaklanan </a:t>
          </a:r>
          <a:r>
            <a:rPr lang="tr-TR" sz="2000" b="1" i="0" u="sng" baseline="0" dirty="0">
              <a:latin typeface="Times New Roman" panose="02020603050405020304" pitchFamily="18" charset="0"/>
              <a:cs typeface="Times New Roman" panose="02020603050405020304" pitchFamily="18" charset="0"/>
            </a:rPr>
            <a:t>faiz indiriminin hesaplanmasında dikkate alınabilmesi için;</a:t>
          </a:r>
          <a:endParaRPr lang="en-US" sz="2000" dirty="0">
            <a:latin typeface="Times New Roman" panose="02020603050405020304" pitchFamily="18" charset="0"/>
            <a:cs typeface="Times New Roman" panose="02020603050405020304" pitchFamily="18" charset="0"/>
          </a:endParaRPr>
        </a:p>
      </dgm:t>
    </dgm:pt>
    <dgm:pt modelId="{49CEEF9E-DF12-4133-866A-1C1D159FE1CC}" type="parTrans" cxnId="{6D38D14F-DFBC-4A9E-B7A6-6BB53312D1F8}">
      <dgm:prSet/>
      <dgm:spPr/>
      <dgm:t>
        <a:bodyPr/>
        <a:lstStyle/>
        <a:p>
          <a:endParaRPr lang="en-US"/>
        </a:p>
      </dgm:t>
    </dgm:pt>
    <dgm:pt modelId="{5CF15BED-6055-45AC-948A-EF9DEB1BD12E}" type="sibTrans" cxnId="{6D38D14F-DFBC-4A9E-B7A6-6BB53312D1F8}">
      <dgm:prSet/>
      <dgm:spPr/>
      <dgm:t>
        <a:bodyPr/>
        <a:lstStyle/>
        <a:p>
          <a:endParaRPr lang="en-US"/>
        </a:p>
      </dgm:t>
    </dgm:pt>
    <dgm:pt modelId="{6F858E26-F840-4C2F-B0FD-3850D52E9821}">
      <dgm:prSet custT="1">
        <dgm:style>
          <a:lnRef idx="1">
            <a:schemeClr val="accent2"/>
          </a:lnRef>
          <a:fillRef idx="2">
            <a:schemeClr val="accent2"/>
          </a:fillRef>
          <a:effectRef idx="1">
            <a:schemeClr val="accent2"/>
          </a:effectRef>
          <a:fontRef idx="minor">
            <a:schemeClr val="dk1"/>
          </a:fontRef>
        </dgm:style>
      </dgm:prSet>
      <dgm:spPr/>
      <dgm:t>
        <a:bodyPr/>
        <a:lstStyle/>
        <a:p>
          <a:pPr algn="just"/>
          <a:r>
            <a:rPr lang="tr-TR" sz="2000" b="1" dirty="0">
              <a:latin typeface="Times New Roman" panose="02020603050405020304" pitchFamily="18" charset="0"/>
              <a:cs typeface="Times New Roman" panose="02020603050405020304" pitchFamily="18" charset="0"/>
            </a:rPr>
            <a:t>1-</a:t>
          </a:r>
          <a:r>
            <a:rPr lang="tr-TR" sz="2000" dirty="0">
              <a:latin typeface="Times New Roman" panose="02020603050405020304" pitchFamily="18" charset="0"/>
              <a:cs typeface="Times New Roman" panose="02020603050405020304" pitchFamily="18" charset="0"/>
            </a:rPr>
            <a:t> S</a:t>
          </a:r>
          <a:r>
            <a:rPr lang="tr-TR" sz="2000" b="0" i="0" baseline="0" dirty="0">
              <a:latin typeface="Times New Roman" panose="02020603050405020304" pitchFamily="18" charset="0"/>
              <a:cs typeface="Times New Roman" panose="02020603050405020304" pitchFamily="18" charset="0"/>
            </a:rPr>
            <a:t>ermaye avansının </a:t>
          </a:r>
          <a:r>
            <a:rPr lang="tr-TR" sz="2000" b="1" i="0" u="sng" baseline="0" dirty="0">
              <a:latin typeface="Times New Roman" panose="02020603050405020304" pitchFamily="18" charset="0"/>
              <a:cs typeface="Times New Roman" panose="02020603050405020304" pitchFamily="18" charset="0"/>
            </a:rPr>
            <a:t>banka hesabına yatırıldığı </a:t>
          </a:r>
          <a:r>
            <a:rPr lang="tr-TR" sz="2000" b="0" i="0" baseline="0" dirty="0">
              <a:latin typeface="Times New Roman" panose="02020603050405020304" pitchFamily="18" charset="0"/>
              <a:cs typeface="Times New Roman" panose="02020603050405020304" pitchFamily="18" charset="0"/>
            </a:rPr>
            <a:t>tarihten </a:t>
          </a:r>
          <a:r>
            <a:rPr lang="tr-TR" sz="2000" b="1" i="0" u="sng" baseline="0" dirty="0">
              <a:latin typeface="Times New Roman" panose="02020603050405020304" pitchFamily="18" charset="0"/>
              <a:cs typeface="Times New Roman" panose="02020603050405020304" pitchFamily="18" charset="0"/>
            </a:rPr>
            <a:t>itibaren</a:t>
          </a:r>
          <a:r>
            <a:rPr lang="tr-TR" sz="2000" b="0" i="0" baseline="0" dirty="0">
              <a:latin typeface="Times New Roman" panose="02020603050405020304" pitchFamily="18" charset="0"/>
              <a:cs typeface="Times New Roman" panose="02020603050405020304" pitchFamily="18" charset="0"/>
            </a:rPr>
            <a:t> şirketin </a:t>
          </a:r>
          <a:r>
            <a:rPr lang="tr-TR" sz="2000" b="1" i="0" u="sng" baseline="0" dirty="0">
              <a:latin typeface="Times New Roman" panose="02020603050405020304" pitchFamily="18" charset="0"/>
              <a:cs typeface="Times New Roman" panose="02020603050405020304" pitchFamily="18" charset="0"/>
            </a:rPr>
            <a:t>“Diğer Sermaye Yedekleri” </a:t>
          </a:r>
          <a:r>
            <a:rPr lang="tr-TR" sz="2000" b="0" i="0" baseline="0" dirty="0">
              <a:latin typeface="Times New Roman" panose="02020603050405020304" pitchFamily="18" charset="0"/>
              <a:cs typeface="Times New Roman" panose="02020603050405020304" pitchFamily="18" charset="0"/>
            </a:rPr>
            <a:t>hesabında izlenmesi</a:t>
          </a:r>
        </a:p>
        <a:p>
          <a:pPr algn="ctr"/>
          <a:r>
            <a:rPr lang="tr-TR" sz="2000" b="0" i="0" baseline="0" dirty="0">
              <a:latin typeface="Times New Roman" panose="02020603050405020304" pitchFamily="18" charset="0"/>
              <a:cs typeface="Times New Roman" panose="02020603050405020304" pitchFamily="18" charset="0"/>
            </a:rPr>
            <a:t>	</a:t>
          </a:r>
          <a:r>
            <a:rPr lang="tr-TR" sz="2000" b="0" i="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b="1" i="0" baseline="0" dirty="0">
              <a:solidFill>
                <a:schemeClr val="tx1">
                  <a:lumMod val="95000"/>
                  <a:lumOff val="5000"/>
                </a:schemeClr>
              </a:solidFill>
              <a:latin typeface="Times New Roman" panose="02020603050405020304" pitchFamily="18" charset="0"/>
              <a:cs typeface="Times New Roman" panose="02020603050405020304" pitchFamily="18" charset="0"/>
            </a:rPr>
            <a:t>DİĞER SERMAYE YEDEKLERİNDE İZLENMELİ</a:t>
          </a:r>
          <a:endParaRPr 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4D8ABE3-8065-4568-A067-B2681A8DBE6F}" type="parTrans" cxnId="{762E793F-3EB2-4A4C-856D-AD43FF00087B}">
      <dgm:prSet/>
      <dgm:spPr/>
      <dgm:t>
        <a:bodyPr/>
        <a:lstStyle/>
        <a:p>
          <a:endParaRPr lang="en-US"/>
        </a:p>
      </dgm:t>
    </dgm:pt>
    <dgm:pt modelId="{78317ECD-3138-41D1-99DE-0BD806A2E8B1}" type="sibTrans" cxnId="{762E793F-3EB2-4A4C-856D-AD43FF00087B}">
      <dgm:prSet/>
      <dgm:spPr/>
      <dgm:t>
        <a:bodyPr/>
        <a:lstStyle/>
        <a:p>
          <a:endParaRPr lang="en-US"/>
        </a:p>
      </dgm:t>
    </dgm:pt>
    <dgm:pt modelId="{D0A4CB33-B47E-4723-A244-7CF135D1E242}">
      <dgm:prSet custT="1">
        <dgm:style>
          <a:lnRef idx="1">
            <a:schemeClr val="accent2"/>
          </a:lnRef>
          <a:fillRef idx="2">
            <a:schemeClr val="accent2"/>
          </a:fillRef>
          <a:effectRef idx="1">
            <a:schemeClr val="accent2"/>
          </a:effectRef>
          <a:fontRef idx="minor">
            <a:schemeClr val="dk1"/>
          </a:fontRef>
        </dgm:style>
      </dgm:prSet>
      <dgm:spPr>
        <a:solidFill>
          <a:schemeClr val="tx2">
            <a:lumMod val="10000"/>
            <a:lumOff val="90000"/>
          </a:schemeClr>
        </a:solidFill>
      </dgm:spPr>
      <dgm:t>
        <a:bodyPr/>
        <a:lstStyle/>
        <a:p>
          <a:pPr algn="just"/>
          <a:r>
            <a:rPr lang="tr-TR" sz="2000" b="1" dirty="0">
              <a:latin typeface="Times New Roman" panose="02020603050405020304" pitchFamily="18" charset="0"/>
              <a:cs typeface="Times New Roman" panose="02020603050405020304" pitchFamily="18" charset="0"/>
            </a:rPr>
            <a:t>2-</a:t>
          </a:r>
          <a:r>
            <a:rPr lang="tr-TR" sz="2000" dirty="0">
              <a:latin typeface="Times New Roman" panose="02020603050405020304" pitchFamily="18" charset="0"/>
              <a:cs typeface="Times New Roman" panose="02020603050405020304" pitchFamily="18" charset="0"/>
            </a:rPr>
            <a:t> S</a:t>
          </a:r>
          <a:r>
            <a:rPr lang="tr-TR" sz="2000" b="0" i="0" baseline="0" dirty="0">
              <a:latin typeface="Times New Roman" panose="02020603050405020304" pitchFamily="18" charset="0"/>
              <a:cs typeface="Times New Roman" panose="02020603050405020304" pitchFamily="18" charset="0"/>
            </a:rPr>
            <a:t>ermaye avansının </a:t>
          </a:r>
          <a:r>
            <a:rPr lang="tr-TR" sz="2000" b="1" i="0" u="sng" baseline="0" dirty="0">
              <a:latin typeface="Times New Roman" panose="02020603050405020304" pitchFamily="18" charset="0"/>
              <a:cs typeface="Times New Roman" panose="02020603050405020304" pitchFamily="18" charset="0"/>
            </a:rPr>
            <a:t>BANKA HESABINA YATIRILDIĞI TARİHİN İÇİNDE BULUNDUĞU HESAP DÖNEMİNİN SONUNA </a:t>
          </a:r>
          <a:r>
            <a:rPr lang="tr-TR" sz="2000" b="0" i="0" baseline="0" dirty="0">
              <a:latin typeface="Times New Roman" panose="02020603050405020304" pitchFamily="18" charset="0"/>
              <a:cs typeface="Times New Roman" panose="02020603050405020304" pitchFamily="18" charset="0"/>
            </a:rPr>
            <a:t>kadar bu tutarlarla ilgili </a:t>
          </a:r>
          <a:r>
            <a:rPr lang="tr-TR" sz="2000" b="1" i="0" u="sng" baseline="0" dirty="0">
              <a:latin typeface="Times New Roman" panose="02020603050405020304" pitchFamily="18" charset="0"/>
              <a:cs typeface="Times New Roman" panose="02020603050405020304" pitchFamily="18" charset="0"/>
            </a:rPr>
            <a:t>sermaye artırımına ilişkin kararın </a:t>
          </a:r>
          <a:r>
            <a:rPr lang="tr-TR" sz="2000" b="1" i="0" baseline="0" dirty="0">
              <a:latin typeface="Times New Roman" panose="02020603050405020304" pitchFamily="18" charset="0"/>
              <a:cs typeface="Times New Roman" panose="02020603050405020304" pitchFamily="18" charset="0"/>
            </a:rPr>
            <a:t>TİCARET SİCİLİNE TESCİL ETTİRİLMESİ, </a:t>
          </a:r>
          <a:r>
            <a:rPr lang="tr-TR" sz="2000" b="0" i="0" baseline="0" dirty="0">
              <a:latin typeface="Times New Roman" panose="02020603050405020304" pitchFamily="18" charset="0"/>
              <a:cs typeface="Times New Roman" panose="02020603050405020304" pitchFamily="18" charset="0"/>
            </a:rPr>
            <a:t>şartıyla, söz konusu kararın ticaret siciline </a:t>
          </a:r>
          <a:r>
            <a:rPr lang="tr-TR" sz="2000" b="1" i="0" u="sng" baseline="0" dirty="0">
              <a:latin typeface="Times New Roman" panose="02020603050405020304" pitchFamily="18" charset="0"/>
              <a:cs typeface="Times New Roman" panose="02020603050405020304" pitchFamily="18" charset="0"/>
            </a:rPr>
            <a:t>TESCİL ETTİRİLDİĞİ </a:t>
          </a:r>
          <a:r>
            <a:rPr lang="tr-TR" sz="2000" b="0" i="0" baseline="0" dirty="0">
              <a:latin typeface="Times New Roman" panose="02020603050405020304" pitchFamily="18" charset="0"/>
              <a:cs typeface="Times New Roman" panose="02020603050405020304" pitchFamily="18" charset="0"/>
            </a:rPr>
            <a:t>tarih esas alınarak indirim uygulamasında dikkate alınması mümkündür.</a:t>
          </a:r>
          <a:endParaRPr lang="en-US" sz="2000" dirty="0">
            <a:latin typeface="Times New Roman" panose="02020603050405020304" pitchFamily="18" charset="0"/>
            <a:cs typeface="Times New Roman" panose="02020603050405020304" pitchFamily="18" charset="0"/>
          </a:endParaRPr>
        </a:p>
      </dgm:t>
    </dgm:pt>
    <dgm:pt modelId="{C066017E-B6D1-4D5B-A2C6-D94F51EA044A}" type="parTrans" cxnId="{AF45C047-619D-4A3F-84C7-EFC5D225AE67}">
      <dgm:prSet/>
      <dgm:spPr/>
      <dgm:t>
        <a:bodyPr/>
        <a:lstStyle/>
        <a:p>
          <a:endParaRPr lang="en-US"/>
        </a:p>
      </dgm:t>
    </dgm:pt>
    <dgm:pt modelId="{03CF18FA-2C3C-4CBF-BB60-42774CA30A7D}" type="sibTrans" cxnId="{AF45C047-619D-4A3F-84C7-EFC5D225AE67}">
      <dgm:prSet/>
      <dgm:spPr/>
      <dgm:t>
        <a:bodyPr/>
        <a:lstStyle/>
        <a:p>
          <a:endParaRPr lang="en-US"/>
        </a:p>
      </dgm:t>
    </dgm:pt>
    <dgm:pt modelId="{5C614268-7A8C-4504-8C07-D177CA2FC545}" type="pres">
      <dgm:prSet presAssocID="{DD34FF7C-9C2C-41D6-AAAB-0FA970240AAD}" presName="linear" presStyleCnt="0">
        <dgm:presLayoutVars>
          <dgm:animLvl val="lvl"/>
          <dgm:resizeHandles val="exact"/>
        </dgm:presLayoutVars>
      </dgm:prSet>
      <dgm:spPr/>
    </dgm:pt>
    <dgm:pt modelId="{E0552C8A-5472-44D5-B99D-21E13A0ABB85}" type="pres">
      <dgm:prSet presAssocID="{985BE03B-9BDC-41BB-8BC2-AAA27EAF14F1}" presName="parentText" presStyleLbl="node1" presStyleIdx="0" presStyleCnt="3" custLinFactY="-2642" custLinFactNeighborX="-664" custLinFactNeighborY="-100000">
        <dgm:presLayoutVars>
          <dgm:chMax val="0"/>
          <dgm:bulletEnabled val="1"/>
        </dgm:presLayoutVars>
      </dgm:prSet>
      <dgm:spPr/>
    </dgm:pt>
    <dgm:pt modelId="{1E945912-D1CC-4333-9647-FC26CE2A639B}" type="pres">
      <dgm:prSet presAssocID="{5CF15BED-6055-45AC-948A-EF9DEB1BD12E}" presName="spacer" presStyleCnt="0"/>
      <dgm:spPr/>
    </dgm:pt>
    <dgm:pt modelId="{50FBA889-B2BA-4C62-A1CC-6B0274CDC886}" type="pres">
      <dgm:prSet presAssocID="{6F858E26-F840-4C2F-B0FD-3850D52E9821}" presName="parentText" presStyleLbl="node1" presStyleIdx="1" presStyleCnt="3">
        <dgm:presLayoutVars>
          <dgm:chMax val="0"/>
          <dgm:bulletEnabled val="1"/>
        </dgm:presLayoutVars>
      </dgm:prSet>
      <dgm:spPr/>
    </dgm:pt>
    <dgm:pt modelId="{F5C7009F-A25C-4DF7-92D1-E33A803307AB}" type="pres">
      <dgm:prSet presAssocID="{78317ECD-3138-41D1-99DE-0BD806A2E8B1}" presName="spacer" presStyleCnt="0"/>
      <dgm:spPr/>
    </dgm:pt>
    <dgm:pt modelId="{BDD4F041-AEE7-47CF-93C9-743F3216FCE3}" type="pres">
      <dgm:prSet presAssocID="{D0A4CB33-B47E-4723-A244-7CF135D1E242}" presName="parentText" presStyleLbl="node1" presStyleIdx="2" presStyleCnt="3">
        <dgm:presLayoutVars>
          <dgm:chMax val="0"/>
          <dgm:bulletEnabled val="1"/>
        </dgm:presLayoutVars>
      </dgm:prSet>
      <dgm:spPr/>
    </dgm:pt>
  </dgm:ptLst>
  <dgm:cxnLst>
    <dgm:cxn modelId="{762E793F-3EB2-4A4C-856D-AD43FF00087B}" srcId="{DD34FF7C-9C2C-41D6-AAAB-0FA970240AAD}" destId="{6F858E26-F840-4C2F-B0FD-3850D52E9821}" srcOrd="1" destOrd="0" parTransId="{04D8ABE3-8065-4568-A067-B2681A8DBE6F}" sibTransId="{78317ECD-3138-41D1-99DE-0BD806A2E8B1}"/>
    <dgm:cxn modelId="{AF45C047-619D-4A3F-84C7-EFC5D225AE67}" srcId="{DD34FF7C-9C2C-41D6-AAAB-0FA970240AAD}" destId="{D0A4CB33-B47E-4723-A244-7CF135D1E242}" srcOrd="2" destOrd="0" parTransId="{C066017E-B6D1-4D5B-A2C6-D94F51EA044A}" sibTransId="{03CF18FA-2C3C-4CBF-BB60-42774CA30A7D}"/>
    <dgm:cxn modelId="{6D38D14F-DFBC-4A9E-B7A6-6BB53312D1F8}" srcId="{DD34FF7C-9C2C-41D6-AAAB-0FA970240AAD}" destId="{985BE03B-9BDC-41BB-8BC2-AAA27EAF14F1}" srcOrd="0" destOrd="0" parTransId="{49CEEF9E-DF12-4133-866A-1C1D159FE1CC}" sibTransId="{5CF15BED-6055-45AC-948A-EF9DEB1BD12E}"/>
    <dgm:cxn modelId="{927EFF52-8099-4D09-A6F4-4069CBD7B3DC}" type="presOf" srcId="{985BE03B-9BDC-41BB-8BC2-AAA27EAF14F1}" destId="{E0552C8A-5472-44D5-B99D-21E13A0ABB85}" srcOrd="0" destOrd="0" presId="urn:microsoft.com/office/officeart/2005/8/layout/vList2"/>
    <dgm:cxn modelId="{3BDC939F-D454-4A95-ABB4-848F142C9DEE}" type="presOf" srcId="{D0A4CB33-B47E-4723-A244-7CF135D1E242}" destId="{BDD4F041-AEE7-47CF-93C9-743F3216FCE3}" srcOrd="0" destOrd="0" presId="urn:microsoft.com/office/officeart/2005/8/layout/vList2"/>
    <dgm:cxn modelId="{1C2B09A1-EF8D-45F1-AE9A-F71381892387}" type="presOf" srcId="{DD34FF7C-9C2C-41D6-AAAB-0FA970240AAD}" destId="{5C614268-7A8C-4504-8C07-D177CA2FC545}" srcOrd="0" destOrd="0" presId="urn:microsoft.com/office/officeart/2005/8/layout/vList2"/>
    <dgm:cxn modelId="{F28A09B3-AF70-43C0-8214-35130DA4C5F6}" type="presOf" srcId="{6F858E26-F840-4C2F-B0FD-3850D52E9821}" destId="{50FBA889-B2BA-4C62-A1CC-6B0274CDC886}" srcOrd="0" destOrd="0" presId="urn:microsoft.com/office/officeart/2005/8/layout/vList2"/>
    <dgm:cxn modelId="{08581137-9D47-41C6-A9FB-3B0F75197FE5}" type="presParOf" srcId="{5C614268-7A8C-4504-8C07-D177CA2FC545}" destId="{E0552C8A-5472-44D5-B99D-21E13A0ABB85}" srcOrd="0" destOrd="0" presId="urn:microsoft.com/office/officeart/2005/8/layout/vList2"/>
    <dgm:cxn modelId="{F452E92F-537A-4EA2-9DA4-0773E3FD08E7}" type="presParOf" srcId="{5C614268-7A8C-4504-8C07-D177CA2FC545}" destId="{1E945912-D1CC-4333-9647-FC26CE2A639B}" srcOrd="1" destOrd="0" presId="urn:microsoft.com/office/officeart/2005/8/layout/vList2"/>
    <dgm:cxn modelId="{40214B83-7342-4B02-AEA5-4EA9EF13145F}" type="presParOf" srcId="{5C614268-7A8C-4504-8C07-D177CA2FC545}" destId="{50FBA889-B2BA-4C62-A1CC-6B0274CDC886}" srcOrd="2" destOrd="0" presId="urn:microsoft.com/office/officeart/2005/8/layout/vList2"/>
    <dgm:cxn modelId="{06934920-EF14-464D-97A0-F17ACB30B6AA}" type="presParOf" srcId="{5C614268-7A8C-4504-8C07-D177CA2FC545}" destId="{F5C7009F-A25C-4DF7-92D1-E33A803307AB}" srcOrd="3" destOrd="0" presId="urn:microsoft.com/office/officeart/2005/8/layout/vList2"/>
    <dgm:cxn modelId="{00BAB815-0E44-4466-A243-D21C07633B31}" type="presParOf" srcId="{5C614268-7A8C-4504-8C07-D177CA2FC545}" destId="{BDD4F041-AEE7-47CF-93C9-743F3216FC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2B2D56-353F-4F59-9CFA-8182ED2041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E51FDBC3-E337-422E-BB7C-A2F390A21BC2}">
      <dgm:prSet phldrT="[Metin]" custT="1"/>
      <dgm:spPr>
        <a:solidFill>
          <a:schemeClr val="bg1"/>
        </a:solidFill>
      </dgm:spPr>
      <dgm:t>
        <a:bodyPr/>
        <a:lstStyle/>
        <a:p>
          <a:r>
            <a:rPr lang="tr-TR" sz="2000" b="1" dirty="0">
              <a:solidFill>
                <a:schemeClr val="tx1"/>
              </a:solidFill>
              <a:latin typeface="Times New Roman" panose="02020603050405020304" pitchFamily="18" charset="0"/>
              <a:cs typeface="Times New Roman" panose="02020603050405020304" pitchFamily="18" charset="0"/>
            </a:rPr>
            <a:t>A- ÜRETTİKLERİ ÜRÜNLERİ</a:t>
          </a:r>
          <a:endParaRPr lang="tr-TR" sz="2000" b="1" dirty="0">
            <a:solidFill>
              <a:schemeClr val="tx1"/>
            </a:solidFill>
          </a:endParaRPr>
        </a:p>
      </dgm:t>
    </dgm:pt>
    <dgm:pt modelId="{ABD12E83-CBC0-4AB0-AA02-A07F0D22A279}" type="parTrans" cxnId="{178521D3-86AF-4D16-AC16-21691CE79D78}">
      <dgm:prSet/>
      <dgm:spPr/>
      <dgm:t>
        <a:bodyPr/>
        <a:lstStyle/>
        <a:p>
          <a:endParaRPr lang="tr-TR"/>
        </a:p>
      </dgm:t>
    </dgm:pt>
    <dgm:pt modelId="{BC3814D6-23C4-4BF2-B81D-95DDF76573D6}" type="sibTrans" cxnId="{178521D3-86AF-4D16-AC16-21691CE79D78}">
      <dgm:prSet/>
      <dgm:spPr/>
      <dgm:t>
        <a:bodyPr/>
        <a:lstStyle/>
        <a:p>
          <a:endParaRPr lang="tr-TR"/>
        </a:p>
      </dgm:t>
    </dgm:pt>
    <dgm:pt modelId="{612A87F6-C96C-4FD1-8594-7D340C279C13}">
      <dgm:prSet phldrT="[Metin]" custT="1"/>
      <dgm:spPr>
        <a:solidFill>
          <a:schemeClr val="bg2"/>
        </a:solidFill>
      </dgm:spPr>
      <dgm:t>
        <a:bodyPr/>
        <a:lstStyle/>
        <a:p>
          <a:r>
            <a:rPr lang="tr-TR" sz="1800" b="1" u="sng" dirty="0">
              <a:solidFill>
                <a:schemeClr val="tx1"/>
              </a:solidFill>
              <a:latin typeface="Times New Roman" panose="02020603050405020304" pitchFamily="18" charset="0"/>
              <a:cs typeface="Times New Roman" panose="02020603050405020304" pitchFamily="18" charset="0"/>
            </a:rPr>
            <a:t>1- YURT İÇİNDE SATILMASI </a:t>
          </a:r>
          <a:endParaRPr lang="tr-TR" sz="1800" dirty="0">
            <a:solidFill>
              <a:schemeClr val="tx1"/>
            </a:solidFill>
          </a:endParaRPr>
        </a:p>
      </dgm:t>
    </dgm:pt>
    <dgm:pt modelId="{3D871F79-875D-4F6B-A5B7-EE16D0EEC2C3}" type="parTrans" cxnId="{D1FE24D6-5378-4EA3-933E-D6C2B00DFAC5}">
      <dgm:prSet/>
      <dgm:spPr/>
      <dgm:t>
        <a:bodyPr/>
        <a:lstStyle/>
        <a:p>
          <a:endParaRPr lang="tr-TR"/>
        </a:p>
      </dgm:t>
    </dgm:pt>
    <dgm:pt modelId="{F58050BB-C329-45C8-899E-53936B120781}" type="sibTrans" cxnId="{D1FE24D6-5378-4EA3-933E-D6C2B00DFAC5}">
      <dgm:prSet/>
      <dgm:spPr/>
      <dgm:t>
        <a:bodyPr/>
        <a:lstStyle/>
        <a:p>
          <a:endParaRPr lang="tr-TR"/>
        </a:p>
      </dgm:t>
    </dgm:pt>
    <dgm:pt modelId="{D99E9E5C-8462-4256-836B-19DED3EEBF08}">
      <dgm:prSet phldrT="[Metin]" custT="1"/>
      <dgm:spPr>
        <a:solidFill>
          <a:schemeClr val="accent1">
            <a:lumMod val="20000"/>
            <a:lumOff val="80000"/>
          </a:schemeClr>
        </a:solidFill>
      </dgm:spPr>
      <dgm:t>
        <a:bodyPr/>
        <a:lstStyle/>
        <a:p>
          <a:r>
            <a:rPr lang="tr-TR" sz="1800" b="1" u="sng" dirty="0">
              <a:solidFill>
                <a:schemeClr val="tx1"/>
              </a:solidFill>
              <a:latin typeface="Times New Roman" panose="02020603050405020304" pitchFamily="18" charset="0"/>
              <a:cs typeface="Times New Roman" panose="02020603050405020304" pitchFamily="18" charset="0"/>
            </a:rPr>
            <a:t>2- YURT DIŞINDA SATILMASI </a:t>
          </a:r>
          <a:endParaRPr lang="tr-TR" sz="1800" dirty="0">
            <a:solidFill>
              <a:schemeClr val="tx1"/>
            </a:solidFill>
          </a:endParaRPr>
        </a:p>
      </dgm:t>
    </dgm:pt>
    <dgm:pt modelId="{FF58AB4A-2EDD-4E51-AFE9-316AF466B83F}" type="parTrans" cxnId="{A6F6ABF9-0204-4D02-A278-EE950A3C8F84}">
      <dgm:prSet/>
      <dgm:spPr/>
      <dgm:t>
        <a:bodyPr/>
        <a:lstStyle/>
        <a:p>
          <a:endParaRPr lang="tr-TR"/>
        </a:p>
      </dgm:t>
    </dgm:pt>
    <dgm:pt modelId="{95490676-F632-43BA-B101-36B7A9197EC0}" type="sibTrans" cxnId="{A6F6ABF9-0204-4D02-A278-EE950A3C8F84}">
      <dgm:prSet/>
      <dgm:spPr/>
      <dgm:t>
        <a:bodyPr/>
        <a:lstStyle/>
        <a:p>
          <a:endParaRPr lang="tr-TR"/>
        </a:p>
      </dgm:t>
    </dgm:pt>
    <dgm:pt modelId="{71EB329A-AE38-40E1-8289-BFD8CEBF0859}" type="pres">
      <dgm:prSet presAssocID="{652B2D56-353F-4F59-9CFA-8182ED204133}" presName="hierChild1" presStyleCnt="0">
        <dgm:presLayoutVars>
          <dgm:orgChart val="1"/>
          <dgm:chPref val="1"/>
          <dgm:dir/>
          <dgm:animOne val="branch"/>
          <dgm:animLvl val="lvl"/>
          <dgm:resizeHandles/>
        </dgm:presLayoutVars>
      </dgm:prSet>
      <dgm:spPr/>
    </dgm:pt>
    <dgm:pt modelId="{0CBF60F9-C68D-46B2-9DCF-D1BEA7338403}" type="pres">
      <dgm:prSet presAssocID="{E51FDBC3-E337-422E-BB7C-A2F390A21BC2}" presName="hierRoot1" presStyleCnt="0">
        <dgm:presLayoutVars>
          <dgm:hierBranch val="init"/>
        </dgm:presLayoutVars>
      </dgm:prSet>
      <dgm:spPr/>
    </dgm:pt>
    <dgm:pt modelId="{E22E0336-6ED2-4D45-87DC-0524314C5084}" type="pres">
      <dgm:prSet presAssocID="{E51FDBC3-E337-422E-BB7C-A2F390A21BC2}" presName="rootComposite1" presStyleCnt="0"/>
      <dgm:spPr/>
    </dgm:pt>
    <dgm:pt modelId="{D5EFC2C4-9A65-44F8-B93B-6D9484CA6C8E}" type="pres">
      <dgm:prSet presAssocID="{E51FDBC3-E337-422E-BB7C-A2F390A21BC2}" presName="rootText1" presStyleLbl="node0" presStyleIdx="0" presStyleCnt="1" custScaleX="247470" custScaleY="50111" custLinFactNeighborX="2904" custLinFactNeighborY="-11547">
        <dgm:presLayoutVars>
          <dgm:chPref val="3"/>
        </dgm:presLayoutVars>
      </dgm:prSet>
      <dgm:spPr/>
    </dgm:pt>
    <dgm:pt modelId="{6DBB86C6-EF77-42A2-BBD4-155BF93B8DCB}" type="pres">
      <dgm:prSet presAssocID="{E51FDBC3-E337-422E-BB7C-A2F390A21BC2}" presName="rootConnector1" presStyleLbl="node1" presStyleIdx="0" presStyleCnt="0"/>
      <dgm:spPr/>
    </dgm:pt>
    <dgm:pt modelId="{F114D792-0073-49F6-A327-D28A24A9CB49}" type="pres">
      <dgm:prSet presAssocID="{E51FDBC3-E337-422E-BB7C-A2F390A21BC2}" presName="hierChild2" presStyleCnt="0"/>
      <dgm:spPr/>
    </dgm:pt>
    <dgm:pt modelId="{14DA89E9-49C8-452C-9861-B6A6E2245F8F}" type="pres">
      <dgm:prSet presAssocID="{3D871F79-875D-4F6B-A5B7-EE16D0EEC2C3}" presName="Name37" presStyleLbl="parChTrans1D2" presStyleIdx="0" presStyleCnt="2"/>
      <dgm:spPr/>
    </dgm:pt>
    <dgm:pt modelId="{6C517459-C0FF-464F-BCCD-816684BAA055}" type="pres">
      <dgm:prSet presAssocID="{612A87F6-C96C-4FD1-8594-7D340C279C13}" presName="hierRoot2" presStyleCnt="0">
        <dgm:presLayoutVars>
          <dgm:hierBranch val="init"/>
        </dgm:presLayoutVars>
      </dgm:prSet>
      <dgm:spPr/>
    </dgm:pt>
    <dgm:pt modelId="{3DFB00A9-C950-4B8C-8C86-9EB905D9F103}" type="pres">
      <dgm:prSet presAssocID="{612A87F6-C96C-4FD1-8594-7D340C279C13}" presName="rootComposite" presStyleCnt="0"/>
      <dgm:spPr/>
    </dgm:pt>
    <dgm:pt modelId="{5C073254-33C1-4FA8-9279-56BA6B138F52}" type="pres">
      <dgm:prSet presAssocID="{612A87F6-C96C-4FD1-8594-7D340C279C13}" presName="rootText" presStyleLbl="node2" presStyleIdx="0" presStyleCnt="2" custScaleX="266789" custScaleY="58714">
        <dgm:presLayoutVars>
          <dgm:chPref val="3"/>
        </dgm:presLayoutVars>
      </dgm:prSet>
      <dgm:spPr/>
    </dgm:pt>
    <dgm:pt modelId="{35857A02-8A2C-46C1-ACF3-28616B479D7B}" type="pres">
      <dgm:prSet presAssocID="{612A87F6-C96C-4FD1-8594-7D340C279C13}" presName="rootConnector" presStyleLbl="node2" presStyleIdx="0" presStyleCnt="2"/>
      <dgm:spPr/>
    </dgm:pt>
    <dgm:pt modelId="{F9325B87-1076-4790-80BE-B3A8457ECC7A}" type="pres">
      <dgm:prSet presAssocID="{612A87F6-C96C-4FD1-8594-7D340C279C13}" presName="hierChild4" presStyleCnt="0"/>
      <dgm:spPr/>
    </dgm:pt>
    <dgm:pt modelId="{A2DC8EA8-4AB7-4C70-86C6-3EAB5029198D}" type="pres">
      <dgm:prSet presAssocID="{612A87F6-C96C-4FD1-8594-7D340C279C13}" presName="hierChild5" presStyleCnt="0"/>
      <dgm:spPr/>
    </dgm:pt>
    <dgm:pt modelId="{03F6900A-F664-4D42-B470-99EC8854C5F6}" type="pres">
      <dgm:prSet presAssocID="{FF58AB4A-2EDD-4E51-AFE9-316AF466B83F}" presName="Name37" presStyleLbl="parChTrans1D2" presStyleIdx="1" presStyleCnt="2"/>
      <dgm:spPr/>
    </dgm:pt>
    <dgm:pt modelId="{4AED5277-63DC-4100-B5A8-7247C0340861}" type="pres">
      <dgm:prSet presAssocID="{D99E9E5C-8462-4256-836B-19DED3EEBF08}" presName="hierRoot2" presStyleCnt="0">
        <dgm:presLayoutVars>
          <dgm:hierBranch val="init"/>
        </dgm:presLayoutVars>
      </dgm:prSet>
      <dgm:spPr/>
    </dgm:pt>
    <dgm:pt modelId="{6900AE61-D45B-4D80-AAC4-1AF71A51F195}" type="pres">
      <dgm:prSet presAssocID="{D99E9E5C-8462-4256-836B-19DED3EEBF08}" presName="rootComposite" presStyleCnt="0"/>
      <dgm:spPr/>
    </dgm:pt>
    <dgm:pt modelId="{7FBB38A8-C6F7-4C1E-B0B4-1BDC46215F58}" type="pres">
      <dgm:prSet presAssocID="{D99E9E5C-8462-4256-836B-19DED3EEBF08}" presName="rootText" presStyleLbl="node2" presStyleIdx="1" presStyleCnt="2" custScaleX="254183" custScaleY="62935">
        <dgm:presLayoutVars>
          <dgm:chPref val="3"/>
        </dgm:presLayoutVars>
      </dgm:prSet>
      <dgm:spPr/>
    </dgm:pt>
    <dgm:pt modelId="{8835FC0C-4FA5-4041-978B-5B5F8AC54271}" type="pres">
      <dgm:prSet presAssocID="{D99E9E5C-8462-4256-836B-19DED3EEBF08}" presName="rootConnector" presStyleLbl="node2" presStyleIdx="1" presStyleCnt="2"/>
      <dgm:spPr/>
    </dgm:pt>
    <dgm:pt modelId="{61DBA38D-8E34-4E51-ABC7-1B0149285C3B}" type="pres">
      <dgm:prSet presAssocID="{D99E9E5C-8462-4256-836B-19DED3EEBF08}" presName="hierChild4" presStyleCnt="0"/>
      <dgm:spPr/>
    </dgm:pt>
    <dgm:pt modelId="{FC23415C-BE75-494B-8EDE-4DA8AE54AD1E}" type="pres">
      <dgm:prSet presAssocID="{D99E9E5C-8462-4256-836B-19DED3EEBF08}" presName="hierChild5" presStyleCnt="0"/>
      <dgm:spPr/>
    </dgm:pt>
    <dgm:pt modelId="{E8CFDFB3-4D54-4846-93DA-138937053471}" type="pres">
      <dgm:prSet presAssocID="{E51FDBC3-E337-422E-BB7C-A2F390A21BC2}" presName="hierChild3" presStyleCnt="0"/>
      <dgm:spPr/>
    </dgm:pt>
  </dgm:ptLst>
  <dgm:cxnLst>
    <dgm:cxn modelId="{90369B0A-C183-4776-A98B-3A1AE1D562E5}" type="presOf" srcId="{652B2D56-353F-4F59-9CFA-8182ED204133}" destId="{71EB329A-AE38-40E1-8289-BFD8CEBF0859}" srcOrd="0" destOrd="0" presId="urn:microsoft.com/office/officeart/2005/8/layout/orgChart1"/>
    <dgm:cxn modelId="{588F630E-A0B4-4571-84CB-A8C3B634FFE9}" type="presOf" srcId="{D99E9E5C-8462-4256-836B-19DED3EEBF08}" destId="{8835FC0C-4FA5-4041-978B-5B5F8AC54271}" srcOrd="1" destOrd="0" presId="urn:microsoft.com/office/officeart/2005/8/layout/orgChart1"/>
    <dgm:cxn modelId="{D0923562-D155-4810-B83C-EB42040AD216}" type="presOf" srcId="{E51FDBC3-E337-422E-BB7C-A2F390A21BC2}" destId="{6DBB86C6-EF77-42A2-BBD4-155BF93B8DCB}" srcOrd="1" destOrd="0" presId="urn:microsoft.com/office/officeart/2005/8/layout/orgChart1"/>
    <dgm:cxn modelId="{EF1A4D46-F233-484E-99BC-8F6B71DB750A}" type="presOf" srcId="{3D871F79-875D-4F6B-A5B7-EE16D0EEC2C3}" destId="{14DA89E9-49C8-452C-9861-B6A6E2245F8F}" srcOrd="0" destOrd="0" presId="urn:microsoft.com/office/officeart/2005/8/layout/orgChart1"/>
    <dgm:cxn modelId="{52567D66-C637-4C24-88B6-A3A72B5035CD}" type="presOf" srcId="{D99E9E5C-8462-4256-836B-19DED3EEBF08}" destId="{7FBB38A8-C6F7-4C1E-B0B4-1BDC46215F58}" srcOrd="0" destOrd="0" presId="urn:microsoft.com/office/officeart/2005/8/layout/orgChart1"/>
    <dgm:cxn modelId="{53118F7B-5CA2-40E8-BB85-B8CA75DA3CE7}" type="presOf" srcId="{E51FDBC3-E337-422E-BB7C-A2F390A21BC2}" destId="{D5EFC2C4-9A65-44F8-B93B-6D9484CA6C8E}" srcOrd="0" destOrd="0" presId="urn:microsoft.com/office/officeart/2005/8/layout/orgChart1"/>
    <dgm:cxn modelId="{88ED7C87-110B-458F-A28D-EADD2C2035A5}" type="presOf" srcId="{612A87F6-C96C-4FD1-8594-7D340C279C13}" destId="{5C073254-33C1-4FA8-9279-56BA6B138F52}" srcOrd="0" destOrd="0" presId="urn:microsoft.com/office/officeart/2005/8/layout/orgChart1"/>
    <dgm:cxn modelId="{CFED09C6-C7A3-46F8-9EAE-E145837B544A}" type="presOf" srcId="{612A87F6-C96C-4FD1-8594-7D340C279C13}" destId="{35857A02-8A2C-46C1-ACF3-28616B479D7B}" srcOrd="1" destOrd="0" presId="urn:microsoft.com/office/officeart/2005/8/layout/orgChart1"/>
    <dgm:cxn modelId="{178521D3-86AF-4D16-AC16-21691CE79D78}" srcId="{652B2D56-353F-4F59-9CFA-8182ED204133}" destId="{E51FDBC3-E337-422E-BB7C-A2F390A21BC2}" srcOrd="0" destOrd="0" parTransId="{ABD12E83-CBC0-4AB0-AA02-A07F0D22A279}" sibTransId="{BC3814D6-23C4-4BF2-B81D-95DDF76573D6}"/>
    <dgm:cxn modelId="{D1FE24D6-5378-4EA3-933E-D6C2B00DFAC5}" srcId="{E51FDBC3-E337-422E-BB7C-A2F390A21BC2}" destId="{612A87F6-C96C-4FD1-8594-7D340C279C13}" srcOrd="0" destOrd="0" parTransId="{3D871F79-875D-4F6B-A5B7-EE16D0EEC2C3}" sibTransId="{F58050BB-C329-45C8-899E-53936B120781}"/>
    <dgm:cxn modelId="{E8F394EB-E83A-4F91-8ED7-E2F39C1AD11E}" type="presOf" srcId="{FF58AB4A-2EDD-4E51-AFE9-316AF466B83F}" destId="{03F6900A-F664-4D42-B470-99EC8854C5F6}" srcOrd="0" destOrd="0" presId="urn:microsoft.com/office/officeart/2005/8/layout/orgChart1"/>
    <dgm:cxn modelId="{A6F6ABF9-0204-4D02-A278-EE950A3C8F84}" srcId="{E51FDBC3-E337-422E-BB7C-A2F390A21BC2}" destId="{D99E9E5C-8462-4256-836B-19DED3EEBF08}" srcOrd="1" destOrd="0" parTransId="{FF58AB4A-2EDD-4E51-AFE9-316AF466B83F}" sibTransId="{95490676-F632-43BA-B101-36B7A9197EC0}"/>
    <dgm:cxn modelId="{4FD78F25-E5DA-44CE-AE5D-C4AE53AAF084}" type="presParOf" srcId="{71EB329A-AE38-40E1-8289-BFD8CEBF0859}" destId="{0CBF60F9-C68D-46B2-9DCF-D1BEA7338403}" srcOrd="0" destOrd="0" presId="urn:microsoft.com/office/officeart/2005/8/layout/orgChart1"/>
    <dgm:cxn modelId="{C22AEE50-748C-4538-840A-B0E8AA5CB957}" type="presParOf" srcId="{0CBF60F9-C68D-46B2-9DCF-D1BEA7338403}" destId="{E22E0336-6ED2-4D45-87DC-0524314C5084}" srcOrd="0" destOrd="0" presId="urn:microsoft.com/office/officeart/2005/8/layout/orgChart1"/>
    <dgm:cxn modelId="{B0260FB4-78DE-49F6-88EA-E9F96A1B11EC}" type="presParOf" srcId="{E22E0336-6ED2-4D45-87DC-0524314C5084}" destId="{D5EFC2C4-9A65-44F8-B93B-6D9484CA6C8E}" srcOrd="0" destOrd="0" presId="urn:microsoft.com/office/officeart/2005/8/layout/orgChart1"/>
    <dgm:cxn modelId="{887BBE71-0EE0-486B-9FEF-C89FA5F9EC42}" type="presParOf" srcId="{E22E0336-6ED2-4D45-87DC-0524314C5084}" destId="{6DBB86C6-EF77-42A2-BBD4-155BF93B8DCB}" srcOrd="1" destOrd="0" presId="urn:microsoft.com/office/officeart/2005/8/layout/orgChart1"/>
    <dgm:cxn modelId="{CA8E638F-F483-4F6D-8EC4-661A1E4C1C9D}" type="presParOf" srcId="{0CBF60F9-C68D-46B2-9DCF-D1BEA7338403}" destId="{F114D792-0073-49F6-A327-D28A24A9CB49}" srcOrd="1" destOrd="0" presId="urn:microsoft.com/office/officeart/2005/8/layout/orgChart1"/>
    <dgm:cxn modelId="{6810572F-F62C-4560-9CAA-750260854C6B}" type="presParOf" srcId="{F114D792-0073-49F6-A327-D28A24A9CB49}" destId="{14DA89E9-49C8-452C-9861-B6A6E2245F8F}" srcOrd="0" destOrd="0" presId="urn:microsoft.com/office/officeart/2005/8/layout/orgChart1"/>
    <dgm:cxn modelId="{B2AFBA99-988C-443C-AA8E-5F1AA6A34110}" type="presParOf" srcId="{F114D792-0073-49F6-A327-D28A24A9CB49}" destId="{6C517459-C0FF-464F-BCCD-816684BAA055}" srcOrd="1" destOrd="0" presId="urn:microsoft.com/office/officeart/2005/8/layout/orgChart1"/>
    <dgm:cxn modelId="{B2CF9945-684B-48EF-B94F-61E43E998E3D}" type="presParOf" srcId="{6C517459-C0FF-464F-BCCD-816684BAA055}" destId="{3DFB00A9-C950-4B8C-8C86-9EB905D9F103}" srcOrd="0" destOrd="0" presId="urn:microsoft.com/office/officeart/2005/8/layout/orgChart1"/>
    <dgm:cxn modelId="{95F1E526-AD13-47EA-A733-D6A019974B29}" type="presParOf" srcId="{3DFB00A9-C950-4B8C-8C86-9EB905D9F103}" destId="{5C073254-33C1-4FA8-9279-56BA6B138F52}" srcOrd="0" destOrd="0" presId="urn:microsoft.com/office/officeart/2005/8/layout/orgChart1"/>
    <dgm:cxn modelId="{BAD1216E-FC2F-4EF9-8092-9FA9F0C3437C}" type="presParOf" srcId="{3DFB00A9-C950-4B8C-8C86-9EB905D9F103}" destId="{35857A02-8A2C-46C1-ACF3-28616B479D7B}" srcOrd="1" destOrd="0" presId="urn:microsoft.com/office/officeart/2005/8/layout/orgChart1"/>
    <dgm:cxn modelId="{101BA04C-E2B0-4E16-B863-98F73427AC47}" type="presParOf" srcId="{6C517459-C0FF-464F-BCCD-816684BAA055}" destId="{F9325B87-1076-4790-80BE-B3A8457ECC7A}" srcOrd="1" destOrd="0" presId="urn:microsoft.com/office/officeart/2005/8/layout/orgChart1"/>
    <dgm:cxn modelId="{4B3CB1BD-C551-48FE-A91C-99D647688DA5}" type="presParOf" srcId="{6C517459-C0FF-464F-BCCD-816684BAA055}" destId="{A2DC8EA8-4AB7-4C70-86C6-3EAB5029198D}" srcOrd="2" destOrd="0" presId="urn:microsoft.com/office/officeart/2005/8/layout/orgChart1"/>
    <dgm:cxn modelId="{F57409D8-2E3E-434E-AD0E-8FCA968FA0B3}" type="presParOf" srcId="{F114D792-0073-49F6-A327-D28A24A9CB49}" destId="{03F6900A-F664-4D42-B470-99EC8854C5F6}" srcOrd="2" destOrd="0" presId="urn:microsoft.com/office/officeart/2005/8/layout/orgChart1"/>
    <dgm:cxn modelId="{454D4046-2BAC-43F2-99CF-ECBE7C004C28}" type="presParOf" srcId="{F114D792-0073-49F6-A327-D28A24A9CB49}" destId="{4AED5277-63DC-4100-B5A8-7247C0340861}" srcOrd="3" destOrd="0" presId="urn:microsoft.com/office/officeart/2005/8/layout/orgChart1"/>
    <dgm:cxn modelId="{AD0D5CC3-465B-4D82-83B0-0A948825E67E}" type="presParOf" srcId="{4AED5277-63DC-4100-B5A8-7247C0340861}" destId="{6900AE61-D45B-4D80-AAC4-1AF71A51F195}" srcOrd="0" destOrd="0" presId="urn:microsoft.com/office/officeart/2005/8/layout/orgChart1"/>
    <dgm:cxn modelId="{1B76733A-BC46-4F20-8511-8A48D20E0E7E}" type="presParOf" srcId="{6900AE61-D45B-4D80-AAC4-1AF71A51F195}" destId="{7FBB38A8-C6F7-4C1E-B0B4-1BDC46215F58}" srcOrd="0" destOrd="0" presId="urn:microsoft.com/office/officeart/2005/8/layout/orgChart1"/>
    <dgm:cxn modelId="{63C22C1C-C52B-4E2A-9F34-C7C9800B7FE0}" type="presParOf" srcId="{6900AE61-D45B-4D80-AAC4-1AF71A51F195}" destId="{8835FC0C-4FA5-4041-978B-5B5F8AC54271}" srcOrd="1" destOrd="0" presId="urn:microsoft.com/office/officeart/2005/8/layout/orgChart1"/>
    <dgm:cxn modelId="{4C472772-C399-4B10-8C5C-C64FE1AEAE5E}" type="presParOf" srcId="{4AED5277-63DC-4100-B5A8-7247C0340861}" destId="{61DBA38D-8E34-4E51-ABC7-1B0149285C3B}" srcOrd="1" destOrd="0" presId="urn:microsoft.com/office/officeart/2005/8/layout/orgChart1"/>
    <dgm:cxn modelId="{71191FB7-36A9-468F-A29E-746E0A8D5457}" type="presParOf" srcId="{4AED5277-63DC-4100-B5A8-7247C0340861}" destId="{FC23415C-BE75-494B-8EDE-4DA8AE54AD1E}" srcOrd="2" destOrd="0" presId="urn:microsoft.com/office/officeart/2005/8/layout/orgChart1"/>
    <dgm:cxn modelId="{BCC9ED75-72C2-47CF-A8FF-A3ED4198BEFC}" type="presParOf" srcId="{0CBF60F9-C68D-46B2-9DCF-D1BEA7338403}" destId="{E8CFDFB3-4D54-4846-93DA-1389370534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72194-54AA-4003-B1F7-C92F69C11F7E}">
      <dsp:nvSpPr>
        <dsp:cNvPr id="0" name=""/>
        <dsp:cNvSpPr/>
      </dsp:nvSpPr>
      <dsp:spPr>
        <a:xfrm>
          <a:off x="4148245" y="3828818"/>
          <a:ext cx="518879" cy="401531"/>
        </a:xfrm>
        <a:custGeom>
          <a:avLst/>
          <a:gdLst/>
          <a:ahLst/>
          <a:cxnLst/>
          <a:rect l="0" t="0" r="0" b="0"/>
          <a:pathLst>
            <a:path>
              <a:moveTo>
                <a:pt x="0" y="0"/>
              </a:moveTo>
              <a:lnTo>
                <a:pt x="259439" y="0"/>
              </a:lnTo>
              <a:lnTo>
                <a:pt x="259439" y="401531"/>
              </a:lnTo>
              <a:lnTo>
                <a:pt x="518879" y="401531"/>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91282" y="4013181"/>
        <a:ext cx="32804" cy="32804"/>
      </dsp:txXfrm>
    </dsp:sp>
    <dsp:sp modelId="{115B2CB1-3216-4B0F-9361-7003E8A92F16}">
      <dsp:nvSpPr>
        <dsp:cNvPr id="0" name=""/>
        <dsp:cNvSpPr/>
      </dsp:nvSpPr>
      <dsp:spPr>
        <a:xfrm>
          <a:off x="4148245" y="3463928"/>
          <a:ext cx="441908" cy="364889"/>
        </a:xfrm>
        <a:custGeom>
          <a:avLst/>
          <a:gdLst/>
          <a:ahLst/>
          <a:cxnLst/>
          <a:rect l="0" t="0" r="0" b="0"/>
          <a:pathLst>
            <a:path>
              <a:moveTo>
                <a:pt x="0" y="364889"/>
              </a:moveTo>
              <a:lnTo>
                <a:pt x="220954" y="364889"/>
              </a:lnTo>
              <a:lnTo>
                <a:pt x="220954" y="0"/>
              </a:lnTo>
              <a:lnTo>
                <a:pt x="441908" y="0"/>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54872" y="3632046"/>
        <a:ext cx="28654" cy="28654"/>
      </dsp:txXfrm>
    </dsp:sp>
    <dsp:sp modelId="{45B83124-0525-4BD3-8D4C-1E1280F58F09}">
      <dsp:nvSpPr>
        <dsp:cNvPr id="0" name=""/>
        <dsp:cNvSpPr/>
      </dsp:nvSpPr>
      <dsp:spPr>
        <a:xfrm>
          <a:off x="1159502" y="2268055"/>
          <a:ext cx="432436" cy="1560762"/>
        </a:xfrm>
        <a:custGeom>
          <a:avLst/>
          <a:gdLst/>
          <a:ahLst/>
          <a:cxnLst/>
          <a:rect l="0" t="0" r="0" b="0"/>
          <a:pathLst>
            <a:path>
              <a:moveTo>
                <a:pt x="0" y="0"/>
              </a:moveTo>
              <a:lnTo>
                <a:pt x="216218" y="0"/>
              </a:lnTo>
              <a:lnTo>
                <a:pt x="216218" y="1560762"/>
              </a:lnTo>
              <a:lnTo>
                <a:pt x="432436" y="1560762"/>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335231" y="3007947"/>
        <a:ext cx="80978" cy="80978"/>
      </dsp:txXfrm>
    </dsp:sp>
    <dsp:sp modelId="{EF8B41CC-D4CC-49B0-B4B4-381B9469CD84}">
      <dsp:nvSpPr>
        <dsp:cNvPr id="0" name=""/>
        <dsp:cNvSpPr/>
      </dsp:nvSpPr>
      <dsp:spPr>
        <a:xfrm>
          <a:off x="4139196" y="2545510"/>
          <a:ext cx="520310" cy="91440"/>
        </a:xfrm>
        <a:custGeom>
          <a:avLst/>
          <a:gdLst/>
          <a:ahLst/>
          <a:cxnLst/>
          <a:rect l="0" t="0" r="0" b="0"/>
          <a:pathLst>
            <a:path>
              <a:moveTo>
                <a:pt x="0" y="45720"/>
              </a:moveTo>
              <a:lnTo>
                <a:pt x="520310" y="45720"/>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86343" y="2578223"/>
        <a:ext cx="26015" cy="26015"/>
      </dsp:txXfrm>
    </dsp:sp>
    <dsp:sp modelId="{DC2BCF90-3BDC-4882-9D7B-48B6EED8F5AE}">
      <dsp:nvSpPr>
        <dsp:cNvPr id="0" name=""/>
        <dsp:cNvSpPr/>
      </dsp:nvSpPr>
      <dsp:spPr>
        <a:xfrm>
          <a:off x="1159502" y="2268055"/>
          <a:ext cx="423387" cy="323175"/>
        </a:xfrm>
        <a:custGeom>
          <a:avLst/>
          <a:gdLst/>
          <a:ahLst/>
          <a:cxnLst/>
          <a:rect l="0" t="0" r="0" b="0"/>
          <a:pathLst>
            <a:path>
              <a:moveTo>
                <a:pt x="0" y="0"/>
              </a:moveTo>
              <a:lnTo>
                <a:pt x="211693" y="0"/>
              </a:lnTo>
              <a:lnTo>
                <a:pt x="211693" y="323175"/>
              </a:lnTo>
              <a:lnTo>
                <a:pt x="423387" y="323175"/>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357880" y="2416327"/>
        <a:ext cx="26631" cy="26631"/>
      </dsp:txXfrm>
    </dsp:sp>
    <dsp:sp modelId="{B43009AC-F072-497F-8D0B-98AB58B3C55B}">
      <dsp:nvSpPr>
        <dsp:cNvPr id="0" name=""/>
        <dsp:cNvSpPr/>
      </dsp:nvSpPr>
      <dsp:spPr>
        <a:xfrm>
          <a:off x="4139196" y="1633712"/>
          <a:ext cx="520310" cy="91440"/>
        </a:xfrm>
        <a:custGeom>
          <a:avLst/>
          <a:gdLst/>
          <a:ahLst/>
          <a:cxnLst/>
          <a:rect l="0" t="0" r="0" b="0"/>
          <a:pathLst>
            <a:path>
              <a:moveTo>
                <a:pt x="0" y="45720"/>
              </a:moveTo>
              <a:lnTo>
                <a:pt x="520310" y="45720"/>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86343" y="1666424"/>
        <a:ext cx="26015" cy="26015"/>
      </dsp:txXfrm>
    </dsp:sp>
    <dsp:sp modelId="{1CC72F62-2381-49EF-AEC8-7DEE48F2150F}">
      <dsp:nvSpPr>
        <dsp:cNvPr id="0" name=""/>
        <dsp:cNvSpPr/>
      </dsp:nvSpPr>
      <dsp:spPr>
        <a:xfrm>
          <a:off x="1159502" y="1679432"/>
          <a:ext cx="423387" cy="588623"/>
        </a:xfrm>
        <a:custGeom>
          <a:avLst/>
          <a:gdLst/>
          <a:ahLst/>
          <a:cxnLst/>
          <a:rect l="0" t="0" r="0" b="0"/>
          <a:pathLst>
            <a:path>
              <a:moveTo>
                <a:pt x="0" y="588623"/>
              </a:moveTo>
              <a:lnTo>
                <a:pt x="211693" y="588623"/>
              </a:lnTo>
              <a:lnTo>
                <a:pt x="211693" y="0"/>
              </a:lnTo>
              <a:lnTo>
                <a:pt x="423387" y="0"/>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353069" y="1955617"/>
        <a:ext cx="36253" cy="36253"/>
      </dsp:txXfrm>
    </dsp:sp>
    <dsp:sp modelId="{24757112-3C8D-469E-9973-0A1E931ACB82}">
      <dsp:nvSpPr>
        <dsp:cNvPr id="0" name=""/>
        <dsp:cNvSpPr/>
      </dsp:nvSpPr>
      <dsp:spPr>
        <a:xfrm>
          <a:off x="4196994" y="601627"/>
          <a:ext cx="470130" cy="91440"/>
        </a:xfrm>
        <a:custGeom>
          <a:avLst/>
          <a:gdLst/>
          <a:ahLst/>
          <a:cxnLst/>
          <a:rect l="0" t="0" r="0" b="0"/>
          <a:pathLst>
            <a:path>
              <a:moveTo>
                <a:pt x="0" y="45720"/>
              </a:moveTo>
              <a:lnTo>
                <a:pt x="470130" y="45720"/>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420306" y="635593"/>
        <a:ext cx="23506" cy="23506"/>
      </dsp:txXfrm>
    </dsp:sp>
    <dsp:sp modelId="{3490D95A-0FE7-4AB1-976D-70242E37873D}">
      <dsp:nvSpPr>
        <dsp:cNvPr id="0" name=""/>
        <dsp:cNvSpPr/>
      </dsp:nvSpPr>
      <dsp:spPr>
        <a:xfrm>
          <a:off x="1159502" y="647347"/>
          <a:ext cx="460734" cy="1620708"/>
        </a:xfrm>
        <a:custGeom>
          <a:avLst/>
          <a:gdLst/>
          <a:ahLst/>
          <a:cxnLst/>
          <a:rect l="0" t="0" r="0" b="0"/>
          <a:pathLst>
            <a:path>
              <a:moveTo>
                <a:pt x="0" y="1620708"/>
              </a:moveTo>
              <a:lnTo>
                <a:pt x="230367" y="1620708"/>
              </a:lnTo>
              <a:lnTo>
                <a:pt x="230367" y="0"/>
              </a:lnTo>
              <a:lnTo>
                <a:pt x="460734" y="0"/>
              </a:lnTo>
            </a:path>
          </a:pathLst>
        </a:custGeom>
        <a:noFill/>
        <a:ln w="1270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latin typeface="Times New Roman" panose="02020603050405020304" pitchFamily="18" charset="0"/>
            <a:cs typeface="Times New Roman" panose="02020603050405020304" pitchFamily="18" charset="0"/>
          </a:endParaRPr>
        </a:p>
      </dsp:txBody>
      <dsp:txXfrm>
        <a:off x="1347746" y="1415578"/>
        <a:ext cx="84246" cy="84246"/>
      </dsp:txXfrm>
    </dsp:sp>
    <dsp:sp modelId="{8126CAA7-A95E-47AD-A391-82F124CA54F8}">
      <dsp:nvSpPr>
        <dsp:cNvPr id="0" name=""/>
        <dsp:cNvSpPr/>
      </dsp:nvSpPr>
      <dsp:spPr>
        <a:xfrm rot="16200000">
          <a:off x="-1189201" y="1733089"/>
          <a:ext cx="3627477" cy="106993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b="1" kern="1200" dirty="0">
              <a:latin typeface="Times New Roman" panose="02020603050405020304" pitchFamily="18" charset="0"/>
              <a:cs typeface="Times New Roman" panose="02020603050405020304" pitchFamily="18" charset="0"/>
            </a:rPr>
            <a:t>GVK Md.40’a Göre Binek Otomobil Giderlerinin İndirim Konusu Yapılması</a:t>
          </a:r>
        </a:p>
      </dsp:txBody>
      <dsp:txXfrm>
        <a:off x="-1189201" y="1733089"/>
        <a:ext cx="3627477" cy="1069931"/>
      </dsp:txXfrm>
    </dsp:sp>
    <dsp:sp modelId="{A249B7A3-3D89-4E58-AEFD-05D3FCFDE165}">
      <dsp:nvSpPr>
        <dsp:cNvPr id="0" name=""/>
        <dsp:cNvSpPr/>
      </dsp:nvSpPr>
      <dsp:spPr>
        <a:xfrm>
          <a:off x="1620237" y="397359"/>
          <a:ext cx="2576756" cy="499976"/>
        </a:xfrm>
        <a:prstGeom prst="rect">
          <a:avLst/>
        </a:prstGeom>
        <a:solidFill>
          <a:schemeClr val="accent2">
            <a:lumMod val="20000"/>
            <a:lumOff val="80000"/>
          </a:schemeClr>
        </a:soli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Kira Gideri</a:t>
          </a:r>
          <a:r>
            <a:rPr lang="tr-TR" sz="1600" kern="1200" dirty="0">
              <a:latin typeface="Times New Roman" panose="02020603050405020304" pitchFamily="18" charset="0"/>
              <a:cs typeface="Times New Roman" panose="02020603050405020304" pitchFamily="18" charset="0"/>
            </a:rPr>
            <a:t>                             </a:t>
          </a:r>
          <a:r>
            <a:rPr lang="tr-TR" sz="1600" b="1" kern="1200" dirty="0">
              <a:latin typeface="Times New Roman" panose="02020603050405020304" pitchFamily="18" charset="0"/>
              <a:cs typeface="Times New Roman" panose="02020603050405020304" pitchFamily="18" charset="0"/>
            </a:rPr>
            <a:t>GVK Md.40/1</a:t>
          </a:r>
        </a:p>
      </dsp:txBody>
      <dsp:txXfrm>
        <a:off x="1620237" y="397359"/>
        <a:ext cx="2576756" cy="499976"/>
      </dsp:txXfrm>
    </dsp:sp>
    <dsp:sp modelId="{F9D1C9E2-50D1-43DE-9DA9-A8B115A0BD0F}">
      <dsp:nvSpPr>
        <dsp:cNvPr id="0" name=""/>
        <dsp:cNvSpPr/>
      </dsp:nvSpPr>
      <dsp:spPr>
        <a:xfrm>
          <a:off x="4667124" y="199783"/>
          <a:ext cx="6103027" cy="895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Kiralanan </a:t>
          </a:r>
          <a:r>
            <a:rPr lang="tr-TR" sz="1400" b="1" u="sng" kern="1200" dirty="0">
              <a:latin typeface="Times New Roman" panose="02020603050405020304" pitchFamily="18" charset="0"/>
              <a:cs typeface="Times New Roman" panose="02020603050405020304" pitchFamily="18" charset="0"/>
            </a:rPr>
            <a:t>her bir araç için ayrı ayrı </a:t>
          </a:r>
          <a:r>
            <a:rPr lang="tr-TR" sz="1400" kern="1200" dirty="0">
              <a:latin typeface="Times New Roman" panose="02020603050405020304" pitchFamily="18" charset="0"/>
              <a:cs typeface="Times New Roman" panose="02020603050405020304" pitchFamily="18" charset="0"/>
            </a:rPr>
            <a:t>2025 takvim yılı için </a:t>
          </a:r>
          <a:r>
            <a:rPr lang="tr-TR" sz="1400" b="1" kern="1200" dirty="0">
              <a:latin typeface="Times New Roman" panose="02020603050405020304" pitchFamily="18" charset="0"/>
              <a:cs typeface="Times New Roman" panose="02020603050405020304" pitchFamily="18" charset="0"/>
            </a:rPr>
            <a:t>aylık</a:t>
          </a:r>
          <a:r>
            <a:rPr lang="tr-TR" sz="1400" kern="1200" dirty="0">
              <a:latin typeface="Times New Roman" panose="02020603050405020304" pitchFamily="18" charset="0"/>
              <a:cs typeface="Times New Roman" panose="02020603050405020304" pitchFamily="18" charset="0"/>
            </a:rPr>
            <a:t> </a:t>
          </a:r>
          <a:r>
            <a:rPr lang="tr-TR" sz="1400" b="1" kern="1200" dirty="0">
              <a:latin typeface="Times New Roman" panose="02020603050405020304" pitchFamily="18" charset="0"/>
              <a:cs typeface="Times New Roman" panose="02020603050405020304" pitchFamily="18" charset="0"/>
            </a:rPr>
            <a:t>37.000,00 TL</a:t>
          </a:r>
          <a:r>
            <a:rPr lang="tr-TR" sz="1400" kern="1200" dirty="0">
              <a:latin typeface="Times New Roman" panose="02020603050405020304" pitchFamily="18" charset="0"/>
              <a:cs typeface="Times New Roman" panose="02020603050405020304" pitchFamily="18" charset="0"/>
            </a:rPr>
            <a:t>’yi aşmaması kaydıyla ödenen kira giderleri ticari ve mesleki kazancın tespitinde indirim konusu yapılabilir.</a:t>
          </a:r>
        </a:p>
      </dsp:txBody>
      <dsp:txXfrm>
        <a:off x="4667124" y="199783"/>
        <a:ext cx="6103027" cy="895128"/>
      </dsp:txXfrm>
    </dsp:sp>
    <dsp:sp modelId="{3988A356-3F72-4FAE-A231-F85B174526C5}">
      <dsp:nvSpPr>
        <dsp:cNvPr id="0" name=""/>
        <dsp:cNvSpPr/>
      </dsp:nvSpPr>
      <dsp:spPr>
        <a:xfrm>
          <a:off x="1582889" y="1352155"/>
          <a:ext cx="2556306" cy="654554"/>
        </a:xfrm>
        <a:prstGeom prst="rect">
          <a:avLst/>
        </a:prstGeom>
        <a:solidFill>
          <a:schemeClr val="accent2">
            <a:lumMod val="20000"/>
            <a:lumOff val="80000"/>
          </a:schemeClr>
        </a:soli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İktisabında ödenen ÖTV ve KDV Tutarları                                  </a:t>
          </a:r>
          <a:r>
            <a:rPr lang="tr-TR" sz="1600" kern="1200" dirty="0">
              <a:latin typeface="Times New Roman" panose="02020603050405020304" pitchFamily="18" charset="0"/>
              <a:cs typeface="Times New Roman" panose="02020603050405020304" pitchFamily="18" charset="0"/>
            </a:rPr>
            <a:t>GVK Md.40/1</a:t>
          </a:r>
          <a:endParaRPr lang="tr-TR" sz="1600" kern="1200" dirty="0"/>
        </a:p>
      </dsp:txBody>
      <dsp:txXfrm>
        <a:off x="1582889" y="1352155"/>
        <a:ext cx="2556306" cy="654554"/>
      </dsp:txXfrm>
    </dsp:sp>
    <dsp:sp modelId="{849D14F5-1A78-4B4B-A400-96C3E6C6A2DC}">
      <dsp:nvSpPr>
        <dsp:cNvPr id="0" name=""/>
        <dsp:cNvSpPr/>
      </dsp:nvSpPr>
      <dsp:spPr>
        <a:xfrm>
          <a:off x="4659506" y="1289751"/>
          <a:ext cx="6961307" cy="77936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Binek otomobillerin iktisabına ilişkin ödenen ÖTV ve KDV toplamının 2025 takvim yılı en fazla 99</a:t>
          </a:r>
          <a:r>
            <a:rPr lang="tr-TR" sz="1400" b="1" kern="1200" dirty="0">
              <a:latin typeface="Times New Roman" panose="02020603050405020304" pitchFamily="18" charset="0"/>
              <a:cs typeface="Times New Roman" panose="02020603050405020304" pitchFamily="18" charset="0"/>
            </a:rPr>
            <a:t>0.000,00 TL</a:t>
          </a:r>
          <a:r>
            <a:rPr lang="tr-TR" sz="1400" kern="1200" dirty="0">
              <a:latin typeface="Times New Roman" panose="02020603050405020304" pitchFamily="18" charset="0"/>
              <a:cs typeface="Times New Roman" panose="02020603050405020304" pitchFamily="18" charset="0"/>
            </a:rPr>
            <a:t>’ye kadarlık kısmı ticari ve mesleki kazancın tespitinde indirim konusu yapılabilir.</a:t>
          </a:r>
        </a:p>
      </dsp:txBody>
      <dsp:txXfrm>
        <a:off x="4659506" y="1289751"/>
        <a:ext cx="6961307" cy="779361"/>
      </dsp:txXfrm>
    </dsp:sp>
    <dsp:sp modelId="{4EF0A5E2-2D26-4A52-85CE-9A86210F7C64}">
      <dsp:nvSpPr>
        <dsp:cNvPr id="0" name=""/>
        <dsp:cNvSpPr/>
      </dsp:nvSpPr>
      <dsp:spPr>
        <a:xfrm>
          <a:off x="1582889" y="2201550"/>
          <a:ext cx="2556306" cy="779361"/>
        </a:xfrm>
        <a:prstGeom prst="rect">
          <a:avLst/>
        </a:prstGeom>
        <a:solidFill>
          <a:schemeClr val="accent2">
            <a:lumMod val="20000"/>
            <a:lumOff val="80000"/>
          </a:schemeClr>
        </a:soli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Kullanım Giderleri</a:t>
          </a:r>
          <a:r>
            <a:rPr lang="tr-TR" sz="1600" kern="1200" dirty="0">
              <a:latin typeface="Times New Roman" panose="02020603050405020304" pitchFamily="18" charset="0"/>
              <a:cs typeface="Times New Roman" panose="02020603050405020304" pitchFamily="18" charset="0"/>
            </a:rPr>
            <a:t>                (Yakıt, Tamir-Bakım, Sigorta, Kasko vb.)                                         GVK Md.40/5</a:t>
          </a:r>
          <a:endParaRPr lang="tr-TR" sz="1600" kern="1200" dirty="0"/>
        </a:p>
      </dsp:txBody>
      <dsp:txXfrm>
        <a:off x="1582889" y="2201550"/>
        <a:ext cx="2556306" cy="779361"/>
      </dsp:txXfrm>
    </dsp:sp>
    <dsp:sp modelId="{D8B64FFC-5875-40FB-9F4E-C8014E51F569}">
      <dsp:nvSpPr>
        <dsp:cNvPr id="0" name=""/>
        <dsp:cNvSpPr/>
      </dsp:nvSpPr>
      <dsp:spPr>
        <a:xfrm>
          <a:off x="4659506" y="2369311"/>
          <a:ext cx="6214175" cy="44383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Binek otomobil kullanım giderlerinin en fazla </a:t>
          </a:r>
          <a:r>
            <a:rPr lang="tr-TR" sz="1400" b="1" kern="1200" dirty="0">
              <a:latin typeface="Times New Roman" panose="02020603050405020304" pitchFamily="18" charset="0"/>
              <a:cs typeface="Times New Roman" panose="02020603050405020304" pitchFamily="18" charset="0"/>
            </a:rPr>
            <a:t>%70</a:t>
          </a:r>
          <a:r>
            <a:rPr lang="tr-TR" sz="1400" kern="1200" dirty="0">
              <a:latin typeface="Times New Roman" panose="02020603050405020304" pitchFamily="18" charset="0"/>
              <a:cs typeface="Times New Roman" panose="02020603050405020304" pitchFamily="18" charset="0"/>
            </a:rPr>
            <a:t>’i ticari ve mesleki kazancın tespitinde indirim konusu yapılabilir.</a:t>
          </a:r>
        </a:p>
      </dsp:txBody>
      <dsp:txXfrm>
        <a:off x="4659506" y="2369311"/>
        <a:ext cx="6214175" cy="443838"/>
      </dsp:txXfrm>
    </dsp:sp>
    <dsp:sp modelId="{4C2954D1-3382-44CA-A5C6-6CFDC4B45584}">
      <dsp:nvSpPr>
        <dsp:cNvPr id="0" name=""/>
        <dsp:cNvSpPr/>
      </dsp:nvSpPr>
      <dsp:spPr>
        <a:xfrm>
          <a:off x="1591939" y="3559739"/>
          <a:ext cx="2556306" cy="538157"/>
        </a:xfrm>
        <a:prstGeom prst="rect">
          <a:avLst/>
        </a:prstGeom>
        <a:solidFill>
          <a:schemeClr val="accent2">
            <a:lumMod val="20000"/>
            <a:lumOff val="80000"/>
          </a:schemeClr>
        </a:soli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Amortisman Gideri</a:t>
          </a:r>
          <a:r>
            <a:rPr lang="tr-TR" sz="1600" kern="1200" dirty="0">
              <a:latin typeface="Times New Roman" panose="02020603050405020304" pitchFamily="18" charset="0"/>
              <a:cs typeface="Times New Roman" panose="02020603050405020304" pitchFamily="18" charset="0"/>
            </a:rPr>
            <a:t>                GVK Md.40/7</a:t>
          </a:r>
          <a:endParaRPr lang="tr-TR" sz="1600" kern="1200" dirty="0"/>
        </a:p>
      </dsp:txBody>
      <dsp:txXfrm>
        <a:off x="1591939" y="3559739"/>
        <a:ext cx="2556306" cy="538157"/>
      </dsp:txXfrm>
    </dsp:sp>
    <dsp:sp modelId="{991B489D-9E64-4526-A596-121DAB62EF6C}">
      <dsp:nvSpPr>
        <dsp:cNvPr id="0" name=""/>
        <dsp:cNvSpPr/>
      </dsp:nvSpPr>
      <dsp:spPr>
        <a:xfrm>
          <a:off x="4590154" y="3159818"/>
          <a:ext cx="6517686" cy="60822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ÖTV ve KDV </a:t>
          </a:r>
          <a:r>
            <a:rPr lang="tr-TR" sz="1400" u="sng" kern="1200" dirty="0">
              <a:latin typeface="Times New Roman" panose="02020603050405020304" pitchFamily="18" charset="0"/>
              <a:cs typeface="Times New Roman" panose="02020603050405020304" pitchFamily="18" charset="0"/>
            </a:rPr>
            <a:t>hariç</a:t>
          </a:r>
          <a:r>
            <a:rPr lang="tr-TR" sz="1400" kern="1200" dirty="0">
              <a:latin typeface="Times New Roman" panose="02020603050405020304" pitchFamily="18" charset="0"/>
              <a:cs typeface="Times New Roman" panose="02020603050405020304" pitchFamily="18" charset="0"/>
            </a:rPr>
            <a:t> ilk iktisap bedeli 2025 takvim yılı için en fazla </a:t>
          </a:r>
          <a:r>
            <a:rPr lang="tr-TR" sz="1400" b="1" kern="1200" dirty="0">
              <a:latin typeface="Times New Roman" panose="02020603050405020304" pitchFamily="18" charset="0"/>
              <a:cs typeface="Times New Roman" panose="02020603050405020304" pitchFamily="18" charset="0"/>
            </a:rPr>
            <a:t>1.100.000,00 T</a:t>
          </a:r>
          <a:r>
            <a:rPr lang="tr-TR" sz="1400" kern="1200" dirty="0">
              <a:latin typeface="Times New Roman" panose="02020603050405020304" pitchFamily="18" charset="0"/>
              <a:cs typeface="Times New Roman" panose="02020603050405020304" pitchFamily="18" charset="0"/>
            </a:rPr>
            <a:t>L’lik kısım üzerinden ayrılan amortisman tutarı ticari ve mesleki kazancın tespitinde indirim konusu yapılabilir.</a:t>
          </a:r>
        </a:p>
      </dsp:txBody>
      <dsp:txXfrm>
        <a:off x="4590154" y="3159818"/>
        <a:ext cx="6517686" cy="608221"/>
      </dsp:txXfrm>
    </dsp:sp>
    <dsp:sp modelId="{27B67423-EDA7-47FC-97F4-7206FAD5887B}">
      <dsp:nvSpPr>
        <dsp:cNvPr id="0" name=""/>
        <dsp:cNvSpPr/>
      </dsp:nvSpPr>
      <dsp:spPr>
        <a:xfrm>
          <a:off x="4667124" y="3811052"/>
          <a:ext cx="6615464" cy="83859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Times New Roman" panose="02020603050405020304" pitchFamily="18" charset="0"/>
              <a:cs typeface="Times New Roman" panose="02020603050405020304" pitchFamily="18" charset="0"/>
            </a:rPr>
            <a:t>ÖTV ve KDV’nin </a:t>
          </a:r>
          <a:r>
            <a:rPr lang="tr-TR" sz="1400" u="sng" kern="1200" dirty="0">
              <a:latin typeface="Times New Roman" panose="02020603050405020304" pitchFamily="18" charset="0"/>
              <a:cs typeface="Times New Roman" panose="02020603050405020304" pitchFamily="18" charset="0"/>
            </a:rPr>
            <a:t>maliyet bedeline eklendiği</a:t>
          </a:r>
          <a:r>
            <a:rPr lang="tr-TR" sz="1400" kern="1200" dirty="0">
              <a:latin typeface="Times New Roman" panose="02020603050405020304" pitchFamily="18" charset="0"/>
              <a:cs typeface="Times New Roman" panose="02020603050405020304" pitchFamily="18" charset="0"/>
            </a:rPr>
            <a:t> durumda ve binek otomobilin </a:t>
          </a:r>
          <a:r>
            <a:rPr lang="tr-TR" sz="1400" b="1" kern="1200" dirty="0">
              <a:latin typeface="Times New Roman" panose="02020603050405020304" pitchFamily="18" charset="0"/>
              <a:cs typeface="Times New Roman" panose="02020603050405020304" pitchFamily="18" charset="0"/>
            </a:rPr>
            <a:t>ikinci el </a:t>
          </a:r>
          <a:r>
            <a:rPr lang="tr-TR" sz="1400" kern="1200" dirty="0">
              <a:latin typeface="Times New Roman" panose="02020603050405020304" pitchFamily="18" charset="0"/>
              <a:cs typeface="Times New Roman" panose="02020603050405020304" pitchFamily="18" charset="0"/>
            </a:rPr>
            <a:t>olarak iktisap edildiği durumda ise 2025 takvim yılı için en fazla </a:t>
          </a:r>
          <a:r>
            <a:rPr lang="tr-TR" sz="1400" b="1" kern="1200" dirty="0">
              <a:latin typeface="Times New Roman" panose="02020603050405020304" pitchFamily="18" charset="0"/>
              <a:cs typeface="Times New Roman" panose="02020603050405020304" pitchFamily="18" charset="0"/>
            </a:rPr>
            <a:t>2.100.000,00 TL’lik </a:t>
          </a:r>
          <a:r>
            <a:rPr lang="tr-TR" sz="1400" kern="1200" dirty="0">
              <a:latin typeface="Times New Roman" panose="02020603050405020304" pitchFamily="18" charset="0"/>
              <a:cs typeface="Times New Roman" panose="02020603050405020304" pitchFamily="18" charset="0"/>
            </a:rPr>
            <a:t>kısım üzerinden ayrılan amortisman tutarı ticari ve mesleki kazancın tespitinde indirim konusu yapılabilir.</a:t>
          </a:r>
        </a:p>
      </dsp:txBody>
      <dsp:txXfrm>
        <a:off x="4667124" y="3811052"/>
        <a:ext cx="6615464" cy="838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13ACB-8EE6-4CBA-8E1A-7D06F067C637}">
      <dsp:nvSpPr>
        <dsp:cNvPr id="0" name=""/>
        <dsp:cNvSpPr/>
      </dsp:nvSpPr>
      <dsp:spPr>
        <a:xfrm rot="5400000">
          <a:off x="-861382" y="861382"/>
          <a:ext cx="5742548" cy="401978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latin typeface="Times New Roman" panose="02020603050405020304" pitchFamily="18" charset="0"/>
              <a:cs typeface="Times New Roman" panose="02020603050405020304" pitchFamily="18" charset="0"/>
            </a:rPr>
            <a:t>İnşaat, onarım ve montaj işlerinin yurt dışında gerçekleştirilmesi için </a:t>
          </a:r>
          <a:r>
            <a:rPr lang="tr-TR" sz="2700" b="1" u="sng" kern="1200" dirty="0">
              <a:latin typeface="Times New Roman" panose="02020603050405020304" pitchFamily="18" charset="0"/>
              <a:cs typeface="Times New Roman" panose="02020603050405020304" pitchFamily="18" charset="0"/>
            </a:rPr>
            <a:t>bir İŞYERİ bulunması </a:t>
          </a:r>
          <a:r>
            <a:rPr lang="tr-TR" sz="2700" kern="1200" dirty="0">
              <a:latin typeface="Times New Roman" panose="02020603050405020304" pitchFamily="18" charset="0"/>
              <a:cs typeface="Times New Roman" panose="02020603050405020304" pitchFamily="18" charset="0"/>
            </a:rPr>
            <a:t>gerekir.</a:t>
          </a:r>
        </a:p>
      </dsp:txBody>
      <dsp:txXfrm rot="-5400000">
        <a:off x="1" y="2009892"/>
        <a:ext cx="4019783" cy="1722765"/>
      </dsp:txXfrm>
    </dsp:sp>
    <dsp:sp modelId="{DF9CDDCE-AD65-4FA7-A4E9-96171159190C}">
      <dsp:nvSpPr>
        <dsp:cNvPr id="0" name=""/>
        <dsp:cNvSpPr/>
      </dsp:nvSpPr>
      <dsp:spPr>
        <a:xfrm rot="5400000">
          <a:off x="5843654" y="-1806626"/>
          <a:ext cx="3732656" cy="7380398"/>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Font typeface="+mj-lt"/>
            <a:buAutoNum type="arabicPeriod"/>
          </a:pPr>
          <a:r>
            <a:rPr lang="tr-TR" sz="1800" kern="1200" dirty="0">
              <a:latin typeface="Times New Roman" panose="02020603050405020304" pitchFamily="18" charset="0"/>
              <a:cs typeface="Times New Roman" panose="02020603050405020304" pitchFamily="18" charset="0"/>
            </a:rPr>
            <a:t>Kazançların Türkiye’ye </a:t>
          </a:r>
          <a:r>
            <a:rPr lang="tr-TR" sz="1800" b="1" u="sng" kern="1200" dirty="0">
              <a:latin typeface="Times New Roman" panose="02020603050405020304" pitchFamily="18" charset="0"/>
              <a:cs typeface="Times New Roman" panose="02020603050405020304" pitchFamily="18" charset="0"/>
            </a:rPr>
            <a:t>getirilmesi zorunluluğu bulunmamaktadır. </a:t>
          </a:r>
          <a:r>
            <a:rPr lang="tr-TR" sz="1800" kern="1200" dirty="0">
              <a:latin typeface="Times New Roman" panose="02020603050405020304" pitchFamily="18" charset="0"/>
              <a:cs typeface="Times New Roman" panose="02020603050405020304" pitchFamily="18" charset="0"/>
            </a:rPr>
            <a:t>Kazançların</a:t>
          </a:r>
          <a:r>
            <a:rPr lang="tr-TR" sz="1800" u="sng" kern="1200" dirty="0">
              <a:latin typeface="Times New Roman" panose="02020603050405020304" pitchFamily="18" charset="0"/>
              <a:cs typeface="Times New Roman" panose="02020603050405020304" pitchFamily="18" charset="0"/>
            </a:rPr>
            <a:t> </a:t>
          </a:r>
          <a:r>
            <a:rPr lang="tr-TR" sz="1800" b="1" u="sng" kern="1200" dirty="0">
              <a:latin typeface="Times New Roman" panose="02020603050405020304" pitchFamily="18" charset="0"/>
              <a:cs typeface="Times New Roman" panose="02020603050405020304" pitchFamily="18" charset="0"/>
            </a:rPr>
            <a:t>Türkiye’de GENEL SONUÇ HESAPLARINA intikal ettirilmesi istisnadan yararlanılması için yeterlidir.</a:t>
          </a:r>
          <a:endParaRPr lang="tr-TR"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Font typeface="+mj-lt"/>
            <a:buAutoNum type="arabicPeriod"/>
          </a:pPr>
          <a:endParaRPr lang="tr-TR"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Font typeface="+mj-lt"/>
            <a:buAutoNum type="arabicPeriod"/>
          </a:pPr>
          <a:r>
            <a:rPr lang="tr-TR" sz="1800" b="1" u="sng" kern="1200" dirty="0">
              <a:highlight>
                <a:srgbClr val="FFFF00"/>
              </a:highlight>
              <a:latin typeface="Times New Roman" panose="02020603050405020304" pitchFamily="18" charset="0"/>
              <a:cs typeface="Times New Roman" panose="02020603050405020304" pitchFamily="18" charset="0"/>
            </a:rPr>
            <a:t>Yabancı ülkenin mevzuatına göre HESAP DÖNEMİNİN kapandığı tarih</a:t>
          </a:r>
          <a:r>
            <a:rPr lang="tr-TR" sz="1800" b="1" kern="1200" dirty="0">
              <a:highlight>
                <a:srgbClr val="FFFF00"/>
              </a:highlight>
              <a:latin typeface="Times New Roman" panose="02020603050405020304" pitchFamily="18" charset="0"/>
              <a:cs typeface="Times New Roman" panose="02020603050405020304" pitchFamily="18" charset="0"/>
            </a:rPr>
            <a:t> </a:t>
          </a:r>
          <a:r>
            <a:rPr lang="tr-TR" sz="1800" b="1" kern="1200" dirty="0">
              <a:latin typeface="Times New Roman" panose="02020603050405020304" pitchFamily="18" charset="0"/>
              <a:cs typeface="Times New Roman" panose="02020603050405020304" pitchFamily="18" charset="0"/>
            </a:rPr>
            <a:t>i</a:t>
          </a:r>
          <a:r>
            <a:rPr lang="tr-TR" sz="1800" kern="1200" dirty="0">
              <a:latin typeface="Times New Roman" panose="02020603050405020304" pitchFamily="18" charset="0"/>
              <a:cs typeface="Times New Roman" panose="02020603050405020304" pitchFamily="18" charset="0"/>
            </a:rPr>
            <a:t>tibarıyla ilgili ülke mevzuatına göre tespit edilen faaliyet sonucu, Türkiye’de de </a:t>
          </a:r>
          <a:r>
            <a:rPr lang="tr-TR" sz="1800" b="1" u="sng" kern="1200" dirty="0">
              <a:latin typeface="Times New Roman" panose="02020603050405020304" pitchFamily="18" charset="0"/>
              <a:cs typeface="Times New Roman" panose="02020603050405020304" pitchFamily="18" charset="0"/>
            </a:rPr>
            <a:t>aynı tarih </a:t>
          </a:r>
          <a:r>
            <a:rPr lang="tr-TR" sz="1800" kern="1200" dirty="0">
              <a:latin typeface="Times New Roman" panose="02020603050405020304" pitchFamily="18" charset="0"/>
              <a:cs typeface="Times New Roman" panose="02020603050405020304" pitchFamily="18" charset="0"/>
            </a:rPr>
            <a:t>itibarıyla genel sonuç hesaplarına kaydedilecektir.</a:t>
          </a:r>
        </a:p>
        <a:p>
          <a:pPr marL="171450" lvl="1" indent="-171450" algn="just" defTabSz="800100">
            <a:lnSpc>
              <a:spcPct val="90000"/>
            </a:lnSpc>
            <a:spcBef>
              <a:spcPct val="0"/>
            </a:spcBef>
            <a:spcAft>
              <a:spcPct val="15000"/>
            </a:spcAft>
            <a:buFont typeface="+mj-lt"/>
            <a:buNone/>
          </a:pPr>
          <a:r>
            <a:rPr lang="tr-TR" sz="1800" kern="1200" dirty="0">
              <a:latin typeface="Times New Roman" panose="02020603050405020304" pitchFamily="18" charset="0"/>
              <a:cs typeface="Times New Roman" panose="02020603050405020304" pitchFamily="18" charset="0"/>
            </a:rPr>
            <a:t> </a:t>
          </a:r>
        </a:p>
        <a:p>
          <a:pPr marL="171450" lvl="1" indent="-171450" algn="just" defTabSz="800100">
            <a:lnSpc>
              <a:spcPct val="90000"/>
            </a:lnSpc>
            <a:spcBef>
              <a:spcPct val="0"/>
            </a:spcBef>
            <a:spcAft>
              <a:spcPct val="15000"/>
            </a:spcAft>
            <a:buFont typeface="+mj-lt"/>
            <a:buAutoNum type="arabicPeriod"/>
          </a:pPr>
          <a:r>
            <a:rPr lang="tr-TR" sz="1800" b="1" u="sng" kern="1200" dirty="0">
              <a:latin typeface="Times New Roman" panose="02020603050405020304" pitchFamily="18" charset="0"/>
              <a:cs typeface="Times New Roman" panose="02020603050405020304" pitchFamily="18" charset="0"/>
            </a:rPr>
            <a:t>Hesaplara intikal ettirilmesi gereken tarihte</a:t>
          </a:r>
          <a:r>
            <a:rPr lang="tr-TR" sz="1800" kern="1200" dirty="0">
              <a:latin typeface="Times New Roman" panose="02020603050405020304" pitchFamily="18" charset="0"/>
              <a:cs typeface="Times New Roman" panose="02020603050405020304" pitchFamily="18" charset="0"/>
            </a:rPr>
            <a:t> T.C. Merkez Bankasının o gün için tespit ve ilan ettiği </a:t>
          </a:r>
          <a:r>
            <a:rPr lang="tr-TR" sz="1800" b="1" u="sng" kern="1200" dirty="0">
              <a:latin typeface="Times New Roman" panose="02020603050405020304" pitchFamily="18" charset="0"/>
              <a:cs typeface="Times New Roman" panose="02020603050405020304" pitchFamily="18" charset="0"/>
            </a:rPr>
            <a:t>döviz alış kurlarıyla </a:t>
          </a:r>
          <a:r>
            <a:rPr lang="tr-TR" sz="1800" kern="1200" dirty="0">
              <a:latin typeface="Times New Roman" panose="02020603050405020304" pitchFamily="18" charset="0"/>
              <a:cs typeface="Times New Roman" panose="02020603050405020304" pitchFamily="18" charset="0"/>
            </a:rPr>
            <a:t>değerlendirilecektir. </a:t>
          </a:r>
        </a:p>
      </dsp:txBody>
      <dsp:txXfrm rot="-5400000">
        <a:off x="4019784" y="199457"/>
        <a:ext cx="7198185" cy="3368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32097-2B30-494D-B8E6-F67F4791F392}">
      <dsp:nvSpPr>
        <dsp:cNvPr id="0" name=""/>
        <dsp:cNvSpPr/>
      </dsp:nvSpPr>
      <dsp:spPr>
        <a:xfrm>
          <a:off x="1420448" y="2969491"/>
          <a:ext cx="427967" cy="1652114"/>
        </a:xfrm>
        <a:custGeom>
          <a:avLst/>
          <a:gdLst/>
          <a:ahLst/>
          <a:cxnLst/>
          <a:rect l="0" t="0" r="0" b="0"/>
          <a:pathLst>
            <a:path>
              <a:moveTo>
                <a:pt x="0" y="0"/>
              </a:moveTo>
              <a:lnTo>
                <a:pt x="213983" y="0"/>
              </a:lnTo>
              <a:lnTo>
                <a:pt x="213983" y="1652114"/>
              </a:lnTo>
              <a:lnTo>
                <a:pt x="427967" y="16521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1591766" y="3752882"/>
        <a:ext cx="85332" cy="85332"/>
      </dsp:txXfrm>
    </dsp:sp>
    <dsp:sp modelId="{2B6D62D0-C528-4381-BA2E-1F3EFF7B48D1}">
      <dsp:nvSpPr>
        <dsp:cNvPr id="0" name=""/>
        <dsp:cNvSpPr/>
      </dsp:nvSpPr>
      <dsp:spPr>
        <a:xfrm>
          <a:off x="1420448" y="2884104"/>
          <a:ext cx="909700" cy="91440"/>
        </a:xfrm>
        <a:custGeom>
          <a:avLst/>
          <a:gdLst/>
          <a:ahLst/>
          <a:cxnLst/>
          <a:rect l="0" t="0" r="0" b="0"/>
          <a:pathLst>
            <a:path>
              <a:moveTo>
                <a:pt x="0" y="85386"/>
              </a:moveTo>
              <a:lnTo>
                <a:pt x="454850" y="85386"/>
              </a:lnTo>
              <a:lnTo>
                <a:pt x="454850" y="45720"/>
              </a:lnTo>
              <a:lnTo>
                <a:pt x="909700" y="4572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1852534" y="2907060"/>
        <a:ext cx="45528" cy="45528"/>
      </dsp:txXfrm>
    </dsp:sp>
    <dsp:sp modelId="{B4741C6A-A66B-41AC-BF2E-13DB0F41ABE8}">
      <dsp:nvSpPr>
        <dsp:cNvPr id="0" name=""/>
        <dsp:cNvSpPr/>
      </dsp:nvSpPr>
      <dsp:spPr>
        <a:xfrm>
          <a:off x="1420448" y="2969491"/>
          <a:ext cx="926472" cy="1261879"/>
        </a:xfrm>
        <a:custGeom>
          <a:avLst/>
          <a:gdLst/>
          <a:ahLst/>
          <a:cxnLst/>
          <a:rect l="0" t="0" r="0" b="0"/>
          <a:pathLst>
            <a:path>
              <a:moveTo>
                <a:pt x="0" y="0"/>
              </a:moveTo>
              <a:lnTo>
                <a:pt x="463236" y="0"/>
              </a:lnTo>
              <a:lnTo>
                <a:pt x="463236" y="1261879"/>
              </a:lnTo>
              <a:lnTo>
                <a:pt x="926472" y="126187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1844548" y="3561293"/>
        <a:ext cx="78273" cy="78273"/>
      </dsp:txXfrm>
    </dsp:sp>
    <dsp:sp modelId="{24489E06-708B-4E4B-8665-C750578F51F3}">
      <dsp:nvSpPr>
        <dsp:cNvPr id="0" name=""/>
        <dsp:cNvSpPr/>
      </dsp:nvSpPr>
      <dsp:spPr>
        <a:xfrm>
          <a:off x="6000995" y="706558"/>
          <a:ext cx="468498" cy="783191"/>
        </a:xfrm>
        <a:custGeom>
          <a:avLst/>
          <a:gdLst/>
          <a:ahLst/>
          <a:cxnLst/>
          <a:rect l="0" t="0" r="0" b="0"/>
          <a:pathLst>
            <a:path>
              <a:moveTo>
                <a:pt x="0" y="0"/>
              </a:moveTo>
              <a:lnTo>
                <a:pt x="234249" y="0"/>
              </a:lnTo>
              <a:lnTo>
                <a:pt x="234249" y="783191"/>
              </a:lnTo>
              <a:lnTo>
                <a:pt x="468498" y="7831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6212428" y="1075338"/>
        <a:ext cx="45631" cy="45631"/>
      </dsp:txXfrm>
    </dsp:sp>
    <dsp:sp modelId="{7C6A79C7-04ED-4ACD-A7D0-C8F5427137EF}">
      <dsp:nvSpPr>
        <dsp:cNvPr id="0" name=""/>
        <dsp:cNvSpPr/>
      </dsp:nvSpPr>
      <dsp:spPr>
        <a:xfrm>
          <a:off x="6000995" y="528586"/>
          <a:ext cx="468498" cy="177972"/>
        </a:xfrm>
        <a:custGeom>
          <a:avLst/>
          <a:gdLst/>
          <a:ahLst/>
          <a:cxnLst/>
          <a:rect l="0" t="0" r="0" b="0"/>
          <a:pathLst>
            <a:path>
              <a:moveTo>
                <a:pt x="0" y="177972"/>
              </a:moveTo>
              <a:lnTo>
                <a:pt x="234249" y="177972"/>
              </a:lnTo>
              <a:lnTo>
                <a:pt x="234249" y="0"/>
              </a:lnTo>
              <a:lnTo>
                <a:pt x="468498"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6222715" y="605043"/>
        <a:ext cx="25058" cy="25058"/>
      </dsp:txXfrm>
    </dsp:sp>
    <dsp:sp modelId="{4CA19A36-ABC7-4605-A933-49D373E8F6BB}">
      <dsp:nvSpPr>
        <dsp:cNvPr id="0" name=""/>
        <dsp:cNvSpPr/>
      </dsp:nvSpPr>
      <dsp:spPr>
        <a:xfrm>
          <a:off x="1420448" y="706558"/>
          <a:ext cx="478612" cy="2262932"/>
        </a:xfrm>
        <a:custGeom>
          <a:avLst/>
          <a:gdLst/>
          <a:ahLst/>
          <a:cxnLst/>
          <a:rect l="0" t="0" r="0" b="0"/>
          <a:pathLst>
            <a:path>
              <a:moveTo>
                <a:pt x="0" y="2262932"/>
              </a:moveTo>
              <a:lnTo>
                <a:pt x="239306" y="2262932"/>
              </a:lnTo>
              <a:lnTo>
                <a:pt x="239306" y="0"/>
              </a:lnTo>
              <a:lnTo>
                <a:pt x="478612"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1601930" y="1780199"/>
        <a:ext cx="115649" cy="115649"/>
      </dsp:txXfrm>
    </dsp:sp>
    <dsp:sp modelId="{96D458CA-CB13-4237-8BC0-E8D7DE4B3E1D}">
      <dsp:nvSpPr>
        <dsp:cNvPr id="0" name=""/>
        <dsp:cNvSpPr/>
      </dsp:nvSpPr>
      <dsp:spPr>
        <a:xfrm rot="16200000">
          <a:off x="-1169180" y="2259266"/>
          <a:ext cx="3758809" cy="1420448"/>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u="sng" kern="1200" dirty="0">
              <a:solidFill>
                <a:schemeClr val="tx1"/>
              </a:solidFill>
              <a:latin typeface="Times New Roman" panose="02020603050405020304" pitchFamily="18" charset="0"/>
              <a:cs typeface="Times New Roman" panose="02020603050405020304" pitchFamily="18" charset="0"/>
            </a:rPr>
            <a:t>İSTİSNADAN YARARLANMA ŞARTLARI</a:t>
          </a: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1169180" y="2259266"/>
        <a:ext cx="3758809" cy="1420448"/>
      </dsp:txXfrm>
    </dsp:sp>
    <dsp:sp modelId="{A59611DD-F3AA-4FCF-BCD8-CBD5CBEA4914}">
      <dsp:nvSpPr>
        <dsp:cNvPr id="0" name=""/>
        <dsp:cNvSpPr/>
      </dsp:nvSpPr>
      <dsp:spPr>
        <a:xfrm>
          <a:off x="1899060" y="123606"/>
          <a:ext cx="4101934" cy="1165902"/>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SÖZLEŞMEDE, BU İŞLEME KONU EDİLEN VE KİRACI TARAFINDAN KİRALAYANLARA SATILAN TAŞINIR VEYA TAŞINMAZIN;</a:t>
          </a: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1899060" y="123606"/>
        <a:ext cx="4101934" cy="1165902"/>
      </dsp:txXfrm>
    </dsp:sp>
    <dsp:sp modelId="{06E64395-70D2-448F-B7CE-6DA7C5603DE5}">
      <dsp:nvSpPr>
        <dsp:cNvPr id="0" name=""/>
        <dsp:cNvSpPr/>
      </dsp:nvSpPr>
      <dsp:spPr>
        <a:xfrm>
          <a:off x="6469493" y="226355"/>
          <a:ext cx="4435645" cy="604462"/>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KİRALAYAN KURUMLARCA KİRACIYA </a:t>
          </a:r>
          <a:r>
            <a:rPr lang="tr-TR" sz="1400" b="1" u="sng" kern="1200" dirty="0">
              <a:solidFill>
                <a:schemeClr val="tx1"/>
              </a:solidFill>
              <a:latin typeface="Times New Roman" panose="02020603050405020304" pitchFamily="18" charset="0"/>
              <a:cs typeface="Times New Roman" panose="02020603050405020304" pitchFamily="18" charset="0"/>
            </a:rPr>
            <a:t>GERİ KİRALANACAĞINA </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6469493" y="226355"/>
        <a:ext cx="4435645" cy="604462"/>
      </dsp:txXfrm>
    </dsp:sp>
    <dsp:sp modelId="{89944A38-39B7-4F6C-ABEA-0C3C09893D0C}">
      <dsp:nvSpPr>
        <dsp:cNvPr id="0" name=""/>
        <dsp:cNvSpPr/>
      </dsp:nvSpPr>
      <dsp:spPr>
        <a:xfrm>
          <a:off x="6469493" y="1009360"/>
          <a:ext cx="4714097" cy="960778"/>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SÖZLEŞME SÜRESİNİN SONUNDA </a:t>
          </a:r>
          <a:r>
            <a:rPr lang="tr-TR" sz="1400" b="1" u="sng" kern="1200" dirty="0">
              <a:solidFill>
                <a:schemeClr val="tx1"/>
              </a:solidFill>
              <a:latin typeface="Times New Roman" panose="02020603050405020304" pitchFamily="18" charset="0"/>
              <a:cs typeface="Times New Roman" panose="02020603050405020304" pitchFamily="18" charset="0"/>
            </a:rPr>
            <a:t>KİRACI TARAFINDAN GERİ ALINACAĞINA İLİŞKİN HÜKÜM BULUNMASI VE BU HÜKÜMLERE FİİLEN UYULMASI ŞARTTIR.</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6469493" y="1009360"/>
        <a:ext cx="4714097" cy="960778"/>
      </dsp:txXfrm>
    </dsp:sp>
    <dsp:sp modelId="{81C46008-E595-46A6-A9DB-8BDDEB6DB391}">
      <dsp:nvSpPr>
        <dsp:cNvPr id="0" name=""/>
        <dsp:cNvSpPr/>
      </dsp:nvSpPr>
      <dsp:spPr>
        <a:xfrm>
          <a:off x="2346921" y="4029437"/>
          <a:ext cx="6215984" cy="403865"/>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SATIŞ KAZANCININ ÖZEL FON HESABINDA TUTULMASI</a:t>
          </a: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2346921" y="4029437"/>
        <a:ext cx="6215984" cy="403865"/>
      </dsp:txXfrm>
    </dsp:sp>
    <dsp:sp modelId="{F600B816-E1E5-47A4-99F0-FD0EFF880050}">
      <dsp:nvSpPr>
        <dsp:cNvPr id="0" name=""/>
        <dsp:cNvSpPr/>
      </dsp:nvSpPr>
      <dsp:spPr>
        <a:xfrm>
          <a:off x="2330149" y="2314213"/>
          <a:ext cx="5713028" cy="1231221"/>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İSTİSNAYA KONU EDİLECEK SATIŞ KAZANCI, SATIŞ İŞLEMİ İLE BİRLİKTE DOĞACAĞINDAN, SATIŞ İŞLEMİ İSTER PEŞİN İSTERSE VADELİ OLARAK YAPILMIŞ OLSUN </a:t>
          </a:r>
          <a:r>
            <a:rPr lang="tr-TR" sz="1400" b="1" u="sng" kern="1200" dirty="0">
              <a:solidFill>
                <a:schemeClr val="tx1"/>
              </a:solidFill>
              <a:latin typeface="Times New Roman" panose="02020603050405020304" pitchFamily="18" charset="0"/>
              <a:cs typeface="Times New Roman" panose="02020603050405020304" pitchFamily="18" charset="0"/>
            </a:rPr>
            <a:t>İSTİSNA, SATIŞIN YAPILDIĞI DÖNEMDE UYGULANACAKTIR.</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2330149" y="2314213"/>
        <a:ext cx="5713028" cy="1231221"/>
      </dsp:txXfrm>
    </dsp:sp>
    <dsp:sp modelId="{38A90D17-5E09-427D-8C64-F27D77B9EA57}">
      <dsp:nvSpPr>
        <dsp:cNvPr id="0" name=""/>
        <dsp:cNvSpPr/>
      </dsp:nvSpPr>
      <dsp:spPr>
        <a:xfrm>
          <a:off x="1848416" y="4029430"/>
          <a:ext cx="9644218" cy="1184350"/>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tx1"/>
              </a:solidFill>
              <a:latin typeface="Times New Roman" panose="02020603050405020304" pitchFamily="18" charset="0"/>
              <a:cs typeface="Times New Roman" panose="02020603050405020304" pitchFamily="18" charset="0"/>
            </a:rPr>
            <a:t>İSTİSNA KAZANCIN KİRACI TARAFINDAN, SATIŞININ YAPILDIĞI YILI İZLEYEN HESAP DÖNEMİNİN BAŞINDAN İTİBAREN KAZANCIN </a:t>
          </a:r>
          <a:r>
            <a:rPr lang="tr-TR" sz="1400" b="1" kern="1200" dirty="0">
              <a:solidFill>
                <a:schemeClr val="tx1"/>
              </a:solidFill>
              <a:latin typeface="Times New Roman" panose="02020603050405020304" pitchFamily="18" charset="0"/>
              <a:cs typeface="Times New Roman" panose="02020603050405020304" pitchFamily="18" charset="0"/>
            </a:rPr>
            <a:t>BEYAN EDİLDİĞİ DÖNEME AİT KURUMLAR VERGİSİ BEYANNAMESİNİN VERİLDİĞİ TARİHE KADAR PASİFTE ÖZEL BİR FON HESABINA ALINMASI GEREKMEKTEDİR.</a:t>
          </a:r>
          <a:endParaRPr lang="tr-TR" sz="1400" kern="1200" dirty="0">
            <a:solidFill>
              <a:schemeClr val="tx1"/>
            </a:solidFill>
            <a:latin typeface="Times New Roman" panose="02020603050405020304" pitchFamily="18" charset="0"/>
            <a:cs typeface="Times New Roman" panose="02020603050405020304" pitchFamily="18" charset="0"/>
          </a:endParaRPr>
        </a:p>
      </dsp:txBody>
      <dsp:txXfrm>
        <a:off x="1848416" y="4029430"/>
        <a:ext cx="9644218" cy="1184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C8A-5472-44D5-B99D-21E13A0ABB85}">
      <dsp:nvSpPr>
        <dsp:cNvPr id="0" name=""/>
        <dsp:cNvSpPr/>
      </dsp:nvSpPr>
      <dsp:spPr>
        <a:xfrm>
          <a:off x="0" y="97334"/>
          <a:ext cx="10113263" cy="1635075"/>
        </a:xfrm>
        <a:prstGeom prst="roundRect">
          <a:avLst/>
        </a:prstGeom>
        <a:solidFill>
          <a:schemeClr val="tx2">
            <a:lumMod val="10000"/>
            <a:lumOff val="90000"/>
          </a:schemeClr>
        </a:soli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i="0" kern="1200" baseline="0" dirty="0">
              <a:latin typeface="Times New Roman" panose="02020603050405020304" pitchFamily="18" charset="0"/>
              <a:cs typeface="Times New Roman" panose="02020603050405020304" pitchFamily="18" charset="0"/>
            </a:rPr>
            <a:t>SERMAYE AVANSLARININ DURUMU</a:t>
          </a:r>
        </a:p>
        <a:p>
          <a:pPr marL="0" lvl="0" indent="0" algn="ctr" defTabSz="889000">
            <a:lnSpc>
              <a:spcPct val="90000"/>
            </a:lnSpc>
            <a:spcBef>
              <a:spcPct val="0"/>
            </a:spcBef>
            <a:spcAft>
              <a:spcPct val="35000"/>
            </a:spcAft>
            <a:buNone/>
          </a:pPr>
          <a:r>
            <a:rPr lang="tr-TR" sz="2000" b="0" i="0" kern="1200" baseline="0" dirty="0">
              <a:latin typeface="Times New Roman" panose="02020603050405020304" pitchFamily="18" charset="0"/>
              <a:cs typeface="Times New Roman" panose="02020603050405020304" pitchFamily="18" charset="0"/>
            </a:rPr>
            <a:t>Ortaklar tarafından sermaye avansı olarak şirketin banka hesabına yatırılan tutarların nakdi sermaye artışından kaynaklanan </a:t>
          </a:r>
          <a:r>
            <a:rPr lang="tr-TR" sz="2000" b="1" i="0" u="sng" kern="1200" baseline="0" dirty="0">
              <a:latin typeface="Times New Roman" panose="02020603050405020304" pitchFamily="18" charset="0"/>
              <a:cs typeface="Times New Roman" panose="02020603050405020304" pitchFamily="18" charset="0"/>
            </a:rPr>
            <a:t>faiz indiriminin hesaplanmasında dikkate alınabilmesi için;</a:t>
          </a:r>
          <a:endParaRPr lang="en-US" sz="2000" kern="1200" dirty="0">
            <a:latin typeface="Times New Roman" panose="02020603050405020304" pitchFamily="18" charset="0"/>
            <a:cs typeface="Times New Roman" panose="02020603050405020304" pitchFamily="18" charset="0"/>
          </a:endParaRPr>
        </a:p>
      </dsp:txBody>
      <dsp:txXfrm>
        <a:off x="79818" y="177152"/>
        <a:ext cx="9953627" cy="1475439"/>
      </dsp:txXfrm>
    </dsp:sp>
    <dsp:sp modelId="{50FBA889-B2BA-4C62-A1CC-6B0274CDC886}">
      <dsp:nvSpPr>
        <dsp:cNvPr id="0" name=""/>
        <dsp:cNvSpPr/>
      </dsp:nvSpPr>
      <dsp:spPr>
        <a:xfrm>
          <a:off x="0" y="2150008"/>
          <a:ext cx="10113263" cy="1635075"/>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tr-TR" sz="2000" b="1" kern="1200" dirty="0">
              <a:latin typeface="Times New Roman" panose="02020603050405020304" pitchFamily="18" charset="0"/>
              <a:cs typeface="Times New Roman" panose="02020603050405020304" pitchFamily="18" charset="0"/>
            </a:rPr>
            <a:t>1-</a:t>
          </a:r>
          <a:r>
            <a:rPr lang="tr-TR" sz="2000" kern="1200" dirty="0">
              <a:latin typeface="Times New Roman" panose="02020603050405020304" pitchFamily="18" charset="0"/>
              <a:cs typeface="Times New Roman" panose="02020603050405020304" pitchFamily="18" charset="0"/>
            </a:rPr>
            <a:t> S</a:t>
          </a:r>
          <a:r>
            <a:rPr lang="tr-TR" sz="2000" b="0" i="0" kern="1200" baseline="0" dirty="0">
              <a:latin typeface="Times New Roman" panose="02020603050405020304" pitchFamily="18" charset="0"/>
              <a:cs typeface="Times New Roman" panose="02020603050405020304" pitchFamily="18" charset="0"/>
            </a:rPr>
            <a:t>ermaye avansının </a:t>
          </a:r>
          <a:r>
            <a:rPr lang="tr-TR" sz="2000" b="1" i="0" u="sng" kern="1200" baseline="0" dirty="0">
              <a:latin typeface="Times New Roman" panose="02020603050405020304" pitchFamily="18" charset="0"/>
              <a:cs typeface="Times New Roman" panose="02020603050405020304" pitchFamily="18" charset="0"/>
            </a:rPr>
            <a:t>banka hesabına yatırıldığı </a:t>
          </a:r>
          <a:r>
            <a:rPr lang="tr-TR" sz="2000" b="0" i="0" kern="1200" baseline="0" dirty="0">
              <a:latin typeface="Times New Roman" panose="02020603050405020304" pitchFamily="18" charset="0"/>
              <a:cs typeface="Times New Roman" panose="02020603050405020304" pitchFamily="18" charset="0"/>
            </a:rPr>
            <a:t>tarihten </a:t>
          </a:r>
          <a:r>
            <a:rPr lang="tr-TR" sz="2000" b="1" i="0" u="sng" kern="1200" baseline="0" dirty="0">
              <a:latin typeface="Times New Roman" panose="02020603050405020304" pitchFamily="18" charset="0"/>
              <a:cs typeface="Times New Roman" panose="02020603050405020304" pitchFamily="18" charset="0"/>
            </a:rPr>
            <a:t>itibaren</a:t>
          </a:r>
          <a:r>
            <a:rPr lang="tr-TR" sz="2000" b="0" i="0" kern="1200" baseline="0" dirty="0">
              <a:latin typeface="Times New Roman" panose="02020603050405020304" pitchFamily="18" charset="0"/>
              <a:cs typeface="Times New Roman" panose="02020603050405020304" pitchFamily="18" charset="0"/>
            </a:rPr>
            <a:t> şirketin </a:t>
          </a:r>
          <a:r>
            <a:rPr lang="tr-TR" sz="2000" b="1" i="0" u="sng" kern="1200" baseline="0" dirty="0">
              <a:latin typeface="Times New Roman" panose="02020603050405020304" pitchFamily="18" charset="0"/>
              <a:cs typeface="Times New Roman" panose="02020603050405020304" pitchFamily="18" charset="0"/>
            </a:rPr>
            <a:t>“Diğer Sermaye Yedekleri” </a:t>
          </a:r>
          <a:r>
            <a:rPr lang="tr-TR" sz="2000" b="0" i="0" kern="1200" baseline="0" dirty="0">
              <a:latin typeface="Times New Roman" panose="02020603050405020304" pitchFamily="18" charset="0"/>
              <a:cs typeface="Times New Roman" panose="02020603050405020304" pitchFamily="18" charset="0"/>
            </a:rPr>
            <a:t>hesabında izlenmesi</a:t>
          </a:r>
        </a:p>
        <a:p>
          <a:pPr marL="0" lvl="0" indent="0" algn="ctr" defTabSz="889000">
            <a:lnSpc>
              <a:spcPct val="90000"/>
            </a:lnSpc>
            <a:spcBef>
              <a:spcPct val="0"/>
            </a:spcBef>
            <a:spcAft>
              <a:spcPct val="35000"/>
            </a:spcAft>
            <a:buNone/>
          </a:pPr>
          <a:r>
            <a:rPr lang="tr-TR" sz="2000" b="0" i="0" kern="1200" baseline="0" dirty="0">
              <a:latin typeface="Times New Roman" panose="02020603050405020304" pitchFamily="18" charset="0"/>
              <a:cs typeface="Times New Roman" panose="02020603050405020304" pitchFamily="18" charset="0"/>
            </a:rPr>
            <a:t>	</a:t>
          </a:r>
          <a:r>
            <a:rPr lang="tr-TR" sz="2000" b="0" i="0" kern="12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b="1" i="0" kern="1200" baseline="0" dirty="0">
              <a:solidFill>
                <a:schemeClr val="tx1">
                  <a:lumMod val="95000"/>
                  <a:lumOff val="5000"/>
                </a:schemeClr>
              </a:solidFill>
              <a:latin typeface="Times New Roman" panose="02020603050405020304" pitchFamily="18" charset="0"/>
              <a:cs typeface="Times New Roman" panose="02020603050405020304" pitchFamily="18" charset="0"/>
            </a:rPr>
            <a:t>DİĞER SERMAYE YEDEKLERİNDE İZLENMELİ</a:t>
          </a:r>
          <a:endParaRPr lang="en-US" sz="20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79818" y="2229826"/>
        <a:ext cx="9953627" cy="1475439"/>
      </dsp:txXfrm>
    </dsp:sp>
    <dsp:sp modelId="{BDD4F041-AEE7-47CF-93C9-743F3216FCE3}">
      <dsp:nvSpPr>
        <dsp:cNvPr id="0" name=""/>
        <dsp:cNvSpPr/>
      </dsp:nvSpPr>
      <dsp:spPr>
        <a:xfrm>
          <a:off x="0" y="3972283"/>
          <a:ext cx="10113263" cy="1635075"/>
        </a:xfrm>
        <a:prstGeom prst="roundRect">
          <a:avLst/>
        </a:prstGeom>
        <a:solidFill>
          <a:schemeClr val="tx2">
            <a:lumMod val="10000"/>
            <a:lumOff val="90000"/>
          </a:schemeClr>
        </a:solidFill>
        <a:ln w="1270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tr-TR" sz="2000" b="1" kern="1200" dirty="0">
              <a:latin typeface="Times New Roman" panose="02020603050405020304" pitchFamily="18" charset="0"/>
              <a:cs typeface="Times New Roman" panose="02020603050405020304" pitchFamily="18" charset="0"/>
            </a:rPr>
            <a:t>2-</a:t>
          </a:r>
          <a:r>
            <a:rPr lang="tr-TR" sz="2000" kern="1200" dirty="0">
              <a:latin typeface="Times New Roman" panose="02020603050405020304" pitchFamily="18" charset="0"/>
              <a:cs typeface="Times New Roman" panose="02020603050405020304" pitchFamily="18" charset="0"/>
            </a:rPr>
            <a:t> S</a:t>
          </a:r>
          <a:r>
            <a:rPr lang="tr-TR" sz="2000" b="0" i="0" kern="1200" baseline="0" dirty="0">
              <a:latin typeface="Times New Roman" panose="02020603050405020304" pitchFamily="18" charset="0"/>
              <a:cs typeface="Times New Roman" panose="02020603050405020304" pitchFamily="18" charset="0"/>
            </a:rPr>
            <a:t>ermaye avansının </a:t>
          </a:r>
          <a:r>
            <a:rPr lang="tr-TR" sz="2000" b="1" i="0" u="sng" kern="1200" baseline="0" dirty="0">
              <a:latin typeface="Times New Roman" panose="02020603050405020304" pitchFamily="18" charset="0"/>
              <a:cs typeface="Times New Roman" panose="02020603050405020304" pitchFamily="18" charset="0"/>
            </a:rPr>
            <a:t>BANKA HESABINA YATIRILDIĞI TARİHİN İÇİNDE BULUNDUĞU HESAP DÖNEMİNİN SONUNA </a:t>
          </a:r>
          <a:r>
            <a:rPr lang="tr-TR" sz="2000" b="0" i="0" kern="1200" baseline="0" dirty="0">
              <a:latin typeface="Times New Roman" panose="02020603050405020304" pitchFamily="18" charset="0"/>
              <a:cs typeface="Times New Roman" panose="02020603050405020304" pitchFamily="18" charset="0"/>
            </a:rPr>
            <a:t>kadar bu tutarlarla ilgili </a:t>
          </a:r>
          <a:r>
            <a:rPr lang="tr-TR" sz="2000" b="1" i="0" u="sng" kern="1200" baseline="0" dirty="0">
              <a:latin typeface="Times New Roman" panose="02020603050405020304" pitchFamily="18" charset="0"/>
              <a:cs typeface="Times New Roman" panose="02020603050405020304" pitchFamily="18" charset="0"/>
            </a:rPr>
            <a:t>sermaye artırımına ilişkin kararın </a:t>
          </a:r>
          <a:r>
            <a:rPr lang="tr-TR" sz="2000" b="1" i="0" kern="1200" baseline="0" dirty="0">
              <a:latin typeface="Times New Roman" panose="02020603050405020304" pitchFamily="18" charset="0"/>
              <a:cs typeface="Times New Roman" panose="02020603050405020304" pitchFamily="18" charset="0"/>
            </a:rPr>
            <a:t>TİCARET SİCİLİNE TESCİL ETTİRİLMESİ, </a:t>
          </a:r>
          <a:r>
            <a:rPr lang="tr-TR" sz="2000" b="0" i="0" kern="1200" baseline="0" dirty="0">
              <a:latin typeface="Times New Roman" panose="02020603050405020304" pitchFamily="18" charset="0"/>
              <a:cs typeface="Times New Roman" panose="02020603050405020304" pitchFamily="18" charset="0"/>
            </a:rPr>
            <a:t>şartıyla, söz konusu kararın ticaret siciline </a:t>
          </a:r>
          <a:r>
            <a:rPr lang="tr-TR" sz="2000" b="1" i="0" u="sng" kern="1200" baseline="0" dirty="0">
              <a:latin typeface="Times New Roman" panose="02020603050405020304" pitchFamily="18" charset="0"/>
              <a:cs typeface="Times New Roman" panose="02020603050405020304" pitchFamily="18" charset="0"/>
            </a:rPr>
            <a:t>TESCİL ETTİRİLDİĞİ </a:t>
          </a:r>
          <a:r>
            <a:rPr lang="tr-TR" sz="2000" b="0" i="0" kern="1200" baseline="0" dirty="0">
              <a:latin typeface="Times New Roman" panose="02020603050405020304" pitchFamily="18" charset="0"/>
              <a:cs typeface="Times New Roman" panose="02020603050405020304" pitchFamily="18" charset="0"/>
            </a:rPr>
            <a:t>tarih esas alınarak indirim uygulamasında dikkate alınması mümkündür.</a:t>
          </a:r>
          <a:endParaRPr lang="en-US" sz="2000" kern="1200" dirty="0">
            <a:latin typeface="Times New Roman" panose="02020603050405020304" pitchFamily="18" charset="0"/>
            <a:cs typeface="Times New Roman" panose="02020603050405020304" pitchFamily="18" charset="0"/>
          </a:endParaRPr>
        </a:p>
      </dsp:txBody>
      <dsp:txXfrm>
        <a:off x="79818" y="4052101"/>
        <a:ext cx="9953627" cy="1475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6900A-F664-4D42-B470-99EC8854C5F6}">
      <dsp:nvSpPr>
        <dsp:cNvPr id="0" name=""/>
        <dsp:cNvSpPr/>
      </dsp:nvSpPr>
      <dsp:spPr>
        <a:xfrm>
          <a:off x="4481688" y="764936"/>
          <a:ext cx="2304749" cy="437662"/>
        </a:xfrm>
        <a:custGeom>
          <a:avLst/>
          <a:gdLst/>
          <a:ahLst/>
          <a:cxnLst/>
          <a:rect l="0" t="0" r="0" b="0"/>
          <a:pathLst>
            <a:path>
              <a:moveTo>
                <a:pt x="0" y="0"/>
              </a:moveTo>
              <a:lnTo>
                <a:pt x="0" y="266020"/>
              </a:lnTo>
              <a:lnTo>
                <a:pt x="2304749" y="266020"/>
              </a:lnTo>
              <a:lnTo>
                <a:pt x="2304749" y="43766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DA89E9-49C8-452C-9861-B6A6E2245F8F}">
      <dsp:nvSpPr>
        <dsp:cNvPr id="0" name=""/>
        <dsp:cNvSpPr/>
      </dsp:nvSpPr>
      <dsp:spPr>
        <a:xfrm>
          <a:off x="2185030" y="764936"/>
          <a:ext cx="2296658" cy="437662"/>
        </a:xfrm>
        <a:custGeom>
          <a:avLst/>
          <a:gdLst/>
          <a:ahLst/>
          <a:cxnLst/>
          <a:rect l="0" t="0" r="0" b="0"/>
          <a:pathLst>
            <a:path>
              <a:moveTo>
                <a:pt x="2296658" y="0"/>
              </a:moveTo>
              <a:lnTo>
                <a:pt x="2296658" y="266020"/>
              </a:lnTo>
              <a:lnTo>
                <a:pt x="0" y="266020"/>
              </a:lnTo>
              <a:lnTo>
                <a:pt x="0" y="43766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EFC2C4-9A65-44F8-B93B-6D9484CA6C8E}">
      <dsp:nvSpPr>
        <dsp:cNvPr id="0" name=""/>
        <dsp:cNvSpPr/>
      </dsp:nvSpPr>
      <dsp:spPr>
        <a:xfrm>
          <a:off x="2459011" y="355357"/>
          <a:ext cx="4045353" cy="409578"/>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anose="02020603050405020304" pitchFamily="18" charset="0"/>
              <a:cs typeface="Times New Roman" panose="02020603050405020304" pitchFamily="18" charset="0"/>
            </a:rPr>
            <a:t>A- ÜRETTİKLERİ ÜRÜNLERİ</a:t>
          </a:r>
          <a:endParaRPr lang="tr-TR" sz="2000" b="1" kern="1200" dirty="0">
            <a:solidFill>
              <a:schemeClr val="tx1"/>
            </a:solidFill>
          </a:endParaRPr>
        </a:p>
      </dsp:txBody>
      <dsp:txXfrm>
        <a:off x="2459011" y="355357"/>
        <a:ext cx="4045353" cy="409578"/>
      </dsp:txXfrm>
    </dsp:sp>
    <dsp:sp modelId="{5C073254-33C1-4FA8-9279-56BA6B138F52}">
      <dsp:nvSpPr>
        <dsp:cNvPr id="0" name=""/>
        <dsp:cNvSpPr/>
      </dsp:nvSpPr>
      <dsp:spPr>
        <a:xfrm>
          <a:off x="4450" y="1202598"/>
          <a:ext cx="4361158" cy="479894"/>
        </a:xfrm>
        <a:prstGeom prst="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u="sng" kern="1200" dirty="0">
              <a:solidFill>
                <a:schemeClr val="tx1"/>
              </a:solidFill>
              <a:latin typeface="Times New Roman" panose="02020603050405020304" pitchFamily="18" charset="0"/>
              <a:cs typeface="Times New Roman" panose="02020603050405020304" pitchFamily="18" charset="0"/>
            </a:rPr>
            <a:t>1- YURT İÇİNDE SATILMASI </a:t>
          </a:r>
          <a:endParaRPr lang="tr-TR" sz="1800" kern="1200" dirty="0">
            <a:solidFill>
              <a:schemeClr val="tx1"/>
            </a:solidFill>
          </a:endParaRPr>
        </a:p>
      </dsp:txBody>
      <dsp:txXfrm>
        <a:off x="4450" y="1202598"/>
        <a:ext cx="4361158" cy="479894"/>
      </dsp:txXfrm>
    </dsp:sp>
    <dsp:sp modelId="{7FBB38A8-C6F7-4C1E-B0B4-1BDC46215F58}">
      <dsp:nvSpPr>
        <dsp:cNvPr id="0" name=""/>
        <dsp:cNvSpPr/>
      </dsp:nvSpPr>
      <dsp:spPr>
        <a:xfrm>
          <a:off x="4708893" y="1202598"/>
          <a:ext cx="4155090" cy="514394"/>
        </a:xfrm>
        <a:prstGeom prst="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u="sng" kern="1200" dirty="0">
              <a:solidFill>
                <a:schemeClr val="tx1"/>
              </a:solidFill>
              <a:latin typeface="Times New Roman" panose="02020603050405020304" pitchFamily="18" charset="0"/>
              <a:cs typeface="Times New Roman" panose="02020603050405020304" pitchFamily="18" charset="0"/>
            </a:rPr>
            <a:t>2- YURT DIŞINDA SATILMASI </a:t>
          </a:r>
          <a:endParaRPr lang="tr-TR" sz="1800" kern="1200" dirty="0">
            <a:solidFill>
              <a:schemeClr val="tx1"/>
            </a:solidFill>
          </a:endParaRPr>
        </a:p>
      </dsp:txBody>
      <dsp:txXfrm>
        <a:off x="4708893" y="1202598"/>
        <a:ext cx="4155090" cy="51439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2:24.453"/>
    </inkml:context>
    <inkml:brush xml:id="br0">
      <inkml:brushProperty name="width" value="0.035" units="cm"/>
      <inkml:brushProperty name="height" value="0.035" units="cm"/>
      <inkml:brushProperty name="color" value="#E71224"/>
    </inkml:brush>
  </inkml:definitions>
  <inkml:trace contextRef="#ctx0" brushRef="#br0">1518 639 24515,'23'38'0,"-2"0"0,-1 1 0,-1 0 0,-1 1 0,-1 0 0,-1 0 0,-2 0 0,0 1 0,-2 0 0,-2-1 0,0 1 0,-2-1 0,-1 0 0,-2 0 0,0 0 0,-2-1 0,-2 0 0,-1-1 0,-1 0 0,-1-1 0,-2 0 0,-1-2 0,-2 0 0,-1-1 0,-1 0 0,-1-2 0,-2-1 0,-1 0 0,-1-2 0,-1-1 0,-2-1 0,0-1 0,-2-2 0,-1-1 0,-1-1 0,-1-2 0,-1 0 0,-1-3 0,-1-1 0,-1-1 0,-1-2 0,0-1 0,-2-2 0,0-1 0,0-2 0,-2-1 0,0-2 0,0-2 0,-1-1 0,-1-2 0,1-2 0,-2-1 0,1-1 0,-1-2 0,0-2 0,0-1 0,0-2 0,0-2 0,0 0 0,0-3 0,0-1 0,0-1 0,0-1 0,1-2 0,0-1 0,0-2 0,1-1 0,1-1 0,0-1 0,0-1 0,1-1 0,1-2 0,0 0 0,2-2 0,0 0 0,1-1 0,0-1 0,2 0 0,1-1 0,0-1 0,2 0 0,1-1 0,1-1 0,1 1 0,1-1 0,1 0 0,2-1 0,0 1 0,2-1 0,2 1 0,0-1 0,2 1 0,1 0 0,2 0 0,0 0 0,2 1 0,2 0 0,1 1 0,1 0 0,1 1 0,2 0 0,1 1 0,2 1 0,1 1 0,1 1 0,1 1 0,2 0 0,1 2 0,1 1 0,1 1 0,2 1 0,0 1 0,2 2 0,1 1 0,1 1 0,1 1 0,1 2 0,1 1 0,1 2 0,1 1 0,1 2 0,0 1 0,2 2 0,0 2 0,0 1 0,2 1 0,0 2 0,0 2 0,1 1 0,1 2 0,-1 1 0,2 2 0,-1 2 0,1 1 0,0 2 0,0 1 0,0 2 0,0 1 0,0 2 0,0 1 0,0 2 0,0 1 0,0 2 0,-1 1 0,0 1 0,0 2 0,-1 0 0,-1 2 0,0 2 0,0 0 0,-1 1 0,-1 2 0,0 0 0,-2 1 0,0 1 0,-1 1 0,0 1 0,-2 1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6:04.525"/>
    </inkml:context>
    <inkml:brush xml:id="br0">
      <inkml:brushProperty name="width" value="0.035" units="cm"/>
      <inkml:brushProperty name="height" value="0.035" units="cm"/>
      <inkml:brushProperty name="color" value="#E71224"/>
    </inkml:brush>
  </inkml:definitions>
  <inkml:trace contextRef="#ctx0" brushRef="#br0">0 1 24575,'920'0'0,"-745"12"0,3 0 0,492-13-1365,-649 1-5461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3:46.203"/>
    </inkml:context>
    <inkml:brush xml:id="br0">
      <inkml:brushProperty name="width" value="0.035" units="cm"/>
      <inkml:brushProperty name="height" value="0.035" units="cm"/>
      <inkml:brushProperty name="color" value="#E71224"/>
    </inkml:brush>
  </inkml:definitions>
  <inkml:trace contextRef="#ctx0" brushRef="#br0">1 3163 24368,'2180'-3162'0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3:50.054"/>
    </inkml:context>
    <inkml:brush xml:id="br0">
      <inkml:brushProperty name="width" value="0.035" units="cm"/>
      <inkml:brushProperty name="height" value="0.035" units="cm"/>
      <inkml:brushProperty name="color" value="#E71224"/>
    </inkml:brush>
  </inkml:definitions>
  <inkml:trace contextRef="#ctx0" brushRef="#br0">0 148 24575,'6'0'0,"0"-1"0,-1 0 0,1 0 0,0-1 0,8-3 0,1 0 0,69-27 0,-58 21 0,1 1 0,0 1 0,35-7 0,183-34 0,-241 49 0,0 0 0,0 0 0,0 1 0,1-1 0,-1 1 0,0 0 0,0 0 0,0 0 0,0 1 0,0-1 0,6 2 0,-8-1 0,0 0 0,0 0 0,1 0 0,-1 1 0,0-1 0,0 1 0,0-1 0,0 1 0,-1 0 0,1-1 0,0 1 0,-1 0 0,1 0 0,-1 0 0,0 0 0,0 1 0,0-1 0,0 0 0,0 1 0,1 4 0,3 16 0,-1 1 0,-1 0 0,-2 1 0,0-1 0,-3 26 0,1 12 0,10 282 0,0 78 0,-10-258-1365,1-140-5461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3:52.543"/>
    </inkml:context>
    <inkml:brush xml:id="br0">
      <inkml:brushProperty name="width" value="0.035" units="cm"/>
      <inkml:brushProperty name="height" value="0.035" units="cm"/>
      <inkml:brushProperty name="color" value="#E71224"/>
    </inkml:brush>
  </inkml:definitions>
  <inkml:trace contextRef="#ctx0" brushRef="#br0">259 1 24575,'-1'0'0,"0"0"0,0 1 0,0-1 0,0 1 0,0-1 0,0 1 0,0 0 0,0-1 0,0 1 0,1 0 0,-1 0 0,0 0 0,1-1 0,-1 1 0,0 0 0,1 0 0,-1 0 0,1 0 0,-1 0 0,1 0 0,0 0 0,-1 0 0,1 0 0,0 1 0,-2 5 0,-17 33 0,3 1 0,2 0 0,-10 44 0,-49 244 0,65-305 0,-1 0 0,-19 33 0,18-38 0,1-1 0,1 2 0,1-1 0,-6 26 0,12-44 0,1 1 0,0 0 0,0 0 0,0-1 0,0 1 0,0 0 0,0 0 0,1-1 0,-1 1 0,1 0 0,-1-1 0,1 1 0,-1 0 0,1-1 0,0 1 0,0-1 0,0 1 0,0-1 0,0 0 0,0 1 0,0-1 0,0 0 0,0 0 0,1 1 0,-1-1 0,0 0 0,1 0 0,-1-1 0,1 1 0,0 0 0,-1 0 0,1-1 0,-1 1 0,1-1 0,0 1 0,2-1 0,7 3 0,1-1 0,0-1 0,0 0 0,13-1 0,-17 1 0,345-4 0,-84 0 0,168 3-1365,-422 0-5461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3:59.166"/>
    </inkml:context>
    <inkml:brush xml:id="br0">
      <inkml:brushProperty name="width" value="0.035" units="cm"/>
      <inkml:brushProperty name="height" value="0.035" units="cm"/>
      <inkml:brushProperty name="color" value="#E71224"/>
    </inkml:brush>
  </inkml:definitions>
  <inkml:trace contextRef="#ctx0" brushRef="#br0">1 75 24575,'2'-1'0,"0"1"0,0-1 0,0 0 0,0 0 0,0 0 0,0 0 0,0 0 0,0-1 0,3-2 0,5-2 0,5-3 0,2 2 0,-1 0 0,1 1 0,0 0 0,0 2 0,1 0 0,26-3 0,132 1 0,-125 6 0,1217 3-1365,-1242-3-5461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01.219"/>
    </inkml:context>
    <inkml:brush xml:id="br0">
      <inkml:brushProperty name="width" value="0.035" units="cm"/>
      <inkml:brushProperty name="height" value="0.035" units="cm"/>
      <inkml:brushProperty name="color" value="#E71224"/>
    </inkml:brush>
  </inkml:definitions>
  <inkml:trace contextRef="#ctx0" brushRef="#br0">0 360 24575,'0'-1'0,"1"0"0,-1 0 0,0 0 0,0-1 0,1 1 0,-1 0 0,1 0 0,-1 0 0,1 0 0,-1 0 0,1 0 0,0 0 0,-1 0 0,1 0 0,0 0 0,0 0 0,0 1 0,0-1 0,-1 0 0,1 1 0,0-1 0,0 0 0,2 0 0,31-11 0,-21 8 0,109-30 1,128-18 0,-81 19-191,503-86-807,10 58 832,-134 42-1013,-494 17-4485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11.602"/>
    </inkml:context>
    <inkml:brush xml:id="br0">
      <inkml:brushProperty name="width" value="0.035" units="cm"/>
      <inkml:brushProperty name="height" value="0.035" units="cm"/>
      <inkml:brushProperty name="color" value="#E71224"/>
    </inkml:brush>
  </inkml:definitions>
  <inkml:trace contextRef="#ctx0" brushRef="#br0">0 26 24575,'3'-3'0,"0"1"0,0 0 0,0-1 0,1 2 0,-1-1 0,1 0 0,-1 1 0,1-1 0,-1 1 0,1 0 0,0 0 0,7 0 0,50-2 0,-43 3 0,409 15 0,94-3 0,-328-14 0,-144 4 0,1 2 0,49 12 0,-60-10 0,39 5 0,89 0 0,81-12 0,-92-1 0,414 17 0,120-4 0,-439-12 0,1056 1 0,-948 25 0,-222-11 0,396-4 0,-335-12 0,1987 2 0,-2160-1 0,0-2 0,-1-1 0,42-11 0,-36 7 0,60-7 0,237 11 0,-181 6 0,1329-1 0,-1428-6-1365,-28 0-5461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14.425"/>
    </inkml:context>
    <inkml:brush xml:id="br0">
      <inkml:brushProperty name="width" value="0.035" units="cm"/>
      <inkml:brushProperty name="height" value="0.035" units="cm"/>
      <inkml:brushProperty name="color" value="#E71224"/>
    </inkml:brush>
  </inkml:definitions>
  <inkml:trace contextRef="#ctx0" brushRef="#br0">0 51 24575,'16'-7'0,"0"1"0,1 0 0,-1 1 0,33-5 0,71-1 0,553 6 0,-378 7 0,1708-2 0,-1578 16 0,-277-8 0,131 12 0,39 3 0,581-16 0,-563-9 0,201 34 0,-352-16 0,-25-4 0,433 39 0,80-17 0,-646-35 0,-1 2 0,1 0 0,-1 2 0,28 6 0,-13 1 0,56 14 0,168 20 0,275-37 0,-296-11 0,156 19 0,-10-6 0,-140-7 0,-27 20 0,-22-1 0,364-16 0,-311-7 0,1264 2 0,-1485-1 0,48-9 0,7-1 0,-57 8 0,1-2 0,39-11 0,-37 7 0,62-7 0,0 8 0,168-9 0,-199 13-1365,-34-1-5461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27.406"/>
    </inkml:context>
    <inkml:brush xml:id="br0">
      <inkml:brushProperty name="width" value="0.035" units="cm"/>
      <inkml:brushProperty name="height" value="0.035" units="cm"/>
      <inkml:brushProperty name="color" value="#E71224"/>
    </inkml:brush>
  </inkml:definitions>
  <inkml:trace contextRef="#ctx0" brushRef="#br0">1 27 24575,'2'-2'0,"1"0"0,-1 0 0,1 1 0,-1-1 0,1 1 0,0-1 0,0 1 0,-1 0 0,1 0 0,0 0 0,6 0 0,37-4 0,-33 5 0,322-5 0,-201 7 0,4449-1 0,-2490-2 0,-1611 25 0,-71-1 0,-184-21 0,123 4 0,-1 20 0,-288-18 0,217 22 0,-259-28 0,0 1 0,0 1 0,0 1 0,0 1 0,18 8 0,42 12 0,-17-13 0,1-2 0,106 4 0,132-14 0,-130-4 0,-94 4 0,89-2 0,-157 0-273,0-1 0,0 1 0,0-1 0,14-6 0,2-2-6553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32.661"/>
    </inkml:context>
    <inkml:brush xml:id="br0">
      <inkml:brushProperty name="width" value="0.035" units="cm"/>
      <inkml:brushProperty name="height" value="0.035" units="cm"/>
      <inkml:brushProperty name="color" value="#E71224"/>
    </inkml:brush>
  </inkml:definitions>
  <inkml:trace contextRef="#ctx0" brushRef="#br0">0 172 24575,'33'-18'0,"0"1"0,2 1 0,61-18 0,110-16 0,-187 46 0,50-9 0,140-6 0,72 19 0,-147 2 0,1064 0 0,-935 10 0,-41-1 0,140 25 0,-239-20 0,116 6 0,-24 3 0,-212-25-78,-1 0 24,-1 0 0,1 1 1,0-1-1,-1 0 1,1 0-1,0 1 0,-1-1 1,1 1-1,0-1 0,-1 1 1,1 0-1,-1 0 1,1 0-1,-1 0 0,1 0 1,-1 0-1,0 0 1,1 0-1,-1 0 0,0 1 1,0-1-1,0 0 1,1 3-1,-2 12-6772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36.101"/>
    </inkml:context>
    <inkml:brush xml:id="br0">
      <inkml:brushProperty name="width" value="0.035" units="cm"/>
      <inkml:brushProperty name="height" value="0.035" units="cm"/>
      <inkml:brushProperty name="color" value="#E71224"/>
    </inkml:brush>
  </inkml:definitions>
  <inkml:trace contextRef="#ctx0" brushRef="#br0">0 51 24575,'27'0'0,"12"0"0,0-1 0,41-7 0,54-11 0,165-3 0,136 22 0,-201 2 0,585 36 0,-657-16-44,-38-4-616,135 2-1,-236-20-6165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6:23.933"/>
    </inkml:context>
    <inkml:brush xml:id="br0">
      <inkml:brushProperty name="width" value="0.035" units="cm"/>
      <inkml:brushProperty name="height" value="0.035" units="cm"/>
      <inkml:brushProperty name="color" value="#E71224"/>
    </inkml:brush>
  </inkml:definitions>
  <inkml:trace contextRef="#ctx0" brushRef="#br0">0 0 24285,'3689'0'0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44.247"/>
    </inkml:context>
    <inkml:brush xml:id="br0">
      <inkml:brushProperty name="width" value="0.035" units="cm"/>
      <inkml:brushProperty name="height" value="0.035" units="cm"/>
      <inkml:brushProperty name="color" value="#E71224"/>
    </inkml:brush>
  </inkml:definitions>
  <inkml:trace contextRef="#ctx0" brushRef="#br0">1922 267 24575,'-198'-57'0,"-68"-24"0,182 47 0,-83-27 0,122 50 0,-1 3 0,0 1 0,-48-1 0,-141 9 0,90 1 0,110 0 0,0 0 0,-70 15 0,-66 30 0,100-26 0,59-18 0,1 0 0,0 1 0,0 1 0,0 0 0,0 0 0,1 1 0,0 0 0,0 1 0,-8 8 0,12-9 0,0 0 0,1 0 0,0 1 0,1 0 0,-1 0 0,1 0 0,0 0 0,1 0 0,0 1 0,0 0 0,1 0 0,0 0 0,0 0 0,0 8 0,-5 67 0,7 154 0,3-115 0,-4-49 0,5 83 0,-3-145 0,1 0 0,0 0 0,1 0 0,0-1 0,1 1 0,0-1 0,1 0 0,0 0 0,0-1 0,1 1 0,0-1 0,1 0 0,0-1 0,0 0 0,1 0 0,0 0 0,1-1 0,9 7 0,15 7 0,1-1 0,1-2 0,63 24 0,-82-36 0,473 220 0,-233-71 0,-51-25 0,-165-109 0,0-1 0,1-2 0,61 18 0,-21-16 0,0-4 0,167 11 0,170-22 0,-334-6 0,-78 1 0,655 3 0,983 12-2172,-1285-16 2108,-323 2 128,65-4 186,-91 2-69,0 0 1,-1-1-1,1 0 0,-1-1 0,1 0 0,-1 0 0,15-9 1,-21 10-158,1 0 0,-1 0 1,0-1-1,-1 0 1,1 0-1,0 1 0,-1-1 1,1-1-1,-1 1 1,0 0-1,0-1 0,0 1 1,-1-1-1,1 1 0,-1-1 1,0 0-1,0 0 1,1-5-1,-1-6-24,1 0 0,-2 0 0,-1-21 0,0 18 9,-9-373-9,8 356 0,-1 1 0,-2-1 0,-1 1 0,-14-45 0,11 55 0,0-1 0,-2 2 0,0-1 0,-2 2 0,0-1 0,-26-30 0,2 9 0,-2 1 0,-2 2 0,-2 2 0,-1 2 0,-2 1 0,-1 3 0,-2 2 0,-1 2 0,-86-36 0,-518-147 0,597 195 0,-161-44 0,-358-53 0,200 73 0,-600 11 0,912 32 0,-114 21 0,138-15 0,1 2 0,0 2 0,1 1 0,-37 20 0,-222 136 0,267-148 0,-47 43 0,48-38 0,-40 27 0,15-19 22,-36 26-1409,52-29-5439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4:46.411"/>
    </inkml:context>
    <inkml:brush xml:id="br0">
      <inkml:brushProperty name="width" value="0.035" units="cm"/>
      <inkml:brushProperty name="height" value="0.035" units="cm"/>
      <inkml:brushProperty name="color" value="#E71224"/>
    </inkml:brush>
  </inkml:definitions>
  <inkml:trace contextRef="#ctx0" brushRef="#br0">28 630 24575,'-1'26'0,"-9"45"0,0 7 0,9-49 0,-3 22 0,3 0 0,6 57 0,-5-106 0,0 0 0,1 0 0,-1 0 0,1-1 0,-1 1 0,1 0 0,0 0 0,-1 0 0,1-1 0,0 1 0,0-1 0,0 1 0,1-1 0,-1 1 0,0-1 0,0 1 0,1-1 0,-1 0 0,1 0 0,-1 0 0,1 0 0,0 0 0,-1 0 0,1 0 0,0 0 0,2 0 0,2 0 0,0 0 0,0 0 0,0-1 0,-1 1 0,1-1 0,0-1 0,0 1 0,8-3 0,19-5 0,0-2 0,-1-1 0,58-29 0,321-187-576,-313 168 114,257-151 237,246-144 242,-390 230-1175,-149 85-4629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6:27.210"/>
    </inkml:context>
    <inkml:brush xml:id="br0">
      <inkml:brushProperty name="width" value="0.035" units="cm"/>
      <inkml:brushProperty name="height" value="0.035" units="cm"/>
      <inkml:brushProperty name="color" value="#E71224"/>
    </inkml:brush>
  </inkml:definitions>
  <inkml:trace contextRef="#ctx0" brushRef="#br0">0 110 24575,'0'397'0,"0"-393"0,3 39 0,-3-42 0,0 0 0,0 0 0,0 1 0,1-1 0,-1 0 0,0 0 0,1 1 0,-1-1 0,1 0 0,-1 0 0,1 0 0,0 0 0,-1 1 0,1-1 0,0 0 0,0-1 0,0 1 0,0 0 0,0 0 0,0 0 0,0 0 0,0-1 0,0 1 0,0 0 0,0-1 0,0 1 0,3 0 0,-2-2 0,1 0 0,0 0 0,0 0 0,-1-1 0,1 1 0,0-1 0,-1 1 0,0-1 0,1 0 0,-1 0 0,0 0 0,0 0 0,0 0 0,2-4 0,3-1 0,100-116 0,-68 74 0,-2 2 0,-26 31 0,1 1 0,0 0 0,1 1 0,24-21 0,-11 15-195,-2 0 0,-1-2 0,-1-1 0,0-1 0,-2-1 0,28-45 0,-32 41-6631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6:38.544"/>
    </inkml:context>
    <inkml:brush xml:id="br0">
      <inkml:brushProperty name="width" value="0.035" units="cm"/>
      <inkml:brushProperty name="height" value="0.035" units="cm"/>
      <inkml:brushProperty name="color" value="#E71224"/>
    </inkml:brush>
  </inkml:definitions>
  <inkml:trace contextRef="#ctx0" brushRef="#br0">1 40 24444,'7837'0'0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6:59.476"/>
    </inkml:context>
    <inkml:brush xml:id="br0">
      <inkml:brushProperty name="width" value="0.035" units="cm"/>
      <inkml:brushProperty name="height" value="0.035" units="cm"/>
      <inkml:brushProperty name="color" value="#E71224"/>
    </inkml:brush>
  </inkml:definitions>
  <inkml:trace contextRef="#ctx0" brushRef="#br0">0 32 24416,'15242'0'0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7:04.656"/>
    </inkml:context>
    <inkml:brush xml:id="br0">
      <inkml:brushProperty name="width" value="0.035" units="cm"/>
      <inkml:brushProperty name="height" value="0.035" units="cm"/>
      <inkml:brushProperty name="color" value="#E71224"/>
    </inkml:brush>
  </inkml:definitions>
  <inkml:trace contextRef="#ctx0" brushRef="#br0">1 1 24575,'1'34'0,"8"40"0,0 0 0,-3 71 0,8 79 0,-11-197 0,-2-12 0,0-1 0,5 17 0,-6-28 0,1 1 0,0-1 0,1 0 0,-1 1 0,1-1 0,-1 0 0,1 0 0,0 0 0,0 0 0,0 0 0,0-1 0,1 1 0,4 4 0,-5-6 0,0 0 0,1 0 0,-1-1 0,0 1 0,1-1 0,-1 1 0,0-1 0,1 0 0,-1 1 0,0-1 0,1 0 0,-1-1 0,1 1 0,-1 0 0,0-1 0,1 1 0,-1-1 0,0 0 0,0 0 0,0 0 0,1 0 0,-1 0 0,0 0 0,2-3 0,8-3 0,0-2 0,17-15 0,19-20 0,-3-1 0,52-69 0,-43 36 0,-36 48 0,40-47 0,-41 58-114,122-125-1137,-116 124-5575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7:20.668"/>
    </inkml:context>
    <inkml:brush xml:id="br0">
      <inkml:brushProperty name="width" value="0.035" units="cm"/>
      <inkml:brushProperty name="height" value="0.035" units="cm"/>
      <inkml:brushProperty name="color" value="#E71224"/>
    </inkml:brush>
  </inkml:definitions>
  <inkml:trace contextRef="#ctx0" brushRef="#br0">459 2541 24575,'1'-68'0,"-5"-128"0,1 164 0,-1 0 0,-1 0 0,-2 0 0,-11-31 0,-21-75 0,3 11 0,14 61 0,-68-174 0,76 210 0,-8-16 0,-22-68 0,20 48 0,14 39 0,-9-32 0,12 29 0,2 12 0,1-1 0,-3-25 0,2 8 0,-1 1 0,-1 0 0,-2 0 0,-18-42 0,22 59 0,0 0 0,1 0 0,1 0 0,-2-32 0,7-76 0,0 47 0,-3-13 0,3-83 0,0 148 0,11-49 0,-11 66 0,0 0 0,1 1 0,1-1 0,0 1 0,0 0 0,0 0 0,1 0 0,8-9 0,-8 13 0,-1 1 0,1 0 0,1-1 0,-1 2 0,0-1 0,1 1 0,0 0 0,0 0 0,0 0 0,12-3 0,-7 3 0,1 0 0,-1 1 0,1 1 0,-1 0 0,15 0 0,-24 1-97,1 0-1,0 1 1,0-1-1,-1 0 1,1 1-1,0 0 1,-1 0-1,1 0 1,-1 0-1,1 0 1,-1 0-1,1 0 0,1 3 1,7 6-6729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7:22.819"/>
    </inkml:context>
    <inkml:brush xml:id="br0">
      <inkml:brushProperty name="width" value="0.035" units="cm"/>
      <inkml:brushProperty name="height" value="0.035" units="cm"/>
      <inkml:brushProperty name="color" value="#E71224"/>
    </inkml:brush>
  </inkml:definitions>
  <inkml:trace contextRef="#ctx0" brushRef="#br0">1 170 24575,'0'-7'0,"1"0"0,-1 0 0,1 0 0,1 0 0,0 0 0,0 0 0,0 1 0,1-1 0,-1 0 0,2 1 0,4-8 0,-1 5 0,0-1 0,0 2 0,1-1 0,0 1 0,1 0 0,10-7 0,-17 13 0,0 1 0,1-1 0,-1 1 0,1 0 0,-1 0 0,1 0 0,0 0 0,0 0 0,-1 0 0,1 1 0,0-1 0,0 1 0,0 0 0,-1 0 0,1 0 0,0 0 0,0 1 0,0-1 0,-1 1 0,1-1 0,0 1 0,0 0 0,-1 0 0,1 0 0,-1 1 0,1-1 0,-1 0 0,1 1 0,-1 0 0,0 0 0,0-1 0,2 4 0,5 3 0,0 1 0,-1 1 0,-1 0 0,1 0 0,-2 0 0,7 12 0,-1 5 0,-1 0 0,-1 1 0,9 40 0,5 17 0,-18-64 0,-1 0 0,-1 0 0,0 0 0,0 27 0,-5 88 0,-1-57 0,1 21 0,3 124 0,7-153-1365,-4-39-5461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7:23.569"/>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4:29.873"/>
    </inkml:context>
    <inkml:brush xml:id="br0">
      <inkml:brushProperty name="width" value="0.035" units="cm"/>
      <inkml:brushProperty name="height" value="0.035" units="cm"/>
      <inkml:brushProperty name="color" value="#E71224"/>
    </inkml:brush>
  </inkml:definitions>
  <inkml:trace contextRef="#ctx0" brushRef="#br0">1 74 24575,'33'-1'0,"50"-9"0,-4-1 0,-66 9 0,0 0 0,-1-1 0,1-1 0,19-8 0,-18 7 0,-1 0 0,1 0 0,20-3 0,32 3 0,122 4 0,-81 3 0,-42 1 0,-1 2 0,0 3 0,91 24 0,-43-7-1365,-80-17-5461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2:27.785"/>
    </inkml:context>
    <inkml:brush xml:id="br0">
      <inkml:brushProperty name="width" value="0.035" units="cm"/>
      <inkml:brushProperty name="height" value="0.035" units="cm"/>
      <inkml:brushProperty name="color" value="#E71224"/>
    </inkml:brush>
  </inkml:definitions>
  <inkml:trace contextRef="#ctx0" brushRef="#br0">1 1443 24575,'0'-5'0,"0"1"0,1 0 0,0 0 0,0-1 0,0 1 0,0 0 0,0 0 0,1 0 0,0 0 0,0 0 0,4-5 0,3-4 0,21-21 0,-21 24 0,0 0 0,14-20 0,-15 15 0,1 0 0,1 1 0,1 1 0,0 0 0,0 0 0,1 1 0,24-19 0,-13 12 0,-1-2 0,-1 0 0,0-2 0,25-37 0,-1 3 0,-25 30 0,26-46 0,3-5 0,156-164 0,-89 114 0,-47 50 0,47-58 0,-101 115 0,-1-1 0,-1 0 0,16-38 0,-25 52 0,-1-1 0,1 1 0,1 0 0,7-10 0,-10 16 0,-1-1 0,1 2 0,0-1 0,0 0 0,0 0 0,0 0 0,1 1 0,-1-1 0,0 1 0,1 0 0,-1 0 0,1 0 0,-1 0 0,1 0 0,-1 0 0,1 1 0,0-1 0,-1 1 0,6 0 0,21 2 0,1 2 0,-1 1 0,0 2 0,53 18 0,-4-1 0,5-1 0,0 4 0,126 59 0,102 50 0,-3-18 0,-248-95 0,-22-8 0,41 10 0,101 22 0,-3 8 0,177 81 0,-268-98 0,161 77 0,195 84 0,-317-148 0,-56-22 0,60 24 0,153 88 0,-197-95-682,122 50-1,-168-80-6143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4:35.604"/>
    </inkml:context>
    <inkml:brush xml:id="br0">
      <inkml:brushProperty name="width" value="0.035" units="cm"/>
      <inkml:brushProperty name="height" value="0.035" units="cm"/>
      <inkml:brushProperty name="color" value="#E71224"/>
    </inkml:brush>
  </inkml:definitions>
  <inkml:trace contextRef="#ctx0" brushRef="#br0">382 1 24575,'0'0'0,"-1"0"0,0 0 0,0 1 0,0-1 0,0 1 0,0-1 0,0 0 0,1 1 0,-1 0 0,0-1 0,0 1 0,1-1 0,-1 1 0,0 0 0,1-1 0,-1 1 0,1 0 0,-1 0 0,1 0 0,-2 1 0,-9 23 0,6-14 0,-109 266 0,79-174 0,-33 160 0,3 111 0,30-81 0,19-134 0,0-47 0,17-102 0,6-13 0,12-21 0,-11 14 0,18-20 0,2 1 0,38-32 0,71-46 0,-75 60 0,408-334 0,-193 157 0,-187 157 0,179-97 0,-125 80 0,-78 40 66,70-60 1,33-23-1565,-142 109-5328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4:38.592"/>
    </inkml:context>
    <inkml:brush xml:id="br0">
      <inkml:brushProperty name="width" value="0.035" units="cm"/>
      <inkml:brushProperty name="height" value="0.035" units="cm"/>
      <inkml:brushProperty name="color" value="#E71224"/>
    </inkml:brush>
  </inkml:definitions>
  <inkml:trace contextRef="#ctx0" brushRef="#br0">423 462 24575,'-17'45'0,"-33"60"0,5-13 0,-7 32 0,-42 158 0,-9 139 0,44-173 0,58-245 0,1 0 0,-1 0 0,1 0 0,0 0 0,0 0 0,0 0 0,0 0 0,0 0 0,1 0 0,0 4 0,0-6 0,-1 0 0,1-1 0,0 1 0,-1 0 0,1 0 0,0 0 0,-1-1 0,1 1 0,0 0 0,0-1 0,0 1 0,0-1 0,0 1 0,0-1 0,0 1 0,0-1 0,0 0 0,0 1 0,0-1 0,0 0 0,0 0 0,0 0 0,0 0 0,0 0 0,0 0 0,0 0 0,0 0 0,0 0 0,0 0 0,0-1 0,0 1 0,0 0 0,1-1 0,24-7 0,-1-1 0,0-1 0,0-1 0,44-28 0,-41 22 0,382-246-4,-108 64-732,19 4 580,296-188 164,-64 29-7,-238 157-4,-263 163-85,3-2-477,68-33 1,-118 67-5520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4:43.189"/>
    </inkml:context>
    <inkml:brush xml:id="br0">
      <inkml:brushProperty name="width" value="0.035" units="cm"/>
      <inkml:brushProperty name="height" value="0.035" units="cm"/>
      <inkml:brushProperty name="color" value="#E71224"/>
    </inkml:brush>
  </inkml:definitions>
  <inkml:trace contextRef="#ctx0" brushRef="#br0">2 821 24575,'0'534'0,"0"-520"0,-1-8 0,1 0 0,0 0 0,0 0 0,0 0 0,1-1 0,0 1 0,0 0 0,1 0 0,-1-1 0,5 9 0,-6-13 0,1-1 0,-1 1 0,1 0 0,0-1 0,-1 1 0,1-1 0,0 1 0,-1 0 0,1-1 0,0 0 0,0 1 0,0-1 0,0 1 0,-1-1 0,1 0 0,0 0 0,0 0 0,0 1 0,0-1 0,0 0 0,0 0 0,0 0 0,-1 0 0,1 0 0,0-1 0,0 1 0,0 0 0,0 0 0,0 0 0,0-1 0,1 0 0,16-7 0,0-2 0,0 0 0,-1 0 0,0-2 0,17-15 0,2 0 0,901-670-778,-347 297 778,-496 338 0,10-11 0,30-19 0,-106 77 730,-21 12-803,-17 10-1171,-7 5-5582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4:48.480"/>
    </inkml:context>
    <inkml:brush xml:id="br0">
      <inkml:brushProperty name="width" value="0.035" units="cm"/>
      <inkml:brushProperty name="height" value="0.035" units="cm"/>
      <inkml:brushProperty name="color" value="#E71224"/>
    </inkml:brush>
  </inkml:definitions>
  <inkml:trace contextRef="#ctx0" brushRef="#br0">1 465 24575,'0'539'0,"0"-537"0,0 5 0,0 0 0,0 0 0,1 0 0,0 0 0,3 9 0,-4-15 0,1 1 0,-1-1 0,1 1 0,0-1 0,0 1 0,-1-1 0,1 1 0,0-1 0,1 0 0,-1 1 0,0-1 0,0 0 0,0 0 0,1 0 0,-1 0 0,0 0 0,1 0 0,-1 0 0,1-1 0,0 1 0,-1 0 0,1-1 0,-1 1 0,1-1 0,0 0 0,-1 0 0,4 1 0,2-1 0,-1-1 0,1 1 0,-1-1 0,0 0 0,1-1 0,-1 0 0,0 0 0,10-4 0,48-29 0,-51 27 0,20-13 0,-1-1 0,-2-2 0,32-31 0,74-88 0,-70 70 0,-21 28 0,2 1 0,58-40 0,111-65 0,88-70 0,-286 204-103,78-61 339,-83 68-450,-1 0 0,1 1 0,0 0 0,1 1 0,0 1 0,17-5 0,-6 5-6612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5:04.501"/>
    </inkml:context>
    <inkml:brush xml:id="br0">
      <inkml:brushProperty name="width" value="0.035" units="cm"/>
      <inkml:brushProperty name="height" value="0.035" units="cm"/>
      <inkml:brushProperty name="color" value="#E71224"/>
    </inkml:brush>
  </inkml:definitions>
  <inkml:trace contextRef="#ctx0" brushRef="#br0">0 29 24575,'1'0'0,"-1"1"0,1-1 0,-1 0 0,1 0 0,-1 0 0,1 0 0,-1 1 0,1-1 0,-1 0 0,0 1 0,1-1 0,-1 0 0,1 1 0,-1-1 0,0 0 0,1 1 0,-1-1 0,0 1 0,1-1 0,-1 1 0,0-1 0,0 1 0,1-1 0,-1 1 0,0 0 0,4 17 0,-3-16 0,5 45 0,-3 1 0,-2 58 0,-1-47 0,-1 135 0,2 127 0,-1-314 0,0-1 0,1 1 0,0-1 0,0 0 0,0 0 0,0 1 0,1-1 0,5 10 0,-7-15 0,1 0 0,0 0 0,-1 0 0,1 0 0,0 0 0,0-1 0,0 1 0,0 0 0,0-1 0,0 1 0,0 0 0,0-1 0,0 1 0,0-1 0,0 0 0,0 1 0,0-1 0,0 0 0,1 0 0,-1 0 0,0 1 0,0-1 0,0 0 0,0-1 0,0 1 0,1 0 0,-1 0 0,0 0 0,0-1 0,0 1 0,0 0 0,0-1 0,0 1 0,0-1 0,2-1 0,5-2 0,0-1 0,0 0 0,11-9 0,-13 8 0,51-42 0,88-97 0,10-11 0,-122 127 0,110-102 0,-8 7 0,-47 46 0,81-64-1365,-142 121-5461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5:17.048"/>
    </inkml:context>
    <inkml:brush xml:id="br0">
      <inkml:brushProperty name="width" value="0.035" units="cm"/>
      <inkml:brushProperty name="height" value="0.035" units="cm"/>
      <inkml:brushProperty name="color" value="#E71224"/>
    </inkml:brush>
  </inkml:definitions>
  <inkml:trace contextRef="#ctx0" brushRef="#br0">1 66 24575,'2'1'0,"0"0"0,0 0 0,0 0 0,0 0 0,0 1 0,-1-1 0,1 1 0,0-1 0,-1 1 0,1 0 0,-1 0 0,1 0 0,-1 0 0,0 0 0,0 0 0,2 4 0,0 1 0,13 22 0,-12-21 0,1 0 0,-1-1 0,1 1 0,10 10 0,-13-15 0,1 0 0,0-1 0,0 0 0,0 0 0,1 0 0,-1 0 0,0 0 0,1-1 0,-1 1 0,1-1 0,-1 0 0,1 0 0,0 0 0,7 0 0,-3 0 6,0-1 1,1-1-1,-1 1 0,0-2 0,0 1 0,0-1 1,0 0-1,0 0 0,0-1 0,0 0 0,-1-1 1,0 0-1,1 0 0,-2 0 0,1-1 0,0 0 1,6-7-1,9-10-313,0 0 1,-2-2-1,20-31 0,-34 47 57,11-16-6576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5:19.725"/>
    </inkml:context>
    <inkml:brush xml:id="br0">
      <inkml:brushProperty name="width" value="0.035" units="cm"/>
      <inkml:brushProperty name="height" value="0.035" units="cm"/>
      <inkml:brushProperty name="color" value="#E71224"/>
    </inkml:brush>
  </inkml:definitions>
  <inkml:trace contextRef="#ctx0" brushRef="#br0">1 0 24575,'3'0'0,"15"4"0,7 2 0,5-1 0,0-1 0,3-2 0,1 0 0,-2-1 0,-2 0 0,2-1 0,0-1 0,-2 1 0,-2 0 0,-1 0 0,-2 0 0,0 0 0,-1 4 0,-5 1-8191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5:24.316"/>
    </inkml:context>
    <inkml:brush xml:id="br0">
      <inkml:brushProperty name="width" value="0.035" units="cm"/>
      <inkml:brushProperty name="height" value="0.035" units="cm"/>
      <inkml:brushProperty name="color" value="#E71224"/>
    </inkml:brush>
  </inkml:definitions>
  <inkml:trace contextRef="#ctx0" brushRef="#br0">0 0 24047,'2852'47'0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25:28.16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31.070"/>
    </inkml:context>
    <inkml:brush xml:id="br0">
      <inkml:brushProperty name="width" value="0.035" units="cm"/>
      <inkml:brushProperty name="height" value="0.035" units="cm"/>
      <inkml:brushProperty name="color" value="#156082"/>
    </inkml:brush>
  </inkml:definitions>
  <inkml:trace contextRef="#ctx0" brushRef="#br0">119 193 24575,'2'-1'0,"-1"-1"0,-1 1 0,2 0 0,-1 0 0,1 0 0,-1 0 0,1 0 0,-1 0 0,1 0 0,-1 0 0,2 0 0,-1 1 0,-1-1 0,1 0 0,1 1 0,1-1 0,2-1 0,21-7 0,44-9 0,-42 12 0,43-15 0,28-20 0,37-12 0,-122 48 0,-1 1 0,1 0 0,0 1 0,0 0 0,0 0 0,0 1 0,29-1 0,-41 3 0,1 0 0,-1 0 0,2 0 0,-2 1 0,0-1 0,1 1 0,-1-1 0,2 1 0,-2 0 0,0 0 0,0 0 0,1 0 0,-1 1 0,0-1 0,0 0 0,0 1 0,0-1 0,-1 1 0,1 0 0,0 0 0,3 3 0,2 3 0,-2 0 0,0 0 0,0 1 0,6 13 0,7 13 0,122 136 0,-132-159 0,1 1 0,-2 0 0,-1 1 0,1-1 0,5 24 0,8 73 0,-19-104 0,5 62 0,-11 131 0,-2-173 0,-2 0 0,-1 0 0,-1 0 0,-32 46 0,-14 31 0,32-44 0,12-25 0,-3 0 0,-41 62 0,29-57 0,1 2 0,-28 69 0,36-58 0,4 2 0,-7 95 0,19 110 0,5-115 0,-3 705 0,0-842 0,0 0 0,0-1 0,-1 1 0,-1 0 0,1-1 0,-2 1 0,0-1 0,0 1 0,-2-1 0,1 0 0,-8 9 0,9-12 0,0 0 0,0-1 0,0 1 0,-2-1 0,2 1 0,-1-1 0,-1 0 0,1 0 0,-1 0 0,1-1 0,-1 1 0,1-1 0,-1 1 0,-1-1 0,1 0 0,1 0 0,-2-1 0,1 1 0,-1-1 0,2 1 0,-2-1 0,1 0 0,1 0 0,-8-1 0,-11-2 0,0-1 0,1 0 0,1-1 0,-2 0 0,-22-9 0,24 7 0,-2 1 0,1 0 0,-1 1 0,0 1 0,-28-3 0,1 5 0,37 2 0,1 0 0,-2-1 0,2 0 0,-1-1 0,-18-2 0,-8-6-1365,0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2:34.818"/>
    </inkml:context>
    <inkml:brush xml:id="br0">
      <inkml:brushProperty name="width" value="0.035" units="cm"/>
      <inkml:brushProperty name="height" value="0.035" units="cm"/>
      <inkml:brushProperty name="color" value="#E71224"/>
    </inkml:brush>
  </inkml:definitions>
  <inkml:trace contextRef="#ctx0" brushRef="#br0">0 1417 24575,'23'0'0,"1"-1"0,-1 0 0,0-2 0,0-1 0,0-1 0,0 0 0,-1-2 0,0-1 0,0-1 0,-1 0 0,25-16 0,-23 10 0,0 0 0,1 1 0,0 1 0,50-19 0,18 4 0,-15 6 0,141-61 0,36-35 0,116-59 0,-64 39 0,-222 103 0,28-6 0,153-35 0,-186 56 0,-13 5 0,80-6 0,-72 11 0,21-3 0,296-46 0,-210 32 0,244-6 0,191 32 0,-358 3 0,1008 0 0,-975-14 0,-22-1 0,695 12 0,-439 3 0,-498-2 0,0-1 0,0-1 0,0-1 0,0-1 0,-1-2 0,1-1 0,26-10 0,-27 8 0,1 1 0,32-5 0,7-2 0,4-3 0,129-16 0,103-17 0,-53 7 0,-118 26 0,356-35 0,338 42 0,-541 13 0,992-2 0,-1115 13 0,-39-2 0,-109-10-151,0 1-1,0 0 0,-1 0 0,1 2 1,0-1-1,-1 1 0,0 1 1,20 11-1,-7-3-6674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33.251"/>
    </inkml:context>
    <inkml:brush xml:id="br0">
      <inkml:brushProperty name="width" value="0.035" units="cm"/>
      <inkml:brushProperty name="height" value="0.035" units="cm"/>
      <inkml:brushProperty name="color" value="#156082"/>
    </inkml:brush>
  </inkml:definitions>
  <inkml:trace contextRef="#ctx0" brushRef="#br0">3 0 24575,'3'2'0,"0"1"0,-2-1 0,2 0 0,-1 1 0,1-1 0,-2 1 0,1-1 0,-1 1 0,1 0 0,-1 0 0,2 5 0,3 33 0,-4-31 0,-1 6 0,7 108 0,-10-105 0,1 0 0,-2 0 0,-2 0 0,-10 27 0,11-38 0,1 0 0,0 0 0,0 0 0,1 1 0,1-1 0,-1 1 0,2-1 0,0 1 0,2-1 0,-1 1 0,1-1 0,1 1 0,0-1 0,0 0 0,1 0 0,8 12 0,-10-19-26,4 7-108,-2 1 0,2-1 0,-1 1 0,-2 0 0,1-1 0,-2 1 1,1 1-1,-2-1 0,1 10 0,-7 1-6692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35.963"/>
    </inkml:context>
    <inkml:brush xml:id="br0">
      <inkml:brushProperty name="width" value="0.035" units="cm"/>
      <inkml:brushProperty name="height" value="0.035" units="cm"/>
      <inkml:brushProperty name="color" value="#E71224"/>
    </inkml:brush>
  </inkml:definitions>
  <inkml:trace contextRef="#ctx0" brushRef="#br0">146 0 24575,'-6'0'0,"0"1"0,0-1 0,0 1 0,1 0 0,-1 0 0,0 0 0,1 1 0,-1 0 0,1 0 0,-1 1 0,1-1 0,0 1 0,0 0 0,0 0 0,0 1 0,-6 6 0,7-5 0,-1 1 0,0 0 0,1 0 0,0 0 0,1 1 0,-1-1 0,1 1 0,0 0 0,1 0 0,0 0 0,0 0 0,-1 14 0,1-8 0,2 1 0,0-1 0,0 1 0,1-1 0,1 1 0,0-1 0,1 0 0,1 0 0,0 0 0,0 0 0,1-1 0,1 1 0,0-1 0,1-1 0,0 1 0,1-1 0,0 0 0,1-1 0,0 0 0,0 0 0,12 8 0,-10-10-115,-3-1 198,0-1 0,15 16 0,-22-20-171,1 0 0,0 0-1,-1 0 1,1 0 0,-1 1 0,0-1 0,0 0 0,0 1-1,0-1 1,0 1 0,0 0 0,-1-1 0,1 1 0,-1 0-1,0-1 1,0 5 0,-4 14-6738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38.919"/>
    </inkml:context>
    <inkml:brush xml:id="br0">
      <inkml:brushProperty name="width" value="0.035" units="cm"/>
      <inkml:brushProperty name="height" value="0.035" units="cm"/>
      <inkml:brushProperty name="color" value="#E71224"/>
    </inkml:brush>
  </inkml:definitions>
  <inkml:trace contextRef="#ctx0" brushRef="#br0">727 2757 24575,'0'1'0,"0"0"0,-1 0 0,1 0 0,0-1 0,-1 1 0,1 0 0,-1 0 0,1 0 0,-1-1 0,1 1 0,-1 0 0,1 0 0,-1-1 0,0 1 0,0 0 0,1-1 0,-1 1 0,0-1 0,0 1 0,1-1 0,-1 0 0,0 1 0,0-1 0,0 0 0,0 1 0,0-1 0,0 0 0,-1 0 0,-30 5 0,28-5 0,-7 1 0,0-1 0,0-1 0,1 1 0,-1-2 0,1 1 0,-1-1 0,1-1 0,-1 0 0,1-1 0,-12-5 0,8 1 0,0 0 0,1 0 0,0-1 0,1-1 0,0 0 0,-16-17 0,9 5 0,1-1 0,1-1 0,1 0 0,1-1 0,2-1 0,0 0 0,-11-35 0,-6-11 0,18 44 0,-15-49 0,-32-170 0,33 97 0,19 95 0,-16-60 0,-4 22 0,-3-13 0,-18-116 0,40 141 0,4-1 0,7-96 0,0 31 0,-2 106 0,1 0 0,2 1 0,2-1 0,1 1 0,3 0 0,1 1 0,23-55 0,-19 60 0,1 2 0,39-59 0,-43 76 0,0-1 0,1 1 0,1 1 0,0 0 0,1 1 0,1 1 0,17-11 0,8-4 0,-24 15 0,1 1 0,0 0 0,0 1 0,2 1 0,-1 0 0,26-6 0,-17 8-119,4 0-296,-1 0-1,52-3 1,-59 10-6411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41.809"/>
    </inkml:context>
    <inkml:brush xml:id="br0">
      <inkml:brushProperty name="width" value="0.035" units="cm"/>
      <inkml:brushProperty name="height" value="0.035" units="cm"/>
      <inkml:brushProperty name="color" value="#E71224"/>
    </inkml:brush>
  </inkml:definitions>
  <inkml:trace contextRef="#ctx0" brushRef="#br0">1 1 24575,'943'0'-1365,"-921"0"-5461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43.102"/>
    </inkml:context>
    <inkml:brush xml:id="br0">
      <inkml:brushProperty name="width" value="0.035" units="cm"/>
      <inkml:brushProperty name="height" value="0.035" units="cm"/>
      <inkml:brushProperty name="color" value="#E71224"/>
    </inkml:brush>
  </inkml:definitions>
  <inkml:trace contextRef="#ctx0" brushRef="#br0">0 0 24575,'17'0'0,"17"0"0,27 0 0,16 0 0,15 0 0,4 0 0,2 0 0,5 0 0,1 0 0,-1 0 0,-1 0 0,-7 0 0,-14 0 0,-14 0 0,-13 0 0,-17 4 0,-30 10 0,-17 2-8191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44.427"/>
    </inkml:context>
    <inkml:brush xml:id="br0">
      <inkml:brushProperty name="width" value="0.035" units="cm"/>
      <inkml:brushProperty name="height" value="0.035" units="cm"/>
      <inkml:brushProperty name="color" value="#E71224"/>
    </inkml:brush>
  </inkml:definitions>
  <inkml:trace contextRef="#ctx0" brushRef="#br0">182 0 24575,'-12'0'0,"-9"0"0,-4 0 0,-6 0 0,-2 0 0,0 0 0,7 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4:47.749"/>
    </inkml:context>
    <inkml:brush xml:id="br0">
      <inkml:brushProperty name="width" value="0.035" units="cm"/>
      <inkml:brushProperty name="height" value="0.035" units="cm"/>
      <inkml:brushProperty name="color" value="#E71224"/>
    </inkml:brush>
  </inkml:definitions>
  <inkml:trace contextRef="#ctx0" brushRef="#br0">1130 51 24575,'-11'-1'0,"-1"0"0,0-1 0,1 0 0,-23-8 0,-13-3 0,-5 4 0,-91-3 0,-55 12 0,119 1 0,-379 0 0,455-1 0,0 0 0,0 0 0,0 1 0,0-1 0,1 0 0,-1 1 0,0 0 0,0-1 0,1 1 0,-1 0 0,1 0 0,-1 1 0,1-1 0,-1 1 0,1-1 0,0 1 0,-1 0 0,-2 2 0,3 0 0,0-1 0,0 1 0,0 0 0,0-1 0,0 1 0,1 0 0,-1 0 0,1 0 0,0 0 0,1 0 0,-1 0 0,0 6 0,0 207 0,4-114 0,-1 756 0,-3-502 0,13-169 0,0 10 0,-14-141 0,1-28 0,0 0 0,2 1 0,6 34 0,-6-57 0,1-1 0,0 0 0,0 0 0,1 0 0,0 0 0,0 0 0,0-1 0,1 1 0,0-1 0,0 0 0,0 0 0,1 0 0,0-1 0,-1 0 0,2 0 0,-1 0 0,0 0 0,1-1 0,0 0 0,11 5 0,9 2 0,1-1 0,1-2 0,43 7 0,-39-8 0,153 41 0,-132-30 0,0-3 0,1-3 0,97 10 0,-82-21 0,-61 0-35,-15 0 108,-27 2-1476,-3 3-5423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02.284"/>
    </inkml:context>
    <inkml:brush xml:id="br0">
      <inkml:brushProperty name="width" value="0.035" units="cm"/>
      <inkml:brushProperty name="height" value="0.035" units="cm"/>
      <inkml:brushProperty name="color" value="#E71224"/>
    </inkml:brush>
  </inkml:definitions>
  <inkml:trace contextRef="#ctx0" brushRef="#br0">0 167 24575,'30'1'0,"-7"0"0,0-1 0,-1-1 0,1-1 0,0-1 0,-1-1 0,23-7 0,-20 2 0,2-1 0,1 1 0,-1 1 0,54-7 0,141-21 0,5-1 0,-60 15-1365,-142 20-5461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06.401"/>
    </inkml:context>
    <inkml:brush xml:id="br0">
      <inkml:brushProperty name="width" value="0.035" units="cm"/>
      <inkml:brushProperty name="height" value="0.035" units="cm"/>
      <inkml:brushProperty name="color" value="#E71224"/>
    </inkml:brush>
  </inkml:definitions>
  <inkml:trace contextRef="#ctx0" brushRef="#br0">1 144 24065,'4024'-144'0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08.290"/>
    </inkml:context>
    <inkml:brush xml:id="br0">
      <inkml:brushProperty name="width" value="0.035" units="cm"/>
      <inkml:brushProperty name="height" value="0.035" units="cm"/>
      <inkml:brushProperty name="color" value="#E71224"/>
    </inkml:brush>
  </inkml:definitions>
  <inkml:trace contextRef="#ctx0" brushRef="#br0">889 0 24575,'5'0'0,"0"1"0,0 0 0,-1-1 0,1 2 0,0-1 0,-1 0 0,1 1 0,-1 0 0,0 0 0,1 0 0,-1 1 0,0 0 0,5 4 0,5 5 0,-1 1 0,15 17 0,-9-9 0,6 6 0,0 2 0,-2 0 0,-1 1 0,-2 1 0,-1 1 0,20 46 0,-3 1 0,-19-45 0,23 70 0,-21-40 0,-1-8 0,17 101 0,-23-63 0,1 138 0,-12-177 0,0-19 0,-7 68 0,4-94 0,0 1 0,0-1 0,-1 0 0,0 1 0,-1-1 0,0-1 0,-1 1 0,0 0 0,0-1 0,-12 15 0,-32 35 0,-92 103 0,77-96 0,12-11 0,-73 60 0,96-92 0,-2 3 0,-67 40 0,-65 28 0,-339 175 0,499-268-63,-5 3 101,0-1 1,1 0-1,-2 0 0,-8 1 0,16-4-73,0 0-1,0 1 0,0-1 1,0 0-1,0 0 1,0 0-1,0 0 1,0 0-1,0 0 1,0 0-1,0 0 1,0 0-1,0-1 0,0 1 1,0 0-1,0-1 1,0 1-1,0 0 1,0-1-1,0 0 1,1 1-1,-1-1 0,0 1 1,0-1-1,0 0 1,1 0-1,-1 1 1,0-1-1,1 0 1,-1 0-1,1 0 0,-1 0 1,1 0-1,-1 1 1,1-1-1,0 0 1,-1 0-1,1 0 1,0 0-1,0 0 1,0-2-1,2-25-6790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4:49.043"/>
    </inkml:context>
    <inkml:brush xml:id="br0">
      <inkml:brushProperty name="width" value="0.035" units="cm"/>
      <inkml:brushProperty name="height" value="0.035" units="cm"/>
      <inkml:brushProperty name="color" value="#E71224"/>
    </inkml:brush>
  </inkml:definitions>
  <inkml:trace contextRef="#ctx0" brushRef="#br0">1 222 24575,'0'1'0,"0"0"0,1 0 0,-1 0 0,1 0 0,-1 0 0,1 0 0,-1 0 0,1 0 0,0 0 0,-1 0 0,1 0 0,0-1 0,0 1 0,0 0 0,-1-1 0,1 1 0,2 0 0,22 13 0,-15-8 0,-3-2 0,-1 1 0,1 0 0,-1 0 0,1 1 0,-1-1 0,-1 2 0,1-1 0,-1 0 0,0 1 0,-1 0 0,0 0 0,0 0 0,0 1 0,-1 0 0,0-1 0,0 1 0,-1 0 0,2 11 0,-2-5 0,-1 0 0,0 25 0,-1-28 0,0 1 0,1 0 0,0-1 0,4 17 0,-5-26 0,1-1 0,-1 1 0,0-1 0,1 1 0,-1-1 0,1 0 0,0 1 0,-1-1 0,1 0 0,0 0 0,0 1 0,0-1 0,0 0 0,0 0 0,0 0 0,0 0 0,0 0 0,0 0 0,1-1 0,-1 1 0,0 0 0,1 0 0,-1-1 0,0 1 0,1-1 0,1 1 0,-2-1 0,1 0 0,-1-1 0,1 1 0,-1 0 0,1-1 0,-1 1 0,1-1 0,-1 0 0,1 1 0,-1-1 0,0 0 0,0 0 0,1 0 0,-1 0 0,0 0 0,0 0 0,0 0 0,0 0 0,0 0 0,0-1 0,0 1 0,0 0 0,-1-1 0,1 1 0,0-3 0,15-24 0,22-32 0,-21 35 0,22-43 0,-8 7 0,52-76 0,-79 130 3,0-1 1,-1 1-1,0-1 0,0 0 0,-1 0 0,0 0 1,0 0-1,-1 0 0,0 0 0,0-9 0,4-27-1403,0 25-5426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09.310"/>
    </inkml:context>
    <inkml:brush xml:id="br0">
      <inkml:brushProperty name="width" value="0.035" units="cm"/>
      <inkml:brushProperty name="height" value="0.035" units="cm"/>
      <inkml:brushProperty name="color" value="#E71224"/>
    </inkml:brush>
  </inkml:definitions>
  <inkml:trace contextRef="#ctx0" brushRef="#br0">0 1 24575,'1'0'0,"-1"0"0,1 0 0,-1 0 0,1 0 0,-1 1 0,1-1 0,-1 0 0,1 0 0,-1 1 0,1-1 0,-1 0 0,0 1 0,1-1 0,-1 1 0,1-1 0,-1 1 0,0-1 0,0 0 0,1 1 0,-1-1 0,0 1 0,0-1 0,1 1 0,-1-1 0,0 1 0,0 0 0,4 18 0,-4-15 0,7 64 0,-3 121 0,-5-115 0,1 63 0,2 169 0,3-211 0,20 112 0,-3-93 0,-7-44 0,-2 0 0,-4 1 0,-1 73 0,-11 76-1365,3-173-5461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11.047"/>
    </inkml:context>
    <inkml:brush xml:id="br0">
      <inkml:brushProperty name="width" value="0.035" units="cm"/>
      <inkml:brushProperty name="height" value="0.035" units="cm"/>
      <inkml:brushProperty name="color" value="#E71224"/>
    </inkml:brush>
  </inkml:definitions>
  <inkml:trace contextRef="#ctx0" brushRef="#br0">216 55 24575,'2'-2'0,"-1"1"0,1-1 0,0 1 0,0 0 0,-1-1 0,1 1 0,0 0 0,0 0 0,0 0 0,0 0 0,0 1 0,1-1 0,-1 0 0,0 1 0,0 0 0,0-1 0,1 1 0,-1 0 0,0 0 0,0 0 0,1 0 0,-1 1 0,0-1 0,0 1 0,0-1 0,0 1 0,0 0 0,1 0 0,-1 0 0,-1 0 0,1 0 0,4 2 0,-1 1 0,1 1 0,-1-1 0,0 1 0,0 0 0,-1 0 0,1 0 0,-1 1 0,0 0 0,5 10 0,0 4 0,-2 0 0,0 0 0,-1 1 0,-1 0 0,5 39 0,-7-14 0,-4 80 0,0-106 0,-1 0 0,-1 0 0,-8 25 0,9-38 0,0 0 0,0-1 0,-1 1 0,0 0 0,0-1 0,-1 0 0,0 0 0,0 0 0,0 0 0,-1-1 0,0 1 0,-8 6 0,11-11 0,0 0 0,0 0 0,0 0 0,0 0 0,0 0 0,0 0 0,-1 0 0,1-1 0,0 1 0,0-1 0,-1 0 0,1 0 0,0 0 0,-1 0 0,1 0 0,0 0 0,-1 0 0,1-1 0,0 1 0,0-1 0,-1 0 0,1 0 0,0 0 0,0 0 0,0 0 0,0 0 0,-2-2 0,-6-4 0,0 0 0,1-1 0,-16-18 0,17 18 0,-14-15 0,-8-8 0,-32-41 0,55 62 0,0 0 0,0 0 0,1-1 0,0 0 0,1 0 0,0 0 0,1-1 0,1 0 0,-3-12 0,-3-29 0,3 1 0,3-2 0,2-55 0,1 106 5,1 1-1,-1-1 1,1 1-1,-1-1 0,1 1 1,0 0-1,0-1 1,0 1-1,0 0 1,0-1-1,0 1 0,1 0 1,-1 0-1,1 0 1,-1 0-1,1 1 1,0-1-1,0 0 1,0 1-1,0-1 0,0 1 1,0-1-1,0 1 1,0 0-1,1 0 1,3-1-1,3 0-252,0 0 1,0 0-1,0 1 1,1 0-1,16 1 1,-3 0-6579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15.822"/>
    </inkml:context>
    <inkml:brush xml:id="br0">
      <inkml:brushProperty name="width" value="0.035" units="cm"/>
      <inkml:brushProperty name="height" value="0.035" units="cm"/>
      <inkml:brushProperty name="color" value="#E71224"/>
    </inkml:brush>
  </inkml:definitions>
  <inkml:trace contextRef="#ctx0" brushRef="#br0">1 1509 24575,'0'-2'0,"1"0"0,0 0 0,-1 1 0,1-1 0,0 0 0,0 0 0,0 1 0,0-1 0,0 1 0,0-1 0,1 1 0,1-2 0,3-4 0,125-146 0,11-13 0,-101 112 0,-15 23 0,-1-2 0,-2-1 0,19-38 0,-25 43 0,31-44 0,-31 49 0,-1-1 0,20-40 0,-27 42 0,-2 1 0,-1-1 0,-1 0 0,3-26 0,5-26 0,22-120 0,-30 85 29,-5 87-262,0-1 1,2 0 0,1 0 0,0 0-1,11-35 1,-6 38-6594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16.977"/>
    </inkml:context>
    <inkml:brush xml:id="br0">
      <inkml:brushProperty name="width" value="0.035" units="cm"/>
      <inkml:brushProperty name="height" value="0.035" units="cm"/>
      <inkml:brushProperty name="color" value="#E71224"/>
    </inkml:brush>
  </inkml:definitions>
  <inkml:trace contextRef="#ctx0" brushRef="#br0">0 1 24575,'1'11'0,"0"0"0,1 0 0,0 0 0,1 0 0,6 17 0,2 6 0,11 56 0,-5 1 0,10 127 0,21 210 0,-23-253-1365,-23-147-5461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18.357"/>
    </inkml:context>
    <inkml:brush xml:id="br0">
      <inkml:brushProperty name="width" value="0.035" units="cm"/>
      <inkml:brushProperty name="height" value="0.035" units="cm"/>
      <inkml:brushProperty name="color" value="#E71224"/>
    </inkml:brush>
  </inkml:definitions>
  <inkml:trace contextRef="#ctx0" brushRef="#br0">334 1 24575,'-1'15'0,"0"1"0,0 0 0,-1-1 0,-1 1 0,-1-1 0,0 1 0,-1-1 0,-1-1 0,0 1 0,-1-1 0,-1 0 0,-12 19 0,-20 20 0,-134 169 0,167-215 0,0 1 0,0 0 0,1 0 0,1 0 0,-9 17 0,13-23 0,0 0 0,0 0 0,1 1 0,-1-1 0,0 0 0,1 0 0,0 0 0,0 1 0,-1-1 0,1 0 0,1 0 0,-1 1 0,0-1 0,0 0 0,1 0 0,0 0 0,-1 1 0,1-1 0,0 0 0,0 0 0,0 0 0,0 0 0,0 0 0,0-1 0,1 1 0,-1 0 0,1 0 0,-1-1 0,1 1 0,0-1 0,2 2 0,13 8 0,0-1 0,1-1 0,0-1 0,0 0 0,29 7 0,7 3 0,-39-13 28,1-1 0,-1 0 0,30 2 0,10 2-1505,-35-3-5349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19.263"/>
    </inkml:context>
    <inkml:brush xml:id="br0">
      <inkml:brushProperty name="width" value="0.035" units="cm"/>
      <inkml:brushProperty name="height" value="0.035" units="cm"/>
      <inkml:brushProperty name="color" value="#E71224"/>
    </inkml:brush>
  </inkml:definitions>
  <inkml:trace contextRef="#ctx0" brushRef="#br0">1 1 24575,'8'0'0,"3"4"0,-1 9 0,2 7 0,0 4 0,-3 2 0,-3 9 0,1-1 0,5 5 0,-1 4 0,6 3 0,1 11 0,-4 3 0,1-5 0,-3 1 0,1-5 0,3-3 0,-2-10-8191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20.695"/>
    </inkml:context>
    <inkml:brush xml:id="br0">
      <inkml:brushProperty name="width" value="0.035" units="cm"/>
      <inkml:brushProperty name="height" value="0.035" units="cm"/>
      <inkml:brushProperty name="color" value="#E71224"/>
    </inkml:brush>
  </inkml:definitions>
  <inkml:trace contextRef="#ctx0" brushRef="#br0">299 1 24575,'0'38'0,"-4"117"0,1-131 0,0 0 0,-2-1 0,0 0 0,-13 35 0,-10 8 0,-3-2 0,-3 0 0,-78 108 0,100-156 0,6-8 0,0 0 0,0-1 0,1 2 0,0-1 0,1 1 0,-5 11 0,8-17 0,1-1 0,-1 0 0,1 0 0,0 1 0,0-1 0,0 0 0,0 1 0,0-1 0,0 0 0,1 1 0,-1-1 0,1 0 0,0 0 0,0 0 0,-1 1 0,1-1 0,1 0 0,-1 0 0,0 0 0,0-1 0,1 1 0,-1 0 0,1 0 0,-1-1 0,1 1 0,0-1 0,0 1 0,0-1 0,0 0 0,0 0 0,0 1 0,2-1 0,155 79 0,1 2-1365,-132-68-5461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22.113"/>
    </inkml:context>
    <inkml:brush xml:id="br0">
      <inkml:brushProperty name="width" value="0.035" units="cm"/>
      <inkml:brushProperty name="height" value="0.035" units="cm"/>
      <inkml:brushProperty name="color" value="#E71224"/>
    </inkml:brush>
  </inkml:definitions>
  <inkml:trace contextRef="#ctx0" brushRef="#br0">1 0 24575,'2'1'0,"1"-1"0,0 1 0,-1 0 0,1 0 0,-1 0 0,1 0 0,-1 0 0,0 0 0,0 1 0,1-1 0,-1 1 0,0-1 0,0 1 0,0 0 0,0 0 0,-1 0 0,1 0 0,-1 0 0,1 0 0,-1 1 0,1-1 0,0 3 0,5 9 0,-1 0 0,7 22 0,-13-34 0,79 294 0,-48-166 0,32 78 0,-58-187 0,-3-8 0,1 0 0,0-1 0,1 1 0,0-1 0,1 0 0,0 0 0,1-1 0,10 16 0,-14-25 0,-1-1 0,0 1 0,1-1 0,-1 0 0,1 0 0,-1 0 0,1 0 0,0 0 0,-1 0 0,1 0 0,0 0 0,0-1 0,-1 1 0,1-1 0,0 1 0,0-1 0,0 0 0,0 0 0,0 0 0,0 0 0,0 0 0,-1 0 0,1 0 0,0 0 0,0-1 0,0 1 0,0-1 0,0 0 0,-1 1 0,3-2 0,6-4 0,0 1 0,-1-1 0,0-1 0,10-9 0,-1 2 0,91-75 0,-90 76 0,0 1 0,0 1 0,2 1 0,24-9 0,-44 19-5,0 0 0,0-1 0,0 1 0,0-1 0,0 1 0,0-1 0,0 0 0,1 1 0,-2-1 0,1 0 0,0 0 0,0 1 0,1-3 1,-2 3 8,0-1 1,0 1 0,0 0 0,0-1 0,0 1 0,0 0 0,0 0 0,-1-1 0,1 1 0,0 0 0,0 0 0,0-1 0,-1 1 0,1 0 0,0 0 0,0 0 0,-1-1 0,1 1 0,0 0-1,-1 0 1,1 0 0,0 0 0,0 0 0,-1 0 0,1 0 0,0 0 0,-1-1 0,1 1 0,0 0 0,-1 0 0,1 0 0,-41-2-1170,39 2 876,-32-1-6537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22.863"/>
    </inkml:context>
    <inkml:brush xml:id="br0">
      <inkml:brushProperty name="width" value="0.035" units="cm"/>
      <inkml:brushProperty name="height" value="0.035" units="cm"/>
      <inkml:brushProperty name="color" value="#E71224"/>
    </inkml:brush>
  </inkml:definitions>
  <inkml:trace contextRef="#ctx0" brushRef="#br0">0 293 24575,'0'-4'0,"0"-1"0,0 1 0,1-1 0,-1 1 0,1-1 0,2-7 0,-2 10 0,0 1 0,0-1 0,0 0 0,1 0 0,-1 1 0,0-1 0,1 0 0,-1 1 0,1 0 0,-1-1 0,1 1 0,0 0 0,-1 0 0,1 0 0,0 0 0,3-1 0,13-8 0,0 0 0,-1-1 0,-1 0 0,0-2 0,17-15 0,37-29 0,-50 44 0,-13 9 0,0 0 0,-1 0 0,1-1 0,-1 0 0,0 0 0,-1-1 0,7-6 0,-12 11 0,0 1 0,1 0 0,-1-1 0,0 1 0,0-1 0,0 1 0,1 0 0,-1-1 0,0 1 0,0-1 0,0 1 0,0 0 0,0-1 0,0 1 0,0-1 0,0 1 0,0 0 0,0-1 0,0 1 0,0-1 0,0 1 0,0-1 0,-1 1 0,1 0 0,0-1 0,0 1 0,0 0 0,0-1 0,-1 1 0,1-1 0,0 1 0,-1 0 0,1 0 0,0-1 0,0 1 0,-1 0 0,1-1 0,-1 1 0,1 0 0,0 0 0,-1 0 0,1-1 0,0 1 0,-1 0 0,0 0 0,-23-6 0,22 6 0,-119-7-1365,57 6-5461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24.094"/>
    </inkml:context>
    <inkml:brush xml:id="br0">
      <inkml:brushProperty name="width" value="0.035" units="cm"/>
      <inkml:brushProperty name="height" value="0.035" units="cm"/>
      <inkml:brushProperty name="color" value="#E71224"/>
    </inkml:brush>
  </inkml:definitions>
  <inkml:trace contextRef="#ctx0" brushRef="#br0">1 90 24575,'4'0'0,"6"0"0,4 0 0,5 0 0,3-4 0,2-1 0,5-5 0,1-3 0,0-1 0,-1 3 0,-1 3 0,-2-1 0,-1 0 0,-5 3-8191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4:54.296"/>
    </inkml:context>
    <inkml:brush xml:id="br0">
      <inkml:brushProperty name="width" value="0.035" units="cm"/>
      <inkml:brushProperty name="height" value="0.035" units="cm"/>
      <inkml:brushProperty name="color" value="#E71224"/>
    </inkml:brush>
  </inkml:definitions>
  <inkml:trace contextRef="#ctx0" brushRef="#br0">0 1 24309,'4217'24'0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8:35:26.776"/>
    </inkml:context>
    <inkml:brush xml:id="br0">
      <inkml:brushProperty name="width" value="0.035" units="cm"/>
      <inkml:brushProperty name="height" value="0.035" units="cm"/>
      <inkml:brushProperty name="color" value="#E71224"/>
    </inkml:brush>
  </inkml:definitions>
  <inkml:trace contextRef="#ctx0" brushRef="#br0">95 27 24575,'0'-1'0,"0"-1"0,-1 1 0,1-1 0,-1 1 0,1-1 0,-1 1 0,1 0 0,-1 0 0,0-1 0,0 1 0,1 0 0,-1 0 0,0 0 0,0 0 0,-2-2 0,2 2 0,1 1 0,0 0 0,-1-1 0,1 1 0,-1 0 0,1-1 0,-1 1 0,1 0 0,0-1 0,-1 1 0,1 0 0,-1 0 0,0 0 0,1 0 0,-1-1 0,1 1 0,-1 0 0,1 0 0,-1 0 0,1 0 0,-1 0 0,1 0 0,-1 0 0,0 0 0,1 1 0,-1-1 0,1 0 0,-1 0 0,1 0 0,-1 1 0,1-1 0,-1 0 0,1 0 0,-1 1 0,1-1 0,0 0 0,-1 1 0,1-1 0,-1 1 0,1-1 0,0 0 0,-1 2 0,-2 6 0,0 1 0,0 0 0,1 0 0,0 0 0,0 0 0,1 0 0,1 0 0,-1 0 0,2 11 0,-1-2 0,0 308 0,1-138 0,-1-184 0,0 1 0,0-1 0,1 0 0,-1 0 0,1 0 0,0 1 0,0-1 0,0 0 0,1 0 0,-1 0 0,1-1 0,3 7 0,-3-8 0,0-1 0,-1 1 0,1 0 0,0-1 0,0 1 0,0-1 0,0 0 0,1 0 0,-1 1 0,0-1 0,0-1 0,1 1 0,-1 0 0,0-1 0,1 1 0,-1-1 0,1 0 0,-1 1 0,1-1 0,-1 0 0,1-1 0,-1 1 0,3-1 0,7-1 0,-1 0 0,1-1 0,-1-1 0,0 0 0,0 0 0,-1-1 0,1-1 0,9-6 0,-4 2 0,-2-1 0,0-1 0,0 0 0,19-22 0,-28 27 0,0 0 0,0 0 0,-1-1 0,0 1 0,0-1 0,-1 0 0,0 0 0,0 0 0,-1-1 0,0 1 0,-1 0 0,1-1 0,-2 1 0,1-11 0,-1 14 0,0 1 0,-1 0 0,1-1 0,-1 1 0,0 0 0,0 0 0,0 0 0,-1-1 0,1 1 0,-1 0 0,0 1 0,0-1 0,0 0 0,-1 0 0,1 1 0,-1 0 0,0-1 0,0 1 0,0 0 0,0 0 0,-1 1 0,1-1 0,-1 1 0,0 0 0,1-1 0,-1 2 0,0-1 0,0 0 0,-6-1 0,-9 0-9,0 1 1,0 0-1,-1 2 0,1 0 0,0 1 0,-1 1 1,-35 8-1,-9 0-1286,33-6-5531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19.077"/>
    </inkml:context>
    <inkml:brush xml:id="br0">
      <inkml:brushProperty name="width" value="0.035" units="cm"/>
      <inkml:brushProperty name="height" value="0.035" units="cm"/>
      <inkml:brushProperty name="color" value="#E71224"/>
    </inkml:brush>
  </inkml:definitions>
  <inkml:trace contextRef="#ctx0" brushRef="#br0">1104 73 24575,'-3'0'0,"0"-1"0,0 0 0,0 0 0,0 0 0,0 0 0,-5-3 0,-16-5 0,-20 4 0,-1 2 0,-79 4 0,40 1 0,70-2 0,1 0 0,0 0 0,-23 4 0,32-3 0,0 0 0,-1 0 0,1 0 0,0 1 0,0 0 0,0 0 0,0 0 0,0 0 0,1 1 0,-1-1 0,1 1 0,-4 4 0,-9 7 0,0 0 0,-1-1 0,-34 20 0,39-26 0,-4 5 0,1 0 0,0 1 0,1 1 0,0 1 0,-19 25 0,-22 24 0,43-50 0,1 0 0,0 1 0,1 0 0,1 0 0,0 1 0,-8 20 0,12-24 0,-94 181 0,48-91 0,-15 31 0,54-104 0,1 0 0,-12 53 0,20-69 0,1 1 0,1-1 0,0 1 0,1 0 0,1-1 0,0 1 0,1 0 0,0-1 0,1 0 0,0 1 0,1-1 0,1 0 0,0-1 0,1 1 0,0-1 0,9 12 0,99 153 0,-105-161 0,0 0 0,0 1 0,-2 0 0,6 20 0,-6-19 0,-1 0 0,2-1 0,17 29 0,-20-38 0,0 1 0,1-2 0,0 1 0,0-1 0,1 0 0,0 0 0,0 0 0,1-1 0,-1-1 0,1 1 0,1-1 0,16 8 0,-3-4 0,-1 0 0,0 2 0,-1 0 0,36 28 0,27 16 0,-72-49 0,1-1 0,-1 0 0,1 0 0,0-1 0,25 4 0,16-2 0,0-3 0,74-6 0,-38 1 0,943 1 0,-1027 2 0,0-1 0,-1 0 0,1 0 0,0-1 0,-1 0 0,1 1 0,0-1 0,-1-1 0,1 1 0,-1-1 0,1 0 0,-1 0 0,0 0 0,0 0 0,0-1 0,0 0 0,0 0 0,6-6 0,3-4 0,51-58 0,-56 60 0,0 0 0,0 0 0,-1-1 0,11-24 0,-1-11 0,-2 0 0,-2-2 0,11-77 0,-22 107 0,1-9 0,2-1 0,8-31 0,-4 27 0,-3 1 0,0-1 0,0-38 0,-3-103 0,-3 150 0,-1-8 0,-1 1 0,-2-1 0,-1 1 0,-1 0 0,-17-48 0,18 66 0,-1-6 0,-1 1 0,-1 0 0,-19-32 0,22 42 0,1 0 0,-1 0 0,2 0 0,-4-10 0,5 12 0,0 0 0,0 0 0,-1 0 0,0 0 0,0 1 0,0-1 0,-1 1 0,0 0 0,0 0 0,-5-5 0,-11-5 0,0 1 0,-1 1 0,-35-16 0,2 0 0,31 17 0,10 5 0,-1-1 0,1 0 0,-21-18 0,6 1 0,-1 2 0,-2 1 0,-34-19 0,-104-46 0,156 82 0,-1 0 0,0 1 0,-27-5 0,27 7 0,-1-1 0,1-1 0,0 0 0,-14-7 0,-3-1 0,0 2 0,0 0 0,-1 2 0,-49-5 0,23 3 0,13 5-30,-1 1-1,-79 4 0,55 1-1242,49-1-5553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28.831"/>
    </inkml:context>
    <inkml:brush xml:id="br0">
      <inkml:brushProperty name="width" value="0.035" units="cm"/>
      <inkml:brushProperty name="height" value="0.035" units="cm"/>
      <inkml:brushProperty name="color" value="#E71224"/>
    </inkml:brush>
  </inkml:definitions>
  <inkml:trace contextRef="#ctx0" brushRef="#br0">16795 1 24575,'0'717'0,"2"-680"0,2-1 0,2 1 0,11 41 0,1 0 0,6 40 0,-20-102 0,0 0 0,10 24 0,-8-26 0,-1 1 0,-1 0 0,5 24 0,-3 36 0,6 34 0,-7-77 0,-2 0 0,-1 1 0,-4 64 0,2-94 0,0 0 0,0 0 0,-1 0 0,0 0 0,1 0 0,-1 0 0,0 0 0,-1 0 0,1 0 0,-1 0 0,1-1 0,-1 1 0,0-1 0,0 1 0,0-1 0,0 1 0,0-1 0,0 0 0,-1 0 0,1 0 0,-1 0 0,1-1 0,-1 1 0,0-1 0,0 0 0,0 1 0,1-1 0,-1 0 0,-5 0 0,-7 2 0,-1-1 0,1-1 0,-1-1 0,-29-3 0,10 1 0,-548-1 0,367 3 0,159 3 0,0 3 0,-81 18 0,-38 4 0,-148-13 0,100-7 0,-175 6 0,333-8 0,-85 18 0,-63 26 0,-12 2 0,2-15 0,-249 9 0,325-33 0,1 6 0,-218 59 0,261-55 0,-143 13 0,106-16 0,-80 5 0,129-23 0,36-1 0,-91 12 0,51 3 0,-358 49 0,373-59 0,-271 12 0,-1504-21 0,970 5 0,841-4 0,-44-8 0,44 4 0,-49 0 0,-598 7 0,669 0 0,-1 1 0,-22 6 0,-22 2 0,-37 6 0,53-7 0,26-3 0,0 0 0,1 2 0,0 1 0,-37 18 0,-233 96 0,279-119 0,-1 0 0,1-1 0,-1-1 0,0 0 0,-19-1 0,14-1 0,0 2 0,-27 4 0,-8 3 0,0-3 0,0-3 0,-85-5 0,37 0 0,-750 3 0,816-3 0,0 0 0,0-3 0,1-1 0,-1-2 0,-51-17 0,12 0 0,0 4 0,-2 4 0,0 3 0,-1 3 0,-148 1 0,-755 13 0,537-4 0,-772 1 0,1197 1 0,1 1 0,-1 1 0,1 2 0,0 0 0,1 1 0,-1 1 0,1 0 0,1 2 0,-1 0 0,2 2 0,-20 13 0,-55 35 0,69-45 0,0 0 0,-1-2 0,-1 0 0,-39 11 0,33-12 0,0 1 0,-43 23 0,5 1 0,44-23 0,-43 27 0,55-30 0,7-4 0,0-1 0,-1 1 0,0-1 0,0 0 0,0-1 0,-1 0 0,0 0 0,1-1 0,-1 0 0,0-1 0,-1 0 0,-14 2 0,-21-4-1365,24-1-5461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37.845"/>
    </inkml:context>
    <inkml:brush xml:id="br0">
      <inkml:brushProperty name="width" value="0.035" units="cm"/>
      <inkml:brushProperty name="height" value="0.035" units="cm"/>
      <inkml:brushProperty name="color" value="#E71224"/>
    </inkml:brush>
  </inkml:definitions>
  <inkml:trace contextRef="#ctx0" brushRef="#br0">0 3 24575,'122'-2'0,"132"4"0,-250-2 0,0 1 0,-1-1 0,1 1 0,0 0 0,0-1 0,-1 2 0,1-1 0,0 0 0,-1 1 0,0 0 0,1 0 0,-1 0 0,0 0 0,0 0 0,0 0 0,3 4 0,-3-2 0,0 0 0,-1-1 0,0 1 0,0 0 0,0 0 0,0 1 0,-1-1 0,1 0 0,-1 0 0,0 1 0,0-1 0,-1 1 0,1 6 0,-3 109 0,-1-45 0,3-67 0,-1 0 0,1 0 0,-1 0 0,-4 12 0,4-17 0,0 0 0,0 0 0,0 0 0,0 0 0,-1-1 0,0 1 0,1 0 0,-1-1 0,0 1 0,0-1 0,-1 0 0,1 0 0,0 0 0,-5 4 0,-145 99 0,150-103 0,-1-1 0,1 1 0,-1-1 0,0 0 0,1 0 0,-1 0 0,0 0 0,0 0 0,0-1 0,0 1 0,0-1 0,-4 0 0,6 0 0,0 0 0,1 0 0,-1 0 0,0 0 0,0 0 0,1-1 0,-1 1 0,0 0 0,1-1 0,-1 1 0,0 0 0,1-1 0,-1 1 0,1-1 0,-1 1 0,0-1 0,1 1 0,-1-1 0,1 1 0,-1-2 0,0 1 0,1 0 0,0-1 0,-1 1 0,1 0 0,0-1 0,0 1 0,-1 0 0,1-1 0,0 1 0,0 0 0,1-1 0,-1 1 0,0-1 0,0 1 0,1-2 0,1-3 0,0 0 0,1 1 0,0-1 0,0 0 0,0 1 0,1 0 0,0 0 0,0 0 0,0 0 0,0 0 0,1 1 0,-1 0 0,1 0 0,7-4 0,10-6 0,0 1 0,27-10 0,-48 22 0,43-17 13,0 2 0,0 2 0,2 1-1,-1 3 1,83-7 0,239 7-583,-253 11-302,-94-1-5954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40.782"/>
    </inkml:context>
    <inkml:brush xml:id="br0">
      <inkml:brushProperty name="width" value="0.035" units="cm"/>
      <inkml:brushProperty name="height" value="0.035" units="cm"/>
      <inkml:brushProperty name="color" value="#E71224"/>
    </inkml:brush>
  </inkml:definitions>
  <inkml:trace contextRef="#ctx0" brushRef="#br0">1 1 24575,'0'428'0,"0"-421"0,0 0 0,1 0 0,-1 0 0,2 0 0,-1 0 0,3 9 0,-2-12 0,0-1 0,-1 1 0,1-1 0,0 1 0,1-1 0,-1 0 0,1 0 0,-1 0 0,1 0 0,0-1 0,0 1 0,0-1 0,4 3 0,16 9 0,32 13 0,-28-14 0,-15-6 0,0-2 0,0 1 0,0-2 0,1 0 0,-1 0 0,26 3 0,140-5 0,-89-4 0,-82 2 0,-1 0 0,0 0 0,0-1 0,0 0 0,0 0 0,-1 0 0,1-1 0,0 0 0,6-3 0,-10 4 0,0 0 0,0-1 0,0 1 0,0-1 0,0 0 0,0 0 0,0 0 0,-1 0 0,1 0 0,0 0 0,-1 0 0,0 0 0,0-1 0,1 1 0,-1 0 0,-1-1 0,1 1 0,0-1 0,0 1 0,-1-1 0,0 0 0,1 1 0,-1-5 0,-2-7 0,0 0 0,0 0 0,-2 1 0,0-1 0,0 1 0,-1 0 0,0 0 0,-14-21 0,15 27 0,-1 0 0,0 0 0,-1 1 0,0 0 0,0 0 0,0 1 0,0-1 0,-1 1 0,0 1 0,0-1 0,-1 1 0,1 0 0,-1 1 0,-12-4 0,3 2 0,-1 0 0,-1 1 0,1 1 0,0 1 0,-28 0 0,22 2 0,-87 2 0,107-1 0,0 0 0,0 0 0,0 0 0,0 1 0,0-1 0,0 1 0,0 0 0,1 0 0,-1 1 0,1-1 0,0 0 0,-1 1 0,1 0 0,0 0 0,1 0 0,-1 0 0,1 1 0,-1-1 0,1 1 0,-3 5 0,-1 2 0,1 1 0,0 0 0,1 0 0,1 0 0,-5 21 0,4 13-1365,4-26-5461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41.849"/>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46.576"/>
    </inkml:context>
    <inkml:brush xml:id="br0">
      <inkml:brushProperty name="width" value="0.035" units="cm"/>
      <inkml:brushProperty name="height" value="0.035" units="cm"/>
      <inkml:brushProperty name="color" value="#E71224"/>
    </inkml:brush>
  </inkml:definitions>
  <inkml:trace contextRef="#ctx0" brushRef="#br0">31 0 24575,'1'4'0,"1"0"0,-1 0 0,1 0 0,0 0 0,0 0 0,1-1 0,-1 1 0,5 4 0,0 3 0,23 39 0,23 58 0,-14-29 0,-29-59 0,-2 0 0,11 32 0,-5-23 0,-3-11 0,-11-17 0,0-1 0,0 0 0,0 1 0,0-1 0,0 0 0,0 1 0,0-1 0,0 0 0,-1 1 0,1-1 0,0 0 0,0 0 0,0 1 0,0-1 0,-1 0 0,1 0 0,0 1 0,0-1 0,0 0 0,-1 0 0,1 1 0,0-1 0,0 0 0,-1 0 0,1 0 0,0 0 0,-1 0 0,1 1 0,0-1 0,-1 0 0,1 0 0,-1 0 0,-16 6 0,4-2 0,-51 28 0,-20 11 0,26-15 0,58-25 0,7-1 0,10-1 0,422-3 0,-432 1 0,-1 2 0,1-1 0,-1 1 0,1 0 0,-1 0 0,1 1 0,-1 0 0,0 0 0,0 1 0,0-1 0,0 1 0,0 1 0,7 4 0,-7-2 0,0-1 0,-1 0 0,0 1 0,0 0 0,0 0 0,-1 1 0,0-1 0,0 1 0,0 0 0,-1 0 0,3 9 0,-2-1 0,0 0 0,0 0 0,-2 0 0,2 27 0,-6 65 0,0-46 0,2-56 0,0 0 0,0 0 0,-1 0 0,1 1 0,-1-1 0,-1 0 0,1 0 0,-1-1 0,-4 10 0,4-11 0,0 0 0,0-1 0,0 1 0,0-1 0,-1 1 0,1-1 0,-1 0 0,1 0 0,-1 0 0,0 0 0,0-1 0,0 1 0,0-1 0,0 0 0,0 1 0,-5-1 0,-13 3 0,0-1 0,0-1 0,-1-1 0,1 0 0,-34-5 0,-11 0 0,65 4-22,-2 1-68,-1-1 1,0 0-1,1 0 1,-1-1-1,0 1 0,1-1 1,-1 0-1,0 0 1,1 0-1,0 0 1,-1 0-1,1-1 1,0 0-1,-4-2 1,-3-6-6737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49.841"/>
    </inkml:context>
    <inkml:brush xml:id="br0">
      <inkml:brushProperty name="width" value="0.035" units="cm"/>
      <inkml:brushProperty name="height" value="0.035" units="cm"/>
      <inkml:brushProperty name="color" value="#E71224"/>
    </inkml:brush>
  </inkml:definitions>
  <inkml:trace contextRef="#ctx0" brushRef="#br0">233 0 24575,'-4'0'0,"-2"5"0,-3 0 0,-5 0 0,-4 0 0,2 2 0,-2 0 0,3 3 0,0 0 0,-5-2 0,0 2 0,4 3 0,0 0 0,3 1 0,0-1 0,1 5 0,4-1-8191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51.516"/>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5:53.914"/>
    </inkml:context>
    <inkml:brush xml:id="br0">
      <inkml:brushProperty name="width" value="0.035" units="cm"/>
      <inkml:brushProperty name="height" value="0.035" units="cm"/>
      <inkml:brushProperty name="color" value="#E71224"/>
    </inkml:brush>
  </inkml:definitions>
  <inkml:trace contextRef="#ctx0" brushRef="#br0">0 68 24575,'0'0'0,"4"0"0,2-4 0,3-1 0,5-1 0,4-2 0,2-1 0,-1-2 0,0 1 0,0 2 0,-2 2-8191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5:07.426"/>
    </inkml:context>
    <inkml:brush xml:id="br0">
      <inkml:brushProperty name="width" value="0.035" units="cm"/>
      <inkml:brushProperty name="height" value="0.035" units="cm"/>
      <inkml:brushProperty name="color" value="#E71224"/>
    </inkml:brush>
  </inkml:definitions>
  <inkml:trace contextRef="#ctx0" brushRef="#br0">0 73 24336,'7356'-72'0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6:02.693"/>
    </inkml:context>
    <inkml:brush xml:id="br0">
      <inkml:brushProperty name="width" value="0.035" units="cm"/>
      <inkml:brushProperty name="height" value="0.035" units="cm"/>
      <inkml:brushProperty name="color" value="#E71224"/>
    </inkml:brush>
  </inkml:definitions>
  <inkml:trace contextRef="#ctx0" brushRef="#br0">0 212 24575,'11'-6'0,"-1"-2"0,0 1 0,0-1 0,-1-1 0,0 0 0,8-10 0,1-3 0,-9 11 0,1 0 0,0 1 0,23-19 0,-20 19 0,1 1 0,0 0 0,1 0 0,26-9 0,-37 16 0,1 1 0,0 0 0,-1 0 0,1 0 0,0 0 0,0 1 0,0 0 0,0 0 0,0 0 0,0 1 0,-1-1 0,1 1 0,0 0 0,0 1 0,-1-1 0,1 1 0,-1 0 0,1 0 0,-1 0 0,7 5 0,6 5 0,0 0 0,23 24 0,-35-31 0,0 1 0,0 0 0,-1 0 0,0 0 0,0 1 0,0-1 0,-1 1 0,0 0 0,0 0 0,3 13 0,4 33 0,-2 1 0,0 61 0,-8 110 0,-1-94 0,1-125 0,0 0 0,0-1 0,-1 1 0,0 0 0,0-1 0,0 1 0,-1 0 0,-3 9 0,3-12 0,-1 1 0,1-1 0,-1 1 0,0-1 0,1 0 0,-2 0 0,1 0 0,0 0 0,0 0 0,-1-1 0,1 0 0,-8 4 0,-1 0 0,0-1 0,-1 0 0,0-1 0,0 0 0,-19 3 0,-67 1 0,75-7 0,-68 10 0,-12 1 0,524-13 0,-402-1 0,1-1 0,-1 0 0,0-1 0,0-1 0,-1-1 0,0-1 0,24-11 0,4-2 0,-15 9 24,0 1 0,1 2 0,0 1 0,41-4 0,-7 6-767,71 5 1,-116 0-6084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6:04.325"/>
    </inkml:context>
    <inkml:brush xml:id="br0">
      <inkml:brushProperty name="width" value="0.035" units="cm"/>
      <inkml:brushProperty name="height" value="0.035" units="cm"/>
      <inkml:brushProperty name="color" value="#E71224"/>
    </inkml:brush>
  </inkml:definitions>
  <inkml:trace contextRef="#ctx0" brushRef="#br0">0 499 24575,'6'-120'0,"29"-170"0,-27 237 0,-8 51 0,0 0 0,1 0 0,-1 1 0,1-1 0,-1 0 0,1 0 0,0 0 0,-1 1 0,1-1 0,0 0 0,0 1 0,0-1 0,0 0 0,1 1 0,-1 0 0,0-1 0,1 1 0,-1 0 0,1 0 0,1-2 0,-2 3 0,0 0 0,1-1 0,-1 1 0,0 0 0,0 0 0,0 0 0,0 0 0,1 0 0,-1 0 0,0 1 0,0-1 0,0 0 0,0 0 0,0 1 0,0-1 0,1 1 0,-1-1 0,0 1 0,0-1 0,0 1 0,-1 0 0,1 0 0,0-1 0,0 1 0,0 0 0,0 0 0,-1 0 0,1 0 0,0 0 0,-1 0 0,1 0 0,-1 0 0,1 1 0,4 8 0,-1 0 0,-1 0 0,1 0 0,-2 1 0,0-1 0,2 19 0,1 1 0,2 35 0,-5-43 0,7 38 0,-7-53 0,0 0 0,0 0 0,1 0 0,0 0 0,0 0 0,1 0 0,0-1 0,0 0 0,5 6 0,40 38 0,-34-35 0,0 0 0,-1 0 0,24 35 0,8 24 0,-7-12 0,-2 1 0,32 75 0,-64-122 0,0 1 0,-1-1 0,3 29 0,0 2 0,-6-45-50,-1 0-1,1 1 1,-1-1-1,1 0 0,0 0 1,-1 0-1,1 0 1,0 0-1,1 0 1,-1 0-1,0 0 0,0 0 1,1 0-1,-1-1 1,1 1-1,0-1 1,-1 1-1,1-1 0,0 1 1,0-1-1,0 0 1,0 0-1,0 0 1,0 0-1,0 0 1,5 0-1,9 3-6775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6:55.895"/>
    </inkml:context>
    <inkml:brush xml:id="br0">
      <inkml:brushProperty name="width" value="0.035" units="cm"/>
      <inkml:brushProperty name="height" value="0.035" units="cm"/>
      <inkml:brushProperty name="color" value="#E71224"/>
    </inkml:brush>
  </inkml:definitions>
  <inkml:trace contextRef="#ctx0" brushRef="#br0">1 2278 24575,'114'-372'0,"-90"314"0,2 1 0,47-78 0,-1 4 0,-22 38 0,4 2 0,3 3 0,72-84 0,-91 125 0,-7 7 0,61-61 0,-29 48 0,1 2 0,3 3 0,2 2 0,2 4 0,2 3 0,1 4 0,147-50 0,53 6 0,-217 67 0,1 2 0,108-3 0,1 12 0,129-3 0,565-10 0,-718 14 0,-127-3 0,-16 3 0,0 0 0,0 0 0,0-1 0,0 1 0,0 0 0,0 0 0,0-1 0,0 1 0,0 0 0,0 0 0,0 0 0,0-1 0,0 1 0,0 0 0,0 0 0,0 0 0,-1-1 0,1 1 0,0 0 0,0 0 0,0 0 0,0-1 0,0 1 0,-1 0 0,1 0 0,0 0 0,0 0 0,0 0 0,-1 0 0,1-1 0,0 1 0,0 0 0,0 0 0,-1 0 0,1 0 0,-33-15 0,31 15 0,-307-101 0,98 36 0,-338-98 0,518 159 0,-53 0 0,228 6 0,238 16 0,-247 1 0,175 16 0,-286-34 0,0 1 0,0 1 0,-1 2 0,1 0 0,-1 1 0,26 11 0,-45-15 0,1 0 0,-1 1 0,0-1 0,0 1 0,0 0 0,0 0 0,0 0 0,-1 0 0,1 1 0,3 5 0,2 3 0,14 27 0,3 6 0,-22-39 0,0 1 0,-1 0 0,0 0 0,0 0 0,-1 0 0,0 0 0,0 1 0,-1-1 0,1 10 0,-1-9 0,0 0 0,1-1 0,0 1 0,0 0 0,0-1 0,1 1 0,6 10 0,0-5 0,1-1 0,0 0 0,1-1 0,12 11 0,-9-9 0,24 28 0,-34-35 0,-1-1 0,1 0 0,-1 1 0,0 0 0,0 0 0,-1 0 0,0 0 0,0 0 0,2 12 0,-1 23 0,-1 0 0,-4 49 0,0-18 0,2-65 0,0 0 0,0 0 0,-1 0 0,0 0 0,-1 0 0,1 0 0,-4 8 0,3-11 0,0-1 0,0 1 0,0-1 0,-1 1 0,1-1 0,-1 0 0,0 0 0,0 0 0,0 0 0,0-1 0,0 1 0,0-1 0,-7 4 0,-9 5 0,-33 27 0,39-26 0,-2-2 0,1 0 0,-1 0 0,-20 9 0,19-13 0,0-1 0,-1-1 0,0 0 0,0 0 0,-33 0 0,-91-5 0,58-2 0,50 4-77,15 0-245,0-1 0,0-1 0,-22-4 0,19 0-6504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6:57.771"/>
    </inkml:context>
    <inkml:brush xml:id="br0">
      <inkml:brushProperty name="width" value="0.035" units="cm"/>
      <inkml:brushProperty name="height" value="0.035" units="cm"/>
      <inkml:brushProperty name="color" value="#E71224"/>
    </inkml:brush>
  </inkml:definitions>
  <inkml:trace contextRef="#ctx0" brushRef="#br0">26 0 24575,'0'427'0,"-1"-401"0,-2-1 0,-5 27 0,-4 33 0,11 44-1365,1-108-5461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00.262"/>
    </inkml:context>
    <inkml:brush xml:id="br0">
      <inkml:brushProperty name="width" value="0.035" units="cm"/>
      <inkml:brushProperty name="height" value="0.035" units="cm"/>
      <inkml:brushProperty name="color" value="#E71224"/>
    </inkml:brush>
  </inkml:definitions>
  <inkml:trace contextRef="#ctx0" brushRef="#br0">528 1 24575,'-3'1'0,"-1"0"0,1 0 0,-1 0 0,1 1 0,0-1 0,0 1 0,0 0 0,0 0 0,0 0 0,0 0 0,0 1 0,1-1 0,-1 1 0,-2 4 0,-7 4 0,-8 8 0,12-11 0,1-1 0,-1 0 0,0-1 0,-1 0 0,1 0 0,-17 8 0,-50 23 0,59-27 0,-1-1 0,0 0 0,-1-2 0,0 0 0,0-1 0,0 0 0,-27 3 0,11-9 0,-13 1 0,44-1 0,0 1 0,0-1 0,0 1 0,0 0 0,0-1 0,1 1 0,-1 0 0,0 1 0,0-1 0,1 0 0,-1 1 0,-2 2 0,4-4 0,1 1 0,-1-1 0,0 1 0,0-1 0,0 1 0,1 0 0,-1-1 0,0 1 0,1 0 0,-1 0 0,0-1 0,1 1 0,-1 0 0,1 0 0,0 0 0,-1 0 0,1 0 0,0 0 0,-1 0 0,1 0 0,0 0 0,0 0 0,0 0 0,0 0 0,0 0 0,0 0 0,0 0 0,0 0 0,0 0 0,0-1 0,1 1 0,-1 0 0,0 0 0,1 0 0,-1 0 0,1 0 0,-1 0 0,1 0 0,-1 0 0,1-1 0,-1 1 0,1 0 0,0 0 0,-1-1 0,1 1 0,0-1 0,0 1 0,0 0 0,0-1 0,-1 0 0,1 1 0,0-1 0,0 1 0,0-1 0,1 0 0,5 3 0,1 0 0,-1-1 0,1 0 0,-1 0 0,13 1 0,26 0 0,21 2 0,70 14 0,-118-13 0,1 0 0,-1 2 0,-1 0 0,1 1 0,-2 1 0,25 18 0,33 17 0,-51-34 0,0-2 0,1 0 0,0-2 0,29 5 0,-20-5 0,44 16 0,-72-21-97,0 1-1,0-1 1,0 1-1,0 1 1,-1-1-1,0 1 1,1 0-1,-1 0 1,0 0-1,-1 1 1,1-1-1,-1 1 0,4 7 1,1 5-6729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03.038"/>
    </inkml:context>
    <inkml:brush xml:id="br0">
      <inkml:brushProperty name="width" value="0.035" units="cm"/>
      <inkml:brushProperty name="height" value="0.035" units="cm"/>
      <inkml:brushProperty name="color" value="#E71224"/>
    </inkml:brush>
  </inkml:definitions>
  <inkml:trace contextRef="#ctx0" brushRef="#br0">0 49 24575,'0'31'0,"2"0"0,0-1 0,3 1 0,0 0 0,2-1 0,12 36 0,-5-28 0,-3 2 0,-1-1 0,-2 1 0,-1 1 0,-3-1 0,0 59 0,-6-11 0,3 122 0,-1-207 0,0-1 0,1 0 0,-1 1 0,0-1 0,1 0 0,0 0 0,-1 1 0,1-1 0,0 0 0,0 0 0,0 0 0,0 0 0,1 0 0,-1 0 0,1 0 0,-1 0 0,1-1 0,-1 1 0,1-1 0,2 3 0,-1-3 0,0 0 0,0 0 0,-1 0 0,1 0 0,0 0 0,0 0 0,0-1 0,0 1 0,0-1 0,0 0 0,0 0 0,0 0 0,6-1 0,-2-1 0,1 1 0,-1-2 0,1 1 0,-1-1 0,0 0 0,0 0 0,0-1 0,-1 1 0,1-2 0,-1 1 0,10-9 0,-6 1 0,-1 0 0,0 0 0,0-1 0,-1 0 0,-1 0 0,0-1 0,6-18 0,2-13 0,8-48 0,1-2 0,1 25 0,-17 52 0,-1-1 0,-1 1 0,-1-1 0,5-34 0,-9-49 0,-1 11 0,1 86-3,-1 0 0,1 0-1,0 0 1,1 0-1,-1 0 1,1 0 0,0 1-1,0-1 1,0 0 0,1 1-1,5-7 1,1 0 58,0 1 0,21-17 0,-22 20-268,0 0 0,0-1 1,0 0-1,-1 0 0,0 0 0,7-14 0,-6 7-6613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04.915"/>
    </inkml:context>
    <inkml:brush xml:id="br0">
      <inkml:brushProperty name="width" value="0.035" units="cm"/>
      <inkml:brushProperty name="height" value="0.035" units="cm"/>
      <inkml:brushProperty name="color" value="#E71224"/>
    </inkml:brush>
  </inkml:definitions>
  <inkml:trace contextRef="#ctx0" brushRef="#br0">0 0 24575,'5'3'0,"0"0"0,1 0 0,-1 0 0,1-1 0,-1 0 0,1 0 0,0-1 0,-1 0 0,1 1 0,0-2 0,0 1 0,7-1 0,19 4 0,32 6 0,1-4 0,-1-2 0,78-5 0,78 3 0,-145 10 0,-48-7 0,30 2 0,-13-7 0,-34-1 0,1 1 0,-1 0 0,0 0 0,1 1 0,-1 0 0,0 1 0,0 0 0,0 1 0,19 8 0,-19-6-170,1 0-1,0-1 0,0-1 1,0 1-1,0-2 0,1 1 1,20 0-1,-11-2-6655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07.284"/>
    </inkml:context>
    <inkml:brush xml:id="br0">
      <inkml:brushProperty name="width" value="0.035" units="cm"/>
      <inkml:brushProperty name="height" value="0.035" units="cm"/>
      <inkml:brushProperty name="color" value="#E71224"/>
    </inkml:brush>
  </inkml:definitions>
  <inkml:trace contextRef="#ctx0" brushRef="#br0">135 0 24575,'-5'8'0,"-1"0"0,1 1 0,0-1 0,1 1 0,0 0 0,-5 18 0,4-9 0,1 0 0,-2 29 0,0 2 0,1-12 0,0 63 0,1-14 0,-17 16 0,9-28 0,7-48 0,-3 37 0,6-48-455,0 0 0,-5 19 0,2-13-6371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10.051"/>
    </inkml:context>
    <inkml:brush xml:id="br0">
      <inkml:brushProperty name="width" value="0.035" units="cm"/>
      <inkml:brushProperty name="height" value="0.035" units="cm"/>
      <inkml:brushProperty name="color" value="#E71224"/>
    </inkml:brush>
  </inkml:definitions>
  <inkml:trace contextRef="#ctx0" brushRef="#br0">262 4 24575,'-51'-2'0,"33"1"0,0 0 0,0 1 0,0 1 0,0 1 0,1 0 0,-26 7 0,39-7 0,1 0 0,-1 0 0,1 0 0,-1 1 0,1-1 0,0 1 0,0 0 0,0 0 0,0 0 0,1 1 0,-1-1 0,1 0 0,0 1 0,0 0 0,0-1 0,1 1 0,-3 6 0,2-4 0,0 0 0,0 0 0,1 0 0,0 0 0,0 0 0,0 0 0,1 1 0,0-1 0,0 0 0,3 13 0,-3-17 0,1 0 0,1 1 0,-1-1 0,0 0 0,1 1 0,-1-1 0,1 0 0,-1 0 0,1 0 0,0 0 0,0-1 0,0 1 0,0 0 0,0-1 0,0 0 0,1 1 0,-1-1 0,0 0 0,1 0 0,-1 0 0,1 0 0,-1-1 0,5 2 0,7 0 0,0 0 0,0-1 0,17 0 0,-19-1 0,208-2 0,-52-1 0,-154 4 0,0 0 0,-1 0 0,0 2 0,1 0 0,22 7 0,60 33 0,-93-41 0,0 0 0,0 0 0,0 0 0,-1 0 0,1 1 0,0-1 0,-1 1 0,1-1 0,-1 1 0,0 0 0,0 0 0,0 0 0,0 0 0,-1 1 0,1-1 0,-1 0 0,0 1 0,0-1 0,0 1 0,0-1 0,-1 1 0,0 0 0,1 5 0,-1-4 0,-1-1 0,1 1 0,-1 0 0,1 0 0,-1 0 0,-1-1 0,1 1 0,-1-1 0,0 1 0,0-1 0,0 1 0,0-1 0,-1 0 0,1 0 0,-1 0 0,-1-1 0,-2 5 0,-9 3 0,-1 0 0,0-1 0,0 0 0,-1-2 0,0 0 0,0 0 0,-1-2 0,0 0 0,0-1 0,-35 4 0,28-5 0,-32 5 0,-92 2 0,126-11-1365,3-1-5461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12.008"/>
    </inkml:context>
    <inkml:brush xml:id="br0">
      <inkml:brushProperty name="width" value="0.035" units="cm"/>
      <inkml:brushProperty name="height" value="0.035" units="cm"/>
      <inkml:brushProperty name="color" value="#E71224"/>
    </inkml:brush>
  </inkml:definitions>
  <inkml:trace contextRef="#ctx0" brushRef="#br0">1 0 24575,'0'743'0,"0"-736"0,0 1 0,1-1 0,0 1 0,0-1 0,1 0 0,-1 0 0,2 0 0,-1 0 0,1 0 0,0 0 0,0 0 0,6 7 0,-3-7 0,-1 0 0,1-1 0,1 1 0,-1-1 0,1-1 0,0 1 0,0-1 0,1-1 0,0 1 0,8 3 0,59 22 0,1-4 0,119 26 0,-100-28 0,-69-19-273,-1-1 0,1 0 0,0-2 0,30-2 0,-32 0-6553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5:19.055"/>
    </inkml:context>
    <inkml:brush xml:id="br0">
      <inkml:brushProperty name="width" value="0.035" units="cm"/>
      <inkml:brushProperty name="height" value="0.035" units="cm"/>
      <inkml:brushProperty name="color" value="#E71224"/>
    </inkml:brush>
  </inkml:definitions>
  <inkml:trace contextRef="#ctx0" brushRef="#br0">1 1 24575,'4'3'0,"1"0"0,-1 0 0,1 0 0,-1 1 0,0 0 0,0 0 0,-1 0 0,1 0 0,-1 0 0,0 1 0,0 0 0,0-1 0,-1 1 0,0 0 0,0 0 0,2 8 0,2 9 0,-1 1 0,3 38 0,-2-13 0,-5-37 0,1 1 0,1-1 0,0 0 0,0-1 0,1 1 0,6 13 0,-8-22 0,-1 1 0,1-1 0,0 0 0,0 1 0,0-1 0,0 0 0,0 0 0,0 0 0,1 0 0,-1 0 0,0-1 0,1 1 0,0-1 0,-1 0 0,1 0 0,0 0 0,0 0 0,-1 0 0,1 0 0,0-1 0,0 1 0,0-1 0,0 0 0,0 0 0,0 0 0,0 0 0,0 0 0,0-1 0,3 0 0,16-6 0,0 0 0,0-1 0,27-15 0,4-1 0,-40 19-341,-1-1 0,0 0-1,18-13 1,-4-2-6485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14.579"/>
    </inkml:context>
    <inkml:brush xml:id="br0">
      <inkml:brushProperty name="width" value="0.035" units="cm"/>
      <inkml:brushProperty name="height" value="0.035" units="cm"/>
      <inkml:brushProperty name="color" value="#E71224"/>
    </inkml:brush>
  </inkml:definitions>
  <inkml:trace contextRef="#ctx0" brushRef="#br0">1 49 24575,'6'-1'0,"0"0"0,-1 0 0,1 0 0,0 0 0,8-4 0,16-4 0,31-3 0,1 4 0,79-2 0,1 11-1365,-121-1-5461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17.516"/>
    </inkml:context>
    <inkml:brush xml:id="br0">
      <inkml:brushProperty name="width" value="0.035" units="cm"/>
      <inkml:brushProperty name="height" value="0.035" units="cm"/>
      <inkml:brushProperty name="color" value="#E71224"/>
    </inkml:brush>
  </inkml:definitions>
  <inkml:trace contextRef="#ctx0" brushRef="#br0">0 1 24575,'0'820'-1365,"0"-794"-5461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20.020"/>
    </inkml:context>
    <inkml:brush xml:id="br0">
      <inkml:brushProperty name="width" value="0.035" units="cm"/>
      <inkml:brushProperty name="height" value="0.035" units="cm"/>
      <inkml:brushProperty name="color" value="#E71224"/>
    </inkml:brush>
  </inkml:definitions>
  <inkml:trace contextRef="#ctx0" brushRef="#br0">142 0 24575,'5'1'0,"0"0"0,-1 0 0,1 0 0,0 1 0,0 0 0,-1 0 0,1 0 0,4 4 0,13 4 0,-7-3 0,0 1 0,0 0 0,23 18 0,-21-14 0,34 19 0,-44-27 0,1 0 0,-1 0 0,0 1 0,0 0 0,-1 0 0,0 1 0,0-1 0,0 2 0,0-1 0,-1 0 0,0 1 0,-1 0 0,7 13 0,-6-8 0,0 0 0,-1 0 0,-1 1 0,0-1 0,0 1 0,-2-1 0,1 1 0,-2 17 0,1 18 0,0-22 0,0 0 0,-2 0 0,-8 42 0,7-60 0,-1-1 0,1 1 0,-2-1 0,1 0 0,-1 0 0,0 0 0,-1 0 0,0-1 0,0 0 0,0 0 0,-1 0 0,0 0 0,0-1 0,0 0 0,-8 4 0,-11 7 0,-1-2 0,-46 20 0,56-29 0,0-1 0,0-1 0,0 0 0,0-1 0,0-1 0,0-1 0,-32-2 0,8 0 0,37 3-97,-1-1-1,0 0 1,0 0-1,0-1 1,0 1-1,1-1 1,-1 0-1,0 0 1,0 0-1,1 0 1,-1-1-1,1 1 0,-7-5 1,0-4-6729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22.144"/>
    </inkml:context>
    <inkml:brush xml:id="br0">
      <inkml:brushProperty name="width" value="0.035" units="cm"/>
      <inkml:brushProperty name="height" value="0.035" units="cm"/>
      <inkml:brushProperty name="color" value="#E71224"/>
    </inkml:brush>
  </inkml:definitions>
  <inkml:trace contextRef="#ctx0" brushRef="#br0">285 0 24575,'1'5'0,"-1"-1"0,1 0 0,0 1 0,0-1 0,3 8 0,2 7 0,-1 3 0,34 151 0,-32-133 0,-2-1 0,-1 61 0,-3 8 0,-4 76 0,1-176 0,0 1 0,0-1 0,-1 0 0,0 0 0,-1-1 0,1 1 0,-1-1 0,-1 0 0,1 1 0,-1-2 0,-1 1 0,1-1 0,-1 0 0,0 0 0,-1 0 0,-8 5 0,7-6 0,-1 0 0,1-2 0,-16 6 0,-18 8 0,28-11-136,0-1-1,0 0 1,0-2-1,-1 1 1,0-2-1,1 0 1,-1-1-1,0 0 0,-17-2 1,10 1-6690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23.800"/>
    </inkml:context>
    <inkml:brush xml:id="br0">
      <inkml:brushProperty name="width" value="0.035" units="cm"/>
      <inkml:brushProperty name="height" value="0.035" units="cm"/>
      <inkml:brushProperty name="color" value="#E71224"/>
    </inkml:brush>
  </inkml:definitions>
  <inkml:trace contextRef="#ctx0" brushRef="#br0">1 0 24575,'643'0'-1365,"-619"0"-5461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33.360"/>
    </inkml:context>
    <inkml:brush xml:id="br0">
      <inkml:brushProperty name="width" value="0.035" units="cm"/>
      <inkml:brushProperty name="height" value="0.035" units="cm"/>
      <inkml:brushProperty name="color" value="#E71224"/>
    </inkml:brush>
  </inkml:definitions>
  <inkml:trace contextRef="#ctx0" brushRef="#br0">1 665 24575,'0'-562'0,"0"555"0,0 0 0,0 1 0,1-1 0,0 1 0,0-1 0,3-7 0,-3 12 0,0 0 0,0 0 0,0 0 0,0 0 0,0 0 0,0 0 0,1 1 0,-1-1 0,1 0 0,0 1 0,-1-1 0,1 1 0,0 0 0,0-1 0,0 1 0,0 0 0,0 0 0,0 0 0,0 1 0,0-1 0,0 0 0,3 0 0,16-1 0,0 0 0,-1 1 0,1 1 0,27 4 0,14 0 0,370-4 0,-422 0 0,0 0 0,0 1 0,-1 1 0,1-1 0,0 2 0,0-1 0,-1 1 0,0 1 0,1 0 0,-1 0 0,-1 1 0,13 8 0,-6-3 0,0-1 0,1-1 0,1 0 0,-1 0 0,1-2 0,29 7 0,-19-7 0,-1-1 0,1-2 0,46 0 0,-57-3 0,-19-1 0,-28 0 0,24 2 0,-1-2 0,1 1 0,0-1 0,-1 0 0,1 0 0,-1-1 0,1 0 0,0-1 0,0 1 0,0-1 0,0-1 0,1 1 0,-1-1 0,1 0 0,0-1 0,0 1 0,1-1 0,-1-1 0,1 1 0,-8-11 0,6 8 0,-17-21 0,23 28 0,1 1 0,-1-1 0,1 0 0,-1 0 0,1 1 0,-1-1 0,1 0 0,-1 0 0,1 0 0,0 1 0,-1-1 0,1 0 0,0 0 0,0 0 0,0 0 0,0 0 0,-1 1 0,1-1 0,0 0 0,1 0 0,-1 0 0,0 0 0,0 0 0,0 0 0,0 0 0,1 1 0,-1-1 0,0 0 0,2-1 0,-1 1 0,0 1 0,1-1 0,-1 1 0,0-1 0,1 1 0,-1 0 0,0 0 0,1-1 0,-1 1 0,1 0 0,-1 0 0,0 1 0,1-1 0,-1 0 0,1 0 0,-1 1 0,2 0 0,27 9 0,-26-8 0,5 2 0,-1 0 0,0 1 0,-1 1 0,1-1 0,-1 1 0,0 0 0,-1 1 0,1 0 0,-1 0 0,9 14 0,-6-10 0,-1 0 0,2 0 0,-1-1 0,12 8 0,12 5 0,-23-17 0,0 0 0,-1 1 0,0 0 0,12 13 0,-18-18 0,-1 1 0,0 0 0,0-1 0,-1 1 0,1 0 0,0 0 0,-1 0 0,0 1 0,0-1 0,0 0 0,0 0 0,0 1 0,-1-1 0,1 0 0,-1 1 0,0-1 0,0 1 0,0-1 0,-1 0 0,0 4 0,0-3 0,0-1 0,0 1 0,-1-1 0,1 0 0,-1 1 0,0-1 0,0 0 0,0 0 0,-1 0 0,1 0 0,-1 0 0,1-1 0,-1 1 0,0-1 0,0 0 0,-6 4 0,-5 2 0,-1 0 0,-24 8 0,19-8 0,9-3 7,-1-2 0,0 1-1,0-2 1,-1 0 0,-23 2 0,-66-6-210,48 0-1000,33 2-5623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57.851"/>
    </inkml:context>
    <inkml:brush xml:id="br0">
      <inkml:brushProperty name="width" value="0.035" units="cm"/>
      <inkml:brushProperty name="height" value="0.035" units="cm"/>
      <inkml:brushProperty name="color" value="#E71224"/>
    </inkml:brush>
  </inkml:definitions>
  <inkml:trace contextRef="#ctx0" brushRef="#br0">552 0 22868,'-552'0'0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37.411"/>
    </inkml:context>
    <inkml:brush xml:id="br0">
      <inkml:brushProperty name="width" value="0.035" units="cm"/>
      <inkml:brushProperty name="height" value="0.035" units="cm"/>
      <inkml:brushProperty name="color" value="#E71224"/>
    </inkml:brush>
  </inkml:definitions>
  <inkml:trace contextRef="#ctx0" brushRef="#br0">365 2 24575,'-102'-2'0,"-110"4"0,210-1 0,-1-1 0,1 1 0,-1 0 0,1 0 0,-1 0 0,1 0 0,-1 0 0,1 0 0,0 1 0,0-1 0,0 1 0,0 0 0,0-1 0,0 1 0,0 0 0,0 0 0,1 0 0,-1 1 0,1-1 0,0 0 0,-1 0 0,1 1 0,0-1 0,0 1 0,1-1 0,-1 1 0,0-1 0,1 1 0,0 0 0,-1-1 0,1 1 0,0-1 0,0 1 0,1 0 0,-1-1 0,0 1 0,1-1 0,0 1 0,-1 0 0,1-1 0,0 0 0,0 1 0,1-1 0,-1 0 0,0 1 0,1-1 0,-1 0 0,1 0 0,0 0 0,0 0 0,0-1 0,0 1 0,0 0 0,4 2 0,4-1 0,0 0 0,0-1 0,0 0 0,0 0 0,1-1 0,-1-1 0,1 1 0,-1-2 0,11-1 0,-4 1 0,-1 1 0,26 2 0,23 7 0,114 1 0,-156-10 0,-10-1 0,-1 1 0,1 0 0,0 1 0,-1 0 0,15 4 0,-24-4 0,0 0 0,0 0 0,0 0 0,0 1 0,0-1 0,0 1 0,0-1 0,-1 1 0,1 0 0,-1 0 0,0 0 0,1 1 0,-1-1 0,0 1 0,0-1 0,0 1 0,-1-1 0,1 1 0,-1 0 0,1 0 0,-1 0 0,0 0 0,0 0 0,0 0 0,0 6 0,0-1 0,1 0 0,-2 0 0,0 0 0,0 1 0,0-1 0,-1 0 0,0 0 0,0 1 0,-1-1 0,0 0 0,-1 0 0,0-1 0,-5 11 0,5-13 0,0 0 0,-1 0 0,1 0 0,-1 0 0,0-1 0,-1 0 0,1 1 0,-1-2 0,1 1 0,-1 0 0,0-1 0,-1 0 0,1 0 0,0-1 0,-1 0 0,0 1 0,1-2 0,-13 3 0,-12 0 6,-1-2-1,0-1 0,-33-4 1,-1 0-1393,44 3-5439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39.116"/>
    </inkml:context>
    <inkml:brush xml:id="br0">
      <inkml:brushProperty name="width" value="0.035" units="cm"/>
      <inkml:brushProperty name="height" value="0.035" units="cm"/>
      <inkml:brushProperty name="color" value="#E71224"/>
    </inkml:brush>
  </inkml:definitions>
  <inkml:trace contextRef="#ctx0" brushRef="#br0">1 1 24575,'0'725'0,"0"-714"0,0 1 0,0-1 0,1 0 0,1 1 0,0-1 0,0 0 0,1 0 0,1 0 0,0-1 0,0 1 0,1-1 0,0 0 0,1 0 0,12 16 0,25 28 0,-33-40 0,1 0 0,0-1 0,1-1 0,0 0 0,22 17 0,-9-12 0,1 0 0,1-2 0,0-2 0,1 0 0,1-2 0,0-1 0,0-1 0,45 7 0,-66-14-58,0 0-1,0 0 1,-1 0-1,1 1 1,-1 0-1,14 9 1,-9-6-898,3 2-5870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41.362"/>
    </inkml:context>
    <inkml:brush xml:id="br0">
      <inkml:brushProperty name="width" value="0.035" units="cm"/>
      <inkml:brushProperty name="height" value="0.035" units="cm"/>
      <inkml:brushProperty name="color" value="#E71224"/>
    </inkml:brush>
  </inkml:definitions>
  <inkml:trace contextRef="#ctx0" brushRef="#br0">0 1 24575,'624'0'-1365,"-604"0"-5461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5:28.272"/>
    </inkml:context>
    <inkml:brush xml:id="br0">
      <inkml:brushProperty name="width" value="0.035" units="cm"/>
      <inkml:brushProperty name="height" value="0.035" units="cm"/>
      <inkml:brushProperty name="color" value="#E71224"/>
    </inkml:brush>
  </inkml:definitions>
  <inkml:trace contextRef="#ctx0" brushRef="#br0">1 121 24444,'5824'-120'0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43.639"/>
    </inkml:context>
    <inkml:brush xml:id="br0">
      <inkml:brushProperty name="width" value="0.035" units="cm"/>
      <inkml:brushProperty name="height" value="0.035" units="cm"/>
      <inkml:brushProperty name="color" value="#E71224"/>
    </inkml:brush>
  </inkml:definitions>
  <inkml:trace contextRef="#ctx0" brushRef="#br0">0 1 24575,'0'748'-1365,"0"-722"-5461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46.522"/>
    </inkml:context>
    <inkml:brush xml:id="br0">
      <inkml:brushProperty name="width" value="0.035" units="cm"/>
      <inkml:brushProperty name="height" value="0.035" units="cm"/>
      <inkml:brushProperty name="color" value="#E71224"/>
    </inkml:brush>
  </inkml:definitions>
  <inkml:trace contextRef="#ctx0" brushRef="#br0">143 3 24575,'54'-1'0,"-11"0"0,46 4 0,-76-1 0,0 0 0,0 0 0,0 1 0,-1 1 0,1 0 0,-1 1 0,22 12 0,-13-5 0,-1 1 0,0 0 0,30 29 0,-44-36 0,0 1 0,-1-1 0,1 1 0,-2 0 0,1 0 0,-1 1 0,0 0 0,0-1 0,-1 1 0,0 1 0,0-1 0,-1 0 0,2 16 0,-1-3 0,-1-1 0,-1 0 0,-1 1 0,-1-1 0,-1 1 0,-5 24 0,5-39 0,-1 0 0,1 0 0,-1 0 0,0 0 0,-1-1 0,1 1 0,-1-1 0,0 0 0,-1 0 0,1 0 0,-1-1 0,-9 8 0,4-6 0,1 0 0,-1 0 0,0-1 0,0-1 0,0 1 0,-20 4 0,19-5 0,0 0 0,0 1 0,0 0 0,-12 8 0,11-6 0,0 0 0,0-1 0,-14 4 0,4-5 0,1 0 0,-1-2 0,0-1 0,0 0 0,-1-2 0,1 0 0,-27-5 0,33 3 0,0-1 0,-18-6 0,28 7 0,0 0 0,0 0 0,1-1 0,-1 1 0,0-1 0,1-1 0,-1 1 0,-5-6 0,1-5-1365,3 1-5461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50.350"/>
    </inkml:context>
    <inkml:brush xml:id="br0">
      <inkml:brushProperty name="width" value="0.035" units="cm"/>
      <inkml:brushProperty name="height" value="0.035" units="cm"/>
      <inkml:brushProperty name="color" value="#E71224"/>
    </inkml:brush>
  </inkml:definitions>
  <inkml:trace contextRef="#ctx0" brushRef="#br0">478 1 24575,'0'793'0,"0"-788"0,0 1 0,0-1 0,-1 1 0,1-1 0,-1 1 0,-1-1 0,1 1 0,-1-1 0,0 0 0,-2 5 0,2-7 0,0-1 0,0 1 0,0-1 0,0 0 0,0 0 0,0 0 0,-1 0 0,1 0 0,-1-1 0,1 1 0,-1-1 0,0 1 0,1-1 0,-1 0 0,0 0 0,0 0 0,0 0 0,0-1 0,0 1 0,-3-1 0,-9 2 0,0-1 0,0-1 0,-1 0 0,1-1 0,-17-3 0,24 3 0,0-1 0,0-1 0,1 0 0,-1 0 0,1 0 0,0-1 0,0 1 0,0-2 0,0 1 0,1-1 0,-8-8 0,-58-46 0,6 5 0,59 47 0,0-1 0,1 0 0,0 0 0,0 0 0,0-1 0,1 0 0,0 0 0,1 0 0,0 0 0,1-1 0,0 0 0,-3-15 0,6 23-80,0 0 0,0 0-1,0 0 1,0 1 0,0-1-1,0 0 1,0 0 0,1 0-1,-1 0 1,1 0 0,0 1 0,-1-1-1,1 0 1,0 0 0,0 1-1,2-3 1,7-6-6746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7:52.958"/>
    </inkml:context>
    <inkml:brush xml:id="br0">
      <inkml:brushProperty name="width" value="0.035" units="cm"/>
      <inkml:brushProperty name="height" value="0.035" units="cm"/>
      <inkml:brushProperty name="color" value="#E71224"/>
    </inkml:brush>
  </inkml:definitions>
  <inkml:trace contextRef="#ctx0" brushRef="#br0">1 99 24575,'4'0'0,"5"0"0,6 0 0,0-4 0,1-2 0,3 1 0,-3-3 0,1-1 0,-3-2 0,0 1 0,-2-3 0,5 2 0,3 1 0,3 4 0,2 2 0,-4 2-8191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8:03.373"/>
    </inkml:context>
    <inkml:brush xml:id="br0">
      <inkml:brushProperty name="width" value="0.035" units="cm"/>
      <inkml:brushProperty name="height" value="0.035" units="cm"/>
      <inkml:brushProperty name="color" value="#E71224"/>
    </inkml:brush>
  </inkml:definitions>
  <inkml:trace contextRef="#ctx0" brushRef="#br0">372 0 24575,'-18'0'0,"-1"1"0,1 0 0,0 2 0,0 0 0,0 1 0,1 0 0,-1 2 0,-32 14 0,23-9-341,0-1 0,-1-1-1,-46 7 1,52-12-6485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8:19.573"/>
    </inkml:context>
    <inkml:brush xml:id="br0">
      <inkml:brushProperty name="width" value="0.035" units="cm"/>
      <inkml:brushProperty name="height" value="0.035" units="cm"/>
      <inkml:brushProperty name="color" value="#E71224"/>
    </inkml:brush>
  </inkml:definitions>
  <inkml:trace contextRef="#ctx0" brushRef="#br0">0 1057 24575,'1'-5'0,"-1"1"0,1 0 0,0 0 0,0-1 0,0 1 0,1 0 0,0 0 0,3-5 0,0-3 0,17-37 0,1 1 0,3 2 0,2 0 0,57-71 0,-48 70 0,57-98 0,-87 134 0,0 0 0,1 1 0,0 0 0,1 0 0,0 1 0,1 0 0,11-7 0,80-47 0,-28 19 0,-54 31 0,0 2 0,1 0 0,1 0 0,-1 2 0,1 1 0,1 0 0,-1 2 0,1 0 0,1 2 0,-1 0 0,1 1 0,26 1 0,348 6 0,-407-4 0,-1 0 0,0 0 0,0-1 0,0 0 0,0-1 0,1 0 0,-1-1 0,1 0 0,-1-1 0,1 0 0,0 0 0,1-1 0,-14-9 0,17 10 0,-48-34 0,-82-41 0,118 69 0,-2 2 0,1 0 0,-1 1 0,-1 2 0,1 0 0,-1 0 0,0 2 0,-32-1 0,3 5 0,31 0 0,15-1 0,7 0 0,85 0 0,62 1 0,-137 1 0,-1 0 0,0 1 0,0 0 0,0 1 0,0 1 0,-1 0 0,18 10 0,-6-1 0,0 0 0,30 27 0,-41-31 0,0 1 0,0 0 0,-1 1 0,-1 0 0,0 0 0,-1 1 0,9 16 0,-9-15 0,0 0 0,22 24 0,-20-25 0,-1 0 0,0 0 0,11 19 0,-13-14 0,0 0 0,-1 0 0,0 1 0,-2 0 0,0 0 0,-1 1 0,-1-1 0,1 37 0,-3-19-85,0-18-171,-1-1 0,0 1 0,-1 0 0,-6 24 0,2-28-6570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8:20.995"/>
    </inkml:context>
    <inkml:brush xml:id="br0">
      <inkml:brushProperty name="width" value="0.035" units="cm"/>
      <inkml:brushProperty name="height" value="0.035" units="cm"/>
      <inkml:brushProperty name="color" value="#E71224"/>
    </inkml:brush>
  </inkml:definitions>
  <inkml:trace contextRef="#ctx0" brushRef="#br0">1 1 24575,'154'47'0,"56"20"0,-175-53 0,0 2 0,-1 1 0,57 38 0,-13 4 0,-3 3 0,-3 3 0,83 97 0,-120-119 0,48 83 0,-30-43 0,-7-1 0,-5-8 0,-14-41-1365,-16-20-5461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2T18:48:22.271"/>
    </inkml:context>
    <inkml:brush xml:id="br0">
      <inkml:brushProperty name="width" value="0.035" units="cm"/>
      <inkml:brushProperty name="height" value="0.035" units="cm"/>
      <inkml:brushProperty name="color" value="#E71224"/>
    </inkml:brush>
  </inkml:definitions>
  <inkml:trace contextRef="#ctx0" brushRef="#br0">1260 0 24575,'-5'1'0,"1"0"0,0 0 0,-1 0 0,1 1 0,0 0 0,0-1 0,0 1 0,0 1 0,-6 4 0,-4 1 0,-138 76 0,-227 127 0,299-158 0,55-34 0,-2-2 0,-38 19 0,-23 3 0,-110 55 0,161-73 0,23-12 0,0-1 0,-1-1 0,0 0 0,-17 5 0,25-10-273,1 0 0,0 1 0,0-1 0,-11 7 0,3 2-6553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06:26:09.909"/>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10880 1 0,'-10880'838'0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13:28:15.840"/>
    </inkml:context>
    <inkml:brush xml:id="br0">
      <inkml:brushProperty name="width" value="0.035" units="cm"/>
      <inkml:brushProperty name="height" value="0.035" units="cm"/>
      <inkml:brushProperty name="color" value="#E71224"/>
    </inkml:brush>
  </inkml:definitions>
  <inkml:trace contextRef="#ctx0" brushRef="#br0">0 0 24465,'10184'119'0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06:36:00.682"/>
    </inkml:context>
    <inkml:brush xml:id="br0">
      <inkml:brushProperty name="width" value="0.035" units="cm"/>
      <inkml:brushProperty name="height" value="0.035" units="cm"/>
      <inkml:brushProperty name="color" value="#E71224"/>
    </inkml:brush>
  </inkml:definitions>
  <inkml:trace contextRef="#ctx0" brushRef="#br0">0 1 24242,'2204'119'0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2:29.6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6905 6,'-1'-1,"1"1,0 0,0-1,0 1,-1 0,1-1,0 1,0 0,-1 0,1-1,0 1,-1 0,1 0,0 0,-1-1,1 1,0 0,-1 0,1 0,0 0,-1 0,1 0,0 0,-1 0,1 0,-1 0,1 0,0 0,-1 0,1 0,0 0,-1 0,1 0,-1 0,1 0,0 1,-1-1,1 0,0 0,-1 0,1 1,-19 7,-34 22,1 2,-59 50,84-61,-26 15,-111 56,108-63,-175 84,7-4,74-30,-555 284,294-131,308-171,-135 57,168-86,-265 109,251-108,27-7,-55 34,-7 3,-99 56,165-89,-51 21,67-34,-52 30,-254 170,222-135,68-45,-86 48,128-80,0 0,0 1,0 1,1-1,0 2,0 0,-14 14,12-10,-2 0,1-1,-1-1,-1 0,0-1,0-1,-1 0,-22 7,-27 15,-100 45,122-54,-1-2,-80 24,-100 10,-6 2,150-31,-160 44,215-61,-1 1,-36 16,49-17,0 0,0 1,1 1,0-1,-20 21,-33 41,-32 29,56-57,32-31,0-2,0 1,-1-1,0 0,0-1,-1 0,0-1,0 0,-22 9,31-16,-99 38,89-33,1 1,-1 1,1 0,1 1,0 0,-12 11,-16 18,15-16,-39 48,56-62,1 1,0 0,0 0,1 1,0-1,0 1,1 0,0 0,1 1,-3 16,4-1,1-19,1-19,0-107,2-48,5 113,2 1,32-99,-22 89,-2 3,-6 29,-3-2,0 1,-2-1,3-49,1-40,0-2,-12 13,-1 59,9-93,-3 130,-4 15,0 1,1 0,-1 0,0 0,0 0,0 0,0 0,0 0,1 0,-1 0,0 0,0 0,0 1,0-1,0 0,1 0,-1 0,0 0,0 0,0 0,0 0,0 0,0 0,0 0,1 0,-1 0,0 1,0-1,0 0,0 0,0 0,0 0,0 0,0 0,0 1,0-1,0 0,0 0,0 0,0 0,0 0,0 1,0-1,0 0,0 0,0 0,0 0,0 1,6 34,1 506,-9-345,2-105,-14 100,9-132,3 74,-1 17,1-136,-1 0,0 0,-9 24,7-26,1-1,1 1,0 1,-2 21,5-32,1 1,-1-1,0 0,1 1,0-1,0 0,-1 1,1-1,0 0,1 0,-1 0,0 0,1 0,-1 0,1 0,-1 0,1 0,0-1,0 1,0-1,0 0,0 1,0-1,0 0,3 1,9 4,-1-1,2 0,15 3,-13-4,280 59,-145-34,129 34,137 26,-307-74,-70-11,1 2,-1 2,0 1,41 17,-49-13,64 16,-82-26,0-1,0 0,0-1,1 0,-1-1,29-4,-19-5,-6-2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2:49.0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1998 699,'4'-2,"-1"0,1-1,0 1,-1 1,1-1,0 1,0-1,0 1,0 0,0 1,0-1,1 1,-1-1,7 2,3-2,686-51,-649 47,0-3,-1-1,0-3,55-20,-66 19,1 2,1 2,-1 2,47-3,169 5,-198 5,2259 1,-2127-3,282 8,-447-5,0 2,0 0,-1 1,30 9,-52-12,0-1,0 1,1 0,-1 0,0 0,0 0,0 0,0 0,0 1,0-1,-1 1,1-1,0 1,-1-1,1 1,-1 0,0 0,1 0,-1 0,1 3,-2-3,0 0,0-1,0 1,0-1,-1 1,1 0,-1-1,1 1,-1-1,1 1,-1-1,0 1,0-1,0 0,0 1,0-1,0 0,0 0,0 0,0 0,-1 0,1 0,0 0,-1 0,1 0,-1-1,-1 2,-56 22,3 0,42-16,0-1,-1-1,0 0,-1-1,1 0,-1-1,0-1,0-1,0 0,-21-1,-113-3,-236 10,333-2,-1 2,-65 18,-221 71,172-43,55-16,94-32,0 0,0-2,-1 0,-27 1,-481-2,277-5,-1119 2,1301 2,0 2,-94 20,88-13,-85 2,20-3,108-7,1 1,-1 2,-49 16,38-7,-1-1,0-2,0-2,-78 7,-461 8,183-1,360-21,-241 17,-3-19,276-1,1 0,-1 0,1 0,-1 0,1-1,-1-1,1 1,-13-5,19 6,0 0,0-1,1 1,-1-1,0 1,1 0,-1-1,1 1,-1-1,0 1,1-1,-1 1,1-1,-1 0,1 1,0-1,-1 0,1 1,-1-1,1 0,0 1,0-1,-1-1,2 1,-1 0,0 0,0 0,1 0,-1 0,1 0,-1 0,1 1,-1-1,1 0,0 0,-1 0,1 1,0-1,-1 0,1 1,0-1,0 0,1 0,20-11,0 1,1 1,1 1,43-12,2 0,-2-6,66-37,-62 29,-46 23,1 2,0 0,1 2,0 1,0 1,0 2,1 0,37 1,372-35,-146 7,-76 10,166-7,-231 29,94-1,-131-12,30-1,-128 13,2 0,1 0,-1-1,1-1,-1 0,0-1,21-7,11-11,-38 15,0 0,1 1,0 1,0 0,18-3,-26 7,1-1,-1 0,1 0,-1 0,0 0,1-1,-1 1,0-1,0-1,5-2,-7 3,0 0,-1 1,1-1,-1 0,1 0,-1 0,0 0,0 0,0 0,0 0,0-1,0 1,-1 0,1-1,-1 1,1 0,-1-1,0 1,0 0,0-1,0 1,-1-4,0 2,0 1,-1-1,1 0,-1 1,0-1,1 1,-2-1,1 1,0 0,-1 0,1 0,-1 0,0 0,0 1,0-1,0 1,-1 0,1 0,0 0,-5-1,-11-7,-1 2,-29-8,42 14,-44-12,0 2,-2 3,-87-5,-163 14,225 2,-15-8,92 6,1 0,-1-1,0 1,1 0,-1 0,1 0,-1 0,0 1,1-1,-1 0,1 0,-1 0,1 0,-1 1,1-1,-1 0,0 0,1 1,-1-1,1 0,0 1,-1-1,1 1,-1-1,1 1,0-1,-1 1,1-1,0 1,-1-1,1 1,0-1,0 1,-1-1,1 1,0-1,0 1,0 0,0-1,0 1,0-1,0 1,0 0,0-1,0 1,1 0,-1 2,1-1,0 0,0 0,1 1,-1-1,0 0,1 0,-1 0,1-1,3 4,3 1,0-1,1 0,-1-1,1 1,0-2,1 1,-1-1,18 3,-21-5,175 38,362 29,-25-60,-359-10,-128 2,56-8,-74 5,-1 1,1-2,0 0,-1 0,0-1,0-1,12-7,-9 4,-1-1,0-1,-1 0,0 0,13-17,-20 21,0-1,-1 0,0 0,-1 0,0 0,0-1,0 0,-1 1,-1-1,1-1,0-12,0 0,-1-1,-2 1,0 0,-1-1,-1 1,-8-30,8 43,0 1,0 0,-1 1,-1-1,1 1,-1-1,-1 1,1 0,-1 0,0 1,-1 0,1-1,-1 2,-1-1,1 1,-1 0,0 0,0 1,0 0,-10-4,-36-11,0 3,-1 2,-1 3,-108-9,-228 17,203 6,168-4,1 2,-1 0,1 1,0 1,-1 1,1 0,-24 10,-1 4,0-1,1 2,-74 45,111-60,1 0,0 1,0-1,1 1,0 1,0-1,0 0,0 1,1 0,0 0,0 0,0 0,1 0,0 1,0-1,1 1,-1 9,-1 10,2 0,2 1,3 29,-3-44,0 1,0 1,1-1,1 0,0 0,1 0,0 0,1-1,0 0,1 0,0 0,1-1,1 1,-1-2,18 19,-2-7,1-1,1-1,1-2,0 0,1-2,1-1,43 17,-24-14,2-3,-1-2,100 13,-129-24,388 59,-103-5,-207-43,114 0,296-15,-478 1,-1 0,1-2,-1-1,0-1,0-2,-1-1,1-1,-2-1,41-21,-59 25,1 0,-1 0,0-1,-1 0,0-1,0 0,-1 0,1 0,-2-1,1 1,-1-1,-1-1,0 1,0-1,-1 0,0 0,0 0,-1 0,-1 0,0 0,0 0,-1-1,0 1,-1 0,0-1,0 1,-1 0,-1 0,0 0,0 0,-1 1,0-1,-1 1,1 0,-2 0,-8-11,-7-3,-2 1,-1 0,-40-28,-88-47,69 46,59 36,-176-101,173 103,0 1,-1 2,-1 1,0 1,-52-7,-104-11,-136-12,-112 34,425 5,-1 0,1 1,0 1,-1-1,1 1,1 1,-1-1,0 1,1 1,-11 7,-1 3,1 1,-24 25,22-18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2:58.2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631 313,'6005'0,"-5127"-25,-52 1,-170 26,369-4,-312-36,-464 15,163-9,674 27,-562 8,-384-15,-17 0,383 10,-251 3,850-1,-1084 0,-14-1,0 1,0 0,1 0,-1 1,0 0,14 3,-19 1,-10 1,-15 6,0-2,-49 14,51-17,-190 61,-558 159,205-119,375-85,-196-2,-68-27,84 0,-396 20,-255-2,661-14,-3528 2,3277-29,330 11,-697-6,760 21,-183-9,202 4,-188-22,-220-38,-175 65,385 6,-676-3,1059 0,0 0,0-1,0 0,0-1,0-1,-17-5,26 6,0 1,0-1,1 0,-1-1,0 1,0-1,1 1,0-1,0 0,-1 0,2-1,-1 1,0-1,1 1,-1-1,1 0,0 0,0 0,1 0,-1 0,1 0,-1-6,-1-15,1 0,1 0,1 0,6-46,-6 65,1 0,1 1,-1-1,1 0,0 1,0-1,0 1,1-1,0 1,0 0,0 0,1 1,5-7,-3 6,0-1,1 1,-1 0,1 1,0 0,0 0,1 0,12-3,3 0,-1 2,1 1,0 1,0 1,42 1,301 3,13 0,-83 21,-41-1,-117-16,127 6,331-1,-391-13,5262 1,-2968 1,-2451-2,0-2,-1-3,0-1,51-17,-57 16,0 2,75-5,87 12,-120 1,-45-1,85 2,232-28,-87 3,1 22,-148 2,608 0,-590-13,-10 0,313 11,-211 3,-168-1,0 3,-1 3,70 16,-96-17,-1-2,1-1,52-3,-67 0,-3 1,1 2,0 0,-1 1,1 1,-1 1,28 12,-1 0,-30-13,0 1,-1 0,0 1,0 1,-1 1,0 0,-1 0,0 1,19 20,-27-24,0 0,0 0,-1 0,0 1,-1 0,1-1,-1 1,0 0,-1 0,1 0,-1 11,0 12,-4 44,1-32,0 203,2-241,0 0,0 0,0 0,-1 0,0-1,1 1,-1 0,-1 0,1 0,0-1,-4 6,3-6,0-1,0 0,0 0,0 0,0 0,-1 0,1 0,-1-1,1 1,-1-1,0 0,0 0,1 0,-1 0,0 0,-4 0,-29 4,0-1,0-2,-54-4,31 0,-1009-3,831 5,-144 23,329-18,-77 7,-287 19,17-7,-51 2,-733-25,538-3,352 0,-323 4,382 10,-59 1,-182-14,-369 10,750 0,-173 39,98-14,-107 27,17-3,-314 21,-249-31,681-43,-1017 4,730-10,332 1,-30 2,-225-27,329 21,-353-44,125 28,77-2,36 3,72 10,-1-3,-100-31,147 39,-1 0,1 1,-25 0,29 2,1 1,0-2,0 0,0-1,0 0,1-1,-25-10,14 1,0 2,0 0,-52-14,-137-31,203 53,0-1,0 0,1-1,0 0,-1 0,-15-13,-20-11,-29-3,46 21,-26-14,53 25,0-1,0 1,0 0,0-1,0 1,0-1,0 0,0 1,0-1,0 0,0 0,0 1,0-1,0 0,1 0,-1 0,0 0,1 0,-1 0,1 0,-1 0,1-1,-1 1,1 0,0 0,-1-1,3 0,-1 0,0 1,0-1,0 1,1 0,-1-1,1 1,-1 0,1 0,0 0,-1 0,1 0,0 1,0-1,-1 0,1 1,3-1,33-10,-1 1,76-7,87 4,-192 13,1004-9,-668 11,343 19,-656-19,523 27,327-31,-726-10,-10-1,291 14,-390-1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2:59.6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3:15.3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203 242,'8'-9,"-3"3,0 1,1-1,-1 1,1 1,0-1,0 1,11-6,19-5,0 1,0 2,1 1,1 3,52-7,196-2,456 16,-361 4,2565-3,-2822-5,158-28,23-3,-188 27,146-5,795 14,-482 1,-534 1,1 2,-2 2,47 13,11 1,386 52,-146-25,-311-43,318 37,-209-28,44 0,786-14,-737 21,-68-3,178 11,53 3,-33 15,-346-44,313 24,-156-17,701 6,-572-17,-215 1,97 2,-167 1,0 1,-1 0,28 10,22 6,-19-14,-33-4,0 1,0-1,0 2,0 0,14 5,-25-8,-1 0,1 1,0-1,0 0,-1 0,1 1,0-1,0 1,-1-1,1 0,-1 1,1-1,0 1,-1-1,1 1,-1 0,1-1,-1 1,1 0,-1-1,0 1,1 0,-1-1,0 1,1 0,-1 0,0 1,0-1,-1 0,1-1,-1 1,1 0,-1 0,0 0,1 0,-1-1,0 1,0 0,0-1,1 1,-1 0,0-1,0 1,0-1,-1 1,-7 3,0-1,-1 0,-14 3,-54 3,-1-4,-95-4,89-2,-4712-2,3261 3,1376 8,-195 33,-109 7,183-46,-115 5,-330 7,594-14,-127 11,60 0,-697-7,505-6,-2551 2,2931 1,0-2,0 1,-1-2,-13-2,22 3,0 0,0 0,0 0,0 0,1-1,-1 1,1-1,-1 1,1-1,-1 0,1 0,0 0,0 0,0-1,0 1,0 0,1-1,-1 0,1 1,-1-1,0-3,-2-9,1 0,1 0,1 0,0 0,0 0,2 0,0 0,4-22,-3 30,0-1,1 1,0 1,0-1,0 0,1 1,0 0,0 0,1 0,0 0,0 1,0-1,1 2,6-6,2-1,1 2,0 0,1 0,29-11,3 5,0 1,2 3,76-9,221 9,-122 9,684-20,2 23,-318 1,1861-2,-1999-12,-80 0,-173 12,115-2,-63-20,5-1,140 22,-5 1,-178-11,87-3,320 15,-559-4,92-17,7 0,368 13,-302 9,1564-2,-1753 3,1 1,60 14,-32-5,106 27,-84-17,-36-13,0-3,56 1,19 2,0-1,131-8,-118-3,577 2,-715 0,0 0,0 0,1 1,-1-1,0 1,0 0,0 1,0-1,0 1,0 0,0 0,5 4,-7-4,-1 1,1-1,-1 1,0 0,1-1,-1 1,-1 0,1 0,0 0,-1 1,1-1,-1 0,0 0,0 1,0-1,-1 1,1-1,-1 1,0 4,0 8,-2 0,1 0,-2 0,-5 18,0 5,5-22,-1 0,0 0,-1 0,-1 0,0-1,-1 0,-1 0,-11 16,6-14,1-1,-2 0,-26 24,34-36,0 1,-1-1,0 0,-1-1,1 0,-1 0,1 0,-1-1,0 0,0-1,-1 0,-10 2,-39-1,-85-5,45-1,-241 2,309-2,30 3,0 0,0 0,-1 0,1 0,0 0,0 0,-1 0,1-1,0 1,0 0,-1 0,1 0,0 0,0 0,0-1,-1 1,1 0,0 0,0 0,0-1,0 1,-1 0,1 0,0-1,0 1,0 0,0 0,0-1,0 1,0 0,0-1,0 0,1 0,-1 1,1-1,0 0,-1 0,1 1,0-1,-1 1,1-1,0 0,0 1,0-1,-1 1,3-1,77-35,105-34,-108 43,-64 24,0 0,0 0,27-1,-31 4,1-1,0 0,0 0,-1-1,1 0,-1-1,0 0,15-8,8-8,-1-2,-1-2,38-35,-62 51,1-1,-2 0,1 0,-1 0,0 0,-1-1,0 0,0 0,-1 0,0 0,1-11,-2 7,0 1,-1-1,0 0,-1 0,0 1,-1-1,-1 0,-3-12,4 21,-1 0,1 0,-1 0,0 1,0-1,0 1,0 0,-1-1,0 1,1 0,-1 1,0-1,-1 0,1 1,0-1,-1 1,1 0,-1 0,1 1,-1-1,-6-1,-9-2,0 0,-1 1,-24-1,10 1,-92-21,72 13,-92-10,-185-2,17 0,212 14,-66-4,-377 12,283 4,272-1,0 0,0 1,12 3,4 1,438 123,-125-31,7-28,-280-61,-1 2,73 24,-90-22,-20-5,35 13,-60-19,0-1,-1 0,1 1,-1-1,1 1,-1 0,1 0,-1 0,0 0,0 0,3 4,-5-5,1 0,-1 0,0 0,1-1,-1 1,0 0,0 0,0 0,0 0,0 0,0 0,0 0,0 0,0 0,0 0,0 0,-1 0,1 0,0 0,-1 0,1 0,-1 0,1-1,-1 1,1 0,-1 0,1 0,-1-1,0 1,0 0,1-1,-1 1,0-1,0 1,0-1,0 1,-1 0,-30 17,-1-2,-1-1,-60 17,15-5,35-10,-2-2,0-2,0-2,-69 7,-191-15,153-6,77 3,-113 14,142-7,42-5,13-2,-7 0,14 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3:19.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1,'0'0,"0"1,1 0,-1 0,1 0,0 0,-1-1,1 1,-1 0,1-1,0 1,0 0,-1-1,1 1,0-1,0 1,0-1,0 1,0-1,0 0,-1 1,1-1,0 0,0 0,0 0,0 0,0 0,0 0,0 0,1 0,3 0,78 8,142-4,-76-5,-17 11,219 43,-214-25,-56-10,1-4,156 9,-168-24,133 4,-151 0,98 20,-111-16,2-1,50 0,83-7,-60-1,-23 2,123 1,-207-1,-1 0,1 1,-1 0,1 0,-1 1,9 2,-15-4,1 1,0-1,0 0,-1 1,1-1,-1 1,1-1,0 1,-1-1,1 1,-1-1,1 1,-1-1,1 1,-1 0,1-1,-1 1,0 0,1-1,-1 1,0 0,0 1,0 0,0-1,0 0,-1 1,1-1,-1 1,1-1,-1 0,1 1,-1-1,0 0,0 1,0-1,1 0,-1 0,-1 0,-1 2,-27 22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3:20.5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1,'261'-1,"935"21,-1110-15,564 22,-614-27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3:27.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1 265,'4'-4,"0"1,1 0,-1 0,1 0,0 0,0 1,0 0,0 0,6-1,49-8,-31 7,63-13,136-15,316 26,-330 8,1191-1,-1129-17,-141 6,52-17,-90 10,387-33,-88 11,-292 29,-102 9,5 1,-9 4,-7 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6T13:23:30.1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0 819,'2068'-21,"-1483"-1,4-37,189-42,-757 99,486-53,-97 24,6 31,-242 1,1521 1,-1673-1,-1 1,26 6,25 3,346-7,-227-6,-183 2,-2 1,0-1,0-1,0 1,10-3,-16 3,1 0,0 0,0 0,-1 0,1-1,0 1,0 0,-1-1,1 1,0-1,-1 1,1-1,-1 1,1-1,0 1,-1-1,1 1,-1-1,0 0,1 1,-1-1,1 0,-1 1,0-1,0 0,1 0,-1 1,0-1,0 0,0 0,0 1,0-1,0 0,0 0,0 1,0-1,0 0,0 0,0 0,-1 1,1-1,0 0,-1-1,-5-9,0-1,0 1,-1 0,-1 0,1 1,-2 0,0 1,-9-10,-89-65,65 53,4 2,-2 1,-1 2,-1 2,-2 2,0 2,-77-25,71 30,-97-24,137 38,7 1,0-1,0 1,0 0,0-1,1 1,-1-1,0 0,0 0,1 0,-1 0,0-1,1 1,0-1,-4-2,6 3,0 1,0-1,0 1,0 0,0-1,0 1,0-1,0 1,0-1,0 1,0 0,1-1,-1 1,0-1,0 1,0 0,1-1,-1 1,0 0,0-1,1 1,-1 0,0-1,1 1,-1 0,1 0,-1 0,0-1,1 1,-1 0,0 0,1 0,-1 0,1 0,-1-1,1 1,-1 0,1 0,19-5,0 1,-1 1,40-2,-54 5,329-11,-242 13,152 25,-221-23,-1 1,0 0,0 2,-1 0,0 2,0 0,-1 1,36 25,75 62,-124-93,-1 1,1 0,-1 0,0 0,-1 1,0 0,1 0,3 8,-7-10,0-1,0 1,0-1,-1 1,0 0,0-1,0 1,0 0,-1 0,1 0,-1 0,0 0,0-1,0 1,-1 0,1 0,-1 0,-3 7,-1 0,-1-1,0 1,-1-1,0-1,-1 1,0-1,-1-1,1 1,-18 11,12-8,-462 335,310-235,-111 110,266-212,1 0,1 1,0 0,1 0,0 1,0 0,-6 16,-33 96,22-52,10-25,12-35,0-1,-1 1,0-1,-1 0,-8 13,-8 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3:23:39.138"/>
    </inkml:context>
    <inkml:brush xml:id="br0">
      <inkml:brushProperty name="width" value="0.035" units="cm"/>
      <inkml:brushProperty name="height" value="0.035" units="cm"/>
      <inkml:brushProperty name="color" value="#E71224"/>
    </inkml:brush>
  </inkml:definitions>
  <inkml:trace contextRef="#ctx0" brushRef="#br0">1 359 24575,'0'-1'0,"0"0"0,0 0 0,1 0 0,-1 0 0,0 0 0,1 1 0,-1-1 0,1 0 0,-1 0 0,1 0 0,-1 1 0,1-1 0,-1 0 0,1 1 0,0-1 0,-1 1 0,1-1 0,0 0 0,0 1 0,0 0 0,1-1 0,21-9 0,-16 7 0,24-10 0,0 1 0,1 2 0,1 0 0,-1 3 0,2 1 0,-1 1 0,46-1 0,519 9 0,-688-2 0,-108-3 0,190 1 0,-1 0 0,0-1 0,1 0 0,0-1 0,-1 1 0,1-2 0,0 1 0,0-1 0,1 0 0,-1-1 0,1 0 0,-9-7 0,2-1 0,-1-1 0,2 0 0,0-1 0,-15-22 0,25 32 0,0 1 0,0-1 0,0 0 0,1-1 0,0 1 0,0 0 0,0-1 0,0 1 0,1-1 0,0 1 0,-1-11 0,2 14 0,1 0 0,-1 0 0,0 0 0,1 0 0,-1 0 0,1 0 0,-1 0 0,1 0 0,0 0 0,0 0 0,0 0 0,0 0 0,0 1 0,0-1 0,1 0 0,-1 1 0,1-1 0,-1 1 0,1-1 0,-1 1 0,1 0 0,0-1 0,0 1 0,-1 0 0,1 0 0,0 1 0,0-1 0,0 0 0,0 0 0,0 1 0,0 0 0,0-1 0,0 1 0,3 0 0,3-1 0,0 1 0,0 0 0,0 1 0,0 0 0,0 0 0,-1 0 0,1 1 0,0 0 0,0 1 0,-1 0 0,0 0 0,1 0 0,11 9 0,8 6 0,-2 1 0,27 26 0,-36-31 0,20 18 0,-4-2 0,64 44 0,-89-70 0,0 0 0,0 1 0,-1-1 0,1 2 0,-1-1 0,-1 1 0,1 0 0,-1 0 0,0 0 0,0 1 0,0-1 0,-1 1 0,0 1 0,-1-1 0,0 0 0,0 1 0,0 0 0,-1 0 0,0-1 0,-1 1 0,0 0 0,1 15 0,-2-17 0,0 0 0,-1 0 0,1 0 0,-1-1 0,0 1 0,0 0 0,-1-1 0,0 1 0,0-1 0,0 0 0,-1 1 0,0-1 0,0 0 0,0 0 0,-4 4 0,-5 4 0,0-1 0,-1 0 0,-23 16 0,-13 11 0,-68 74 0,115-112 0,1 0 0,0 0 0,0 0 0,-1 0 0,1 0 0,-1 0 0,1 0 0,-1 0 0,1 0 0,-1-1 0,0 1 0,1-1 0,-1 1 0,0-1 0,1 1 0,-1-1 0,-3 0 0,4 0 0,0-1 0,0 1 0,0-1 0,0 1 0,0-1 0,0 0 0,0 1 0,0-1 0,0 0 0,0 0 0,1 1 0,-1-1 0,0 0 0,1 0 0,-1 0 0,0 0 0,1 0 0,-1 0 0,1 0 0,0 0 0,-1 0 0,1 0 0,0-1 0,-1 1 0,1 0 0,0-2 0,-3-24 0,1 0 0,1-1 0,5-42 0,0-1 0,-5 50 0,1 0 0,1 1 0,1-1 0,1 1 0,1-1 0,0 1 0,12-28 0,-12 39 0,9-25 0,-12 33 0,-1 0 0,0 0 0,0 1 0,0-1 0,0 0 0,1 0 0,-1 0 0,-1 1 0,1-1 0,0 0 0,0 0 0,0 1 0,0-1 0,0 0 0,-1 0 0,1 0 0,0 1 0,-1-1 0,1 0 0,0 1 0,-1-1 0,1 0 0,-1 1 0,1-1 0,-1 1 0,0-1 0,1 0 0,-1 1 0,1-1 0,-1 1 0,0 0 0,0-1 0,1 1 0,-1 0 0,0-1 0,1 1 0,-3 0 0,-23-2-1365,-5 5-5461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D484E-DA00-4F31-9193-6D95147CB514}" type="datetimeFigureOut">
              <a:rPr lang="tr-TR" smtClean="0"/>
              <a:t>16.04.2026</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6BECD-4120-4105-9AF6-5BF1D8538B96}" type="slidenum">
              <a:rPr lang="tr-TR" smtClean="0"/>
              <a:t>‹#›</a:t>
            </a:fld>
            <a:endParaRPr lang="tr-TR" dirty="0"/>
          </a:p>
        </p:txBody>
      </p:sp>
    </p:spTree>
    <p:extLst>
      <p:ext uri="{BB962C8B-B14F-4D97-AF65-F5344CB8AC3E}">
        <p14:creationId xmlns:p14="http://schemas.microsoft.com/office/powerpoint/2010/main" val="59903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22</a:t>
            </a:fld>
            <a:endParaRPr lang="tr-TR"/>
          </a:p>
        </p:txBody>
      </p:sp>
    </p:spTree>
    <p:extLst>
      <p:ext uri="{BB962C8B-B14F-4D97-AF65-F5344CB8AC3E}">
        <p14:creationId xmlns:p14="http://schemas.microsoft.com/office/powerpoint/2010/main" val="336015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64</a:t>
            </a:fld>
            <a:endParaRPr lang="tr-TR" dirty="0"/>
          </a:p>
        </p:txBody>
      </p:sp>
    </p:spTree>
    <p:extLst>
      <p:ext uri="{BB962C8B-B14F-4D97-AF65-F5344CB8AC3E}">
        <p14:creationId xmlns:p14="http://schemas.microsoft.com/office/powerpoint/2010/main" val="231269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115</a:t>
            </a:fld>
            <a:endParaRPr lang="tr-TR" dirty="0"/>
          </a:p>
        </p:txBody>
      </p:sp>
    </p:spTree>
    <p:extLst>
      <p:ext uri="{BB962C8B-B14F-4D97-AF65-F5344CB8AC3E}">
        <p14:creationId xmlns:p14="http://schemas.microsoft.com/office/powerpoint/2010/main" val="290110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126</a:t>
            </a:fld>
            <a:endParaRPr lang="tr-TR"/>
          </a:p>
        </p:txBody>
      </p:sp>
    </p:spTree>
    <p:extLst>
      <p:ext uri="{BB962C8B-B14F-4D97-AF65-F5344CB8AC3E}">
        <p14:creationId xmlns:p14="http://schemas.microsoft.com/office/powerpoint/2010/main" val="109111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160</a:t>
            </a:fld>
            <a:endParaRPr lang="tr-TR" dirty="0"/>
          </a:p>
        </p:txBody>
      </p:sp>
    </p:spTree>
    <p:extLst>
      <p:ext uri="{BB962C8B-B14F-4D97-AF65-F5344CB8AC3E}">
        <p14:creationId xmlns:p14="http://schemas.microsoft.com/office/powerpoint/2010/main" val="43049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168</a:t>
            </a:fld>
            <a:endParaRPr lang="tr-TR" dirty="0"/>
          </a:p>
        </p:txBody>
      </p:sp>
    </p:spTree>
    <p:extLst>
      <p:ext uri="{BB962C8B-B14F-4D97-AF65-F5344CB8AC3E}">
        <p14:creationId xmlns:p14="http://schemas.microsoft.com/office/powerpoint/2010/main" val="126825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193</a:t>
            </a:fld>
            <a:endParaRPr lang="tr-TR"/>
          </a:p>
        </p:txBody>
      </p:sp>
    </p:spTree>
    <p:extLst>
      <p:ext uri="{BB962C8B-B14F-4D97-AF65-F5344CB8AC3E}">
        <p14:creationId xmlns:p14="http://schemas.microsoft.com/office/powerpoint/2010/main" val="18124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209</a:t>
            </a:fld>
            <a:endParaRPr lang="tr-TR" dirty="0"/>
          </a:p>
        </p:txBody>
      </p:sp>
    </p:spTree>
    <p:extLst>
      <p:ext uri="{BB962C8B-B14F-4D97-AF65-F5344CB8AC3E}">
        <p14:creationId xmlns:p14="http://schemas.microsoft.com/office/powerpoint/2010/main" val="41390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C6BECD-4120-4105-9AF6-5BF1D8538B96}" type="slidenum">
              <a:rPr lang="tr-TR" smtClean="0"/>
              <a:t>217</a:t>
            </a:fld>
            <a:endParaRPr lang="tr-TR"/>
          </a:p>
        </p:txBody>
      </p:sp>
    </p:spTree>
    <p:extLst>
      <p:ext uri="{BB962C8B-B14F-4D97-AF65-F5344CB8AC3E}">
        <p14:creationId xmlns:p14="http://schemas.microsoft.com/office/powerpoint/2010/main" val="196312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8DB25A-C98A-BAE2-F3D7-D39320379E3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194C6AC-6577-8122-EFC1-24FE81D24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7742CF-8A66-D1AE-B6CA-F08A2BD7660F}"/>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5" name="Alt Bilgi Yer Tutucusu 4">
            <a:extLst>
              <a:ext uri="{FF2B5EF4-FFF2-40B4-BE49-F238E27FC236}">
                <a16:creationId xmlns:a16="http://schemas.microsoft.com/office/drawing/2014/main" id="{145D0415-EBC7-7D74-4E7B-4925F6B9FA25}"/>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8F4C834-1A41-EE2C-24BF-FEB2A7033020}"/>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52251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58CEFB-0F34-FDAD-B739-53305E2541E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EC1B242-739F-9BEC-DB07-451410C526F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B5A32AA-5765-56F9-D099-7D80F696E6DC}"/>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5" name="Alt Bilgi Yer Tutucusu 4">
            <a:extLst>
              <a:ext uri="{FF2B5EF4-FFF2-40B4-BE49-F238E27FC236}">
                <a16:creationId xmlns:a16="http://schemas.microsoft.com/office/drawing/2014/main" id="{80A1567A-074C-E295-E13E-C50971306D01}"/>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88F66D16-3398-6461-6B60-1A0046272DA7}"/>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19589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456C2DE-DC59-445E-D17E-32CEA0AF174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4B91A17-6AC6-1827-E022-BCD9604B8F2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38943A8-E1EC-585F-DF08-58DFC25DED12}"/>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5" name="Alt Bilgi Yer Tutucusu 4">
            <a:extLst>
              <a:ext uri="{FF2B5EF4-FFF2-40B4-BE49-F238E27FC236}">
                <a16:creationId xmlns:a16="http://schemas.microsoft.com/office/drawing/2014/main" id="{2CAA4BD5-20F9-2765-2A01-B849C3C675D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EE3827D7-7823-D697-DE00-32233C94B506}"/>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128110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C6268B-3ED0-B14C-14D0-68D954D62F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6CDE2CA-334F-C918-3856-C43A73BF120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69D572D-E458-304A-2A78-0B1247B4D99A}"/>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5" name="Alt Bilgi Yer Tutucusu 4">
            <a:extLst>
              <a:ext uri="{FF2B5EF4-FFF2-40B4-BE49-F238E27FC236}">
                <a16:creationId xmlns:a16="http://schemas.microsoft.com/office/drawing/2014/main" id="{30C4EFB0-8A73-E929-246A-2EADD57CE14F}"/>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6BD01F5E-BC07-9177-332B-87071980F14C}"/>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424482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4B8824-7095-6D1B-2F5D-844D52CD8FE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9858036-52AD-8BE6-5E86-11C4973208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68C916F-082A-3C4C-34B2-367D64BC9A1E}"/>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5" name="Alt Bilgi Yer Tutucusu 4">
            <a:extLst>
              <a:ext uri="{FF2B5EF4-FFF2-40B4-BE49-F238E27FC236}">
                <a16:creationId xmlns:a16="http://schemas.microsoft.com/office/drawing/2014/main" id="{9E4E68C2-397B-8017-A51E-3A4B4E487798}"/>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8F0CD65D-0847-B131-3EB6-22C0B1E2FA7C}"/>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89817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C280FF-AE95-6DC4-C750-B0D6B8B3BB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528B4E3-DD89-24DA-9DC8-B0E83ABA89A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9323A55-4A25-3323-E498-CBE84D4C255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E073CDE-8C67-4C59-438D-A061918AF2E2}"/>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6" name="Alt Bilgi Yer Tutucusu 5">
            <a:extLst>
              <a:ext uri="{FF2B5EF4-FFF2-40B4-BE49-F238E27FC236}">
                <a16:creationId xmlns:a16="http://schemas.microsoft.com/office/drawing/2014/main" id="{39376497-87F9-E571-EFF8-5763A11E28AD}"/>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76C27193-16D6-CD2D-4B7C-57B7B013C6BA}"/>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384557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291DEB-CFA4-F6DE-1E90-56FD4D39768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FB9D083-621D-2C61-2409-BC5015433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09A5640-CB78-7FF0-1E63-6CAD49B94F9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5F973AB-9A7B-BFE8-E68D-D4AA87FE5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AC268D4-B7A6-5DB6-B2C1-40FD1D8A627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3713881-474C-580B-500B-7A35EE67494A}"/>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8" name="Alt Bilgi Yer Tutucusu 7">
            <a:extLst>
              <a:ext uri="{FF2B5EF4-FFF2-40B4-BE49-F238E27FC236}">
                <a16:creationId xmlns:a16="http://schemas.microsoft.com/office/drawing/2014/main" id="{41836ECB-6F73-FB47-49BA-BCB766BA2A7B}"/>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F7DFF736-4AB5-083F-47FC-1AF4646A84DC}"/>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123203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533715-FA68-F99B-4C82-05C9D53169F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72A7F82-2EC4-2649-33D1-DE60C431F713}"/>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4" name="Alt Bilgi Yer Tutucusu 3">
            <a:extLst>
              <a:ext uri="{FF2B5EF4-FFF2-40B4-BE49-F238E27FC236}">
                <a16:creationId xmlns:a16="http://schemas.microsoft.com/office/drawing/2014/main" id="{AF7CAE77-1C11-EB3E-2D4C-0D37BCD41952}"/>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24CF729D-98F8-87BE-EFB4-BBBB0BAC1957}"/>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399400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EB734DA-731B-A764-6B44-2DF98858735B}"/>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3" name="Alt Bilgi Yer Tutucusu 2">
            <a:extLst>
              <a:ext uri="{FF2B5EF4-FFF2-40B4-BE49-F238E27FC236}">
                <a16:creationId xmlns:a16="http://schemas.microsoft.com/office/drawing/2014/main" id="{C4CF63B4-042B-1FD4-215B-2E41771FDECA}"/>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48F4DD33-1158-D468-EBA3-9DF5FA463F82}"/>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329480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A509B0-4357-E5C3-8D0F-5EA9BC1B5DB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E97CAB-DCCB-372C-CFEC-9932DCD65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848C2FB-2098-21A2-18BB-B5ED29A03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DC58F0A-57F8-B211-DE25-2826F4D754E9}"/>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6" name="Alt Bilgi Yer Tutucusu 5">
            <a:extLst>
              <a:ext uri="{FF2B5EF4-FFF2-40B4-BE49-F238E27FC236}">
                <a16:creationId xmlns:a16="http://schemas.microsoft.com/office/drawing/2014/main" id="{85AAEC57-19B8-A078-852F-09E43379EF38}"/>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1BBF6A58-FA79-92DD-EC71-ACB3EFC7EED6}"/>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184113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088B03-072A-6344-63E8-80393295211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4014A3A-F1D2-84BB-8E87-642F27D20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0724AA59-B04A-F415-D99A-C11508D14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6174BFF-AA65-6A0D-4627-D5F278CAA973}"/>
              </a:ext>
            </a:extLst>
          </p:cNvPr>
          <p:cNvSpPr>
            <a:spLocks noGrp="1"/>
          </p:cNvSpPr>
          <p:nvPr>
            <p:ph type="dt" sz="half" idx="10"/>
          </p:nvPr>
        </p:nvSpPr>
        <p:spPr/>
        <p:txBody>
          <a:bodyPr/>
          <a:lstStyle/>
          <a:p>
            <a:fld id="{DD440063-22FB-4A30-9ED3-5EA42A515489}" type="datetimeFigureOut">
              <a:rPr lang="tr-TR" smtClean="0"/>
              <a:t>16.04.2026</a:t>
            </a:fld>
            <a:endParaRPr lang="tr-TR" dirty="0"/>
          </a:p>
        </p:txBody>
      </p:sp>
      <p:sp>
        <p:nvSpPr>
          <p:cNvPr id="6" name="Alt Bilgi Yer Tutucusu 5">
            <a:extLst>
              <a:ext uri="{FF2B5EF4-FFF2-40B4-BE49-F238E27FC236}">
                <a16:creationId xmlns:a16="http://schemas.microsoft.com/office/drawing/2014/main" id="{DB29D13E-986C-C73A-3DA8-FA82D0F6A6DB}"/>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9F13EDF5-946D-8A79-E324-411069E7AE4C}"/>
              </a:ext>
            </a:extLst>
          </p:cNvPr>
          <p:cNvSpPr>
            <a:spLocks noGrp="1"/>
          </p:cNvSpPr>
          <p:nvPr>
            <p:ph type="sldNum" sz="quarter" idx="12"/>
          </p:nvPr>
        </p:nvSpPr>
        <p:spPr/>
        <p:txBody>
          <a:bodyPr/>
          <a:lstStyle/>
          <a:p>
            <a:fld id="{2CEB5BB1-9E20-481F-B7EE-B089C484B85F}" type="slidenum">
              <a:rPr lang="tr-TR" smtClean="0"/>
              <a:t>‹#›</a:t>
            </a:fld>
            <a:endParaRPr lang="tr-TR" dirty="0"/>
          </a:p>
        </p:txBody>
      </p:sp>
    </p:spTree>
    <p:extLst>
      <p:ext uri="{BB962C8B-B14F-4D97-AF65-F5344CB8AC3E}">
        <p14:creationId xmlns:p14="http://schemas.microsoft.com/office/powerpoint/2010/main" val="176864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7F8AAF-CE51-A5CB-CB9C-BF0D8EF97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1A882C3-DB72-CCDD-6EFA-BF15F43DC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1B0FBF-3595-FDF7-9BB4-5669CE5F2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440063-22FB-4A30-9ED3-5EA42A515489}" type="datetimeFigureOut">
              <a:rPr lang="tr-TR" smtClean="0"/>
              <a:t>16.04.2026</a:t>
            </a:fld>
            <a:endParaRPr lang="tr-TR" dirty="0"/>
          </a:p>
        </p:txBody>
      </p:sp>
      <p:sp>
        <p:nvSpPr>
          <p:cNvPr id="5" name="Alt Bilgi Yer Tutucusu 4">
            <a:extLst>
              <a:ext uri="{FF2B5EF4-FFF2-40B4-BE49-F238E27FC236}">
                <a16:creationId xmlns:a16="http://schemas.microsoft.com/office/drawing/2014/main" id="{CFCA6683-EA68-82AC-4558-B6BEEBAD2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dirty="0"/>
          </a:p>
        </p:txBody>
      </p:sp>
      <p:sp>
        <p:nvSpPr>
          <p:cNvPr id="6" name="Slayt Numarası Yer Tutucusu 5">
            <a:extLst>
              <a:ext uri="{FF2B5EF4-FFF2-40B4-BE49-F238E27FC236}">
                <a16:creationId xmlns:a16="http://schemas.microsoft.com/office/drawing/2014/main" id="{828DCAE8-DB3B-C3EA-13E5-D93E59ADE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EB5BB1-9E20-481F-B7EE-B089C484B85F}" type="slidenum">
              <a:rPr lang="tr-TR" smtClean="0"/>
              <a:t>‹#›</a:t>
            </a:fld>
            <a:endParaRPr lang="tr-TR" dirty="0"/>
          </a:p>
        </p:txBody>
      </p:sp>
    </p:spTree>
    <p:extLst>
      <p:ext uri="{BB962C8B-B14F-4D97-AF65-F5344CB8AC3E}">
        <p14:creationId xmlns:p14="http://schemas.microsoft.com/office/powerpoint/2010/main" val="289224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png"/><Relationship Id="rId4" Type="http://schemas.openxmlformats.org/officeDocument/2006/relationships/customXml" Target="../ink/ink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0.png"/><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9.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customXml" Target="../ink/ink4.xm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9.png"/><Relationship Id="rId24" Type="http://schemas.openxmlformats.org/officeDocument/2006/relationships/customXml" Target="../ink/ink15.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7.xml"/><Relationship Id="rId10" Type="http://schemas.openxmlformats.org/officeDocument/2006/relationships/customXml" Target="../ink/ink8.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5.xml"/><Relationship Id="rId9" Type="http://schemas.openxmlformats.org/officeDocument/2006/relationships/image" Target="../media/image8.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17.png"/><Relationship Id="rId30" Type="http://schemas.openxmlformats.org/officeDocument/2006/relationships/customXml" Target="../ink/ink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941.png"/><Relationship Id="rId18" Type="http://schemas.openxmlformats.org/officeDocument/2006/relationships/image" Target="../media/image961.png"/><Relationship Id="rId3" Type="http://schemas.openxmlformats.org/officeDocument/2006/relationships/image" Target="../media/image890.png"/><Relationship Id="rId21" Type="http://schemas.openxmlformats.org/officeDocument/2006/relationships/customXml" Target="../ink/ink61.xml"/><Relationship Id="rId7" Type="http://schemas.openxmlformats.org/officeDocument/2006/relationships/image" Target="../media/image912.png"/><Relationship Id="rId12" Type="http://schemas.openxmlformats.org/officeDocument/2006/relationships/customXml" Target="../ink/ink56.xml"/><Relationship Id="rId17" Type="http://schemas.openxmlformats.org/officeDocument/2006/relationships/customXml" Target="../ink/ink59.xml"/><Relationship Id="rId2" Type="http://schemas.openxmlformats.org/officeDocument/2006/relationships/customXml" Target="../ink/ink51.xml"/><Relationship Id="rId16" Type="http://schemas.openxmlformats.org/officeDocument/2006/relationships/customXml" Target="../ink/ink58.xml"/><Relationship Id="rId20"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customXml" Target="../ink/ink53.xml"/><Relationship Id="rId11" Type="http://schemas.openxmlformats.org/officeDocument/2006/relationships/image" Target="../media/image931.png"/><Relationship Id="rId5" Type="http://schemas.openxmlformats.org/officeDocument/2006/relationships/image" Target="../media/image900.png"/><Relationship Id="rId15" Type="http://schemas.openxmlformats.org/officeDocument/2006/relationships/image" Target="../media/image951.png"/><Relationship Id="rId10" Type="http://schemas.openxmlformats.org/officeDocument/2006/relationships/customXml" Target="../ink/ink55.xml"/><Relationship Id="rId19" Type="http://schemas.openxmlformats.org/officeDocument/2006/relationships/customXml" Target="../ink/ink60.xml"/><Relationship Id="rId4" Type="http://schemas.openxmlformats.org/officeDocument/2006/relationships/customXml" Target="../ink/ink52.xml"/><Relationship Id="rId9" Type="http://schemas.openxmlformats.org/officeDocument/2006/relationships/image" Target="../media/image921.png"/><Relationship Id="rId14" Type="http://schemas.openxmlformats.org/officeDocument/2006/relationships/customXml" Target="../ink/ink57.xml"/><Relationship Id="rId22" Type="http://schemas.openxmlformats.org/officeDocument/2006/relationships/image" Target="../media/image9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customXml" Target="../ink/ink70.xml"/><Relationship Id="rId26" Type="http://schemas.openxmlformats.org/officeDocument/2006/relationships/customXml" Target="../ink/ink74.xml"/><Relationship Id="rId39" Type="http://schemas.openxmlformats.org/officeDocument/2006/relationships/image" Target="../media/image117.png"/><Relationship Id="rId21" Type="http://schemas.openxmlformats.org/officeDocument/2006/relationships/image" Target="../media/image108.png"/><Relationship Id="rId34" Type="http://schemas.openxmlformats.org/officeDocument/2006/relationships/customXml" Target="../ink/ink78.xml"/><Relationship Id="rId42" Type="http://schemas.openxmlformats.org/officeDocument/2006/relationships/customXml" Target="../ink/ink82.xml"/><Relationship Id="rId47" Type="http://schemas.openxmlformats.org/officeDocument/2006/relationships/image" Target="../media/image121.png"/><Relationship Id="rId50" Type="http://schemas.openxmlformats.org/officeDocument/2006/relationships/customXml" Target="../ink/ink86.xml"/><Relationship Id="rId7" Type="http://schemas.openxmlformats.org/officeDocument/2006/relationships/image" Target="../media/image101.png"/><Relationship Id="rId2" Type="http://schemas.openxmlformats.org/officeDocument/2006/relationships/customXml" Target="../ink/ink62.xml"/><Relationship Id="rId16" Type="http://schemas.openxmlformats.org/officeDocument/2006/relationships/customXml" Target="../ink/ink69.xml"/><Relationship Id="rId29" Type="http://schemas.openxmlformats.org/officeDocument/2006/relationships/image" Target="../media/image112.png"/><Relationship Id="rId11" Type="http://schemas.openxmlformats.org/officeDocument/2006/relationships/image" Target="../media/image103.png"/><Relationship Id="rId24" Type="http://schemas.openxmlformats.org/officeDocument/2006/relationships/customXml" Target="../ink/ink73.xml"/><Relationship Id="rId32" Type="http://schemas.openxmlformats.org/officeDocument/2006/relationships/customXml" Target="../ink/ink77.xml"/><Relationship Id="rId37" Type="http://schemas.openxmlformats.org/officeDocument/2006/relationships/image" Target="../media/image116.png"/><Relationship Id="rId40" Type="http://schemas.openxmlformats.org/officeDocument/2006/relationships/customXml" Target="../ink/ink81.xml"/><Relationship Id="rId45" Type="http://schemas.openxmlformats.org/officeDocument/2006/relationships/image" Target="../media/image120.png"/><Relationship Id="rId53" Type="http://schemas.openxmlformats.org/officeDocument/2006/relationships/image" Target="../media/image124.png"/><Relationship Id="rId5" Type="http://schemas.openxmlformats.org/officeDocument/2006/relationships/image" Target="../media/image100.png"/><Relationship Id="rId10" Type="http://schemas.openxmlformats.org/officeDocument/2006/relationships/customXml" Target="../ink/ink66.xml"/><Relationship Id="rId19" Type="http://schemas.openxmlformats.org/officeDocument/2006/relationships/image" Target="../media/image107.png"/><Relationship Id="rId31" Type="http://schemas.openxmlformats.org/officeDocument/2006/relationships/image" Target="../media/image113.png"/><Relationship Id="rId44" Type="http://schemas.openxmlformats.org/officeDocument/2006/relationships/customXml" Target="../ink/ink83.xml"/><Relationship Id="rId52" Type="http://schemas.openxmlformats.org/officeDocument/2006/relationships/customXml" Target="../ink/ink87.xml"/><Relationship Id="rId4" Type="http://schemas.openxmlformats.org/officeDocument/2006/relationships/customXml" Target="../ink/ink63.xml"/><Relationship Id="rId9" Type="http://schemas.openxmlformats.org/officeDocument/2006/relationships/image" Target="../media/image102.png"/><Relationship Id="rId14" Type="http://schemas.openxmlformats.org/officeDocument/2006/relationships/customXml" Target="../ink/ink68.xml"/><Relationship Id="rId22" Type="http://schemas.openxmlformats.org/officeDocument/2006/relationships/customXml" Target="../ink/ink72.xml"/><Relationship Id="rId27" Type="http://schemas.openxmlformats.org/officeDocument/2006/relationships/image" Target="../media/image111.png"/><Relationship Id="rId30" Type="http://schemas.openxmlformats.org/officeDocument/2006/relationships/customXml" Target="../ink/ink76.xml"/><Relationship Id="rId35" Type="http://schemas.openxmlformats.org/officeDocument/2006/relationships/image" Target="../media/image115.png"/><Relationship Id="rId43" Type="http://schemas.openxmlformats.org/officeDocument/2006/relationships/image" Target="../media/image119.png"/><Relationship Id="rId48" Type="http://schemas.openxmlformats.org/officeDocument/2006/relationships/customXml" Target="../ink/ink85.xml"/><Relationship Id="rId8" Type="http://schemas.openxmlformats.org/officeDocument/2006/relationships/customXml" Target="../ink/ink65.xml"/><Relationship Id="rId51" Type="http://schemas.openxmlformats.org/officeDocument/2006/relationships/image" Target="../media/image123.png"/><Relationship Id="rId3" Type="http://schemas.openxmlformats.org/officeDocument/2006/relationships/image" Target="../media/image99.png"/><Relationship Id="rId12" Type="http://schemas.openxmlformats.org/officeDocument/2006/relationships/customXml" Target="../ink/ink67.xml"/><Relationship Id="rId17" Type="http://schemas.openxmlformats.org/officeDocument/2006/relationships/image" Target="../media/image106.png"/><Relationship Id="rId25" Type="http://schemas.openxmlformats.org/officeDocument/2006/relationships/image" Target="../media/image110.png"/><Relationship Id="rId33" Type="http://schemas.openxmlformats.org/officeDocument/2006/relationships/image" Target="../media/image114.png"/><Relationship Id="rId38" Type="http://schemas.openxmlformats.org/officeDocument/2006/relationships/customXml" Target="../ink/ink80.xml"/><Relationship Id="rId46" Type="http://schemas.openxmlformats.org/officeDocument/2006/relationships/customXml" Target="../ink/ink84.xml"/><Relationship Id="rId20" Type="http://schemas.openxmlformats.org/officeDocument/2006/relationships/customXml" Target="../ink/ink71.xml"/><Relationship Id="rId41"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customXml" Target="../ink/ink64.xml"/><Relationship Id="rId15" Type="http://schemas.openxmlformats.org/officeDocument/2006/relationships/image" Target="../media/image105.png"/><Relationship Id="rId23" Type="http://schemas.openxmlformats.org/officeDocument/2006/relationships/image" Target="../media/image109.png"/><Relationship Id="rId28" Type="http://schemas.openxmlformats.org/officeDocument/2006/relationships/customXml" Target="../ink/ink75.xml"/><Relationship Id="rId36" Type="http://schemas.openxmlformats.org/officeDocument/2006/relationships/customXml" Target="../ink/ink79.xml"/><Relationship Id="rId49" Type="http://schemas.openxmlformats.org/officeDocument/2006/relationships/image" Target="../media/image122.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911.png"/><Relationship Id="rId2" Type="http://schemas.openxmlformats.org/officeDocument/2006/relationships/customXml" Target="../ink/ink8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customXml" Target="../ink/ink89.xml"/><Relationship Id="rId1" Type="http://schemas.openxmlformats.org/officeDocument/2006/relationships/slideLayout" Target="../slideLayouts/slideLayout7.xml"/><Relationship Id="rId5" Type="http://schemas.openxmlformats.org/officeDocument/2006/relationships/image" Target="../media/image1010.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8" Type="http://schemas.openxmlformats.org/officeDocument/2006/relationships/customXml" Target="../ink/ink93.xml"/><Relationship Id="rId3" Type="http://schemas.openxmlformats.org/officeDocument/2006/relationships/image" Target="../media/image910.png"/><Relationship Id="rId7" Type="http://schemas.openxmlformats.org/officeDocument/2006/relationships/image" Target="../media/image930.png"/><Relationship Id="rId2" Type="http://schemas.openxmlformats.org/officeDocument/2006/relationships/customXml" Target="../ink/ink90.xml"/><Relationship Id="rId1" Type="http://schemas.openxmlformats.org/officeDocument/2006/relationships/slideLayout" Target="../slideLayouts/slideLayout2.xml"/><Relationship Id="rId6" Type="http://schemas.openxmlformats.org/officeDocument/2006/relationships/customXml" Target="../ink/ink92.xml"/><Relationship Id="rId5" Type="http://schemas.openxmlformats.org/officeDocument/2006/relationships/image" Target="../media/image920.png"/><Relationship Id="rId4" Type="http://schemas.openxmlformats.org/officeDocument/2006/relationships/customXml" Target="../ink/ink91.xml"/><Relationship Id="rId9" Type="http://schemas.openxmlformats.org/officeDocument/2006/relationships/image" Target="../media/image940.png"/></Relationships>
</file>

<file path=ppt/slides/_rels/slide205.xml.rels><?xml version="1.0" encoding="UTF-8" standalone="yes"?>
<Relationships xmlns="http://schemas.openxmlformats.org/package/2006/relationships"><Relationship Id="rId8" Type="http://schemas.openxmlformats.org/officeDocument/2006/relationships/customXml" Target="../ink/ink97.xml"/><Relationship Id="rId13" Type="http://schemas.openxmlformats.org/officeDocument/2006/relationships/image" Target="../media/image1000.png"/><Relationship Id="rId18" Type="http://schemas.openxmlformats.org/officeDocument/2006/relationships/customXml" Target="../ink/ink102.xml"/><Relationship Id="rId3" Type="http://schemas.openxmlformats.org/officeDocument/2006/relationships/image" Target="../media/image950.png"/><Relationship Id="rId21" Type="http://schemas.openxmlformats.org/officeDocument/2006/relationships/image" Target="../media/image1050.png"/><Relationship Id="rId7" Type="http://schemas.openxmlformats.org/officeDocument/2006/relationships/image" Target="../media/image970.png"/><Relationship Id="rId12" Type="http://schemas.openxmlformats.org/officeDocument/2006/relationships/customXml" Target="../ink/ink99.xml"/><Relationship Id="rId17" Type="http://schemas.openxmlformats.org/officeDocument/2006/relationships/image" Target="../media/image1030.png"/><Relationship Id="rId2" Type="http://schemas.openxmlformats.org/officeDocument/2006/relationships/customXml" Target="../ink/ink94.xml"/><Relationship Id="rId16" Type="http://schemas.openxmlformats.org/officeDocument/2006/relationships/customXml" Target="../ink/ink101.xml"/><Relationship Id="rId20" Type="http://schemas.openxmlformats.org/officeDocument/2006/relationships/customXml" Target="../ink/ink103.xml"/><Relationship Id="rId1" Type="http://schemas.openxmlformats.org/officeDocument/2006/relationships/slideLayout" Target="../slideLayouts/slideLayout2.xml"/><Relationship Id="rId6" Type="http://schemas.openxmlformats.org/officeDocument/2006/relationships/customXml" Target="../ink/ink96.xml"/><Relationship Id="rId11" Type="http://schemas.openxmlformats.org/officeDocument/2006/relationships/image" Target="../media/image990.png"/><Relationship Id="rId5" Type="http://schemas.openxmlformats.org/officeDocument/2006/relationships/image" Target="../media/image960.png"/><Relationship Id="rId15" Type="http://schemas.openxmlformats.org/officeDocument/2006/relationships/image" Target="../media/image1020.png"/><Relationship Id="rId23" Type="http://schemas.openxmlformats.org/officeDocument/2006/relationships/image" Target="../media/image1060.png"/><Relationship Id="rId10" Type="http://schemas.openxmlformats.org/officeDocument/2006/relationships/customXml" Target="../ink/ink98.xml"/><Relationship Id="rId19" Type="http://schemas.openxmlformats.org/officeDocument/2006/relationships/image" Target="../media/image1040.png"/><Relationship Id="rId4" Type="http://schemas.openxmlformats.org/officeDocument/2006/relationships/customXml" Target="../ink/ink95.xml"/><Relationship Id="rId9" Type="http://schemas.openxmlformats.org/officeDocument/2006/relationships/image" Target="../media/image980.png"/><Relationship Id="rId14" Type="http://schemas.openxmlformats.org/officeDocument/2006/relationships/customXml" Target="../ink/ink100.xml"/><Relationship Id="rId22" Type="http://schemas.openxmlformats.org/officeDocument/2006/relationships/customXml" Target="../ink/ink104.xml"/></Relationships>
</file>

<file path=ppt/slides/_rels/slide206.xml.rels><?xml version="1.0" encoding="UTF-8" standalone="yes"?>
<Relationships xmlns="http://schemas.openxmlformats.org/package/2006/relationships"><Relationship Id="rId8" Type="http://schemas.openxmlformats.org/officeDocument/2006/relationships/customXml" Target="../ink/ink108.xml"/><Relationship Id="rId13" Type="http://schemas.openxmlformats.org/officeDocument/2006/relationships/image" Target="../media/image1120.png"/><Relationship Id="rId3" Type="http://schemas.openxmlformats.org/officeDocument/2006/relationships/image" Target="../media/image1070.png"/><Relationship Id="rId7" Type="http://schemas.openxmlformats.org/officeDocument/2006/relationships/image" Target="../media/image1090.png"/><Relationship Id="rId12" Type="http://schemas.openxmlformats.org/officeDocument/2006/relationships/customXml" Target="../ink/ink110.xml"/><Relationship Id="rId2" Type="http://schemas.openxmlformats.org/officeDocument/2006/relationships/customXml" Target="../ink/ink105.xml"/><Relationship Id="rId1" Type="http://schemas.openxmlformats.org/officeDocument/2006/relationships/slideLayout" Target="../slideLayouts/slideLayout2.xml"/><Relationship Id="rId6" Type="http://schemas.openxmlformats.org/officeDocument/2006/relationships/customXml" Target="../ink/ink107.xml"/><Relationship Id="rId11" Type="http://schemas.openxmlformats.org/officeDocument/2006/relationships/image" Target="../media/image1110.png"/><Relationship Id="rId5" Type="http://schemas.openxmlformats.org/officeDocument/2006/relationships/image" Target="../media/image1080.png"/><Relationship Id="rId15" Type="http://schemas.openxmlformats.org/officeDocument/2006/relationships/image" Target="../media/image1130.png"/><Relationship Id="rId10" Type="http://schemas.openxmlformats.org/officeDocument/2006/relationships/customXml" Target="../ink/ink109.xml"/><Relationship Id="rId4" Type="http://schemas.openxmlformats.org/officeDocument/2006/relationships/customXml" Target="../ink/ink106.xml"/><Relationship Id="rId9" Type="http://schemas.openxmlformats.org/officeDocument/2006/relationships/image" Target="../media/image1100.png"/><Relationship Id="rId14" Type="http://schemas.openxmlformats.org/officeDocument/2006/relationships/customXml" Target="../ink/ink1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hyperlink" Target="https://www.vergiuzmanlari.org/FileUpload/as1003824/File/vuk_uygulamalari_2._kitap.pdf" TargetMode="External"/><Relationship Id="rId2" Type="http://schemas.openxmlformats.org/officeDocument/2006/relationships/hyperlink" Target="http://www.umitguner.com.tr/Dosyalar" TargetMode="External"/><Relationship Id="rId1" Type="http://schemas.openxmlformats.org/officeDocument/2006/relationships/slideLayout" Target="../slideLayouts/slideLayout7.xml"/><Relationship Id="rId6" Type="http://schemas.openxmlformats.org/officeDocument/2006/relationships/hyperlink" Target="https://www.muhasebetr.com/yazarlarimiz/serdarkarakus/007/" TargetMode="External"/><Relationship Id="rId5" Type="http://schemas.openxmlformats.org/officeDocument/2006/relationships/hyperlink" Target="https://www.muhasebetr.com/yazarlarimiz/necdetdogruc/025/" TargetMode="External"/><Relationship Id="rId4" Type="http://schemas.openxmlformats.org/officeDocument/2006/relationships/hyperlink" Target="https://vergiraporu.com.tr/upImage/org/2012-155-Yillara_Yaygin_Insaat_Islerinde_Olusan_Kur_Farki_Ve_Elde_Edilen_Faizlerin_Vergilendirilmesi-Kemal_Nacir%20.pdf" TargetMode="Externa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customXml" Target="../ink/ink24.xml"/><Relationship Id="rId18" Type="http://schemas.openxmlformats.org/officeDocument/2006/relationships/image" Target="../media/image51.png"/><Relationship Id="rId3" Type="http://schemas.openxmlformats.org/officeDocument/2006/relationships/customXml" Target="../ink/ink19.xml"/><Relationship Id="rId21" Type="http://schemas.openxmlformats.org/officeDocument/2006/relationships/customXml" Target="../ink/ink28.xml"/><Relationship Id="rId7" Type="http://schemas.openxmlformats.org/officeDocument/2006/relationships/customXml" Target="../ink/ink21.xml"/><Relationship Id="rId12" Type="http://schemas.openxmlformats.org/officeDocument/2006/relationships/image" Target="../media/image48.png"/><Relationship Id="rId17" Type="http://schemas.openxmlformats.org/officeDocument/2006/relationships/customXml" Target="../ink/ink26.xml"/><Relationship Id="rId2" Type="http://schemas.openxmlformats.org/officeDocument/2006/relationships/image" Target="../media/image43.png"/><Relationship Id="rId16" Type="http://schemas.openxmlformats.org/officeDocument/2006/relationships/image" Target="../media/image50.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customXml" Target="../ink/ink23.xml"/><Relationship Id="rId5" Type="http://schemas.openxmlformats.org/officeDocument/2006/relationships/customXml" Target="../ink/ink20.xml"/><Relationship Id="rId15" Type="http://schemas.openxmlformats.org/officeDocument/2006/relationships/customXml" Target="../ink/ink25.xml"/><Relationship Id="rId10" Type="http://schemas.openxmlformats.org/officeDocument/2006/relationships/image" Target="../media/image47.png"/><Relationship Id="rId19" Type="http://schemas.openxmlformats.org/officeDocument/2006/relationships/customXml" Target="../ink/ink27.xml"/><Relationship Id="rId4" Type="http://schemas.openxmlformats.org/officeDocument/2006/relationships/image" Target="../media/image44.png"/><Relationship Id="rId9" Type="http://schemas.openxmlformats.org/officeDocument/2006/relationships/customXml" Target="../ink/ink22.xml"/><Relationship Id="rId14" Type="http://schemas.openxmlformats.org/officeDocument/2006/relationships/image" Target="../media/image49.png"/><Relationship Id="rId22"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3" Type="http://schemas.openxmlformats.org/officeDocument/2006/relationships/customXml" Target="../ink/ink34.xml"/><Relationship Id="rId18" Type="http://schemas.openxmlformats.org/officeDocument/2006/relationships/image" Target="../media/image62.png"/><Relationship Id="rId26" Type="http://schemas.openxmlformats.org/officeDocument/2006/relationships/image" Target="../media/image66.png"/><Relationship Id="rId39" Type="http://schemas.openxmlformats.org/officeDocument/2006/relationships/customXml" Target="../ink/ink47.xml"/><Relationship Id="rId21" Type="http://schemas.openxmlformats.org/officeDocument/2006/relationships/customXml" Target="../ink/ink38.xml"/><Relationship Id="rId34" Type="http://schemas.openxmlformats.org/officeDocument/2006/relationships/image" Target="../media/image70.png"/><Relationship Id="rId42" Type="http://schemas.openxmlformats.org/officeDocument/2006/relationships/image" Target="../media/image74.png"/><Relationship Id="rId7" Type="http://schemas.openxmlformats.org/officeDocument/2006/relationships/customXml" Target="../ink/ink31.xml"/><Relationship Id="rId2" Type="http://schemas.openxmlformats.org/officeDocument/2006/relationships/image" Target="../media/image54.png"/><Relationship Id="rId16" Type="http://schemas.openxmlformats.org/officeDocument/2006/relationships/image" Target="../media/image61.png"/><Relationship Id="rId29" Type="http://schemas.openxmlformats.org/officeDocument/2006/relationships/customXml" Target="../ink/ink42.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customXml" Target="../ink/ink33.xml"/><Relationship Id="rId24" Type="http://schemas.openxmlformats.org/officeDocument/2006/relationships/image" Target="../media/image65.png"/><Relationship Id="rId32" Type="http://schemas.openxmlformats.org/officeDocument/2006/relationships/image" Target="../media/image69.png"/><Relationship Id="rId37" Type="http://schemas.openxmlformats.org/officeDocument/2006/relationships/customXml" Target="../ink/ink46.xml"/><Relationship Id="rId40" Type="http://schemas.openxmlformats.org/officeDocument/2006/relationships/image" Target="../media/image73.png"/><Relationship Id="rId45" Type="http://schemas.openxmlformats.org/officeDocument/2006/relationships/customXml" Target="../ink/ink50.xml"/><Relationship Id="rId5" Type="http://schemas.openxmlformats.org/officeDocument/2006/relationships/customXml" Target="../ink/ink30.xml"/><Relationship Id="rId15" Type="http://schemas.openxmlformats.org/officeDocument/2006/relationships/customXml" Target="../ink/ink35.xml"/><Relationship Id="rId23" Type="http://schemas.openxmlformats.org/officeDocument/2006/relationships/customXml" Target="../ink/ink39.xml"/><Relationship Id="rId28" Type="http://schemas.openxmlformats.org/officeDocument/2006/relationships/image" Target="../media/image67.png"/><Relationship Id="rId36"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customXml" Target="../ink/ink37.xml"/><Relationship Id="rId31" Type="http://schemas.openxmlformats.org/officeDocument/2006/relationships/customXml" Target="../ink/ink43.xml"/><Relationship Id="rId44" Type="http://schemas.openxmlformats.org/officeDocument/2006/relationships/image" Target="../media/image75.png"/><Relationship Id="rId4" Type="http://schemas.openxmlformats.org/officeDocument/2006/relationships/image" Target="../media/image55.png"/><Relationship Id="rId9" Type="http://schemas.openxmlformats.org/officeDocument/2006/relationships/customXml" Target="../ink/ink32.xml"/><Relationship Id="rId14" Type="http://schemas.openxmlformats.org/officeDocument/2006/relationships/image" Target="../media/image60.png"/><Relationship Id="rId22" Type="http://schemas.openxmlformats.org/officeDocument/2006/relationships/image" Target="../media/image64.png"/><Relationship Id="rId27" Type="http://schemas.openxmlformats.org/officeDocument/2006/relationships/customXml" Target="../ink/ink41.xml"/><Relationship Id="rId30" Type="http://schemas.openxmlformats.org/officeDocument/2006/relationships/image" Target="../media/image68.png"/><Relationship Id="rId35" Type="http://schemas.openxmlformats.org/officeDocument/2006/relationships/customXml" Target="../ink/ink45.xml"/><Relationship Id="rId43" Type="http://schemas.openxmlformats.org/officeDocument/2006/relationships/customXml" Target="../ink/ink49.xml"/><Relationship Id="rId8" Type="http://schemas.openxmlformats.org/officeDocument/2006/relationships/image" Target="../media/image57.png"/><Relationship Id="rId3" Type="http://schemas.openxmlformats.org/officeDocument/2006/relationships/customXml" Target="../ink/ink29.xml"/><Relationship Id="rId12" Type="http://schemas.openxmlformats.org/officeDocument/2006/relationships/image" Target="../media/image59.png"/><Relationship Id="rId17" Type="http://schemas.openxmlformats.org/officeDocument/2006/relationships/customXml" Target="../ink/ink36.xml"/><Relationship Id="rId25" Type="http://schemas.openxmlformats.org/officeDocument/2006/relationships/customXml" Target="../ink/ink40.xml"/><Relationship Id="rId33" Type="http://schemas.openxmlformats.org/officeDocument/2006/relationships/customXml" Target="../ink/ink44.xml"/><Relationship Id="rId38" Type="http://schemas.openxmlformats.org/officeDocument/2006/relationships/image" Target="../media/image72.png"/><Relationship Id="rId46" Type="http://schemas.openxmlformats.org/officeDocument/2006/relationships/image" Target="../media/image76.png"/><Relationship Id="rId20" Type="http://schemas.openxmlformats.org/officeDocument/2006/relationships/image" Target="../media/image63.png"/><Relationship Id="rId41" Type="http://schemas.openxmlformats.org/officeDocument/2006/relationships/customXml" Target="../ink/ink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0F2821A-FE19-63ED-A4DD-70C857694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Başlık 1">
            <a:extLst>
              <a:ext uri="{FF2B5EF4-FFF2-40B4-BE49-F238E27FC236}">
                <a16:creationId xmlns:a16="http://schemas.microsoft.com/office/drawing/2014/main" id="{C2EA1BF7-79FE-6697-AC92-6302050992D4}"/>
              </a:ext>
            </a:extLst>
          </p:cNvPr>
          <p:cNvSpPr txBox="1">
            <a:spLocks/>
          </p:cNvSpPr>
          <p:nvPr/>
        </p:nvSpPr>
        <p:spPr>
          <a:xfrm>
            <a:off x="1645923" y="1420622"/>
            <a:ext cx="9058313" cy="4784762"/>
          </a:xfrm>
          <a:prstGeom prst="rect">
            <a:avLst/>
          </a:prstGeom>
        </p:spPr>
        <p:txBody>
          <a:bodyPr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FFFFFF"/>
                </a:solidFill>
                <a:latin typeface="Times New Roman" panose="02020603050405020304" pitchFamily="18" charset="0"/>
                <a:cs typeface="Times New Roman" panose="02020603050405020304" pitchFamily="18" charset="0"/>
              </a:rPr>
              <a:t>Yusuf GÜMÜŞ</a:t>
            </a:r>
            <a:br>
              <a:rPr lang="tr-TR" b="1" dirty="0">
                <a:solidFill>
                  <a:srgbClr val="FFFFFF"/>
                </a:solidFill>
                <a:latin typeface="Times New Roman" panose="02020603050405020304" pitchFamily="18" charset="0"/>
                <a:cs typeface="Times New Roman" panose="02020603050405020304" pitchFamily="18" charset="0"/>
              </a:rPr>
            </a:br>
            <a:r>
              <a:rPr lang="tr-TR" b="1" dirty="0">
                <a:solidFill>
                  <a:srgbClr val="FFFFFF"/>
                </a:solidFill>
                <a:latin typeface="Times New Roman" panose="02020603050405020304" pitchFamily="18" charset="0"/>
                <a:cs typeface="Times New Roman" panose="02020603050405020304" pitchFamily="18" charset="0"/>
              </a:rPr>
              <a:t>- YMM</a:t>
            </a:r>
            <a:br>
              <a:rPr lang="tr-TR" b="1" dirty="0">
                <a:solidFill>
                  <a:srgbClr val="FFFFFF"/>
                </a:solidFill>
                <a:latin typeface="Times New Roman" panose="02020603050405020304" pitchFamily="18" charset="0"/>
                <a:cs typeface="Times New Roman" panose="02020603050405020304" pitchFamily="18" charset="0"/>
              </a:rPr>
            </a:br>
            <a:r>
              <a:rPr lang="tr-TR" b="1" dirty="0">
                <a:solidFill>
                  <a:srgbClr val="FFFFFF"/>
                </a:solidFill>
                <a:latin typeface="Times New Roman" panose="02020603050405020304" pitchFamily="18" charset="0"/>
                <a:cs typeface="Times New Roman" panose="02020603050405020304" pitchFamily="18" charset="0"/>
              </a:rPr>
              <a:t>- Bağımsız Denetçi </a:t>
            </a:r>
            <a:br>
              <a:rPr lang="tr-TR" b="1" dirty="0">
                <a:solidFill>
                  <a:srgbClr val="FFFFFF"/>
                </a:solidFill>
                <a:latin typeface="Times New Roman" panose="02020603050405020304" pitchFamily="18" charset="0"/>
                <a:cs typeface="Times New Roman" panose="02020603050405020304" pitchFamily="18" charset="0"/>
              </a:rPr>
            </a:br>
            <a:r>
              <a:rPr lang="tr-TR" b="1" dirty="0">
                <a:solidFill>
                  <a:srgbClr val="FFFFFF"/>
                </a:solidFill>
                <a:latin typeface="Times New Roman" panose="02020603050405020304" pitchFamily="18" charset="0"/>
                <a:cs typeface="Times New Roman" panose="02020603050405020304" pitchFamily="18" charset="0"/>
              </a:rPr>
              <a:t>- Sürdürülebilirlik Denetçisi</a:t>
            </a:r>
            <a:br>
              <a:rPr lang="tr-TR" b="1" dirty="0">
                <a:solidFill>
                  <a:srgbClr val="FFFFFF"/>
                </a:solidFill>
                <a:latin typeface="Times New Roman" panose="02020603050405020304" pitchFamily="18" charset="0"/>
                <a:cs typeface="Times New Roman" panose="02020603050405020304" pitchFamily="18" charset="0"/>
              </a:rPr>
            </a:br>
            <a:r>
              <a:rPr lang="tr-TR" b="1" dirty="0">
                <a:solidFill>
                  <a:srgbClr val="FFFFFF"/>
                </a:solidFill>
                <a:latin typeface="Times New Roman" panose="02020603050405020304" pitchFamily="18" charset="0"/>
                <a:cs typeface="Times New Roman" panose="02020603050405020304" pitchFamily="18" charset="0"/>
              </a:rPr>
              <a:t>- E. Vergi Müfettişi</a:t>
            </a:r>
            <a:br>
              <a:rPr lang="tr-TR" b="1" dirty="0">
                <a:solidFill>
                  <a:srgbClr val="FFFFFF"/>
                </a:solidFill>
                <a:latin typeface="Times New Roman" panose="02020603050405020304" pitchFamily="18" charset="0"/>
                <a:cs typeface="Times New Roman" panose="02020603050405020304" pitchFamily="18" charset="0"/>
              </a:rPr>
            </a:br>
            <a:r>
              <a:rPr lang="tr-TR" b="1" dirty="0">
                <a:solidFill>
                  <a:srgbClr val="FFFFFF"/>
                </a:solidFill>
                <a:latin typeface="Times New Roman" panose="02020603050405020304" pitchFamily="18" charset="0"/>
                <a:cs typeface="Times New Roman" panose="02020603050405020304" pitchFamily="18" charset="0"/>
              </a:rPr>
              <a:t>MAG Denetim YMM</a:t>
            </a:r>
            <a:br>
              <a:rPr lang="tr-TR" b="1" dirty="0">
                <a:solidFill>
                  <a:srgbClr val="FFFFFF"/>
                </a:solidFill>
                <a:latin typeface="Times New Roman" panose="02020603050405020304" pitchFamily="18" charset="0"/>
                <a:cs typeface="Times New Roman" panose="02020603050405020304" pitchFamily="18" charset="0"/>
              </a:rPr>
            </a:br>
            <a:r>
              <a:rPr lang="tr-TR" b="1" dirty="0">
                <a:solidFill>
                  <a:srgbClr val="FFFFFF"/>
                </a:solidFill>
                <a:latin typeface="Times New Roman" panose="02020603050405020304" pitchFamily="18" charset="0"/>
                <a:cs typeface="Times New Roman" panose="02020603050405020304" pitchFamily="18" charset="0"/>
              </a:rPr>
              <a:t>0535 690 34 66</a:t>
            </a:r>
            <a:br>
              <a:rPr lang="tr-TR" b="1" dirty="0">
                <a:solidFill>
                  <a:srgbClr val="FFFFFF"/>
                </a:solidFill>
                <a:latin typeface="Times New Roman" panose="02020603050405020304" pitchFamily="18" charset="0"/>
                <a:cs typeface="Times New Roman" panose="02020603050405020304" pitchFamily="18" charset="0"/>
              </a:rPr>
            </a:br>
            <a:r>
              <a:rPr lang="tr-TR" b="1" dirty="0">
                <a:solidFill>
                  <a:srgbClr val="FFFFFF"/>
                </a:solidFill>
                <a:latin typeface="Times New Roman" panose="02020603050405020304" pitchFamily="18" charset="0"/>
                <a:cs typeface="Times New Roman" panose="02020603050405020304" pitchFamily="18" charset="0"/>
              </a:rPr>
              <a:t>yusufgumus@magdenetim.com</a:t>
            </a:r>
          </a:p>
        </p:txBody>
      </p:sp>
      <p:sp>
        <p:nvSpPr>
          <p:cNvPr id="4" name="Slayt Numarası Yer Tutucusu 2">
            <a:extLst>
              <a:ext uri="{FF2B5EF4-FFF2-40B4-BE49-F238E27FC236}">
                <a16:creationId xmlns:a16="http://schemas.microsoft.com/office/drawing/2014/main" id="{E531F348-714F-F3A2-2344-CF06BDF276D9}"/>
              </a:ext>
            </a:extLst>
          </p:cNvPr>
          <p:cNvSpPr>
            <a:spLocks noGrp="1"/>
          </p:cNvSpPr>
          <p:nvPr>
            <p:ph type="sldNum" sz="quarter" idx="12"/>
          </p:nvPr>
        </p:nvSpPr>
        <p:spPr>
          <a:xfrm>
            <a:off x="8610600" y="224937"/>
            <a:ext cx="2743200" cy="365125"/>
          </a:xfrm>
        </p:spPr>
        <p:txBody>
          <a:bodyPr>
            <a:normAutofit/>
          </a:bodyPr>
          <a:lstStyle/>
          <a:p>
            <a:pPr>
              <a:spcAft>
                <a:spcPts val="600"/>
              </a:spcAft>
            </a:pPr>
            <a:fld id="{DD409CFF-2C7D-45ED-93DE-D3FBFC558514}" type="slidenum">
              <a:rPr lang="tr-TR">
                <a:solidFill>
                  <a:srgbClr val="FFFFFF"/>
                </a:solidFill>
              </a:rPr>
              <a:pPr>
                <a:spcAft>
                  <a:spcPts val="600"/>
                </a:spcAft>
              </a:pPr>
              <a:t>1</a:t>
            </a:fld>
            <a:endParaRPr lang="tr-TR">
              <a:solidFill>
                <a:srgbClr val="FFFFFF"/>
              </a:solidFill>
            </a:endParaRPr>
          </a:p>
        </p:txBody>
      </p:sp>
      <p:sp>
        <p:nvSpPr>
          <p:cNvPr id="5" name="Graphic 13">
            <a:extLst>
              <a:ext uri="{FF2B5EF4-FFF2-40B4-BE49-F238E27FC236}">
                <a16:creationId xmlns:a16="http://schemas.microsoft.com/office/drawing/2014/main" id="{F3478349-9125-659F-EEAF-FF3372BA1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6" name="Graphic 12">
            <a:extLst>
              <a:ext uri="{FF2B5EF4-FFF2-40B4-BE49-F238E27FC236}">
                <a16:creationId xmlns:a16="http://schemas.microsoft.com/office/drawing/2014/main" id="{1BEBF23F-0314-FD5C-8C9B-F59C376E7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7" name="Graphic 15">
            <a:extLst>
              <a:ext uri="{FF2B5EF4-FFF2-40B4-BE49-F238E27FC236}">
                <a16:creationId xmlns:a16="http://schemas.microsoft.com/office/drawing/2014/main" id="{E9EEE9CC-A596-3BE1-8CCF-E6E74FB32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8" name="Straight Connector 15">
            <a:extLst>
              <a:ext uri="{FF2B5EF4-FFF2-40B4-BE49-F238E27FC236}">
                <a16:creationId xmlns:a16="http://schemas.microsoft.com/office/drawing/2014/main" id="{5EB7C8CE-77FA-0C22-8EAC-4142C63417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9" name="Graphic 22">
            <a:extLst>
              <a:ext uri="{FF2B5EF4-FFF2-40B4-BE49-F238E27FC236}">
                <a16:creationId xmlns:a16="http://schemas.microsoft.com/office/drawing/2014/main" id="{BC5F6319-E080-5C19-17F1-8B649B18A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0" name="Graphic 23">
            <a:extLst>
              <a:ext uri="{FF2B5EF4-FFF2-40B4-BE49-F238E27FC236}">
                <a16:creationId xmlns:a16="http://schemas.microsoft.com/office/drawing/2014/main" id="{2607B7C9-6C3D-0B0E-4804-0F4081089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11" name="Graphic 21">
            <a:extLst>
              <a:ext uri="{FF2B5EF4-FFF2-40B4-BE49-F238E27FC236}">
                <a16:creationId xmlns:a16="http://schemas.microsoft.com/office/drawing/2014/main" id="{412D57AE-CD4B-2894-F9C1-6C7ED5077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1840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80D05A-C7C9-4FBC-0D5E-15099CED3C87}"/>
              </a:ext>
            </a:extLst>
          </p:cNvPr>
          <p:cNvSpPr>
            <a:spLocks noGrp="1"/>
          </p:cNvSpPr>
          <p:nvPr>
            <p:ph type="title"/>
          </p:nvPr>
        </p:nvSpPr>
        <p:spPr>
          <a:xfrm>
            <a:off x="777815" y="848205"/>
            <a:ext cx="10515600" cy="946089"/>
          </a:xfrm>
          <a:solidFill>
            <a:schemeClr val="accent1">
              <a:lumMod val="20000"/>
              <a:lumOff val="80000"/>
            </a:schemeClr>
          </a:solidFill>
        </p:spPr>
        <p:txBody>
          <a:bodyPr>
            <a:normAutofit fontScale="90000"/>
          </a:bodyPr>
          <a:lstStyle/>
          <a:p>
            <a:pPr algn="ctr"/>
            <a:r>
              <a:rPr lang="tr-TR" sz="4000" b="1" dirty="0">
                <a:latin typeface="Times New Roman" panose="02020603050405020304" pitchFamily="18" charset="0"/>
                <a:cs typeface="Times New Roman" panose="02020603050405020304" pitchFamily="18" charset="0"/>
              </a:rPr>
              <a:t>Anonim, Limited ve Sermayesi Paylara Bölünmüş Komandit Şirketler</a:t>
            </a:r>
          </a:p>
        </p:txBody>
      </p:sp>
      <p:sp>
        <p:nvSpPr>
          <p:cNvPr id="3" name="İçerik Yer Tutucusu 2">
            <a:extLst>
              <a:ext uri="{FF2B5EF4-FFF2-40B4-BE49-F238E27FC236}">
                <a16:creationId xmlns:a16="http://schemas.microsoft.com/office/drawing/2014/main" id="{7603DEE7-7646-69B2-6F0E-296ED586E19A}"/>
              </a:ext>
            </a:extLst>
          </p:cNvPr>
          <p:cNvSpPr>
            <a:spLocks noGrp="1"/>
          </p:cNvSpPr>
          <p:nvPr>
            <p:ph idx="1"/>
          </p:nvPr>
        </p:nvSpPr>
        <p:spPr>
          <a:xfrm>
            <a:off x="838200" y="2136913"/>
            <a:ext cx="10515600" cy="3720423"/>
          </a:xfrm>
          <a:solidFill>
            <a:schemeClr val="accent3">
              <a:lumMod val="20000"/>
              <a:lumOff val="80000"/>
            </a:schemeClr>
          </a:solidFill>
        </p:spPr>
        <p:txBody>
          <a:bodyPr>
            <a:normAutofit fontScale="92500" lnSpcReduction="20000"/>
          </a:bodyPr>
          <a:lstStyle/>
          <a:p>
            <a:pPr marL="0" indent="0" algn="just">
              <a:lnSpc>
                <a:spcPct val="120000"/>
              </a:lnSpc>
              <a:buNone/>
            </a:pPr>
            <a:r>
              <a:rPr lang="tr-TR" dirty="0">
                <a:latin typeface="Times New Roman" panose="02020603050405020304" pitchFamily="18" charset="0"/>
                <a:cs typeface="Times New Roman" panose="02020603050405020304" pitchFamily="18" charset="0"/>
              </a:rPr>
              <a:t>	</a:t>
            </a:r>
            <a:r>
              <a:rPr lang="tr-TR" b="1" dirty="0">
                <a:highlight>
                  <a:srgbClr val="FFFF00"/>
                </a:highlight>
                <a:latin typeface="Times New Roman" panose="02020603050405020304" pitchFamily="18" charset="0"/>
                <a:cs typeface="Times New Roman" panose="02020603050405020304" pitchFamily="18" charset="0"/>
              </a:rPr>
              <a:t>Anonim ve Limited şirketlerin kazancının TAMAMI kurumlar vergisine tabidir.</a:t>
            </a:r>
            <a:r>
              <a:rPr lang="tr-TR" dirty="0">
                <a:latin typeface="Times New Roman" panose="02020603050405020304" pitchFamily="18" charset="0"/>
                <a:cs typeface="Times New Roman" panose="02020603050405020304" pitchFamily="18" charset="0"/>
              </a:rPr>
              <a:t> </a:t>
            </a:r>
          </a:p>
          <a:p>
            <a:pPr marL="0" indent="0" algn="just">
              <a:lnSpc>
                <a:spcPct val="120000"/>
              </a:lnSpc>
              <a:buNone/>
            </a:pPr>
            <a:r>
              <a:rPr lang="tr-TR" dirty="0">
                <a:highlight>
                  <a:srgbClr val="00FFFF"/>
                </a:highlight>
                <a:latin typeface="Times New Roman" panose="02020603050405020304" pitchFamily="18" charset="0"/>
                <a:cs typeface="Times New Roman" panose="02020603050405020304" pitchFamily="18" charset="0"/>
              </a:rPr>
              <a:t>	Sermayesi paylara bölünmüş komandit şirketlerin kurumlar vergisi mükellefiyeti </a:t>
            </a:r>
            <a:r>
              <a:rPr lang="tr-TR" b="1" dirty="0">
                <a:highlight>
                  <a:srgbClr val="00FFFF"/>
                </a:highlight>
                <a:latin typeface="Times New Roman" panose="02020603050405020304" pitchFamily="18" charset="0"/>
                <a:cs typeface="Times New Roman" panose="02020603050405020304" pitchFamily="18" charset="0"/>
              </a:rPr>
              <a:t>KOMANDİTER ORTAĞIN HİSSESİNE YÖNELİKTİR. </a:t>
            </a:r>
          </a:p>
          <a:p>
            <a:pPr marL="0" indent="0" algn="just">
              <a:lnSpc>
                <a:spcPct val="120000"/>
              </a:lnSpc>
              <a:buNone/>
            </a:pPr>
            <a:r>
              <a:rPr lang="tr-TR" dirty="0">
                <a:latin typeface="Times New Roman" panose="02020603050405020304" pitchFamily="18" charset="0"/>
                <a:cs typeface="Times New Roman" panose="02020603050405020304" pitchFamily="18" charset="0"/>
              </a:rPr>
              <a:t>	Vergiye tabi kurum kazancının komanditer ortakların hissesine isabet eden kısmı kurumlar vergisine, </a:t>
            </a:r>
            <a:r>
              <a:rPr lang="tr-TR" b="1" u="sng" dirty="0">
                <a:highlight>
                  <a:srgbClr val="00FFFF"/>
                </a:highlight>
                <a:latin typeface="Times New Roman" panose="02020603050405020304" pitchFamily="18" charset="0"/>
                <a:cs typeface="Times New Roman" panose="02020603050405020304" pitchFamily="18" charset="0"/>
              </a:rPr>
              <a:t>KOMANDİTE ORTAKLARA isabet eden kısmı bu ortaklarca beyan edilmek suretiyle gelir vergisine tabi tutulacaktır</a:t>
            </a:r>
            <a:r>
              <a:rPr lang="tr-TR" dirty="0">
                <a:highlight>
                  <a:srgbClr val="00FFFF"/>
                </a:highlight>
                <a:latin typeface="Times New Roman" panose="02020603050405020304" pitchFamily="18" charset="0"/>
                <a:cs typeface="Times New Roman" panose="02020603050405020304" pitchFamily="18" charset="0"/>
              </a:rPr>
              <a:t>.</a:t>
            </a:r>
          </a:p>
          <a:p>
            <a:pPr marL="0" indent="0" algn="just">
              <a:lnSpc>
                <a:spcPct val="120000"/>
              </a:lnSpc>
              <a:buNone/>
            </a:pPr>
            <a:endParaRPr lang="tr-TR" dirty="0">
              <a:highlight>
                <a:srgbClr val="FFFF00"/>
              </a:highlight>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D80CAFF9-18C3-E3C6-8D31-4D4BF23D6085}"/>
              </a:ext>
            </a:extLst>
          </p:cNvPr>
          <p:cNvSpPr>
            <a:spLocks noGrp="1"/>
          </p:cNvSpPr>
          <p:nvPr>
            <p:ph type="sldNum" sz="quarter" idx="12"/>
          </p:nvPr>
        </p:nvSpPr>
        <p:spPr/>
        <p:txBody>
          <a:bodyPr/>
          <a:lstStyle/>
          <a:p>
            <a:fld id="{2CEB5BB1-9E20-481F-B7EE-B089C484B85F}" type="slidenum">
              <a:rPr lang="tr-TR" smtClean="0"/>
              <a:t>10</a:t>
            </a:fld>
            <a:endParaRPr lang="tr-TR" dirty="0"/>
          </a:p>
        </p:txBody>
      </p:sp>
    </p:spTree>
    <p:extLst>
      <p:ext uri="{BB962C8B-B14F-4D97-AF65-F5344CB8AC3E}">
        <p14:creationId xmlns:p14="http://schemas.microsoft.com/office/powerpoint/2010/main" val="6210929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67C51D45-7C76-7042-F6CF-85B21047888F}"/>
              </a:ext>
            </a:extLst>
          </p:cNvPr>
          <p:cNvSpPr>
            <a:spLocks noGrp="1"/>
          </p:cNvSpPr>
          <p:nvPr/>
        </p:nvSpPr>
        <p:spPr bwMode="auto">
          <a:xfrm>
            <a:off x="659295" y="1154757"/>
            <a:ext cx="10873409" cy="5144001"/>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latin typeface="Times New Roman" panose="02020603050405020304" pitchFamily="18" charset="0"/>
                <a:cs typeface="Times New Roman" panose="02020603050405020304" pitchFamily="18" charset="0"/>
              </a:rPr>
              <a:t>Matrah Artırımında Bulunulan Hesap Dönemlerine Ait Zarar Mahsubu</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7326 sayılı Kanunun 5/1-ğ maddesinde, </a:t>
            </a:r>
            <a:r>
              <a:rPr lang="tr-TR" sz="2400" i="1" dirty="0">
                <a:latin typeface="Times New Roman" panose="02020603050405020304" pitchFamily="18" charset="0"/>
                <a:cs typeface="Times New Roman" panose="02020603050405020304" pitchFamily="18" charset="0"/>
              </a:rPr>
              <a:t>“Gelir ve kurumlar vergisi mükelleflerinin matrah artırımında bulundukları yıllara ait zararların %50’si, 2021 ve izleyen yıl karlarından mahsup edilmez.” </a:t>
            </a:r>
            <a:r>
              <a:rPr lang="tr-TR" sz="2400" dirty="0">
                <a:latin typeface="Times New Roman" panose="02020603050405020304" pitchFamily="18" charset="0"/>
                <a:cs typeface="Times New Roman" panose="02020603050405020304" pitchFamily="18" charset="0"/>
              </a:rPr>
              <a:t>hükmü yer almaktadır. </a:t>
            </a:r>
          </a:p>
          <a:p>
            <a:pPr marL="0" indent="0" algn="just">
              <a:buNone/>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Buna göre, mükellefler, 7143 (yine 7143 sayılı kanunun 5/1-ğ. maddesi hükmü uyarınca) ve 7326 sayılı Kanunlar kapsamında matrah artırımında bulundukları yıllara ait olup indirim konusu yapılamamış geçmiş yıl zararlarının kalan yarısı yıllık beyanname üzerinde GVK ve </a:t>
            </a:r>
            <a:r>
              <a:rPr lang="tr-TR" sz="2400" dirty="0" err="1">
                <a:latin typeface="Times New Roman" panose="02020603050405020304" pitchFamily="18" charset="0"/>
                <a:cs typeface="Times New Roman" panose="02020603050405020304" pitchFamily="18" charset="0"/>
              </a:rPr>
              <a:t>KVK’daki</a:t>
            </a:r>
            <a:r>
              <a:rPr lang="tr-TR" sz="2400" dirty="0">
                <a:latin typeface="Times New Roman" panose="02020603050405020304" pitchFamily="18" charset="0"/>
                <a:cs typeface="Times New Roman" panose="02020603050405020304" pitchFamily="18" charset="0"/>
              </a:rPr>
              <a:t> esaslar çerçevesinde mahsup edilebilecektir.</a:t>
            </a:r>
          </a:p>
          <a:p>
            <a:pPr marL="0" indent="0" algn="just">
              <a:buNone/>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7440-----</a:t>
            </a:r>
          </a:p>
        </p:txBody>
      </p:sp>
      <p:sp>
        <p:nvSpPr>
          <p:cNvPr id="3" name="Slayt Numarası Yer Tutucusu 3">
            <a:extLst>
              <a:ext uri="{FF2B5EF4-FFF2-40B4-BE49-F238E27FC236}">
                <a16:creationId xmlns:a16="http://schemas.microsoft.com/office/drawing/2014/main" id="{C16917AD-2757-E017-EB54-A6BC3120637E}"/>
              </a:ext>
            </a:extLst>
          </p:cNvPr>
          <p:cNvSpPr>
            <a:spLocks noGrp="1"/>
          </p:cNvSpPr>
          <p:nvPr/>
        </p:nvSpPr>
        <p:spPr>
          <a:xfrm>
            <a:off x="8077200" y="6366296"/>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100</a:t>
            </a:fld>
            <a:endParaRPr lang="tr-TR" altLang="tr-TR"/>
          </a:p>
        </p:txBody>
      </p:sp>
      <p:sp>
        <p:nvSpPr>
          <p:cNvPr id="4" name="1 Başlık">
            <a:extLst>
              <a:ext uri="{FF2B5EF4-FFF2-40B4-BE49-F238E27FC236}">
                <a16:creationId xmlns:a16="http://schemas.microsoft.com/office/drawing/2014/main" id="{F01DA9EE-EC39-4A40-AD8A-1DBA8CE890C2}"/>
              </a:ext>
            </a:extLst>
          </p:cNvPr>
          <p:cNvSpPr txBox="1">
            <a:spLocks/>
          </p:cNvSpPr>
          <p:nvPr/>
        </p:nvSpPr>
        <p:spPr bwMode="auto">
          <a:xfrm>
            <a:off x="659295" y="472916"/>
            <a:ext cx="10873409" cy="432048"/>
          </a:xfrm>
          <a:prstGeom prst="rect">
            <a:avLst/>
          </a:prstGeom>
          <a:solidFill>
            <a:schemeClr val="accent1">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Zarar Mahsubu (KVK Md. 9)</a:t>
            </a:r>
          </a:p>
        </p:txBody>
      </p:sp>
      <p:sp>
        <p:nvSpPr>
          <p:cNvPr id="5" name="Slayt Numarası Yer Tutucusu 4">
            <a:extLst>
              <a:ext uri="{FF2B5EF4-FFF2-40B4-BE49-F238E27FC236}">
                <a16:creationId xmlns:a16="http://schemas.microsoft.com/office/drawing/2014/main" id="{A80EAE05-F6E3-56A3-270F-A07E825834DC}"/>
              </a:ext>
            </a:extLst>
          </p:cNvPr>
          <p:cNvSpPr>
            <a:spLocks noGrp="1"/>
          </p:cNvSpPr>
          <p:nvPr>
            <p:ph type="sldNum" sz="quarter" idx="12"/>
          </p:nvPr>
        </p:nvSpPr>
        <p:spPr/>
        <p:txBody>
          <a:bodyPr/>
          <a:lstStyle/>
          <a:p>
            <a:fld id="{2CEB5BB1-9E20-481F-B7EE-B089C484B85F}" type="slidenum">
              <a:rPr lang="tr-TR" smtClean="0"/>
              <a:t>100</a:t>
            </a:fld>
            <a:endParaRPr lang="tr-TR" dirty="0"/>
          </a:p>
        </p:txBody>
      </p:sp>
    </p:spTree>
    <p:extLst>
      <p:ext uri="{BB962C8B-B14F-4D97-AF65-F5344CB8AC3E}">
        <p14:creationId xmlns:p14="http://schemas.microsoft.com/office/powerpoint/2010/main" val="6644897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3">
            <a:extLst>
              <a:ext uri="{FF2B5EF4-FFF2-40B4-BE49-F238E27FC236}">
                <a16:creationId xmlns:a16="http://schemas.microsoft.com/office/drawing/2014/main" id="{2EF7C6A4-A757-7268-431A-D7BA3D917682}"/>
              </a:ext>
            </a:extLst>
          </p:cNvPr>
          <p:cNvSpPr>
            <a:spLocks noGrp="1"/>
          </p:cNvSpPr>
          <p:nvPr/>
        </p:nvSpPr>
        <p:spPr>
          <a:xfrm>
            <a:off x="8121154" y="6330292"/>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101</a:t>
            </a:fld>
            <a:endParaRPr lang="tr-TR" altLang="tr-TR"/>
          </a:p>
        </p:txBody>
      </p:sp>
      <p:sp>
        <p:nvSpPr>
          <p:cNvPr id="3" name="1 Başlık">
            <a:extLst>
              <a:ext uri="{FF2B5EF4-FFF2-40B4-BE49-F238E27FC236}">
                <a16:creationId xmlns:a16="http://schemas.microsoft.com/office/drawing/2014/main" id="{68B8963B-3689-817D-D3A6-D304833796EA}"/>
              </a:ext>
            </a:extLst>
          </p:cNvPr>
          <p:cNvSpPr txBox="1">
            <a:spLocks/>
          </p:cNvSpPr>
          <p:nvPr/>
        </p:nvSpPr>
        <p:spPr bwMode="auto">
          <a:xfrm>
            <a:off x="347871" y="162583"/>
            <a:ext cx="11529390" cy="432048"/>
          </a:xfrm>
          <a:prstGeom prst="rect">
            <a:avLst/>
          </a:prstGeom>
          <a:solidFill>
            <a:schemeClr val="accent1">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Zarar Mahsubu (KVK Md. 9)</a:t>
            </a:r>
          </a:p>
        </p:txBody>
      </p:sp>
      <p:pic>
        <p:nvPicPr>
          <p:cNvPr id="4" name="table">
            <a:extLst>
              <a:ext uri="{FF2B5EF4-FFF2-40B4-BE49-F238E27FC236}">
                <a16:creationId xmlns:a16="http://schemas.microsoft.com/office/drawing/2014/main" id="{54E052C7-C17E-2243-E977-8E26BE87E38D}"/>
              </a:ext>
            </a:extLst>
          </p:cNvPr>
          <p:cNvPicPr>
            <a:picLocks noChangeAspect="1"/>
          </p:cNvPicPr>
          <p:nvPr/>
        </p:nvPicPr>
        <p:blipFill>
          <a:blip r:embed="rId2"/>
          <a:stretch>
            <a:fillRect/>
          </a:stretch>
        </p:blipFill>
        <p:spPr>
          <a:xfrm>
            <a:off x="347871" y="666639"/>
            <a:ext cx="11529390" cy="645326"/>
          </a:xfrm>
          <a:prstGeom prst="rect">
            <a:avLst/>
          </a:prstGeom>
        </p:spPr>
      </p:pic>
      <p:sp>
        <p:nvSpPr>
          <p:cNvPr id="5" name="2 İçerik Yer Tutucusu">
            <a:extLst>
              <a:ext uri="{FF2B5EF4-FFF2-40B4-BE49-F238E27FC236}">
                <a16:creationId xmlns:a16="http://schemas.microsoft.com/office/drawing/2014/main" id="{D2D94527-9CC4-F3B1-949B-4BA8286664EE}"/>
              </a:ext>
            </a:extLst>
          </p:cNvPr>
          <p:cNvSpPr txBox="1">
            <a:spLocks/>
          </p:cNvSpPr>
          <p:nvPr/>
        </p:nvSpPr>
        <p:spPr bwMode="auto">
          <a:xfrm>
            <a:off x="347871" y="1438833"/>
            <a:ext cx="11529390" cy="5082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tr-TR"/>
            </a:defPPr>
            <a:lvl1pPr marL="273050" indent="-27305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1pPr>
            <a:lvl2pPr marL="547688" indent="-27305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2pPr>
            <a:lvl3pPr marL="1004888" indent="-27305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3pPr>
            <a:lvl4pPr marL="1600200" indent="-228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4pPr>
            <a:lvl5pPr marL="2057400" indent="-228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5pPr>
            <a:lvl6pPr marL="2514600" indent="-228600" algn="just" defTabSz="914400" rtl="0" eaLnBrk="0" fontAlgn="base" latinLnBrk="0" hangingPunct="0">
              <a:lnSpc>
                <a:spcPct val="80000"/>
              </a:lnSpc>
              <a:spcBef>
                <a:spcPts val="600"/>
              </a:spcBef>
              <a:spcAft>
                <a:spcPct val="0"/>
              </a:spcAft>
              <a:buClr>
                <a:schemeClr val="accent1"/>
              </a:buClr>
              <a:buSzPct val="76000"/>
              <a:buFont typeface="Wingdings 3" panose="05040102010807070707" pitchFamily="18" charset="2"/>
              <a:buChar char=""/>
              <a:defRPr sz="1400" kern="1200">
                <a:solidFill>
                  <a:schemeClr val="tx1"/>
                </a:solidFill>
                <a:latin typeface="Times New Roman" panose="02020603050405020304" pitchFamily="18" charset="0"/>
                <a:ea typeface="+mn-ea"/>
                <a:cs typeface="Arial" panose="020B0604020202020204" pitchFamily="34" charset="0"/>
              </a:defRPr>
            </a:lvl6pPr>
            <a:lvl7pPr marL="2971800" indent="-228600" algn="just" defTabSz="914400" rtl="0" eaLnBrk="0" fontAlgn="base" latinLnBrk="0" hangingPunct="0">
              <a:lnSpc>
                <a:spcPct val="80000"/>
              </a:lnSpc>
              <a:spcBef>
                <a:spcPts val="600"/>
              </a:spcBef>
              <a:spcAft>
                <a:spcPct val="0"/>
              </a:spcAft>
              <a:buClr>
                <a:schemeClr val="accent1"/>
              </a:buClr>
              <a:buSzPct val="76000"/>
              <a:buFont typeface="Wingdings 3" panose="05040102010807070707" pitchFamily="18" charset="2"/>
              <a:buChar char=""/>
              <a:defRPr sz="1400" kern="1200">
                <a:solidFill>
                  <a:schemeClr val="tx1"/>
                </a:solidFill>
                <a:latin typeface="Times New Roman" panose="02020603050405020304" pitchFamily="18" charset="0"/>
                <a:ea typeface="+mn-ea"/>
                <a:cs typeface="Arial" panose="020B0604020202020204" pitchFamily="34" charset="0"/>
              </a:defRPr>
            </a:lvl7pPr>
            <a:lvl8pPr marL="3429000" indent="-228600" algn="just" defTabSz="914400" rtl="0" eaLnBrk="0" fontAlgn="base" latinLnBrk="0" hangingPunct="0">
              <a:lnSpc>
                <a:spcPct val="80000"/>
              </a:lnSpc>
              <a:spcBef>
                <a:spcPts val="600"/>
              </a:spcBef>
              <a:spcAft>
                <a:spcPct val="0"/>
              </a:spcAft>
              <a:buClr>
                <a:schemeClr val="accent1"/>
              </a:buClr>
              <a:buSzPct val="76000"/>
              <a:buFont typeface="Wingdings 3" panose="05040102010807070707" pitchFamily="18" charset="2"/>
              <a:buChar char=""/>
              <a:defRPr sz="1400" kern="1200">
                <a:solidFill>
                  <a:schemeClr val="tx1"/>
                </a:solidFill>
                <a:latin typeface="Times New Roman" panose="02020603050405020304" pitchFamily="18" charset="0"/>
                <a:ea typeface="+mn-ea"/>
                <a:cs typeface="Arial" panose="020B0604020202020204" pitchFamily="34" charset="0"/>
              </a:defRPr>
            </a:lvl8pPr>
            <a:lvl9pPr marL="3886200" indent="-228600" algn="just" defTabSz="914400" rtl="0" eaLnBrk="0" fontAlgn="base" latinLnBrk="0" hangingPunct="0">
              <a:lnSpc>
                <a:spcPct val="80000"/>
              </a:lnSpc>
              <a:spcBef>
                <a:spcPts val="600"/>
              </a:spcBef>
              <a:spcAft>
                <a:spcPct val="0"/>
              </a:spcAft>
              <a:buClr>
                <a:schemeClr val="accent1"/>
              </a:buClr>
              <a:buSzPct val="76000"/>
              <a:buFont typeface="Wingdings 3" panose="05040102010807070707" pitchFamily="18" charset="2"/>
              <a:buChar char=""/>
              <a:defRPr sz="1400" kern="1200">
                <a:solidFill>
                  <a:schemeClr val="tx1"/>
                </a:solidFill>
                <a:latin typeface="Times New Roman" panose="02020603050405020304" pitchFamily="18" charset="0"/>
                <a:ea typeface="+mn-ea"/>
                <a:cs typeface="Arial" panose="020B0604020202020204" pitchFamily="34" charset="0"/>
              </a:defRPr>
            </a:lvl9pPr>
          </a:lstStyle>
          <a:p>
            <a:pPr algn="just">
              <a:lnSpc>
                <a:spcPct val="100000"/>
              </a:lnSpc>
              <a:buFont typeface="Wingdings 3" panose="05040102010807070707" pitchFamily="18" charset="2"/>
              <a:buNone/>
            </a:pPr>
            <a:r>
              <a:rPr lang="tr-TR" sz="1800" b="1" dirty="0">
                <a:cs typeface="Times New Roman" panose="02020603050405020304" pitchFamily="18" charset="0"/>
              </a:rPr>
              <a:t>2. </a:t>
            </a:r>
            <a:r>
              <a:rPr lang="tr-TR" sz="1800" b="1" u="sng" dirty="0">
                <a:cs typeface="Times New Roman" panose="02020603050405020304" pitchFamily="18" charset="0"/>
              </a:rPr>
              <a:t>DEVİR</a:t>
            </a:r>
            <a:r>
              <a:rPr lang="tr-TR" sz="1800" b="1" dirty="0">
                <a:cs typeface="Times New Roman" panose="02020603050405020304" pitchFamily="18" charset="0"/>
              </a:rPr>
              <a:t> </a:t>
            </a:r>
            <a:r>
              <a:rPr lang="tr-TR" sz="1800" dirty="0">
                <a:cs typeface="Times New Roman" panose="02020603050405020304" pitchFamily="18" charset="0"/>
              </a:rPr>
              <a:t>ve</a:t>
            </a:r>
            <a:r>
              <a:rPr lang="tr-TR" sz="1800" b="1" dirty="0">
                <a:cs typeface="Times New Roman" panose="02020603050405020304" pitchFamily="18" charset="0"/>
              </a:rPr>
              <a:t> </a:t>
            </a:r>
            <a:r>
              <a:rPr lang="tr-TR" sz="1800" b="1" u="sng" dirty="0">
                <a:cs typeface="Times New Roman" panose="02020603050405020304" pitchFamily="18" charset="0"/>
              </a:rPr>
              <a:t>TAM BÖLÜNME</a:t>
            </a:r>
            <a:r>
              <a:rPr lang="tr-TR" sz="1800" dirty="0">
                <a:cs typeface="Times New Roman" panose="02020603050405020304" pitchFamily="18" charset="0"/>
              </a:rPr>
              <a:t> Halinde Zarar Mahsubunda </a:t>
            </a:r>
            <a:r>
              <a:rPr lang="tr-TR" sz="3200" b="1" u="sng" dirty="0">
                <a:highlight>
                  <a:srgbClr val="FFFF00"/>
                </a:highlight>
                <a:cs typeface="Times New Roman" panose="02020603050405020304" pitchFamily="18" charset="0"/>
              </a:rPr>
              <a:t>AYRICA</a:t>
            </a:r>
            <a:r>
              <a:rPr lang="tr-TR" sz="1800" dirty="0">
                <a:cs typeface="Times New Roman" panose="02020603050405020304" pitchFamily="18" charset="0"/>
              </a:rPr>
              <a:t> aşağıdaki şartlar gereklidir</a:t>
            </a:r>
            <a:r>
              <a:rPr lang="tr-TR" sz="1800" b="1" dirty="0">
                <a:cs typeface="Times New Roman" panose="02020603050405020304" pitchFamily="18" charset="0"/>
              </a:rPr>
              <a:t>:</a:t>
            </a:r>
            <a:endParaRPr lang="tr-TR" sz="1800" dirty="0">
              <a:cs typeface="Times New Roman" panose="02020603050405020304" pitchFamily="18" charset="0"/>
            </a:endParaRPr>
          </a:p>
          <a:p>
            <a:pPr marL="285750" indent="-285750" algn="just">
              <a:lnSpc>
                <a:spcPct val="100000"/>
              </a:lnSpc>
              <a:buFont typeface="Wingdings" panose="05000000000000000000" pitchFamily="2" charset="2"/>
              <a:buChar char="v"/>
            </a:pPr>
            <a:r>
              <a:rPr lang="tr-TR" sz="1800" dirty="0">
                <a:cs typeface="Times New Roman" panose="02020603050405020304" pitchFamily="18" charset="0"/>
              </a:rPr>
              <a:t>Öncelikle indirilebilecek zarar tutarı</a:t>
            </a:r>
            <a:endParaRPr lang="tr-TR" sz="1800" b="1" dirty="0">
              <a:cs typeface="Times New Roman" panose="02020603050405020304" pitchFamily="18" charset="0"/>
            </a:endParaRPr>
          </a:p>
          <a:p>
            <a:pPr marL="560388" lvl="1" indent="-285750" algn="just">
              <a:lnSpc>
                <a:spcPct val="100000"/>
              </a:lnSpc>
              <a:spcBef>
                <a:spcPts val="500"/>
              </a:spcBef>
              <a:buClr>
                <a:schemeClr val="accent2"/>
              </a:buClr>
              <a:buFont typeface="Wingdings" panose="05000000000000000000" pitchFamily="2" charset="2"/>
              <a:buChar char="Ø"/>
            </a:pPr>
            <a:r>
              <a:rPr lang="tr-TR" sz="1800" b="1" dirty="0">
                <a:cs typeface="Times New Roman" panose="02020603050405020304" pitchFamily="18" charset="0"/>
              </a:rPr>
              <a:t>DEVİRDE</a:t>
            </a:r>
            <a:r>
              <a:rPr lang="tr-TR" sz="1800" dirty="0">
                <a:cs typeface="Times New Roman" panose="02020603050405020304" pitchFamily="18" charset="0"/>
              </a:rPr>
              <a:t> (KVK Md.20/1) devralınan kurumun </a:t>
            </a:r>
            <a:r>
              <a:rPr lang="tr-TR" sz="1800" b="1" u="sng" dirty="0">
                <a:highlight>
                  <a:srgbClr val="FFFF00"/>
                </a:highlight>
                <a:cs typeface="Times New Roman" panose="02020603050405020304" pitchFamily="18" charset="0"/>
              </a:rPr>
              <a:t>ÖZSERMAYE TUTARINI GEÇMEMELİ</a:t>
            </a:r>
            <a:r>
              <a:rPr lang="tr-TR" sz="1800" dirty="0">
                <a:highlight>
                  <a:srgbClr val="FFFF00"/>
                </a:highlight>
                <a:cs typeface="Times New Roman" panose="02020603050405020304" pitchFamily="18" charset="0"/>
              </a:rPr>
              <a:t>,</a:t>
            </a:r>
          </a:p>
          <a:p>
            <a:pPr marL="560388" lvl="1" indent="-285750" algn="just">
              <a:lnSpc>
                <a:spcPct val="100000"/>
              </a:lnSpc>
              <a:spcBef>
                <a:spcPts val="500"/>
              </a:spcBef>
              <a:buClr>
                <a:schemeClr val="accent2"/>
              </a:buClr>
              <a:buFont typeface="Wingdings" panose="05000000000000000000" pitchFamily="2" charset="2"/>
              <a:buChar char="Ø"/>
            </a:pPr>
            <a:r>
              <a:rPr lang="tr-TR" sz="1800" b="1" dirty="0">
                <a:cs typeface="Times New Roman" panose="02020603050405020304" pitchFamily="18" charset="0"/>
              </a:rPr>
              <a:t>TAM BÖLÜNMEDE </a:t>
            </a:r>
            <a:r>
              <a:rPr lang="tr-TR" sz="1800" dirty="0">
                <a:cs typeface="Times New Roman" panose="02020603050405020304" pitchFamily="18" charset="0"/>
              </a:rPr>
              <a:t>(KVK Md. 20/2) ise bölünen kurumun </a:t>
            </a:r>
            <a:r>
              <a:rPr lang="tr-TR" sz="1800" b="1" u="sng" dirty="0">
                <a:highlight>
                  <a:srgbClr val="FFFF00"/>
                </a:highlight>
                <a:cs typeface="Times New Roman" panose="02020603050405020304" pitchFamily="18" charset="0"/>
              </a:rPr>
              <a:t>ÖZSERMAYESİNİN DEVRALINAN TUTARINI GEÇMEMELİ</a:t>
            </a:r>
            <a:r>
              <a:rPr lang="tr-TR" sz="1800" dirty="0">
                <a:highlight>
                  <a:srgbClr val="FFFF00"/>
                </a:highlight>
                <a:cs typeface="Times New Roman" panose="02020603050405020304" pitchFamily="18" charset="0"/>
              </a:rPr>
              <a:t> </a:t>
            </a:r>
            <a:r>
              <a:rPr lang="tr-TR" sz="1800" dirty="0">
                <a:cs typeface="Times New Roman" panose="02020603050405020304" pitchFamily="18" charset="0"/>
              </a:rPr>
              <a:t>ve </a:t>
            </a:r>
            <a:r>
              <a:rPr lang="tr-TR" sz="1800" b="1" u="sng" dirty="0">
                <a:highlight>
                  <a:srgbClr val="FFFF00"/>
                </a:highlight>
                <a:cs typeface="Times New Roman" panose="02020603050405020304" pitchFamily="18" charset="0"/>
              </a:rPr>
              <a:t>DEVİR ALINAN KIYMETLERLE ORANTILI</a:t>
            </a:r>
            <a:r>
              <a:rPr lang="tr-TR" sz="1800" dirty="0">
                <a:cs typeface="Times New Roman" panose="02020603050405020304" pitchFamily="18" charset="0"/>
              </a:rPr>
              <a:t> olmalıdır.</a:t>
            </a:r>
          </a:p>
          <a:p>
            <a:pPr marL="285750" lvl="1" indent="-285750" algn="just">
              <a:lnSpc>
                <a:spcPct val="100000"/>
              </a:lnSpc>
              <a:spcBef>
                <a:spcPts val="500"/>
              </a:spcBef>
              <a:buClr>
                <a:schemeClr val="accent2"/>
              </a:buClr>
              <a:buFont typeface="Wingdings" panose="05000000000000000000" pitchFamily="2" charset="2"/>
              <a:buChar char="v"/>
            </a:pPr>
            <a:r>
              <a:rPr lang="tr-TR" sz="1800" dirty="0"/>
              <a:t>Devralınan kurumun </a:t>
            </a:r>
            <a:r>
              <a:rPr lang="tr-TR" sz="1800" b="1" u="sng" dirty="0">
                <a:highlight>
                  <a:srgbClr val="00FFFF"/>
                </a:highlight>
              </a:rPr>
              <a:t>faaliyetine,  EN AZ 5 YIL SÜREYLE DEVAM EDİLMELİDİR.</a:t>
            </a:r>
          </a:p>
          <a:p>
            <a:pPr marL="0" lvl="1" indent="0" algn="just">
              <a:lnSpc>
                <a:spcPct val="100000"/>
              </a:lnSpc>
              <a:spcBef>
                <a:spcPts val="500"/>
              </a:spcBef>
              <a:buClr>
                <a:schemeClr val="accent2"/>
              </a:buClr>
            </a:pPr>
            <a:endParaRPr lang="tr-TR" sz="1800" b="1" u="sng" dirty="0">
              <a:highlight>
                <a:srgbClr val="00FFFF"/>
              </a:highlight>
            </a:endParaRPr>
          </a:p>
          <a:p>
            <a:pPr marL="285750" indent="-285750" algn="just">
              <a:lnSpc>
                <a:spcPct val="100000"/>
              </a:lnSpc>
              <a:buFont typeface="Wingdings" panose="05000000000000000000" pitchFamily="2" charset="2"/>
              <a:buChar char="§"/>
            </a:pPr>
            <a:r>
              <a:rPr lang="tr-TR" sz="1800" dirty="0"/>
              <a:t>Bu şartlar gerçekleşmeden zararların mahsubu halinde, zarar mahsubu nedeniyle zamanında tahakkuk ettirilemeyen </a:t>
            </a:r>
            <a:r>
              <a:rPr lang="tr-TR" sz="1800" b="1" dirty="0">
                <a:solidFill>
                  <a:srgbClr val="FF0000"/>
                </a:solidFill>
              </a:rPr>
              <a:t>vergiler zıyaa uğramış sayılır. </a:t>
            </a:r>
          </a:p>
          <a:p>
            <a:pPr marL="285750" indent="-285750" algn="just">
              <a:lnSpc>
                <a:spcPct val="100000"/>
              </a:lnSpc>
              <a:buFont typeface="Wingdings" panose="05000000000000000000" pitchFamily="2" charset="2"/>
              <a:buChar char="§"/>
            </a:pPr>
            <a:endParaRPr lang="tr-TR" sz="1800" b="1" dirty="0">
              <a:solidFill>
                <a:srgbClr val="FF0000"/>
              </a:solidFill>
            </a:endParaRPr>
          </a:p>
          <a:p>
            <a:pPr marL="285750" indent="-285750" algn="just">
              <a:buFont typeface="Wingdings" panose="05000000000000000000" pitchFamily="2" charset="2"/>
              <a:buChar char="Ø"/>
            </a:pPr>
            <a:r>
              <a:rPr lang="tr-TR" sz="1800" dirty="0"/>
              <a:t>Devralınan zararlar, </a:t>
            </a:r>
            <a:r>
              <a:rPr lang="tr-TR" sz="1800" b="1" dirty="0">
                <a:highlight>
                  <a:srgbClr val="00FFFF"/>
                </a:highlight>
              </a:rPr>
              <a:t>devreden veya bölünen kurumda DOĞDUĞU </a:t>
            </a:r>
            <a:r>
              <a:rPr lang="tr-TR" sz="1800" b="1" i="1" u="sng" dirty="0">
                <a:highlight>
                  <a:srgbClr val="FFFF00"/>
                </a:highlight>
              </a:rPr>
              <a:t>DÖNEMDEN İTİBAREN </a:t>
            </a:r>
            <a:r>
              <a:rPr lang="tr-TR" sz="1800" b="1" dirty="0">
                <a:highlight>
                  <a:srgbClr val="00FFFF"/>
                </a:highlight>
              </a:rPr>
              <a:t>beş yıllık süre </a:t>
            </a:r>
            <a:r>
              <a:rPr lang="tr-TR" sz="1800" dirty="0"/>
              <a:t>içinde mahsup edilebilecektir. </a:t>
            </a:r>
          </a:p>
          <a:p>
            <a:pPr marL="285750" indent="-285750" algn="just">
              <a:buFont typeface="Wingdings" panose="05000000000000000000" pitchFamily="2" charset="2"/>
              <a:buChar char="Ø"/>
            </a:pPr>
            <a:r>
              <a:rPr lang="tr-TR" sz="1800" dirty="0"/>
              <a:t>Devir ve bölünme halinde mahsup edilebilecek zararlar, </a:t>
            </a:r>
            <a:r>
              <a:rPr lang="tr-TR" sz="1800" b="1" u="sng" dirty="0"/>
              <a:t>hangi hesap dönemine ait olduğu devralan kurumların </a:t>
            </a:r>
            <a:r>
              <a:rPr lang="tr-TR" sz="1800" b="1" u="sng" dirty="0">
                <a:highlight>
                  <a:srgbClr val="00FFFF"/>
                </a:highlight>
              </a:rPr>
              <a:t>beyannameleri ekinde ayrıca bildirilmek şartıyla, </a:t>
            </a:r>
            <a:r>
              <a:rPr lang="tr-TR" sz="1800" b="1" u="sng" dirty="0"/>
              <a:t>mükelleflerce serbestçe belirlenebilecektir. </a:t>
            </a:r>
            <a:r>
              <a:rPr lang="tr-TR" sz="1800" b="1" u="sng" dirty="0">
                <a:highlight>
                  <a:srgbClr val="00FFFF"/>
                </a:highlight>
              </a:rPr>
              <a:t>Öz sermaye sınırlamasını aşan zarar tutarları ise iptal edilecektir.</a:t>
            </a:r>
          </a:p>
        </p:txBody>
      </p:sp>
    </p:spTree>
    <p:extLst>
      <p:ext uri="{BB962C8B-B14F-4D97-AF65-F5344CB8AC3E}">
        <p14:creationId xmlns:p14="http://schemas.microsoft.com/office/powerpoint/2010/main" val="3021245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FBEA77E9-F24F-2C50-0C74-C15D0B189891}"/>
              </a:ext>
            </a:extLst>
          </p:cNvPr>
          <p:cNvSpPr>
            <a:spLocks noGrp="1"/>
          </p:cNvSpPr>
          <p:nvPr/>
        </p:nvSpPr>
        <p:spPr bwMode="auto">
          <a:xfrm>
            <a:off x="515177" y="1387611"/>
            <a:ext cx="11212997" cy="2520280"/>
          </a:xfrm>
          <a:prstGeom prst="rect">
            <a:avLst/>
          </a:prstGeom>
          <a:solidFill>
            <a:schemeClr val="accent1">
              <a:lumMod val="20000"/>
              <a:lumOff val="80000"/>
            </a:schemeClr>
          </a:solidFill>
          <a:ln w="25400">
            <a:solidFill>
              <a:schemeClr val="tx1"/>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800" dirty="0">
                <a:latin typeface="Times New Roman" panose="02020603050405020304" pitchFamily="18" charset="0"/>
                <a:cs typeface="Times New Roman" panose="02020603050405020304" pitchFamily="18" charset="0"/>
              </a:rPr>
              <a:t>Türkiye'de kurumlar vergisinden </a:t>
            </a:r>
            <a:r>
              <a:rPr lang="tr-TR" sz="1800" b="1" dirty="0">
                <a:latin typeface="Times New Roman" panose="02020603050405020304" pitchFamily="18" charset="0"/>
                <a:cs typeface="Times New Roman" panose="02020603050405020304" pitchFamily="18" charset="0"/>
              </a:rPr>
              <a:t>İSTİSNA EDİLEN KAZANÇLARLA ilgili olanlar</a:t>
            </a:r>
            <a:r>
              <a:rPr lang="tr-TR" sz="1800" b="1" u="sng" dirty="0">
                <a:latin typeface="Times New Roman" panose="02020603050405020304" pitchFamily="18" charset="0"/>
                <a:cs typeface="Times New Roman" panose="02020603050405020304" pitchFamily="18" charset="0"/>
              </a:rPr>
              <a:t> hariç </a:t>
            </a:r>
            <a:r>
              <a:rPr lang="tr-TR" sz="1800" dirty="0">
                <a:latin typeface="Times New Roman" panose="02020603050405020304" pitchFamily="18" charset="0"/>
                <a:cs typeface="Times New Roman" panose="02020603050405020304" pitchFamily="18" charset="0"/>
              </a:rPr>
              <a:t>olmak üzere, </a:t>
            </a:r>
            <a:r>
              <a:rPr lang="tr-TR" sz="1800" b="1" u="sng" dirty="0">
                <a:highlight>
                  <a:srgbClr val="FFFF00"/>
                </a:highlight>
                <a:latin typeface="Times New Roman" panose="02020603050405020304" pitchFamily="18" charset="0"/>
                <a:cs typeface="Times New Roman" panose="02020603050405020304" pitchFamily="18" charset="0"/>
              </a:rPr>
              <a:t>BEŞ YILDAN FAZLA NAKLEDİLMEMEK şartıyla </a:t>
            </a:r>
            <a:r>
              <a:rPr lang="tr-TR" sz="1800" b="1" u="sng" dirty="0" err="1">
                <a:highlight>
                  <a:srgbClr val="FFFF00"/>
                </a:highlight>
                <a:latin typeface="Times New Roman" panose="02020603050405020304" pitchFamily="18" charset="0"/>
                <a:cs typeface="Times New Roman" panose="02020603050405020304" pitchFamily="18" charset="0"/>
              </a:rPr>
              <a:t>yur</a:t>
            </a:r>
            <a:endParaRPr lang="tr-TR" sz="1800" b="1" u="sng" dirty="0">
              <a:highlight>
                <a:srgbClr val="FFFF00"/>
              </a:highlight>
              <a:latin typeface="Times New Roman" panose="02020603050405020304" pitchFamily="18" charset="0"/>
              <a:cs typeface="Times New Roman" panose="02020603050405020304" pitchFamily="18" charset="0"/>
            </a:endParaRPr>
          </a:p>
          <a:p>
            <a:pPr marL="0" indent="0" algn="just">
              <a:buNone/>
            </a:pPr>
            <a:r>
              <a:rPr lang="tr-TR" sz="1800" b="1" u="sng" dirty="0">
                <a:highlight>
                  <a:srgbClr val="FFFF00"/>
                </a:highlight>
                <a:latin typeface="Times New Roman" panose="02020603050405020304" pitchFamily="18" charset="0"/>
                <a:cs typeface="Times New Roman" panose="02020603050405020304" pitchFamily="18" charset="0"/>
              </a:rPr>
              <a:t>t dışı faaliyetlerden doğan zararlar;</a:t>
            </a:r>
          </a:p>
          <a:p>
            <a:pPr algn="just">
              <a:buAutoNum type="arabicParenR"/>
            </a:pPr>
            <a:r>
              <a:rPr lang="tr-TR" sz="1800" dirty="0">
                <a:latin typeface="Times New Roman" panose="02020603050405020304" pitchFamily="18" charset="0"/>
                <a:cs typeface="Times New Roman" panose="02020603050405020304" pitchFamily="18" charset="0"/>
              </a:rPr>
              <a:t>Faaliyette bulunulan ülkenin vergi kanunlarına göre beyan edilen vergi matrahlarının zarar dahil, her yıl o ülke mevzuatına göre </a:t>
            </a:r>
            <a:r>
              <a:rPr lang="tr-TR" sz="1800" b="1" u="sng" dirty="0">
                <a:highlight>
                  <a:srgbClr val="FFFF00"/>
                </a:highlight>
                <a:latin typeface="Times New Roman" panose="02020603050405020304" pitchFamily="18" charset="0"/>
                <a:cs typeface="Times New Roman" panose="02020603050405020304" pitchFamily="18" charset="0"/>
              </a:rPr>
              <a:t>DENETİM YETKİSİ VERİLEN KURULUŞLARCA RAPORA BAĞLANMASI,</a:t>
            </a:r>
          </a:p>
          <a:p>
            <a:pPr algn="just">
              <a:buAutoNum type="arabicParenR"/>
            </a:pPr>
            <a:endParaRPr lang="tr-TR" sz="1800" b="1" u="sng" dirty="0">
              <a:highlight>
                <a:srgbClr val="FFFF00"/>
              </a:highlight>
              <a:latin typeface="Times New Roman" panose="02020603050405020304" pitchFamily="18" charset="0"/>
              <a:cs typeface="Times New Roman" panose="02020603050405020304" pitchFamily="18" charset="0"/>
            </a:endParaRPr>
          </a:p>
          <a:p>
            <a:pPr marL="0" indent="0" algn="just">
              <a:buNone/>
            </a:pPr>
            <a:r>
              <a:rPr lang="tr-TR" sz="1800" dirty="0">
                <a:latin typeface="Times New Roman" panose="02020603050405020304" pitchFamily="18" charset="0"/>
                <a:cs typeface="Times New Roman" panose="02020603050405020304" pitchFamily="18" charset="0"/>
              </a:rPr>
              <a:t>2) </a:t>
            </a:r>
            <a:r>
              <a:rPr lang="tr-TR" sz="1800" b="1" u="sng" dirty="0">
                <a:latin typeface="Times New Roman" panose="02020603050405020304" pitchFamily="18" charset="0"/>
                <a:cs typeface="Times New Roman" panose="02020603050405020304" pitchFamily="18" charset="0"/>
              </a:rPr>
              <a:t>BU RAPORUN ASLI İLE TERCÜME EDİLMİŞ BİR ÖRNEĞİNİN TÜRKİYE'DEKİ İLGİLİ VERGİ DAİRESİNE İBRAZI, HALİNDE İNDİRİM KONUSU YAPILIR.</a:t>
            </a:r>
          </a:p>
        </p:txBody>
      </p:sp>
      <p:sp>
        <p:nvSpPr>
          <p:cNvPr id="3" name="Slayt Numarası Yer Tutucusu 4">
            <a:extLst>
              <a:ext uri="{FF2B5EF4-FFF2-40B4-BE49-F238E27FC236}">
                <a16:creationId xmlns:a16="http://schemas.microsoft.com/office/drawing/2014/main" id="{1E310C5A-38CF-AD3A-2849-BA9775CEBFEB}"/>
              </a:ext>
            </a:extLst>
          </p:cNvPr>
          <p:cNvSpPr>
            <a:spLocks noGrp="1"/>
          </p:cNvSpPr>
          <p:nvPr/>
        </p:nvSpPr>
        <p:spPr>
          <a:xfrm>
            <a:off x="8052593" y="6259177"/>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102</a:t>
            </a:fld>
            <a:endParaRPr lang="tr-TR" altLang="tr-TR"/>
          </a:p>
        </p:txBody>
      </p:sp>
      <p:sp>
        <p:nvSpPr>
          <p:cNvPr id="4" name="1 Başlık">
            <a:extLst>
              <a:ext uri="{FF2B5EF4-FFF2-40B4-BE49-F238E27FC236}">
                <a16:creationId xmlns:a16="http://schemas.microsoft.com/office/drawing/2014/main" id="{1DBF4F0D-6179-D43E-4B16-BA62C07571F8}"/>
              </a:ext>
            </a:extLst>
          </p:cNvPr>
          <p:cNvSpPr txBox="1">
            <a:spLocks/>
          </p:cNvSpPr>
          <p:nvPr/>
        </p:nvSpPr>
        <p:spPr bwMode="auto">
          <a:xfrm>
            <a:off x="515176" y="233698"/>
            <a:ext cx="11161643" cy="577850"/>
          </a:xfrm>
          <a:prstGeom prst="rect">
            <a:avLst/>
          </a:prstGeom>
          <a:solidFill>
            <a:schemeClr val="accent1">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Zarar Mahsubu (KVK Md-9-b yurt dışı)</a:t>
            </a:r>
          </a:p>
        </p:txBody>
      </p:sp>
      <p:sp>
        <p:nvSpPr>
          <p:cNvPr id="5" name="Dikdörtgen 4">
            <a:extLst>
              <a:ext uri="{FF2B5EF4-FFF2-40B4-BE49-F238E27FC236}">
                <a16:creationId xmlns:a16="http://schemas.microsoft.com/office/drawing/2014/main" id="{B02394F5-0543-6CF6-A6D0-08B5956071F5}"/>
              </a:ext>
            </a:extLst>
          </p:cNvPr>
          <p:cNvSpPr/>
          <p:nvPr/>
        </p:nvSpPr>
        <p:spPr>
          <a:xfrm>
            <a:off x="515177" y="4190769"/>
            <a:ext cx="11212997" cy="707886"/>
          </a:xfrm>
          <a:prstGeom prst="rect">
            <a:avLst/>
          </a:prstGeom>
          <a:solidFill>
            <a:schemeClr val="accent2">
              <a:lumMod val="60000"/>
              <a:lumOff val="40000"/>
            </a:schemeClr>
          </a:solidFill>
          <a:ln w="25400">
            <a:solidFill>
              <a:schemeClr val="tx1"/>
            </a:solidFill>
          </a:ln>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85750" indent="-285750" algn="just">
              <a:buFont typeface="Wingdings" panose="05000000000000000000" pitchFamily="2" charset="2"/>
              <a:buChar char="v"/>
            </a:pPr>
            <a:r>
              <a:rPr lang="tr-TR" sz="2000" dirty="0">
                <a:latin typeface="Times New Roman" panose="02020603050405020304" pitchFamily="18" charset="0"/>
                <a:cs typeface="Times New Roman" panose="02020603050405020304" pitchFamily="18" charset="0"/>
              </a:rPr>
              <a:t>Türkiye’de kurumlar vergisinden </a:t>
            </a:r>
            <a:r>
              <a:rPr lang="tr-TR" sz="2000" b="1" u="sng" dirty="0">
                <a:latin typeface="Times New Roman" panose="02020603050405020304" pitchFamily="18" charset="0"/>
                <a:cs typeface="Times New Roman" panose="02020603050405020304" pitchFamily="18" charset="0"/>
              </a:rPr>
              <a:t>İSTİSNA EDİLEN </a:t>
            </a:r>
            <a:r>
              <a:rPr lang="tr-TR" sz="2000" dirty="0">
                <a:latin typeface="Times New Roman" panose="02020603050405020304" pitchFamily="18" charset="0"/>
                <a:cs typeface="Times New Roman" panose="02020603050405020304" pitchFamily="18" charset="0"/>
              </a:rPr>
              <a:t>faaliyetlere ilişkin yurt dışı zararların mahsup imkanı yoktur. (KVK 5/3. mad.) örneğin 5-1-g</a:t>
            </a:r>
          </a:p>
        </p:txBody>
      </p:sp>
      <p:sp>
        <p:nvSpPr>
          <p:cNvPr id="6" name="Dikdörtgen 5">
            <a:extLst>
              <a:ext uri="{FF2B5EF4-FFF2-40B4-BE49-F238E27FC236}">
                <a16:creationId xmlns:a16="http://schemas.microsoft.com/office/drawing/2014/main" id="{8F02889D-36DE-A1A6-0314-334BE61441F5}"/>
              </a:ext>
            </a:extLst>
          </p:cNvPr>
          <p:cNvSpPr/>
          <p:nvPr/>
        </p:nvSpPr>
        <p:spPr>
          <a:xfrm>
            <a:off x="515177" y="5268413"/>
            <a:ext cx="11212996" cy="1015663"/>
          </a:xfrm>
          <a:prstGeom prst="rect">
            <a:avLst/>
          </a:prstGeom>
          <a:solidFill>
            <a:schemeClr val="accent1">
              <a:lumMod val="20000"/>
              <a:lumOff val="80000"/>
            </a:schemeClr>
          </a:solidFill>
          <a:ln w="25400">
            <a:solidFill>
              <a:schemeClr val="tx1"/>
            </a:solidFill>
          </a:ln>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85750" indent="-285750" algn="just">
              <a:buFont typeface="Wingdings" panose="05000000000000000000" pitchFamily="2" charset="2"/>
              <a:buChar char="v"/>
              <a:tabLst>
                <a:tab pos="5229225" algn="l"/>
              </a:tabLst>
            </a:pPr>
            <a:r>
              <a:rPr lang="tr-TR" sz="2000" dirty="0">
                <a:solidFill>
                  <a:srgbClr val="000000"/>
                </a:solidFill>
                <a:latin typeface="Times New Roman" panose="02020603050405020304" pitchFamily="18" charset="0"/>
                <a:ea typeface="Times New Roman" panose="02020603050405020304" pitchFamily="18" charset="0"/>
              </a:rPr>
              <a:t>Söz konusu denetim kuruluşlarınca hazırlanan rapor ekinde yer alacak </a:t>
            </a:r>
            <a:r>
              <a:rPr lang="tr-TR" sz="2000" b="1" dirty="0">
                <a:solidFill>
                  <a:srgbClr val="000000"/>
                </a:solidFill>
                <a:highlight>
                  <a:srgbClr val="00FFFF"/>
                </a:highlight>
                <a:latin typeface="Times New Roman" panose="02020603050405020304" pitchFamily="18" charset="0"/>
                <a:ea typeface="Times New Roman" panose="02020603050405020304" pitchFamily="18" charset="0"/>
              </a:rPr>
              <a:t>VERGİ BEYANLARI İLE BİLANÇO VE GELİR TABLOSUNUN</a:t>
            </a:r>
            <a:r>
              <a:rPr lang="tr-TR" sz="2000" dirty="0">
                <a:solidFill>
                  <a:srgbClr val="000000"/>
                </a:solidFill>
                <a:latin typeface="Times New Roman" panose="02020603050405020304" pitchFamily="18" charset="0"/>
                <a:ea typeface="Times New Roman" panose="02020603050405020304" pitchFamily="18" charset="0"/>
              </a:rPr>
              <a:t>, yabancı ülkedeki </a:t>
            </a:r>
            <a:r>
              <a:rPr lang="tr-TR" sz="2000" b="1" u="sng" dirty="0">
                <a:solidFill>
                  <a:srgbClr val="000000"/>
                </a:solidFill>
                <a:latin typeface="Times New Roman" panose="02020603050405020304" pitchFamily="18" charset="0"/>
                <a:ea typeface="Times New Roman" panose="02020603050405020304" pitchFamily="18" charset="0"/>
              </a:rPr>
              <a:t>yetkili makamlara onaylatılması zorunludur.</a:t>
            </a:r>
          </a:p>
        </p:txBody>
      </p:sp>
      <p:pic>
        <p:nvPicPr>
          <p:cNvPr id="7" name="table">
            <a:extLst>
              <a:ext uri="{FF2B5EF4-FFF2-40B4-BE49-F238E27FC236}">
                <a16:creationId xmlns:a16="http://schemas.microsoft.com/office/drawing/2014/main" id="{53E92FAE-08B6-1D79-F940-BB79307D5297}"/>
              </a:ext>
            </a:extLst>
          </p:cNvPr>
          <p:cNvPicPr>
            <a:picLocks noChangeAspect="1"/>
          </p:cNvPicPr>
          <p:nvPr/>
        </p:nvPicPr>
        <p:blipFill>
          <a:blip r:embed="rId2"/>
          <a:stretch>
            <a:fillRect/>
          </a:stretch>
        </p:blipFill>
        <p:spPr>
          <a:xfrm>
            <a:off x="515176" y="954378"/>
            <a:ext cx="11212997" cy="422941"/>
          </a:xfrm>
          <a:prstGeom prst="rect">
            <a:avLst/>
          </a:prstGeom>
        </p:spPr>
      </p:pic>
      <p:sp>
        <p:nvSpPr>
          <p:cNvPr id="8" name="Slayt Numarası Yer Tutucusu 7">
            <a:extLst>
              <a:ext uri="{FF2B5EF4-FFF2-40B4-BE49-F238E27FC236}">
                <a16:creationId xmlns:a16="http://schemas.microsoft.com/office/drawing/2014/main" id="{8B34FF1F-0973-45CF-3E25-38992B40489C}"/>
              </a:ext>
            </a:extLst>
          </p:cNvPr>
          <p:cNvSpPr>
            <a:spLocks noGrp="1"/>
          </p:cNvSpPr>
          <p:nvPr>
            <p:ph type="sldNum" sz="quarter" idx="12"/>
          </p:nvPr>
        </p:nvSpPr>
        <p:spPr/>
        <p:txBody>
          <a:bodyPr/>
          <a:lstStyle/>
          <a:p>
            <a:fld id="{2CEB5BB1-9E20-481F-B7EE-B089C484B85F}" type="slidenum">
              <a:rPr lang="tr-TR" smtClean="0"/>
              <a:t>102</a:t>
            </a:fld>
            <a:endParaRPr lang="tr-TR" dirty="0"/>
          </a:p>
        </p:txBody>
      </p:sp>
    </p:spTree>
    <p:extLst>
      <p:ext uri="{BB962C8B-B14F-4D97-AF65-F5344CB8AC3E}">
        <p14:creationId xmlns:p14="http://schemas.microsoft.com/office/powerpoint/2010/main" val="2276130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3">
            <a:extLst>
              <a:ext uri="{FF2B5EF4-FFF2-40B4-BE49-F238E27FC236}">
                <a16:creationId xmlns:a16="http://schemas.microsoft.com/office/drawing/2014/main" id="{91C6F7AE-D2F1-18CA-2B26-9541D0E7481F}"/>
              </a:ext>
            </a:extLst>
          </p:cNvPr>
          <p:cNvSpPr>
            <a:spLocks noGrp="1"/>
          </p:cNvSpPr>
          <p:nvPr/>
        </p:nvSpPr>
        <p:spPr>
          <a:xfrm>
            <a:off x="8041196" y="6259177"/>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103</a:t>
            </a:fld>
            <a:endParaRPr lang="tr-TR" altLang="tr-TR"/>
          </a:p>
        </p:txBody>
      </p:sp>
      <p:sp>
        <p:nvSpPr>
          <p:cNvPr id="3" name="İçerik Yer Tutucusu 4">
            <a:extLst>
              <a:ext uri="{FF2B5EF4-FFF2-40B4-BE49-F238E27FC236}">
                <a16:creationId xmlns:a16="http://schemas.microsoft.com/office/drawing/2014/main" id="{2734AEC9-CB96-049D-E7FD-DD3AA102DD9C}"/>
              </a:ext>
            </a:extLst>
          </p:cNvPr>
          <p:cNvSpPr>
            <a:spLocks noGrp="1"/>
          </p:cNvSpPr>
          <p:nvPr/>
        </p:nvSpPr>
        <p:spPr bwMode="auto">
          <a:xfrm>
            <a:off x="400877" y="1950184"/>
            <a:ext cx="11390244" cy="328089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tabLst>
                <a:tab pos="5229225" algn="l"/>
              </a:tabLst>
            </a:pPr>
            <a:r>
              <a:rPr lang="tr-TR" sz="2800" b="1" dirty="0">
                <a:latin typeface="Times New Roman" panose="02020603050405020304" pitchFamily="18" charset="0"/>
                <a:cs typeface="Times New Roman" panose="02020603050405020304" pitchFamily="18" charset="0"/>
              </a:rPr>
              <a:t>Son beş yıla ilişkin raporlarını ibraz. </a:t>
            </a:r>
            <a:r>
              <a:rPr lang="tr-TR" sz="2800" b="1" u="sng" dirty="0">
                <a:highlight>
                  <a:srgbClr val="FFFF00"/>
                </a:highlight>
                <a:latin typeface="Times New Roman" panose="02020603050405020304" pitchFamily="18" charset="0"/>
                <a:cs typeface="Times New Roman" panose="02020603050405020304" pitchFamily="18" charset="0"/>
              </a:rPr>
              <a:t>Zararın mahsup edileceği ilgili dönemde </a:t>
            </a:r>
            <a:r>
              <a:rPr lang="tr-TR" sz="2800" b="1" dirty="0">
                <a:latin typeface="Times New Roman" panose="02020603050405020304" pitchFamily="18" charset="0"/>
                <a:cs typeface="Times New Roman" panose="02020603050405020304" pitchFamily="18" charset="0"/>
              </a:rPr>
              <a:t>ibraz edilmesi de yeterli olacaktır.</a:t>
            </a:r>
          </a:p>
          <a:p>
            <a:pPr algn="just">
              <a:buFont typeface="Wingdings" panose="05000000000000000000" pitchFamily="2" charset="2"/>
              <a:buChar char="Ø"/>
              <a:tabLst>
                <a:tab pos="5229225" algn="l"/>
              </a:tabLst>
            </a:pPr>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tabLst>
                <a:tab pos="5229225" algn="l"/>
              </a:tabLs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Türkiye’de indirim konusu yapılan yurt dışı zararın, ilgili ülkede de </a:t>
            </a:r>
            <a:r>
              <a:rPr lang="tr-TR" sz="28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mahsup edilmesi veya gider yazılması halinde</a:t>
            </a:r>
            <a:r>
              <a:rPr lang="tr-TR" sz="28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Türkiye’deki beyannameye dahil edilecek yurt dışı kazanç, mahsup veya gider yazılmadan </a:t>
            </a:r>
            <a:r>
              <a:rPr lang="tr-TR" sz="2800" b="1"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ÖNCEKİ TUTARDIR.</a:t>
            </a:r>
          </a:p>
        </p:txBody>
      </p:sp>
      <p:sp>
        <p:nvSpPr>
          <p:cNvPr id="4" name="1 Başlık">
            <a:extLst>
              <a:ext uri="{FF2B5EF4-FFF2-40B4-BE49-F238E27FC236}">
                <a16:creationId xmlns:a16="http://schemas.microsoft.com/office/drawing/2014/main" id="{0E6408C6-32A9-4A78-D1ED-98C5122C9B27}"/>
              </a:ext>
            </a:extLst>
          </p:cNvPr>
          <p:cNvSpPr txBox="1">
            <a:spLocks/>
          </p:cNvSpPr>
          <p:nvPr/>
        </p:nvSpPr>
        <p:spPr bwMode="auto">
          <a:xfrm>
            <a:off x="400878" y="888824"/>
            <a:ext cx="11390243" cy="577850"/>
          </a:xfrm>
          <a:prstGeom prst="rect">
            <a:avLst/>
          </a:prstGeom>
          <a:solidFill>
            <a:schemeClr val="accent1">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3200" b="1" dirty="0">
                <a:latin typeface="Times New Roman" panose="02020603050405020304" pitchFamily="18" charset="0"/>
                <a:cs typeface="Times New Roman" panose="02020603050405020304" pitchFamily="18" charset="0"/>
              </a:rPr>
              <a:t>Zarar Mahsubu (KVK Md-9)</a:t>
            </a:r>
          </a:p>
        </p:txBody>
      </p:sp>
      <p:sp>
        <p:nvSpPr>
          <p:cNvPr id="5" name="Slayt Numarası Yer Tutucusu 4">
            <a:extLst>
              <a:ext uri="{FF2B5EF4-FFF2-40B4-BE49-F238E27FC236}">
                <a16:creationId xmlns:a16="http://schemas.microsoft.com/office/drawing/2014/main" id="{895C193D-5EAA-7122-D000-85850CF733CE}"/>
              </a:ext>
            </a:extLst>
          </p:cNvPr>
          <p:cNvSpPr>
            <a:spLocks noGrp="1"/>
          </p:cNvSpPr>
          <p:nvPr>
            <p:ph type="sldNum" sz="quarter" idx="12"/>
          </p:nvPr>
        </p:nvSpPr>
        <p:spPr/>
        <p:txBody>
          <a:bodyPr/>
          <a:lstStyle/>
          <a:p>
            <a:fld id="{2CEB5BB1-9E20-481F-B7EE-B089C484B85F}" type="slidenum">
              <a:rPr lang="tr-TR" smtClean="0"/>
              <a:t>103</a:t>
            </a:fld>
            <a:endParaRPr lang="tr-TR" dirty="0"/>
          </a:p>
        </p:txBody>
      </p:sp>
    </p:spTree>
    <p:extLst>
      <p:ext uri="{BB962C8B-B14F-4D97-AF65-F5344CB8AC3E}">
        <p14:creationId xmlns:p14="http://schemas.microsoft.com/office/powerpoint/2010/main" val="25869625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2D79CA55-F3A9-4DAD-D154-26B981B326AE}"/>
              </a:ext>
            </a:extLst>
          </p:cNvPr>
          <p:cNvSpPr>
            <a:spLocks noGrp="1"/>
          </p:cNvSpPr>
          <p:nvPr/>
        </p:nvSpPr>
        <p:spPr>
          <a:xfrm>
            <a:off x="8064897" y="6330292"/>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tr-TR" altLang="tr-TR" dirty="0"/>
          </a:p>
        </p:txBody>
      </p:sp>
      <p:sp>
        <p:nvSpPr>
          <p:cNvPr id="3" name="2 İçerik Yer Tutucusu">
            <a:extLst>
              <a:ext uri="{FF2B5EF4-FFF2-40B4-BE49-F238E27FC236}">
                <a16:creationId xmlns:a16="http://schemas.microsoft.com/office/drawing/2014/main" id="{0403B788-D940-AFE9-4BDC-ED15218DFC64}"/>
              </a:ext>
            </a:extLst>
          </p:cNvPr>
          <p:cNvSpPr txBox="1">
            <a:spLocks/>
          </p:cNvSpPr>
          <p:nvPr/>
        </p:nvSpPr>
        <p:spPr bwMode="auto">
          <a:xfrm>
            <a:off x="267420" y="666639"/>
            <a:ext cx="11740550" cy="602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r-TR"/>
            </a:defPPr>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3" panose="05040102010807070707" pitchFamily="18" charset="2"/>
              <a:buNone/>
            </a:pPr>
            <a:r>
              <a:rPr lang="tr-TR" sz="1800" b="1" u="sng" dirty="0">
                <a:latin typeface="Times New Roman" panose="02020603050405020304" pitchFamily="18" charset="0"/>
                <a:cs typeface="Times New Roman" panose="02020603050405020304" pitchFamily="18" charset="0"/>
              </a:rPr>
              <a:t>1.</a:t>
            </a:r>
            <a:r>
              <a:rPr lang="tr-TR" sz="1800" b="1" u="sng" dirty="0">
                <a:highlight>
                  <a:srgbClr val="00FFFF"/>
                </a:highlight>
                <a:latin typeface="Times New Roman" panose="02020603050405020304" pitchFamily="18" charset="0"/>
                <a:cs typeface="Times New Roman" panose="02020603050405020304" pitchFamily="18" charset="0"/>
              </a:rPr>
              <a:t>Özel hesap dönemine </a:t>
            </a:r>
            <a:r>
              <a:rPr lang="tr-TR" sz="1800" dirty="0">
                <a:latin typeface="Times New Roman" panose="02020603050405020304" pitchFamily="18" charset="0"/>
                <a:cs typeface="Times New Roman" panose="02020603050405020304" pitchFamily="18" charset="0"/>
              </a:rPr>
              <a:t>sahip kurumlarda süre hesabının ( 5 yıl) </a:t>
            </a:r>
            <a:r>
              <a:rPr lang="tr-TR" sz="1800" b="1" i="1" u="sng" dirty="0">
                <a:highlight>
                  <a:srgbClr val="00FFFF"/>
                </a:highlight>
                <a:latin typeface="Times New Roman" panose="02020603050405020304" pitchFamily="18" charset="0"/>
                <a:cs typeface="Times New Roman" panose="02020603050405020304" pitchFamily="18" charset="0"/>
              </a:rPr>
              <a:t>takvim yılı yerine hesap dönemi </a:t>
            </a:r>
            <a:r>
              <a:rPr lang="tr-TR" sz="1800" dirty="0">
                <a:latin typeface="Times New Roman" panose="02020603050405020304" pitchFamily="18" charset="0"/>
                <a:cs typeface="Times New Roman" panose="02020603050405020304" pitchFamily="18" charset="0"/>
              </a:rPr>
              <a:t>itibariyle yapılması gerekir.</a:t>
            </a:r>
          </a:p>
          <a:p>
            <a:pPr algn="just">
              <a:buFont typeface="Wingdings 3" panose="05040102010807070707" pitchFamily="18" charset="2"/>
              <a:buNone/>
            </a:pPr>
            <a:r>
              <a:rPr lang="tr-TR" sz="1800" b="1" u="sng" dirty="0">
                <a:latin typeface="Times New Roman" panose="02020603050405020304" pitchFamily="18" charset="0"/>
                <a:cs typeface="Times New Roman" panose="02020603050405020304" pitchFamily="18" charset="0"/>
              </a:rPr>
              <a:t>2</a:t>
            </a:r>
            <a:r>
              <a:rPr lang="tr-TR" sz="1800" u="sng" dirty="0">
                <a:latin typeface="Times New Roman" panose="02020603050405020304" pitchFamily="18" charset="0"/>
                <a:cs typeface="Times New Roman" panose="02020603050405020304" pitchFamily="18" charset="0"/>
              </a:rPr>
              <a:t>.</a:t>
            </a:r>
            <a:r>
              <a:rPr lang="tr-TR" sz="1800" b="1" u="sng" dirty="0">
                <a:highlight>
                  <a:srgbClr val="00FFFF"/>
                </a:highlight>
                <a:latin typeface="Times New Roman" panose="02020603050405020304" pitchFamily="18" charset="0"/>
                <a:cs typeface="Times New Roman" panose="02020603050405020304" pitchFamily="18" charset="0"/>
              </a:rPr>
              <a:t>(MALİ ZARAR) </a:t>
            </a:r>
            <a:r>
              <a:rPr lang="tr-TR" sz="1800" b="1" u="sng" dirty="0">
                <a:latin typeface="Times New Roman" panose="02020603050405020304" pitchFamily="18" charset="0"/>
                <a:cs typeface="Times New Roman" panose="02020603050405020304" pitchFamily="18" charset="0"/>
              </a:rPr>
              <a:t>ESAS ALINACAKTIR. </a:t>
            </a:r>
          </a:p>
          <a:p>
            <a:pPr algn="just">
              <a:buFont typeface="Wingdings 3" panose="05040102010807070707" pitchFamily="18" charset="2"/>
              <a:buNone/>
            </a:pPr>
            <a:endParaRPr lang="tr-TR" sz="1800" dirty="0">
              <a:latin typeface="Times New Roman" panose="02020603050405020304" pitchFamily="18" charset="0"/>
              <a:cs typeface="Times New Roman" panose="02020603050405020304" pitchFamily="18" charset="0"/>
            </a:endParaRPr>
          </a:p>
          <a:p>
            <a:pPr algn="just">
              <a:buFont typeface="Wingdings 3" panose="05040102010807070707" pitchFamily="18" charset="2"/>
              <a:buNone/>
            </a:pPr>
            <a:r>
              <a:rPr lang="tr-TR" sz="1800" b="1" u="sng" dirty="0">
                <a:latin typeface="Times New Roman" panose="02020603050405020304" pitchFamily="18" charset="0"/>
                <a:cs typeface="Times New Roman" panose="02020603050405020304" pitchFamily="18" charset="0"/>
              </a:rPr>
              <a:t>3</a:t>
            </a:r>
            <a:r>
              <a:rPr lang="tr-TR" sz="1800" u="sng"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6 Seri No.lu Kurumlar Vergisi Sirkülerinde  geçmiş yıl zararlarının mahsubunda </a:t>
            </a:r>
            <a:r>
              <a:rPr lang="tr-TR" sz="1800" b="1" u="sng" dirty="0">
                <a:highlight>
                  <a:srgbClr val="FFFF00"/>
                </a:highlight>
                <a:latin typeface="Times New Roman" panose="02020603050405020304" pitchFamily="18" charset="0"/>
                <a:cs typeface="Times New Roman" panose="02020603050405020304" pitchFamily="18" charset="0"/>
              </a:rPr>
              <a:t>EN ESKİ YILA ÖNCELİK verileceği </a:t>
            </a:r>
            <a:r>
              <a:rPr lang="tr-TR" sz="1800" dirty="0">
                <a:latin typeface="Times New Roman" panose="02020603050405020304" pitchFamily="18" charset="0"/>
                <a:cs typeface="Times New Roman" panose="02020603050405020304" pitchFamily="18" charset="0"/>
              </a:rPr>
              <a:t>belirtilmiştir</a:t>
            </a:r>
            <a:r>
              <a:rPr lang="tr-TR" sz="1800" b="1" dirty="0">
                <a:latin typeface="Times New Roman" panose="02020603050405020304" pitchFamily="18" charset="0"/>
                <a:cs typeface="Times New Roman" panose="02020603050405020304" pitchFamily="18" charset="0"/>
              </a:rPr>
              <a:t>. </a:t>
            </a:r>
            <a:r>
              <a:rPr lang="tr-TR" sz="1800" b="1" u="sng" dirty="0">
                <a:solidFill>
                  <a:srgbClr val="FF0000"/>
                </a:solidFill>
                <a:highlight>
                  <a:srgbClr val="FFFF00"/>
                </a:highlight>
                <a:latin typeface="Times New Roman" panose="02020603050405020304" pitchFamily="18" charset="0"/>
                <a:cs typeface="Times New Roman" panose="02020603050405020304" pitchFamily="18" charset="0"/>
              </a:rPr>
              <a:t>Kanunda bu duruma ilişkin bir belirleme mevcut değildir</a:t>
            </a:r>
            <a:r>
              <a:rPr lang="tr-TR" sz="1800" dirty="0">
                <a:solidFill>
                  <a:srgbClr val="FF0000"/>
                </a:solidFill>
                <a:highlight>
                  <a:srgbClr val="FFFF00"/>
                </a:highlight>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pPr>
            <a:endParaRPr lang="tr-TR" sz="1800" dirty="0">
              <a:solidFill>
                <a:srgbClr val="FF0000"/>
              </a:solidFill>
              <a:highlight>
                <a:srgbClr val="FFFF00"/>
              </a:highlight>
              <a:latin typeface="Times New Roman" panose="02020603050405020304" pitchFamily="18" charset="0"/>
              <a:cs typeface="Times New Roman" panose="02020603050405020304" pitchFamily="18" charset="0"/>
            </a:endParaRPr>
          </a:p>
          <a:p>
            <a:pPr algn="just">
              <a:buFont typeface="Wingdings 3" panose="05040102010807070707" pitchFamily="18" charset="2"/>
              <a:buNone/>
            </a:pPr>
            <a:r>
              <a:rPr lang="tr-TR" sz="1800" b="1" u="sng" dirty="0">
                <a:latin typeface="Times New Roman" panose="02020603050405020304" pitchFamily="18" charset="0"/>
                <a:cs typeface="Times New Roman" panose="02020603050405020304" pitchFamily="18" charset="0"/>
              </a:rPr>
              <a:t>4</a:t>
            </a:r>
            <a:r>
              <a:rPr lang="tr-TR" sz="1800" u="sng" dirty="0">
                <a:latin typeface="Times New Roman" panose="02020603050405020304" pitchFamily="18" charset="0"/>
                <a:cs typeface="Times New Roman" panose="02020603050405020304" pitchFamily="18" charset="0"/>
              </a:rPr>
              <a:t>.</a:t>
            </a:r>
            <a:r>
              <a:rPr lang="tr-TR" sz="1800" b="1" dirty="0">
                <a:highlight>
                  <a:srgbClr val="00FFFF"/>
                </a:highlight>
                <a:latin typeface="Times New Roman" panose="02020603050405020304" pitchFamily="18" charset="0"/>
                <a:cs typeface="Times New Roman" panose="02020603050405020304" pitchFamily="18" charset="0"/>
              </a:rPr>
              <a:t>Kazanç elde edilen yıllarda mutlaka mahsup yapılması gerekmektedir. </a:t>
            </a:r>
            <a:r>
              <a:rPr lang="tr-TR" sz="1800" dirty="0">
                <a:latin typeface="Times New Roman" panose="02020603050405020304" pitchFamily="18" charset="0"/>
                <a:cs typeface="Times New Roman" panose="02020603050405020304" pitchFamily="18" charset="0"/>
              </a:rPr>
              <a:t>Eğer kazanç mevcut olan yıllarda zarar mahsubu yapılmazsa </a:t>
            </a:r>
            <a:r>
              <a:rPr lang="tr-TR" sz="1800" b="1" dirty="0">
                <a:highlight>
                  <a:srgbClr val="00FFFF"/>
                </a:highlight>
                <a:latin typeface="Times New Roman" panose="02020603050405020304" pitchFamily="18" charset="0"/>
                <a:cs typeface="Times New Roman" panose="02020603050405020304" pitchFamily="18" charset="0"/>
              </a:rPr>
              <a:t>sonraki yıllarda ortaya çıkan kurum kazancından mahsup yapılmasına vergi idaresi izin vermemektedir. (Özelge)</a:t>
            </a:r>
          </a:p>
          <a:p>
            <a:pPr algn="just">
              <a:buFont typeface="Wingdings 3" panose="05040102010807070707" pitchFamily="18" charset="2"/>
              <a:buNone/>
            </a:pPr>
            <a:endParaRPr lang="tr-TR" sz="1800" dirty="0">
              <a:latin typeface="Times New Roman" panose="02020603050405020304" pitchFamily="18" charset="0"/>
              <a:cs typeface="Times New Roman" panose="02020603050405020304" pitchFamily="18" charset="0"/>
            </a:endParaRPr>
          </a:p>
          <a:p>
            <a:pPr algn="just">
              <a:buFont typeface="Wingdings 3" panose="05040102010807070707" pitchFamily="18" charset="2"/>
              <a:buNone/>
            </a:pPr>
            <a:r>
              <a:rPr lang="tr-TR" sz="1800" b="1" u="sng" dirty="0">
                <a:latin typeface="Times New Roman" panose="02020603050405020304" pitchFamily="18" charset="0"/>
                <a:cs typeface="Times New Roman" panose="02020603050405020304" pitchFamily="18" charset="0"/>
              </a:rPr>
              <a:t>5. </a:t>
            </a:r>
            <a:r>
              <a:rPr lang="tr-TR" sz="1800" dirty="0">
                <a:latin typeface="Times New Roman" panose="02020603050405020304" pitchFamily="18" charset="0"/>
                <a:cs typeface="Times New Roman" panose="02020603050405020304" pitchFamily="18" charset="0"/>
              </a:rPr>
              <a:t>Zararlar, önceki yıllarda </a:t>
            </a:r>
            <a:r>
              <a:rPr lang="tr-TR" sz="1800" b="1" i="1" u="sng" dirty="0">
                <a:latin typeface="Times New Roman" panose="02020603050405020304" pitchFamily="18" charset="0"/>
                <a:cs typeface="Times New Roman" panose="02020603050405020304" pitchFamily="18" charset="0"/>
              </a:rPr>
              <a:t>ticari bilanço karından fazla olan </a:t>
            </a:r>
            <a:r>
              <a:rPr lang="tr-TR" sz="1800" dirty="0">
                <a:latin typeface="Times New Roman" panose="02020603050405020304" pitchFamily="18" charset="0"/>
                <a:cs typeface="Times New Roman" panose="02020603050405020304" pitchFamily="18" charset="0"/>
              </a:rPr>
              <a:t>istisnaların sonraki yıllara devretmesi sonucu oluşabilir. Bunlar beyannamede </a:t>
            </a:r>
            <a:r>
              <a:rPr lang="tr-TR" sz="1800" u="sng" dirty="0">
                <a:highlight>
                  <a:srgbClr val="00FFFF"/>
                </a:highlight>
                <a:latin typeface="Times New Roman" panose="02020603050405020304" pitchFamily="18" charset="0"/>
                <a:cs typeface="Times New Roman" panose="02020603050405020304" pitchFamily="18" charset="0"/>
              </a:rPr>
              <a:t>“</a:t>
            </a:r>
            <a:r>
              <a:rPr lang="tr-TR" sz="1800" b="1" u="sng" dirty="0">
                <a:highlight>
                  <a:srgbClr val="00FFFF"/>
                </a:highlight>
                <a:latin typeface="Times New Roman" panose="02020603050405020304" pitchFamily="18" charset="0"/>
                <a:cs typeface="Times New Roman" panose="02020603050405020304" pitchFamily="18" charset="0"/>
              </a:rPr>
              <a:t>İstisnadan Kaynaklanan Geçmiş Yıl Zararları</a:t>
            </a:r>
            <a:r>
              <a:rPr lang="tr-TR" sz="1800" u="sng" dirty="0">
                <a:highlight>
                  <a:srgbClr val="00FFFF"/>
                </a:highlight>
                <a:latin typeface="Times New Roman" panose="02020603050405020304" pitchFamily="18" charset="0"/>
                <a:cs typeface="Times New Roman" panose="02020603050405020304" pitchFamily="18" charset="0"/>
              </a:rPr>
              <a:t>”</a:t>
            </a:r>
            <a:r>
              <a:rPr lang="tr-TR" sz="1800" dirty="0">
                <a:latin typeface="Times New Roman" panose="02020603050405020304" pitchFamily="18" charset="0"/>
                <a:cs typeface="Times New Roman" panose="02020603050405020304" pitchFamily="18" charset="0"/>
              </a:rPr>
              <a:t> olarak ifade edilmektedir. 6 Seri No.lu Kurumlar Vergisi Sirkülerinde  </a:t>
            </a:r>
            <a:r>
              <a:rPr lang="tr-TR" sz="1800" b="1" u="sng" dirty="0">
                <a:highlight>
                  <a:srgbClr val="00FFFF"/>
                </a:highlight>
                <a:latin typeface="Times New Roman" panose="02020603050405020304" pitchFamily="18" charset="0"/>
                <a:cs typeface="Times New Roman" panose="02020603050405020304" pitchFamily="18" charset="0"/>
              </a:rPr>
              <a:t>Aynı Yıla İlişkin Zarar Mahsubunda</a:t>
            </a:r>
            <a:r>
              <a:rPr lang="tr-TR" sz="1800" dirty="0">
                <a:latin typeface="Times New Roman" panose="02020603050405020304" pitchFamily="18" charset="0"/>
                <a:cs typeface="Times New Roman" panose="02020603050405020304" pitchFamily="18" charset="0"/>
              </a:rPr>
              <a:t>, istisnadan kaynaklanan zarar tutarının </a:t>
            </a:r>
            <a:r>
              <a:rPr lang="tr-TR" sz="1800" b="1" u="sng" dirty="0">
                <a:highlight>
                  <a:srgbClr val="FFFF00"/>
                </a:highlight>
                <a:latin typeface="Times New Roman" panose="02020603050405020304" pitchFamily="18" charset="0"/>
                <a:cs typeface="Times New Roman" panose="02020603050405020304" pitchFamily="18" charset="0"/>
              </a:rPr>
              <a:t>öncelikle mahsup edileceği</a:t>
            </a:r>
            <a:r>
              <a:rPr lang="tr-TR" sz="1800" u="sng" dirty="0">
                <a:highlight>
                  <a:srgbClr val="FFFF00"/>
                </a:highlight>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belirtilmektedir.</a:t>
            </a:r>
            <a:r>
              <a:rPr lang="tr-TR" sz="1800" b="1" dirty="0">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pPr>
            <a:endParaRPr lang="tr-TR" sz="1800" b="1" dirty="0">
              <a:latin typeface="Times New Roman" panose="02020603050405020304" pitchFamily="18" charset="0"/>
              <a:cs typeface="Times New Roman" panose="02020603050405020304" pitchFamily="18" charset="0"/>
            </a:endParaRPr>
          </a:p>
          <a:p>
            <a:pPr algn="just">
              <a:buFont typeface="Wingdings 3" panose="05040102010807070707" pitchFamily="18" charset="2"/>
              <a:buNone/>
            </a:pPr>
            <a:r>
              <a:rPr lang="tr-TR" sz="1800" b="1" u="sng" dirty="0">
                <a:latin typeface="Times New Roman" panose="02020603050405020304" pitchFamily="18" charset="0"/>
                <a:cs typeface="Times New Roman" panose="02020603050405020304" pitchFamily="18" charset="0"/>
              </a:rPr>
              <a:t>6.</a:t>
            </a:r>
            <a:r>
              <a:rPr lang="tr-TR" sz="1800" u="sng" dirty="0">
                <a:latin typeface="Times New Roman" panose="02020603050405020304" pitchFamily="18" charset="0"/>
                <a:cs typeface="Times New Roman" panose="02020603050405020304" pitchFamily="18" charset="0"/>
              </a:rPr>
              <a:t> </a:t>
            </a:r>
            <a:r>
              <a:rPr lang="tr-TR" sz="1800" b="1" u="sng" dirty="0">
                <a:latin typeface="Times New Roman" panose="02020603050405020304" pitchFamily="18" charset="0"/>
                <a:cs typeface="Times New Roman" panose="02020603050405020304" pitchFamily="18" charset="0"/>
              </a:rPr>
              <a:t>İlgili yılda zarar etmesine karşılık </a:t>
            </a:r>
            <a:r>
              <a:rPr lang="tr-TR" sz="1800" b="1" u="sng" dirty="0" err="1">
                <a:latin typeface="Times New Roman" panose="02020603050405020304" pitchFamily="18" charset="0"/>
                <a:cs typeface="Times New Roman" panose="02020603050405020304" pitchFamily="18" charset="0"/>
              </a:rPr>
              <a:t>rızaen</a:t>
            </a:r>
            <a:r>
              <a:rPr lang="tr-TR" sz="1800" b="1" u="sng" dirty="0">
                <a:latin typeface="Times New Roman" panose="02020603050405020304" pitchFamily="18" charset="0"/>
                <a:cs typeface="Times New Roman" panose="02020603050405020304" pitchFamily="18" charset="0"/>
              </a:rPr>
              <a:t> </a:t>
            </a:r>
            <a:r>
              <a:rPr lang="tr-TR" sz="1800" b="1" u="sng" dirty="0">
                <a:highlight>
                  <a:srgbClr val="FFFF00"/>
                </a:highlight>
                <a:latin typeface="Times New Roman" panose="02020603050405020304" pitchFamily="18" charset="0"/>
                <a:cs typeface="Times New Roman" panose="02020603050405020304" pitchFamily="18" charset="0"/>
              </a:rPr>
              <a:t>KAR BEYAN EDEN </a:t>
            </a:r>
            <a:r>
              <a:rPr lang="tr-TR" sz="1800" b="1" u="sng" dirty="0">
                <a:latin typeface="Times New Roman" panose="02020603050405020304" pitchFamily="18" charset="0"/>
                <a:cs typeface="Times New Roman" panose="02020603050405020304" pitchFamily="18" charset="0"/>
              </a:rPr>
              <a:t>mükelleflerin gerek ilgili yıldaki gerekse de geçmiş yıl zararlarını sonraki yılların kurum kazancından mahsup edemez. </a:t>
            </a:r>
            <a:r>
              <a:rPr lang="tr-TR" sz="1800" dirty="0">
                <a:latin typeface="Times New Roman" panose="02020603050405020304" pitchFamily="18" charset="0"/>
                <a:cs typeface="Times New Roman" panose="02020603050405020304" pitchFamily="18" charset="0"/>
              </a:rPr>
              <a:t>(İdaresinin görüşü) </a:t>
            </a:r>
            <a:r>
              <a:rPr lang="tr-TR" sz="1800" dirty="0">
                <a:highlight>
                  <a:srgbClr val="FF0000"/>
                </a:highlight>
                <a:latin typeface="Times New Roman" panose="02020603050405020304" pitchFamily="18" charset="0"/>
                <a:cs typeface="Times New Roman" panose="02020603050405020304" pitchFamily="18" charset="0"/>
              </a:rPr>
              <a:t>????????????? =====_)</a:t>
            </a:r>
          </a:p>
        </p:txBody>
      </p:sp>
      <p:sp>
        <p:nvSpPr>
          <p:cNvPr id="4" name="1 Başlık">
            <a:extLst>
              <a:ext uri="{FF2B5EF4-FFF2-40B4-BE49-F238E27FC236}">
                <a16:creationId xmlns:a16="http://schemas.microsoft.com/office/drawing/2014/main" id="{CFFB53B9-5EAE-67A1-5BB5-C5DD5C410850}"/>
              </a:ext>
            </a:extLst>
          </p:cNvPr>
          <p:cNvSpPr txBox="1">
            <a:spLocks/>
          </p:cNvSpPr>
          <p:nvPr/>
        </p:nvSpPr>
        <p:spPr bwMode="auto">
          <a:xfrm>
            <a:off x="267419" y="162583"/>
            <a:ext cx="11740551" cy="432047"/>
          </a:xfrm>
          <a:prstGeom prst="rect">
            <a:avLst/>
          </a:prstGeom>
          <a:solidFill>
            <a:schemeClr val="accent2">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Zarar Mahsubu Özellikli Hususlar</a:t>
            </a:r>
          </a:p>
        </p:txBody>
      </p:sp>
      <p:sp>
        <p:nvSpPr>
          <p:cNvPr id="5" name="Slayt Numarası Yer Tutucusu 4">
            <a:extLst>
              <a:ext uri="{FF2B5EF4-FFF2-40B4-BE49-F238E27FC236}">
                <a16:creationId xmlns:a16="http://schemas.microsoft.com/office/drawing/2014/main" id="{FB9A79C8-CB10-6FEF-063E-FEE51F25BC0F}"/>
              </a:ext>
            </a:extLst>
          </p:cNvPr>
          <p:cNvSpPr>
            <a:spLocks noGrp="1"/>
          </p:cNvSpPr>
          <p:nvPr>
            <p:ph type="sldNum" sz="quarter" idx="12"/>
          </p:nvPr>
        </p:nvSpPr>
        <p:spPr/>
        <p:txBody>
          <a:bodyPr/>
          <a:lstStyle/>
          <a:p>
            <a:fld id="{2CEB5BB1-9E20-481F-B7EE-B089C484B85F}" type="slidenum">
              <a:rPr lang="tr-TR" smtClean="0"/>
              <a:t>104</a:t>
            </a:fld>
            <a:endParaRPr lang="tr-TR" dirty="0"/>
          </a:p>
        </p:txBody>
      </p:sp>
    </p:spTree>
    <p:extLst>
      <p:ext uri="{BB962C8B-B14F-4D97-AF65-F5344CB8AC3E}">
        <p14:creationId xmlns:p14="http://schemas.microsoft.com/office/powerpoint/2010/main" val="25445681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79BDA75E-2AE1-741F-70C3-97831E95B83B}"/>
              </a:ext>
            </a:extLst>
          </p:cNvPr>
          <p:cNvSpPr>
            <a:spLocks noGrp="1"/>
          </p:cNvSpPr>
          <p:nvPr/>
        </p:nvSpPr>
        <p:spPr>
          <a:xfrm>
            <a:off x="8052594" y="6259178"/>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105</a:t>
            </a:fld>
            <a:endParaRPr lang="tr-TR" altLang="tr-TR"/>
          </a:p>
        </p:txBody>
      </p:sp>
      <p:sp>
        <p:nvSpPr>
          <p:cNvPr id="3" name="1 Başlık">
            <a:extLst>
              <a:ext uri="{FF2B5EF4-FFF2-40B4-BE49-F238E27FC236}">
                <a16:creationId xmlns:a16="http://schemas.microsoft.com/office/drawing/2014/main" id="{E7C36316-FF51-7376-9E4E-3C51EEF889CA}"/>
              </a:ext>
            </a:extLst>
          </p:cNvPr>
          <p:cNvSpPr txBox="1">
            <a:spLocks/>
          </p:cNvSpPr>
          <p:nvPr/>
        </p:nvSpPr>
        <p:spPr bwMode="auto">
          <a:xfrm>
            <a:off x="1981200" y="233698"/>
            <a:ext cx="8229600" cy="577850"/>
          </a:xfrm>
          <a:prstGeom prst="rect">
            <a:avLst/>
          </a:prstGeom>
          <a:solidFill>
            <a:schemeClr val="accent4">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Kurumlar Vergisi Beyannamesinde Zarar Mahsubu Örnek</a:t>
            </a:r>
          </a:p>
        </p:txBody>
      </p:sp>
      <p:pic>
        <p:nvPicPr>
          <p:cNvPr id="4" name="05161C17-0E50-476D-B6D0-7D3103FECF45" descr="05161C17-0E50-476D-B6D0-7D3103FECF45">
            <a:extLst>
              <a:ext uri="{FF2B5EF4-FFF2-40B4-BE49-F238E27FC236}">
                <a16:creationId xmlns:a16="http://schemas.microsoft.com/office/drawing/2014/main" id="{164C7F32-6C82-A393-3734-7100A1FBB6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549"/>
          <a:stretch/>
        </p:blipFill>
        <p:spPr bwMode="auto">
          <a:xfrm>
            <a:off x="1981200" y="955564"/>
            <a:ext cx="8204994" cy="566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ayt Numarası Yer Tutucusu 4">
            <a:extLst>
              <a:ext uri="{FF2B5EF4-FFF2-40B4-BE49-F238E27FC236}">
                <a16:creationId xmlns:a16="http://schemas.microsoft.com/office/drawing/2014/main" id="{98F284C6-87A1-E8EF-A94F-011A930A6EAA}"/>
              </a:ext>
            </a:extLst>
          </p:cNvPr>
          <p:cNvSpPr>
            <a:spLocks noGrp="1"/>
          </p:cNvSpPr>
          <p:nvPr>
            <p:ph type="sldNum" sz="quarter" idx="12"/>
          </p:nvPr>
        </p:nvSpPr>
        <p:spPr/>
        <p:txBody>
          <a:bodyPr/>
          <a:lstStyle/>
          <a:p>
            <a:fld id="{2CEB5BB1-9E20-481F-B7EE-B089C484B85F}" type="slidenum">
              <a:rPr lang="tr-TR" smtClean="0"/>
              <a:t>105</a:t>
            </a:fld>
            <a:endParaRPr lang="tr-TR" dirty="0"/>
          </a:p>
        </p:txBody>
      </p:sp>
    </p:spTree>
    <p:extLst>
      <p:ext uri="{BB962C8B-B14F-4D97-AF65-F5344CB8AC3E}">
        <p14:creationId xmlns:p14="http://schemas.microsoft.com/office/powerpoint/2010/main" val="558501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C51DD9D1-54B3-4E6C-AC14-549C85BF55DA}"/>
              </a:ext>
            </a:extLst>
          </p:cNvPr>
          <p:cNvSpPr>
            <a:spLocks noGrp="1"/>
          </p:cNvSpPr>
          <p:nvPr/>
        </p:nvSpPr>
        <p:spPr bwMode="auto">
          <a:xfrm>
            <a:off x="518160" y="2003326"/>
            <a:ext cx="11155680" cy="3879889"/>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Ar-</a:t>
            </a:r>
            <a:r>
              <a:rPr lang="tr-TR" sz="2400" dirty="0" err="1">
                <a:latin typeface="Times New Roman" panose="02020603050405020304" pitchFamily="18" charset="0"/>
                <a:cs typeface="Times New Roman" panose="02020603050405020304" pitchFamily="18" charset="0"/>
              </a:rPr>
              <a:t>Ge</a:t>
            </a:r>
            <a:r>
              <a:rPr lang="tr-TR" sz="2400" dirty="0">
                <a:latin typeface="Times New Roman" panose="02020603050405020304" pitchFamily="18" charset="0"/>
                <a:cs typeface="Times New Roman" panose="02020603050405020304" pitchFamily="18" charset="0"/>
              </a:rPr>
              <a:t> indirimi </a:t>
            </a:r>
            <a:r>
              <a:rPr lang="tr-TR" sz="2400" dirty="0" err="1">
                <a:latin typeface="Times New Roman" panose="02020603050405020304" pitchFamily="18" charset="0"/>
                <a:cs typeface="Times New Roman" panose="02020603050405020304" pitchFamily="18" charset="0"/>
              </a:rPr>
              <a:t>KVK’nın</a:t>
            </a:r>
            <a:r>
              <a:rPr lang="tr-TR" sz="2400" dirty="0">
                <a:latin typeface="Times New Roman" panose="02020603050405020304" pitchFamily="18" charset="0"/>
                <a:cs typeface="Times New Roman" panose="02020603050405020304" pitchFamily="18" charset="0"/>
              </a:rPr>
              <a:t> 10. maddesinin (1/a) ve 5746 sayılı Kanunun 3. maddesinde düzenlenmiştir. Ancak 6728 sayılı Kanunun 58. ve 60. maddesiyle </a:t>
            </a:r>
            <a:r>
              <a:rPr lang="tr-TR" sz="2400" b="1" dirty="0">
                <a:latin typeface="Times New Roman" panose="02020603050405020304" pitchFamily="18" charset="0"/>
                <a:cs typeface="Times New Roman" panose="02020603050405020304" pitchFamily="18" charset="0"/>
              </a:rPr>
              <a:t>09.08.2016 tarihinden itibaren yürürlüğe girmek üzere </a:t>
            </a:r>
            <a:r>
              <a:rPr lang="tr-TR" sz="2400" b="1" i="1" u="sng" dirty="0" err="1">
                <a:highlight>
                  <a:srgbClr val="FFFF00"/>
                </a:highlight>
                <a:latin typeface="Times New Roman" panose="02020603050405020304" pitchFamily="18" charset="0"/>
                <a:cs typeface="Times New Roman" panose="02020603050405020304" pitchFamily="18" charset="0"/>
              </a:rPr>
              <a:t>KVK’da</a:t>
            </a:r>
            <a:r>
              <a:rPr lang="tr-TR" sz="2400" b="1" i="1" u="sng" dirty="0">
                <a:highlight>
                  <a:srgbClr val="FFFF00"/>
                </a:highlight>
                <a:latin typeface="Times New Roman" panose="02020603050405020304" pitchFamily="18" charset="0"/>
                <a:cs typeface="Times New Roman" panose="02020603050405020304" pitchFamily="18" charset="0"/>
              </a:rPr>
              <a:t> yer alan Ar-Ge indirimi müessesi </a:t>
            </a:r>
            <a:r>
              <a:rPr lang="tr-TR" sz="2400" b="1" dirty="0">
                <a:latin typeface="Times New Roman" panose="02020603050405020304" pitchFamily="18" charset="0"/>
                <a:cs typeface="Times New Roman" panose="02020603050405020304" pitchFamily="18" charset="0"/>
              </a:rPr>
              <a:t>yürürlükten kaldırılmış </a:t>
            </a:r>
            <a:r>
              <a:rPr lang="tr-TR" sz="2400" dirty="0">
                <a:latin typeface="Times New Roman" panose="02020603050405020304" pitchFamily="18" charset="0"/>
                <a:cs typeface="Times New Roman" panose="02020603050405020304" pitchFamily="18" charset="0"/>
              </a:rPr>
              <a:t>ve 5746 sayılı Kanuna </a:t>
            </a:r>
            <a:r>
              <a:rPr lang="tr-TR" sz="2400" b="1" u="sng" dirty="0">
                <a:highlight>
                  <a:srgbClr val="00FFFF"/>
                </a:highlight>
                <a:latin typeface="Times New Roman" panose="02020603050405020304" pitchFamily="18" charset="0"/>
                <a:cs typeface="Times New Roman" panose="02020603050405020304" pitchFamily="18" charset="0"/>
              </a:rPr>
              <a:t>“Diğer Teşvik Unsurları” </a:t>
            </a:r>
            <a:r>
              <a:rPr lang="tr-TR" sz="2400" dirty="0">
                <a:latin typeface="Times New Roman" panose="02020603050405020304" pitchFamily="18" charset="0"/>
                <a:cs typeface="Times New Roman" panose="02020603050405020304" pitchFamily="18" charset="0"/>
              </a:rPr>
              <a:t>başlıklı</a:t>
            </a:r>
            <a:r>
              <a:rPr lang="tr-TR" sz="2400" b="1" dirty="0">
                <a:latin typeface="Times New Roman" panose="02020603050405020304" pitchFamily="18" charset="0"/>
                <a:cs typeface="Times New Roman" panose="02020603050405020304" pitchFamily="18" charset="0"/>
              </a:rPr>
              <a:t> </a:t>
            </a:r>
            <a:r>
              <a:rPr lang="tr-TR" sz="2400" b="1" dirty="0">
                <a:highlight>
                  <a:srgbClr val="00FFFF"/>
                </a:highlight>
                <a:latin typeface="Times New Roman" panose="02020603050405020304" pitchFamily="18" charset="0"/>
                <a:cs typeface="Times New Roman" panose="02020603050405020304" pitchFamily="18" charset="0"/>
              </a:rPr>
              <a:t>3/A maddesi </a:t>
            </a:r>
            <a:r>
              <a:rPr lang="tr-TR" sz="2400" dirty="0">
                <a:latin typeface="Times New Roman" panose="02020603050405020304" pitchFamily="18" charset="0"/>
                <a:cs typeface="Times New Roman" panose="02020603050405020304" pitchFamily="18" charset="0"/>
              </a:rPr>
              <a:t>eklenmiştir.</a:t>
            </a:r>
          </a:p>
          <a:p>
            <a:pPr algn="just">
              <a:buFont typeface="Wingdings" panose="05000000000000000000" pitchFamily="2" charset="2"/>
              <a:buChar char="Ø"/>
            </a:pPr>
            <a:r>
              <a:rPr lang="tr-TR" sz="2400" b="1" u="sng" dirty="0">
                <a:highlight>
                  <a:srgbClr val="00FFFF"/>
                </a:highlight>
                <a:latin typeface="Times New Roman" panose="02020603050405020304" pitchFamily="18" charset="0"/>
                <a:cs typeface="Times New Roman" panose="02020603050405020304" pitchFamily="18" charset="0"/>
              </a:rPr>
              <a:t>9/8/2016</a:t>
            </a:r>
            <a:r>
              <a:rPr lang="tr-TR" sz="2400" b="1" u="sng" dirty="0">
                <a:latin typeface="Times New Roman" panose="02020603050405020304" pitchFamily="18" charset="0"/>
                <a:cs typeface="Times New Roman" panose="02020603050405020304" pitchFamily="18" charset="0"/>
              </a:rPr>
              <a:t> tarihinden önce 1 seri numaralı Tebliğ düzenlemeleri çerçevesinde yapılan başvurulara konu projelerle ilgili olarak KVK 10/1-a maddesinin 6728 sayılı Kanunla değiştirilmeden önceki hükümlerine göre Ar-Ge indiriminden yararlanılacaktır. </a:t>
            </a:r>
          </a:p>
        </p:txBody>
      </p:sp>
      <p:sp>
        <p:nvSpPr>
          <p:cNvPr id="3" name="Slayt Numarası Yer Tutucusu 3">
            <a:extLst>
              <a:ext uri="{FF2B5EF4-FFF2-40B4-BE49-F238E27FC236}">
                <a16:creationId xmlns:a16="http://schemas.microsoft.com/office/drawing/2014/main" id="{6D457872-78ED-F58E-74B0-86AF2D920FD2}"/>
              </a:ext>
            </a:extLst>
          </p:cNvPr>
          <p:cNvSpPr>
            <a:spLocks noGrp="1"/>
          </p:cNvSpPr>
          <p:nvPr/>
        </p:nvSpPr>
        <p:spPr>
          <a:xfrm>
            <a:off x="8126176" y="6294289"/>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tr-TR" altLang="tr-TR" dirty="0"/>
          </a:p>
        </p:txBody>
      </p:sp>
      <p:sp>
        <p:nvSpPr>
          <p:cNvPr id="4" name="1 Başlık">
            <a:extLst>
              <a:ext uri="{FF2B5EF4-FFF2-40B4-BE49-F238E27FC236}">
                <a16:creationId xmlns:a16="http://schemas.microsoft.com/office/drawing/2014/main" id="{DFEF7C19-8795-52DB-9831-1D89DF2A45D7}"/>
              </a:ext>
            </a:extLst>
          </p:cNvPr>
          <p:cNvSpPr txBox="1">
            <a:spLocks/>
          </p:cNvSpPr>
          <p:nvPr/>
        </p:nvSpPr>
        <p:spPr bwMode="auto">
          <a:xfrm>
            <a:off x="518160" y="666635"/>
            <a:ext cx="11155680" cy="504056"/>
          </a:xfrm>
          <a:prstGeom prst="rect">
            <a:avLst/>
          </a:prstGeom>
          <a:solidFill>
            <a:schemeClr val="accent1">
              <a:lumMod val="20000"/>
              <a:lumOff val="80000"/>
              <a:alpha val="39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Diğer İndirimler (KVK Md.10)</a:t>
            </a:r>
          </a:p>
        </p:txBody>
      </p:sp>
      <p:pic>
        <p:nvPicPr>
          <p:cNvPr id="5" name="table">
            <a:extLst>
              <a:ext uri="{FF2B5EF4-FFF2-40B4-BE49-F238E27FC236}">
                <a16:creationId xmlns:a16="http://schemas.microsoft.com/office/drawing/2014/main" id="{68D222FB-345D-A52E-2951-C9CEC380E4E0}"/>
              </a:ext>
            </a:extLst>
          </p:cNvPr>
          <p:cNvPicPr>
            <a:picLocks noChangeAspect="1"/>
          </p:cNvPicPr>
          <p:nvPr/>
        </p:nvPicPr>
        <p:blipFill>
          <a:blip r:embed="rId2"/>
          <a:stretch>
            <a:fillRect/>
          </a:stretch>
        </p:blipFill>
        <p:spPr>
          <a:xfrm>
            <a:off x="518160" y="1376228"/>
            <a:ext cx="11155680" cy="432048"/>
          </a:xfrm>
          <a:prstGeom prst="rect">
            <a:avLst/>
          </a:prstGeom>
        </p:spPr>
      </p:pic>
      <p:sp>
        <p:nvSpPr>
          <p:cNvPr id="6" name="Slayt Numarası Yer Tutucusu 5">
            <a:extLst>
              <a:ext uri="{FF2B5EF4-FFF2-40B4-BE49-F238E27FC236}">
                <a16:creationId xmlns:a16="http://schemas.microsoft.com/office/drawing/2014/main" id="{0BF95AE5-8BB8-4E6E-2A79-BD92C540EB56}"/>
              </a:ext>
            </a:extLst>
          </p:cNvPr>
          <p:cNvSpPr>
            <a:spLocks noGrp="1"/>
          </p:cNvSpPr>
          <p:nvPr>
            <p:ph type="sldNum" sz="quarter" idx="12"/>
          </p:nvPr>
        </p:nvSpPr>
        <p:spPr/>
        <p:txBody>
          <a:bodyPr/>
          <a:lstStyle/>
          <a:p>
            <a:fld id="{2CEB5BB1-9E20-481F-B7EE-B089C484B85F}" type="slidenum">
              <a:rPr lang="tr-TR" smtClean="0"/>
              <a:t>106</a:t>
            </a:fld>
            <a:endParaRPr lang="tr-TR" dirty="0"/>
          </a:p>
        </p:txBody>
      </p:sp>
    </p:spTree>
    <p:extLst>
      <p:ext uri="{BB962C8B-B14F-4D97-AF65-F5344CB8AC3E}">
        <p14:creationId xmlns:p14="http://schemas.microsoft.com/office/powerpoint/2010/main" val="8096174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1B43D706-87CC-EE00-AC28-4A6CF3BB9C25}"/>
              </a:ext>
            </a:extLst>
          </p:cNvPr>
          <p:cNvSpPr>
            <a:spLocks noGrp="1"/>
          </p:cNvSpPr>
          <p:nvPr/>
        </p:nvSpPr>
        <p:spPr>
          <a:xfrm>
            <a:off x="8047037" y="6259178"/>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107</a:t>
            </a:fld>
            <a:endParaRPr lang="tr-TR" altLang="tr-TR"/>
          </a:p>
        </p:txBody>
      </p:sp>
      <p:sp>
        <p:nvSpPr>
          <p:cNvPr id="3" name="1 Başlık">
            <a:extLst>
              <a:ext uri="{FF2B5EF4-FFF2-40B4-BE49-F238E27FC236}">
                <a16:creationId xmlns:a16="http://schemas.microsoft.com/office/drawing/2014/main" id="{07E8EE39-74D8-6308-F66D-D4ACD4863FC8}"/>
              </a:ext>
            </a:extLst>
          </p:cNvPr>
          <p:cNvSpPr txBox="1">
            <a:spLocks/>
          </p:cNvSpPr>
          <p:nvPr/>
        </p:nvSpPr>
        <p:spPr bwMode="auto">
          <a:xfrm>
            <a:off x="576469" y="233698"/>
            <a:ext cx="11062252" cy="577850"/>
          </a:xfrm>
          <a:prstGeom prst="rect">
            <a:avLst/>
          </a:prstGeom>
          <a:solidFill>
            <a:schemeClr val="bg2">
              <a:alpha val="39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Diğer İndirimler (KVK Md.10)</a:t>
            </a:r>
          </a:p>
        </p:txBody>
      </p:sp>
      <p:pic>
        <p:nvPicPr>
          <p:cNvPr id="4" name="table">
            <a:extLst>
              <a:ext uri="{FF2B5EF4-FFF2-40B4-BE49-F238E27FC236}">
                <a16:creationId xmlns:a16="http://schemas.microsoft.com/office/drawing/2014/main" id="{F700050B-3991-5384-1B35-370BB0B6D449}"/>
              </a:ext>
            </a:extLst>
          </p:cNvPr>
          <p:cNvPicPr>
            <a:picLocks noChangeAspect="1"/>
          </p:cNvPicPr>
          <p:nvPr/>
        </p:nvPicPr>
        <p:blipFill>
          <a:blip r:embed="rId2"/>
          <a:stretch>
            <a:fillRect/>
          </a:stretch>
        </p:blipFill>
        <p:spPr>
          <a:xfrm>
            <a:off x="599660" y="883556"/>
            <a:ext cx="11062251" cy="422562"/>
          </a:xfrm>
          <a:prstGeom prst="rect">
            <a:avLst/>
          </a:prstGeom>
        </p:spPr>
      </p:pic>
      <p:pic>
        <p:nvPicPr>
          <p:cNvPr id="5" name="table">
            <a:extLst>
              <a:ext uri="{FF2B5EF4-FFF2-40B4-BE49-F238E27FC236}">
                <a16:creationId xmlns:a16="http://schemas.microsoft.com/office/drawing/2014/main" id="{DB973F39-AC58-AE5E-F0F8-897DA858A2CD}"/>
              </a:ext>
            </a:extLst>
          </p:cNvPr>
          <p:cNvPicPr>
            <a:picLocks noChangeAspect="1"/>
          </p:cNvPicPr>
          <p:nvPr/>
        </p:nvPicPr>
        <p:blipFill>
          <a:blip r:embed="rId3"/>
          <a:stretch>
            <a:fillRect/>
          </a:stretch>
        </p:blipFill>
        <p:spPr>
          <a:xfrm>
            <a:off x="576470" y="2467733"/>
            <a:ext cx="11062251" cy="4095367"/>
          </a:xfrm>
          <a:prstGeom prst="rect">
            <a:avLst/>
          </a:prstGeom>
        </p:spPr>
      </p:pic>
      <p:sp>
        <p:nvSpPr>
          <p:cNvPr id="6" name="2 İçerik Yer Tutucusu">
            <a:extLst>
              <a:ext uri="{FF2B5EF4-FFF2-40B4-BE49-F238E27FC236}">
                <a16:creationId xmlns:a16="http://schemas.microsoft.com/office/drawing/2014/main" id="{A76755BE-CB76-B125-A63F-6FE524C84CDC}"/>
              </a:ext>
            </a:extLst>
          </p:cNvPr>
          <p:cNvSpPr txBox="1">
            <a:spLocks/>
          </p:cNvSpPr>
          <p:nvPr/>
        </p:nvSpPr>
        <p:spPr bwMode="auto">
          <a:xfrm>
            <a:off x="576470" y="1297602"/>
            <a:ext cx="11062251" cy="11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r-TR"/>
            </a:defPPr>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3" panose="05040102010807070707" pitchFamily="18" charset="2"/>
              <a:buAutoNum type="arabicPeriod"/>
            </a:pPr>
            <a:r>
              <a:rPr lang="tr-TR" sz="1600" b="1" dirty="0">
                <a:latin typeface="Times New Roman" panose="02020603050405020304" pitchFamily="18" charset="0"/>
                <a:cs typeface="Times New Roman" panose="02020603050405020304" pitchFamily="18" charset="0"/>
              </a:rPr>
              <a:t>6728 sayılı kanunun 58’inci maddesiyle 09.08.2016 tarihinde itibaren 5520 sayılı Kurumlar Vergisi Kanunun </a:t>
            </a:r>
            <a:r>
              <a:rPr lang="tr-TR" sz="1600" b="1" dirty="0">
                <a:highlight>
                  <a:srgbClr val="00FFFF"/>
                </a:highlight>
                <a:latin typeface="Times New Roman" panose="02020603050405020304" pitchFamily="18" charset="0"/>
                <a:cs typeface="Times New Roman" panose="02020603050405020304" pitchFamily="18" charset="0"/>
              </a:rPr>
              <a:t>10/1-a bendi yürürlükten kaldırılmıştır.</a:t>
            </a:r>
          </a:p>
          <a:p>
            <a:pPr algn="just">
              <a:buFont typeface="Wingdings 3" panose="05040102010807070707" pitchFamily="18" charset="2"/>
              <a:buAutoNum type="arabicPeriod"/>
            </a:pPr>
            <a:r>
              <a:rPr lang="tr-TR" sz="1600" b="1" dirty="0">
                <a:latin typeface="Times New Roman" panose="02020603050405020304" pitchFamily="18" charset="0"/>
                <a:cs typeface="Times New Roman" panose="02020603050405020304" pitchFamily="18" charset="0"/>
              </a:rPr>
              <a:t>6728 sayılı kanunun 60’ıncı maddesiyle 5746 sayılı </a:t>
            </a:r>
            <a:r>
              <a:rPr lang="tr-TR" sz="1600" b="1" dirty="0">
                <a:highlight>
                  <a:srgbClr val="00FFFF"/>
                </a:highlight>
                <a:latin typeface="Times New Roman" panose="02020603050405020304" pitchFamily="18" charset="0"/>
                <a:cs typeface="Times New Roman" panose="02020603050405020304" pitchFamily="18" charset="0"/>
              </a:rPr>
              <a:t>Kanununa “Diğer Teşvik Unsurları” başlıklı  3/A </a:t>
            </a:r>
            <a:r>
              <a:rPr lang="tr-TR" sz="1600" b="1" dirty="0">
                <a:latin typeface="Times New Roman" panose="02020603050405020304" pitchFamily="18" charset="0"/>
                <a:cs typeface="Times New Roman" panose="02020603050405020304" pitchFamily="18" charset="0"/>
              </a:rPr>
              <a:t>maddesi eklenmiştir.</a:t>
            </a:r>
          </a:p>
        </p:txBody>
      </p:sp>
      <p:sp>
        <p:nvSpPr>
          <p:cNvPr id="7" name="Dikdörtgen 6">
            <a:extLst>
              <a:ext uri="{FF2B5EF4-FFF2-40B4-BE49-F238E27FC236}">
                <a16:creationId xmlns:a16="http://schemas.microsoft.com/office/drawing/2014/main" id="{956C0EDB-FBAB-6846-4446-A20F4DFF916B}"/>
              </a:ext>
            </a:extLst>
          </p:cNvPr>
          <p:cNvSpPr/>
          <p:nvPr/>
        </p:nvSpPr>
        <p:spPr>
          <a:xfrm>
            <a:off x="576469" y="6126479"/>
            <a:ext cx="11039061" cy="3339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layt Numarası Yer Tutucusu 7">
            <a:extLst>
              <a:ext uri="{FF2B5EF4-FFF2-40B4-BE49-F238E27FC236}">
                <a16:creationId xmlns:a16="http://schemas.microsoft.com/office/drawing/2014/main" id="{ECAC5990-0EEA-19E9-32D0-CDE8C9D07924}"/>
              </a:ext>
            </a:extLst>
          </p:cNvPr>
          <p:cNvSpPr>
            <a:spLocks noGrp="1"/>
          </p:cNvSpPr>
          <p:nvPr>
            <p:ph type="sldNum" sz="quarter" idx="12"/>
          </p:nvPr>
        </p:nvSpPr>
        <p:spPr/>
        <p:txBody>
          <a:bodyPr/>
          <a:lstStyle/>
          <a:p>
            <a:fld id="{2CEB5BB1-9E20-481F-B7EE-B089C484B85F}" type="slidenum">
              <a:rPr lang="tr-TR" smtClean="0"/>
              <a:t>107</a:t>
            </a:fld>
            <a:endParaRPr lang="tr-TR" dirty="0"/>
          </a:p>
        </p:txBody>
      </p:sp>
    </p:spTree>
    <p:extLst>
      <p:ext uri="{BB962C8B-B14F-4D97-AF65-F5344CB8AC3E}">
        <p14:creationId xmlns:p14="http://schemas.microsoft.com/office/powerpoint/2010/main" val="3422699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İçerik Yer Tutucusu">
            <a:extLst>
              <a:ext uri="{FF2B5EF4-FFF2-40B4-BE49-F238E27FC236}">
                <a16:creationId xmlns:a16="http://schemas.microsoft.com/office/drawing/2014/main" id="{3D4394FE-6043-14F2-84CA-DFAE4927BD56}"/>
              </a:ext>
            </a:extLst>
          </p:cNvPr>
          <p:cNvGraphicFramePr>
            <a:graphicFrameLocks noGrp="1"/>
          </p:cNvGraphicFramePr>
          <p:nvPr>
            <p:extLst>
              <p:ext uri="{D42A27DB-BD31-4B8C-83A1-F6EECF244321}">
                <p14:modId xmlns:p14="http://schemas.microsoft.com/office/powerpoint/2010/main" val="1003249551"/>
              </p:ext>
            </p:extLst>
          </p:nvPr>
        </p:nvGraphicFramePr>
        <p:xfrm>
          <a:off x="496957" y="224064"/>
          <a:ext cx="11290851" cy="360363"/>
        </p:xfrm>
        <a:graphic>
          <a:graphicData uri="http://schemas.openxmlformats.org/drawingml/2006/table">
            <a:tbl>
              <a:tblPr/>
              <a:tblGrid>
                <a:gridCol w="590908">
                  <a:extLst>
                    <a:ext uri="{9D8B030D-6E8A-4147-A177-3AD203B41FA5}">
                      <a16:colId xmlns:a16="http://schemas.microsoft.com/office/drawing/2014/main" val="20000"/>
                    </a:ext>
                  </a:extLst>
                </a:gridCol>
                <a:gridCol w="197320">
                  <a:extLst>
                    <a:ext uri="{9D8B030D-6E8A-4147-A177-3AD203B41FA5}">
                      <a16:colId xmlns:a16="http://schemas.microsoft.com/office/drawing/2014/main" val="20001"/>
                    </a:ext>
                  </a:extLst>
                </a:gridCol>
                <a:gridCol w="10502623">
                  <a:extLst>
                    <a:ext uri="{9D8B030D-6E8A-4147-A177-3AD203B41FA5}">
                      <a16:colId xmlns:a16="http://schemas.microsoft.com/office/drawing/2014/main" val="20002"/>
                    </a:ext>
                  </a:extLst>
                </a:gridCol>
              </a:tblGrid>
              <a:tr h="360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Times New Roman" pitchFamily="18" charset="0"/>
                        </a:rPr>
                        <a:t>1</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rgbClr val="000000"/>
                        </a:solidFill>
                        <a:effectLst/>
                        <a:latin typeface="Times New Roman" pitchFamily="18" charset="0"/>
                      </a:endParaRPr>
                    </a:p>
                  </a:txBody>
                  <a:tcPr marL="2746" marR="2746" marT="2759" marB="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85725" indent="0" algn="ctr">
                        <a:lnSpc>
                          <a:spcPct val="100000"/>
                        </a:lnSpc>
                        <a:spcBef>
                          <a:spcPct val="0"/>
                        </a:spcBef>
                        <a:buClrTx/>
                        <a:buSzTx/>
                        <a:buFontTx/>
                        <a:buNone/>
                        <a:defRPr/>
                      </a:pPr>
                      <a:r>
                        <a:rPr lang="tr-TR" sz="1800" b="1" kern="0" dirty="0">
                          <a:solidFill>
                            <a:schemeClr val="tx1"/>
                          </a:solidFill>
                          <a:latin typeface="Times New Roman" panose="02020603050405020304" pitchFamily="18" charset="0"/>
                          <a:ea typeface="+mn-ea"/>
                          <a:cs typeface="Times New Roman" panose="02020603050405020304" pitchFamily="18" charset="0"/>
                        </a:rPr>
                        <a:t>ARGE İNDİRİMİ</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61000"/>
                      </a:schemeClr>
                    </a:solidFill>
                  </a:tcPr>
                </a:tc>
                <a:extLst>
                  <a:ext uri="{0D108BD9-81ED-4DB2-BD59-A6C34878D82A}">
                    <a16:rowId xmlns:a16="http://schemas.microsoft.com/office/drawing/2014/main" val="10000"/>
                  </a:ext>
                </a:extLst>
              </a:tr>
            </a:tbl>
          </a:graphicData>
        </a:graphic>
      </p:graphicFrame>
      <p:graphicFrame>
        <p:nvGraphicFramePr>
          <p:cNvPr id="5" name="Tablo 4">
            <a:extLst>
              <a:ext uri="{FF2B5EF4-FFF2-40B4-BE49-F238E27FC236}">
                <a16:creationId xmlns:a16="http://schemas.microsoft.com/office/drawing/2014/main" id="{1AFDBB42-5ED3-0451-B99E-63219ED61811}"/>
              </a:ext>
            </a:extLst>
          </p:cNvPr>
          <p:cNvGraphicFramePr>
            <a:graphicFrameLocks noGrp="1"/>
          </p:cNvGraphicFramePr>
          <p:nvPr>
            <p:extLst>
              <p:ext uri="{D42A27DB-BD31-4B8C-83A1-F6EECF244321}">
                <p14:modId xmlns:p14="http://schemas.microsoft.com/office/powerpoint/2010/main" val="2015793219"/>
              </p:ext>
            </p:extLst>
          </p:nvPr>
        </p:nvGraphicFramePr>
        <p:xfrm>
          <a:off x="427383" y="853776"/>
          <a:ext cx="11360426" cy="5573007"/>
        </p:xfrm>
        <a:graphic>
          <a:graphicData uri="http://schemas.openxmlformats.org/drawingml/2006/table">
            <a:tbl>
              <a:tblPr firstRow="1" firstCol="1" bandRow="1"/>
              <a:tblGrid>
                <a:gridCol w="2482050">
                  <a:extLst>
                    <a:ext uri="{9D8B030D-6E8A-4147-A177-3AD203B41FA5}">
                      <a16:colId xmlns:a16="http://schemas.microsoft.com/office/drawing/2014/main" val="20000"/>
                    </a:ext>
                  </a:extLst>
                </a:gridCol>
                <a:gridCol w="4391317">
                  <a:extLst>
                    <a:ext uri="{9D8B030D-6E8A-4147-A177-3AD203B41FA5}">
                      <a16:colId xmlns:a16="http://schemas.microsoft.com/office/drawing/2014/main" val="20001"/>
                    </a:ext>
                  </a:extLst>
                </a:gridCol>
                <a:gridCol w="4487059">
                  <a:extLst>
                    <a:ext uri="{9D8B030D-6E8A-4147-A177-3AD203B41FA5}">
                      <a16:colId xmlns:a16="http://schemas.microsoft.com/office/drawing/2014/main" val="20002"/>
                    </a:ext>
                  </a:extLst>
                </a:gridCol>
              </a:tblGrid>
              <a:tr h="281503">
                <a:tc>
                  <a:txBody>
                    <a:bodyPr/>
                    <a:lstStyle/>
                    <a:p>
                      <a:pPr algn="ctr">
                        <a:lnSpc>
                          <a:spcPct val="150000"/>
                        </a:lnSpc>
                        <a:spcAft>
                          <a:spcPts val="0"/>
                        </a:spcAft>
                      </a:pPr>
                      <a:r>
                        <a:rPr lang="tr-TR" sz="1400" b="1" dirty="0">
                          <a:effectLst/>
                          <a:latin typeface="Times New Roman"/>
                          <a:ea typeface="Times New Roman"/>
                          <a:cs typeface="Times New Roman"/>
                        </a:rPr>
                        <a:t>Açıklama</a:t>
                      </a:r>
                      <a:endParaRPr lang="tr-TR" sz="1400" b="1"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Aft>
                          <a:spcPts val="0"/>
                        </a:spcAft>
                      </a:pPr>
                      <a:r>
                        <a:rPr lang="tr-TR" sz="1400" b="1" dirty="0">
                          <a:solidFill>
                            <a:srgbClr val="000000"/>
                          </a:solidFill>
                          <a:effectLst/>
                          <a:latin typeface="Times New Roman"/>
                          <a:ea typeface="Times New Roman"/>
                          <a:cs typeface="Times New Roman"/>
                        </a:rPr>
                        <a:t>5746</a:t>
                      </a:r>
                      <a:r>
                        <a:rPr lang="tr-TR" sz="1400" b="1" baseline="0" dirty="0">
                          <a:solidFill>
                            <a:srgbClr val="000000"/>
                          </a:solidFill>
                          <a:effectLst/>
                          <a:latin typeface="Times New Roman"/>
                          <a:ea typeface="Times New Roman"/>
                          <a:cs typeface="Times New Roman"/>
                        </a:rPr>
                        <a:t> Sayılı Kanunun </a:t>
                      </a:r>
                      <a:r>
                        <a:rPr lang="tr-TR" sz="1400" b="1" dirty="0">
                          <a:solidFill>
                            <a:srgbClr val="000000"/>
                          </a:solidFill>
                          <a:effectLst/>
                          <a:latin typeface="Times New Roman"/>
                          <a:ea typeface="Times New Roman"/>
                          <a:cs typeface="Times New Roman"/>
                        </a:rPr>
                        <a:t>3/A </a:t>
                      </a:r>
                      <a:r>
                        <a:rPr lang="tr-TR" sz="1400" b="1" baseline="0" dirty="0">
                          <a:solidFill>
                            <a:srgbClr val="000000"/>
                          </a:solidFill>
                          <a:effectLst/>
                          <a:latin typeface="Times New Roman"/>
                          <a:ea typeface="Times New Roman"/>
                          <a:cs typeface="Times New Roman"/>
                        </a:rPr>
                        <a:t>Maddesi</a:t>
                      </a:r>
                      <a:endParaRPr lang="tr-TR" sz="1400"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Aft>
                          <a:spcPts val="0"/>
                        </a:spcAft>
                      </a:pPr>
                      <a:r>
                        <a:rPr lang="tr-TR" sz="1400" b="1" dirty="0">
                          <a:solidFill>
                            <a:srgbClr val="000000"/>
                          </a:solidFill>
                          <a:effectLst/>
                          <a:latin typeface="Times New Roman"/>
                          <a:ea typeface="Times New Roman"/>
                          <a:cs typeface="Times New Roman"/>
                        </a:rPr>
                        <a:t>5746</a:t>
                      </a:r>
                      <a:r>
                        <a:rPr lang="tr-TR" sz="1400" b="1" baseline="0" dirty="0">
                          <a:solidFill>
                            <a:srgbClr val="000000"/>
                          </a:solidFill>
                          <a:effectLst/>
                          <a:latin typeface="Times New Roman"/>
                          <a:ea typeface="Times New Roman"/>
                          <a:cs typeface="Times New Roman"/>
                        </a:rPr>
                        <a:t> Sayılı Kanunun 3’üncü Maddesi</a:t>
                      </a:r>
                      <a:endParaRPr lang="tr-TR" sz="1400"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3989">
                <a:tc>
                  <a:txBody>
                    <a:bodyPr/>
                    <a:lstStyle/>
                    <a:p>
                      <a:pPr algn="ctr">
                        <a:lnSpc>
                          <a:spcPct val="150000"/>
                        </a:lnSpc>
                        <a:spcAft>
                          <a:spcPts val="0"/>
                        </a:spcAft>
                      </a:pPr>
                      <a:r>
                        <a:rPr lang="tr-TR" sz="1400" b="1" dirty="0">
                          <a:solidFill>
                            <a:srgbClr val="000000"/>
                          </a:solidFill>
                          <a:effectLst/>
                          <a:latin typeface="Times New Roman"/>
                          <a:ea typeface="Times New Roman"/>
                          <a:cs typeface="Times New Roman"/>
                        </a:rPr>
                        <a:t>İndirim Tutarının Belirlenmesinde </a:t>
                      </a:r>
                      <a:r>
                        <a:rPr lang="tr-TR" sz="1400" b="1" dirty="0">
                          <a:solidFill>
                            <a:srgbClr val="000000"/>
                          </a:solidFill>
                          <a:effectLst/>
                          <a:highlight>
                            <a:srgbClr val="00FFFF"/>
                          </a:highlight>
                          <a:latin typeface="Times New Roman"/>
                          <a:ea typeface="Times New Roman"/>
                          <a:cs typeface="Times New Roman"/>
                        </a:rPr>
                        <a:t>Ortak</a:t>
                      </a:r>
                      <a:r>
                        <a:rPr lang="tr-TR" sz="1400" b="1" dirty="0">
                          <a:solidFill>
                            <a:srgbClr val="000000"/>
                          </a:solidFill>
                          <a:effectLst/>
                          <a:latin typeface="Times New Roman"/>
                          <a:ea typeface="Times New Roman"/>
                          <a:cs typeface="Times New Roman"/>
                        </a:rPr>
                        <a:t> </a:t>
                      </a:r>
                      <a:r>
                        <a:rPr lang="tr-TR" sz="1400" b="1" u="sng" dirty="0">
                          <a:effectLst/>
                          <a:highlight>
                            <a:srgbClr val="00FFFF"/>
                          </a:highlight>
                          <a:latin typeface="Times New Roman" panose="02020603050405020304" pitchFamily="18" charset="0"/>
                          <a:ea typeface="Calibri"/>
                          <a:cs typeface="Times New Roman" panose="02020603050405020304" pitchFamily="18" charset="0"/>
                        </a:rPr>
                        <a:t>Giderler</a:t>
                      </a: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b="1" u="sng" dirty="0">
                          <a:effectLst/>
                          <a:highlight>
                            <a:srgbClr val="00FFFF"/>
                          </a:highlight>
                          <a:latin typeface="Times New Roman" panose="02020603050405020304" pitchFamily="18" charset="0"/>
                          <a:ea typeface="Calibri"/>
                          <a:cs typeface="Times New Roman" panose="02020603050405020304" pitchFamily="18" charset="0"/>
                        </a:rPr>
                        <a:t>DOĞRUDAN İLİŞKİLİ OLAMAYAN GİDERLERDEN</a:t>
                      </a:r>
                    </a:p>
                    <a:p>
                      <a:pPr algn="ctr">
                        <a:lnSpc>
                          <a:spcPct val="150000"/>
                        </a:lnSpc>
                        <a:spcAft>
                          <a:spcPts val="0"/>
                        </a:spcAft>
                      </a:pPr>
                      <a:r>
                        <a:rPr lang="tr-TR" sz="1400" b="1" u="sng" dirty="0">
                          <a:effectLst/>
                          <a:highlight>
                            <a:srgbClr val="00FFFF"/>
                          </a:highlight>
                          <a:latin typeface="Times New Roman" panose="02020603050405020304" pitchFamily="18" charset="0"/>
                          <a:ea typeface="Calibri"/>
                          <a:cs typeface="Times New Roman" panose="02020603050405020304" pitchFamily="18" charset="0"/>
                        </a:rPr>
                        <a:t> AR-GE İNDİRİMİ </a:t>
                      </a:r>
                      <a:r>
                        <a:rPr lang="tr-TR" sz="1400" b="1" u="sng" dirty="0">
                          <a:solidFill>
                            <a:srgbClr val="FF0000"/>
                          </a:solidFill>
                          <a:effectLst/>
                          <a:highlight>
                            <a:srgbClr val="00FFFF"/>
                          </a:highlight>
                          <a:latin typeface="Times New Roman" panose="02020603050405020304" pitchFamily="18" charset="0"/>
                          <a:ea typeface="Calibri"/>
                          <a:cs typeface="Times New Roman" panose="02020603050405020304" pitchFamily="18" charset="0"/>
                        </a:rPr>
                        <a:t>HESAPLANMAZ.</a:t>
                      </a: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1400" dirty="0">
                          <a:effectLst/>
                          <a:latin typeface="Times New Roman" panose="02020603050405020304" pitchFamily="18" charset="0"/>
                          <a:ea typeface="Calibri"/>
                          <a:cs typeface="Times New Roman" panose="02020603050405020304" pitchFamily="18" charset="0"/>
                        </a:rPr>
                        <a:t>Doğrudan ilişkili olamayan giderlerden Ar-Ge indirimi </a:t>
                      </a:r>
                      <a:r>
                        <a:rPr lang="tr-TR" sz="1400" b="1" dirty="0">
                          <a:solidFill>
                            <a:srgbClr val="FF0000"/>
                          </a:solidFill>
                          <a:effectLst/>
                          <a:latin typeface="Times New Roman" panose="02020603050405020304" pitchFamily="18" charset="0"/>
                          <a:ea typeface="Calibri"/>
                          <a:cs typeface="Times New Roman" panose="02020603050405020304" pitchFamily="18" charset="0"/>
                        </a:rPr>
                        <a:t>hesaplanmaz. </a:t>
                      </a:r>
                      <a:r>
                        <a:rPr lang="tr-TR" sz="1400" dirty="0">
                          <a:effectLst/>
                          <a:latin typeface="Times New Roman" panose="02020603050405020304" pitchFamily="18" charset="0"/>
                          <a:ea typeface="Calibri"/>
                          <a:cs typeface="Times New Roman" panose="02020603050405020304" pitchFamily="18" charset="0"/>
                        </a:rPr>
                        <a:t>Ar-Ge veya tasarım merkezlerine ilişkin olarak hesaplanan </a:t>
                      </a:r>
                      <a:r>
                        <a:rPr lang="tr-TR" sz="1400" dirty="0">
                          <a:effectLst/>
                          <a:highlight>
                            <a:srgbClr val="FFFF00"/>
                          </a:highlight>
                          <a:latin typeface="Times New Roman" panose="02020603050405020304" pitchFamily="18" charset="0"/>
                          <a:ea typeface="Calibri"/>
                          <a:cs typeface="Times New Roman" panose="02020603050405020304" pitchFamily="18" charset="0"/>
                        </a:rPr>
                        <a:t>KİRA VEYA AMORTİSMAN, SU VE ENERJİ GİDERLERİ HARİÇ </a:t>
                      </a:r>
                      <a:r>
                        <a:rPr lang="tr-TR" sz="1400" dirty="0">
                          <a:effectLst/>
                          <a:highlight>
                            <a:srgbClr val="00FFFF"/>
                          </a:highlight>
                          <a:latin typeface="Times New Roman" panose="02020603050405020304" pitchFamily="18" charset="0"/>
                          <a:ea typeface="Calibri"/>
                          <a:cs typeface="Times New Roman" panose="02020603050405020304" pitchFamily="18" charset="0"/>
                        </a:rPr>
                        <a:t>olmak üzere çeşitli kıstaslara göre ortak genel işletme giderleri üzerinden hesaplanacak paylar için Ar-Ge indirimi </a:t>
                      </a:r>
                      <a:r>
                        <a:rPr lang="tr-TR" sz="1400" b="1" dirty="0">
                          <a:solidFill>
                            <a:srgbClr val="FF0000"/>
                          </a:solidFill>
                          <a:effectLst/>
                          <a:highlight>
                            <a:srgbClr val="00FFFF"/>
                          </a:highlight>
                          <a:latin typeface="Times New Roman" panose="02020603050405020304" pitchFamily="18" charset="0"/>
                          <a:ea typeface="Calibri"/>
                          <a:cs typeface="Times New Roman" panose="02020603050405020304" pitchFamily="18" charset="0"/>
                        </a:rPr>
                        <a:t>hesaplanmaz. </a:t>
                      </a: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3204">
                <a:tc>
                  <a:txBody>
                    <a:bodyPr/>
                    <a:lstStyle/>
                    <a:p>
                      <a:pPr algn="ctr">
                        <a:lnSpc>
                          <a:spcPct val="150000"/>
                        </a:lnSpc>
                        <a:spcAft>
                          <a:spcPts val="0"/>
                        </a:spcAft>
                      </a:pPr>
                      <a:r>
                        <a:rPr lang="tr-TR" sz="1400" b="1" dirty="0">
                          <a:solidFill>
                            <a:srgbClr val="000000"/>
                          </a:solidFill>
                          <a:effectLst/>
                          <a:latin typeface="Times New Roman"/>
                          <a:ea typeface="Times New Roman"/>
                          <a:cs typeface="Times New Roman"/>
                        </a:rPr>
                        <a:t>İndirim Tutarının Belirlenmesinde </a:t>
                      </a:r>
                      <a:r>
                        <a:rPr lang="tr-TR" sz="1400" b="1" u="sng" dirty="0">
                          <a:solidFill>
                            <a:srgbClr val="000000"/>
                          </a:solidFill>
                          <a:effectLst/>
                          <a:highlight>
                            <a:srgbClr val="00FFFF"/>
                          </a:highlight>
                          <a:latin typeface="Times New Roman"/>
                          <a:ea typeface="Times New Roman"/>
                          <a:cs typeface="Times New Roman"/>
                        </a:rPr>
                        <a:t>Amortismanlar</a:t>
                      </a:r>
                      <a:endParaRPr lang="tr-TR" sz="1400" dirty="0">
                        <a:effectLst/>
                        <a:highlight>
                          <a:srgbClr val="00FFFF"/>
                        </a:highligh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effectLst/>
                          <a:latin typeface="Times New Roman"/>
                          <a:ea typeface="Times New Roman"/>
                          <a:cs typeface="Times New Roman"/>
                        </a:rPr>
                        <a:t>Münhasıran araştırma ve geliştirme faaliyetlerinde kullanılan amortismana tabi iktisadi kıymetler için hesaplanan amortismanlar ile başka faaliyetlerde de kullanılan </a:t>
                      </a:r>
                      <a:r>
                        <a:rPr lang="tr-TR" sz="1400" b="1" u="sng" dirty="0">
                          <a:effectLst/>
                          <a:latin typeface="Times New Roman"/>
                          <a:ea typeface="Times New Roman"/>
                          <a:cs typeface="Times New Roman"/>
                        </a:rPr>
                        <a:t>makine ve teçhizat</a:t>
                      </a:r>
                      <a:r>
                        <a:rPr lang="tr-TR" sz="1400" b="1" i="0" u="none" dirty="0">
                          <a:effectLst/>
                          <a:latin typeface="Times New Roman"/>
                          <a:ea typeface="Times New Roman"/>
                          <a:cs typeface="Times New Roman"/>
                        </a:rPr>
                        <a:t> </a:t>
                      </a:r>
                      <a:r>
                        <a:rPr lang="tr-TR" sz="1400" dirty="0">
                          <a:effectLst/>
                          <a:latin typeface="Times New Roman"/>
                          <a:ea typeface="Times New Roman"/>
                          <a:cs typeface="Times New Roman"/>
                        </a:rPr>
                        <a:t>için hesaplanan amortismanların bu kıymetlerin araştırma ve geliştirme faaliyetlerinde </a:t>
                      </a:r>
                      <a:r>
                        <a:rPr lang="tr-TR" sz="1400" b="1" dirty="0">
                          <a:effectLst/>
                          <a:highlight>
                            <a:srgbClr val="00FFFF"/>
                          </a:highlight>
                          <a:latin typeface="Times New Roman"/>
                          <a:ea typeface="Times New Roman"/>
                          <a:cs typeface="Times New Roman"/>
                        </a:rPr>
                        <a:t>kullanıldıkları </a:t>
                      </a:r>
                      <a:r>
                        <a:rPr lang="tr-TR" sz="1400" b="1" u="sng" dirty="0">
                          <a:effectLst/>
                          <a:highlight>
                            <a:srgbClr val="00FFFF"/>
                          </a:highlight>
                          <a:latin typeface="Times New Roman"/>
                          <a:ea typeface="Times New Roman"/>
                          <a:cs typeface="Times New Roman"/>
                        </a:rPr>
                        <a:t>GÜN SAYISINA</a:t>
                      </a:r>
                      <a:r>
                        <a:rPr lang="tr-TR" sz="1400" b="1" dirty="0">
                          <a:effectLst/>
                          <a:highlight>
                            <a:srgbClr val="00FFFF"/>
                          </a:highlight>
                          <a:latin typeface="Times New Roman"/>
                          <a:ea typeface="Times New Roman"/>
                          <a:cs typeface="Times New Roman"/>
                        </a:rPr>
                        <a:t> </a:t>
                      </a:r>
                      <a:r>
                        <a:rPr lang="tr-TR" sz="1400" dirty="0">
                          <a:effectLst/>
                          <a:latin typeface="Times New Roman"/>
                          <a:ea typeface="Times New Roman"/>
                          <a:cs typeface="Times New Roman"/>
                        </a:rPr>
                        <a:t>isabet eden kısmı dikkate alınabilir</a:t>
                      </a:r>
                      <a:endParaRPr lang="tr-TR" sz="1400"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effectLst/>
                          <a:latin typeface="Times New Roman"/>
                          <a:ea typeface="Times New Roman"/>
                          <a:cs typeface="Times New Roman"/>
                        </a:rPr>
                        <a:t>Münhasıran araştırma ve geliştirme faaliyetlerinde kullanılan amortismana tabi iktisadi kıymetler için hesaplanan amortismanlar ile başka faaliyetlerde de kullanılan </a:t>
                      </a:r>
                      <a:r>
                        <a:rPr lang="tr-TR" sz="1400" b="1" dirty="0">
                          <a:effectLst/>
                          <a:latin typeface="Times New Roman"/>
                          <a:ea typeface="Times New Roman"/>
                          <a:cs typeface="Times New Roman"/>
                        </a:rPr>
                        <a:t>makine ve teçhizat</a:t>
                      </a:r>
                      <a:r>
                        <a:rPr lang="tr-TR" sz="1400" dirty="0">
                          <a:effectLst/>
                          <a:latin typeface="Times New Roman"/>
                          <a:ea typeface="Times New Roman"/>
                          <a:cs typeface="Times New Roman"/>
                        </a:rPr>
                        <a:t> için hesaplanan amortismanların bu kıymetlerin araştırma ve geliştirme faaliyetlerinde </a:t>
                      </a:r>
                      <a:r>
                        <a:rPr lang="tr-TR" sz="1400" b="1" dirty="0">
                          <a:effectLst/>
                          <a:highlight>
                            <a:srgbClr val="FFFF00"/>
                          </a:highlight>
                          <a:latin typeface="Times New Roman"/>
                          <a:ea typeface="Times New Roman"/>
                          <a:cs typeface="Times New Roman"/>
                        </a:rPr>
                        <a:t>kullanıldıkları </a:t>
                      </a:r>
                      <a:r>
                        <a:rPr lang="tr-TR" sz="1400" b="1" u="sng" dirty="0">
                          <a:effectLst/>
                          <a:highlight>
                            <a:srgbClr val="FFFF00"/>
                          </a:highlight>
                          <a:latin typeface="Times New Roman"/>
                          <a:ea typeface="Times New Roman"/>
                          <a:cs typeface="Times New Roman"/>
                        </a:rPr>
                        <a:t>gün sayısına</a:t>
                      </a:r>
                      <a:r>
                        <a:rPr lang="tr-TR" sz="1400" b="1" dirty="0">
                          <a:effectLst/>
                          <a:highlight>
                            <a:srgbClr val="FFFF00"/>
                          </a:highlight>
                          <a:latin typeface="Times New Roman"/>
                          <a:ea typeface="Times New Roman"/>
                          <a:cs typeface="Times New Roman"/>
                        </a:rPr>
                        <a:t> </a:t>
                      </a:r>
                      <a:r>
                        <a:rPr lang="tr-TR" sz="1400" dirty="0">
                          <a:effectLst/>
                          <a:highlight>
                            <a:srgbClr val="FFFF00"/>
                          </a:highlight>
                          <a:latin typeface="Times New Roman"/>
                          <a:ea typeface="Times New Roman"/>
                          <a:cs typeface="Times New Roman"/>
                        </a:rPr>
                        <a:t>i</a:t>
                      </a:r>
                      <a:r>
                        <a:rPr lang="tr-TR" sz="1400" dirty="0">
                          <a:effectLst/>
                          <a:latin typeface="Times New Roman"/>
                          <a:ea typeface="Times New Roman"/>
                          <a:cs typeface="Times New Roman"/>
                        </a:rPr>
                        <a:t>sabet eden kısmı dikkate alınabilir</a:t>
                      </a:r>
                      <a:endParaRPr lang="tr-TR" sz="1400"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Slayt Numarası Yer Tutucusu 1">
            <a:extLst>
              <a:ext uri="{FF2B5EF4-FFF2-40B4-BE49-F238E27FC236}">
                <a16:creationId xmlns:a16="http://schemas.microsoft.com/office/drawing/2014/main" id="{05618245-FAAF-4279-B5EF-384EEC4679B5}"/>
              </a:ext>
            </a:extLst>
          </p:cNvPr>
          <p:cNvSpPr>
            <a:spLocks noGrp="1"/>
          </p:cNvSpPr>
          <p:nvPr>
            <p:ph type="sldNum" sz="quarter" idx="12"/>
          </p:nvPr>
        </p:nvSpPr>
        <p:spPr/>
        <p:txBody>
          <a:bodyPr/>
          <a:lstStyle/>
          <a:p>
            <a:fld id="{2CEB5BB1-9E20-481F-B7EE-B089C484B85F}" type="slidenum">
              <a:rPr lang="tr-TR" smtClean="0"/>
              <a:t>108</a:t>
            </a:fld>
            <a:endParaRPr lang="tr-TR" dirty="0"/>
          </a:p>
        </p:txBody>
      </p:sp>
    </p:spTree>
    <p:extLst>
      <p:ext uri="{BB962C8B-B14F-4D97-AF65-F5344CB8AC3E}">
        <p14:creationId xmlns:p14="http://schemas.microsoft.com/office/powerpoint/2010/main" val="5311792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a:extLst>
              <a:ext uri="{FF2B5EF4-FFF2-40B4-BE49-F238E27FC236}">
                <a16:creationId xmlns:a16="http://schemas.microsoft.com/office/drawing/2014/main" id="{C5CFDA96-B504-14D1-076A-BE2563236D18}"/>
              </a:ext>
            </a:extLst>
          </p:cNvPr>
          <p:cNvSpPr txBox="1">
            <a:spLocks/>
          </p:cNvSpPr>
          <p:nvPr/>
        </p:nvSpPr>
        <p:spPr bwMode="auto">
          <a:xfrm>
            <a:off x="291547" y="757983"/>
            <a:ext cx="11608904" cy="577850"/>
          </a:xfrm>
          <a:prstGeom prst="rect">
            <a:avLst/>
          </a:prstGeom>
          <a:solidFill>
            <a:schemeClr val="accent1">
              <a:lumMod val="20000"/>
              <a:lumOff val="80000"/>
              <a:alpha val="39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Diğer İndirimler (KVK Md-10)</a:t>
            </a:r>
          </a:p>
        </p:txBody>
      </p:sp>
      <p:graphicFrame>
        <p:nvGraphicFramePr>
          <p:cNvPr id="4" name="4 İçerik Yer Tutucusu">
            <a:extLst>
              <a:ext uri="{FF2B5EF4-FFF2-40B4-BE49-F238E27FC236}">
                <a16:creationId xmlns:a16="http://schemas.microsoft.com/office/drawing/2014/main" id="{31D2624F-4508-1E8B-B0E0-517322075429}"/>
              </a:ext>
            </a:extLst>
          </p:cNvPr>
          <p:cNvGraphicFramePr>
            <a:graphicFrameLocks noGrp="1"/>
          </p:cNvGraphicFramePr>
          <p:nvPr>
            <p:extLst>
              <p:ext uri="{D42A27DB-BD31-4B8C-83A1-F6EECF244321}">
                <p14:modId xmlns:p14="http://schemas.microsoft.com/office/powerpoint/2010/main" val="4237905279"/>
              </p:ext>
            </p:extLst>
          </p:nvPr>
        </p:nvGraphicFramePr>
        <p:xfrm>
          <a:off x="291546" y="1760256"/>
          <a:ext cx="11608904" cy="429479"/>
        </p:xfrm>
        <a:graphic>
          <a:graphicData uri="http://schemas.openxmlformats.org/drawingml/2006/table">
            <a:tbl>
              <a:tblPr/>
              <a:tblGrid>
                <a:gridCol w="11608904">
                  <a:extLst>
                    <a:ext uri="{9D8B030D-6E8A-4147-A177-3AD203B41FA5}">
                      <a16:colId xmlns:a16="http://schemas.microsoft.com/office/drawing/2014/main" val="20000"/>
                    </a:ext>
                  </a:extLst>
                </a:gridCol>
              </a:tblGrid>
              <a:tr h="360363">
                <a:tc>
                  <a:txBody>
                    <a:bodyPr/>
                    <a:lstStyle/>
                    <a:p>
                      <a:pPr marL="85725" indent="0" algn="ctr">
                        <a:lnSpc>
                          <a:spcPct val="100000"/>
                        </a:lnSpc>
                        <a:spcBef>
                          <a:spcPct val="0"/>
                        </a:spcBef>
                        <a:buClrTx/>
                        <a:buSzTx/>
                        <a:buFontTx/>
                        <a:buNone/>
                        <a:defRPr/>
                      </a:pPr>
                      <a:r>
                        <a:rPr lang="tr-TR" sz="2800" b="1" kern="0" dirty="0">
                          <a:solidFill>
                            <a:schemeClr val="tx1"/>
                          </a:solidFill>
                          <a:latin typeface="Times New Roman" panose="02020603050405020304" pitchFamily="18" charset="0"/>
                          <a:ea typeface="+mn-ea"/>
                          <a:cs typeface="Times New Roman" panose="02020603050405020304" pitchFamily="18" charset="0"/>
                        </a:rPr>
                        <a:t>ARGE İndirimi</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graphicFrame>
        <p:nvGraphicFramePr>
          <p:cNvPr id="5" name="Tablo 4">
            <a:extLst>
              <a:ext uri="{FF2B5EF4-FFF2-40B4-BE49-F238E27FC236}">
                <a16:creationId xmlns:a16="http://schemas.microsoft.com/office/drawing/2014/main" id="{7C95FD41-6CE9-612E-7055-72CD0D0409E3}"/>
              </a:ext>
            </a:extLst>
          </p:cNvPr>
          <p:cNvGraphicFramePr>
            <a:graphicFrameLocks noGrp="1"/>
          </p:cNvGraphicFramePr>
          <p:nvPr>
            <p:extLst>
              <p:ext uri="{D42A27DB-BD31-4B8C-83A1-F6EECF244321}">
                <p14:modId xmlns:p14="http://schemas.microsoft.com/office/powerpoint/2010/main" val="4039322249"/>
              </p:ext>
            </p:extLst>
          </p:nvPr>
        </p:nvGraphicFramePr>
        <p:xfrm>
          <a:off x="120770" y="2545041"/>
          <a:ext cx="11947584" cy="3716148"/>
        </p:xfrm>
        <a:graphic>
          <a:graphicData uri="http://schemas.openxmlformats.org/drawingml/2006/table">
            <a:tbl>
              <a:tblPr firstRow="1" firstCol="1" bandRow="1"/>
              <a:tblGrid>
                <a:gridCol w="2798400">
                  <a:extLst>
                    <a:ext uri="{9D8B030D-6E8A-4147-A177-3AD203B41FA5}">
                      <a16:colId xmlns:a16="http://schemas.microsoft.com/office/drawing/2014/main" val="20000"/>
                    </a:ext>
                  </a:extLst>
                </a:gridCol>
                <a:gridCol w="4430215">
                  <a:extLst>
                    <a:ext uri="{9D8B030D-6E8A-4147-A177-3AD203B41FA5}">
                      <a16:colId xmlns:a16="http://schemas.microsoft.com/office/drawing/2014/main" val="20001"/>
                    </a:ext>
                  </a:extLst>
                </a:gridCol>
                <a:gridCol w="4718969">
                  <a:extLst>
                    <a:ext uri="{9D8B030D-6E8A-4147-A177-3AD203B41FA5}">
                      <a16:colId xmlns:a16="http://schemas.microsoft.com/office/drawing/2014/main" val="20002"/>
                    </a:ext>
                  </a:extLst>
                </a:gridCol>
              </a:tblGrid>
              <a:tr h="459089">
                <a:tc>
                  <a:txBody>
                    <a:bodyPr/>
                    <a:lstStyle/>
                    <a:p>
                      <a:pPr algn="ctr">
                        <a:lnSpc>
                          <a:spcPct val="150000"/>
                        </a:lnSpc>
                        <a:spcAft>
                          <a:spcPts val="0"/>
                        </a:spcAft>
                      </a:pPr>
                      <a:r>
                        <a:rPr lang="tr-TR" sz="2400" b="1" dirty="0">
                          <a:effectLst/>
                          <a:latin typeface="Times New Roman"/>
                          <a:ea typeface="Times New Roman"/>
                          <a:cs typeface="Times New Roman"/>
                        </a:rPr>
                        <a:t>Açıklama</a:t>
                      </a:r>
                      <a:endParaRPr lang="tr-TR" sz="2400" b="1"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b="1" dirty="0">
                          <a:solidFill>
                            <a:srgbClr val="000000"/>
                          </a:solidFill>
                          <a:effectLst/>
                          <a:latin typeface="Times New Roman"/>
                          <a:ea typeface="Times New Roman"/>
                          <a:cs typeface="Times New Roman"/>
                        </a:rPr>
                        <a:t>5746</a:t>
                      </a:r>
                      <a:r>
                        <a:rPr lang="tr-TR" sz="2400" b="1" baseline="0" dirty="0">
                          <a:solidFill>
                            <a:srgbClr val="000000"/>
                          </a:solidFill>
                          <a:effectLst/>
                          <a:latin typeface="Times New Roman"/>
                          <a:ea typeface="Times New Roman"/>
                          <a:cs typeface="Times New Roman"/>
                        </a:rPr>
                        <a:t> Sayılı Kanunun </a:t>
                      </a:r>
                      <a:r>
                        <a:rPr lang="tr-TR" sz="2400" b="1" dirty="0">
                          <a:solidFill>
                            <a:srgbClr val="000000"/>
                          </a:solidFill>
                          <a:effectLst/>
                          <a:latin typeface="Times New Roman"/>
                          <a:ea typeface="Times New Roman"/>
                          <a:cs typeface="Times New Roman"/>
                        </a:rPr>
                        <a:t>3/A </a:t>
                      </a:r>
                      <a:r>
                        <a:rPr lang="tr-TR" sz="2400" b="1" baseline="0" dirty="0">
                          <a:solidFill>
                            <a:srgbClr val="000000"/>
                          </a:solidFill>
                          <a:effectLst/>
                          <a:latin typeface="Times New Roman"/>
                          <a:ea typeface="Times New Roman"/>
                          <a:cs typeface="Times New Roman"/>
                        </a:rPr>
                        <a:t>Maddesi</a:t>
                      </a:r>
                      <a:endParaRPr lang="tr-TR" sz="2400"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b="1" dirty="0">
                          <a:solidFill>
                            <a:srgbClr val="000000"/>
                          </a:solidFill>
                          <a:effectLst/>
                          <a:latin typeface="Times New Roman"/>
                          <a:ea typeface="Times New Roman"/>
                          <a:cs typeface="Times New Roman"/>
                        </a:rPr>
                        <a:t>5746</a:t>
                      </a:r>
                      <a:r>
                        <a:rPr lang="tr-TR" sz="2400" b="1" baseline="0" dirty="0">
                          <a:solidFill>
                            <a:srgbClr val="000000"/>
                          </a:solidFill>
                          <a:effectLst/>
                          <a:latin typeface="Times New Roman"/>
                          <a:ea typeface="Times New Roman"/>
                          <a:cs typeface="Times New Roman"/>
                        </a:rPr>
                        <a:t> Sayılı Kanunun 3. Maddesi</a:t>
                      </a:r>
                      <a:endParaRPr lang="tr-TR" sz="2400" dirty="0">
                        <a:effectLst/>
                        <a:latin typeface="Calibri"/>
                        <a:ea typeface="Calibri"/>
                        <a:cs typeface="Times New Roman"/>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33252">
                <a:tc>
                  <a:txBody>
                    <a:bodyPr/>
                    <a:lstStyle/>
                    <a:p>
                      <a:pPr algn="ctr">
                        <a:lnSpc>
                          <a:spcPct val="150000"/>
                        </a:lnSpc>
                        <a:spcAft>
                          <a:spcPts val="0"/>
                        </a:spcAft>
                      </a:pPr>
                      <a:r>
                        <a:rPr lang="tr-TR" sz="2400" b="1" dirty="0">
                          <a:solidFill>
                            <a:srgbClr val="000000"/>
                          </a:solidFill>
                          <a:effectLst/>
                          <a:latin typeface="Times New Roman" panose="02020603050405020304" pitchFamily="18" charset="0"/>
                          <a:ea typeface="Times New Roman"/>
                          <a:cs typeface="Times New Roman" panose="02020603050405020304" pitchFamily="18" charset="0"/>
                        </a:rPr>
                        <a:t>ARTAN İNDİRİM TUTARININ DEVRİ</a:t>
                      </a:r>
                      <a:r>
                        <a:rPr lang="tr-TR" sz="2400" b="1" baseline="0" dirty="0">
                          <a:solidFill>
                            <a:srgbClr val="000000"/>
                          </a:solidFill>
                          <a:effectLst/>
                          <a:latin typeface="Times New Roman" panose="02020603050405020304" pitchFamily="18" charset="0"/>
                          <a:ea typeface="Times New Roman"/>
                          <a:cs typeface="Times New Roman" panose="02020603050405020304" pitchFamily="18" charset="0"/>
                        </a:rPr>
                        <a:t> </a:t>
                      </a:r>
                      <a:r>
                        <a:rPr lang="tr-TR" sz="2400" b="1" dirty="0">
                          <a:solidFill>
                            <a:srgbClr val="000000"/>
                          </a:solidFill>
                          <a:effectLst/>
                          <a:latin typeface="Times New Roman" panose="02020603050405020304" pitchFamily="18" charset="0"/>
                          <a:ea typeface="Times New Roman"/>
                          <a:cs typeface="Times New Roman" panose="02020603050405020304" pitchFamily="18" charset="0"/>
                        </a:rPr>
                        <a:t>ENDEKSLENMESİ</a:t>
                      </a:r>
                      <a:endParaRPr lang="tr-TR" sz="2400" dirty="0">
                        <a:effectLst/>
                        <a:latin typeface="Times New Roman" panose="02020603050405020304" pitchFamily="18" charset="0"/>
                        <a:ea typeface="Calibri"/>
                        <a:cs typeface="Times New Roman" panose="02020603050405020304" pitchFamily="18" charset="0"/>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dirty="0">
                          <a:effectLst/>
                          <a:latin typeface="Times New Roman" panose="02020603050405020304" pitchFamily="18" charset="0"/>
                          <a:ea typeface="Times New Roman"/>
                          <a:cs typeface="Times New Roman" panose="02020603050405020304" pitchFamily="18" charset="0"/>
                        </a:rPr>
                        <a:t>ARTAN İNDİRİM TUTARI YENİDEN </a:t>
                      </a:r>
                      <a:r>
                        <a:rPr lang="tr-TR" sz="2400" b="1" dirty="0">
                          <a:effectLst/>
                          <a:highlight>
                            <a:srgbClr val="00FFFF"/>
                          </a:highlight>
                          <a:latin typeface="Times New Roman" panose="02020603050405020304" pitchFamily="18" charset="0"/>
                          <a:ea typeface="Times New Roman"/>
                          <a:cs typeface="Times New Roman" panose="02020603050405020304" pitchFamily="18" charset="0"/>
                        </a:rPr>
                        <a:t>DEĞERLEME ORANINDA ARTIRILARAK </a:t>
                      </a:r>
                      <a:r>
                        <a:rPr lang="tr-TR" sz="2400" b="1" dirty="0">
                          <a:solidFill>
                            <a:srgbClr val="0070C0"/>
                          </a:solidFill>
                          <a:effectLst/>
                          <a:latin typeface="Times New Roman" panose="02020603050405020304" pitchFamily="18" charset="0"/>
                          <a:ea typeface="Times New Roman"/>
                          <a:cs typeface="Times New Roman" panose="02020603050405020304" pitchFamily="18" charset="0"/>
                        </a:rPr>
                        <a:t>DEVREDER.</a:t>
                      </a:r>
                      <a:endParaRPr lang="tr-TR" sz="2400" b="1" dirty="0">
                        <a:solidFill>
                          <a:srgbClr val="0070C0"/>
                        </a:solidFill>
                        <a:effectLst/>
                        <a:latin typeface="Times New Roman" panose="02020603050405020304" pitchFamily="18" charset="0"/>
                        <a:ea typeface="Calibri"/>
                        <a:cs typeface="Times New Roman" panose="02020603050405020304" pitchFamily="18" charset="0"/>
                      </a:endParaRPr>
                    </a:p>
                    <a:p>
                      <a:pPr algn="ctr">
                        <a:lnSpc>
                          <a:spcPct val="150000"/>
                        </a:lnSpc>
                        <a:spcAft>
                          <a:spcPts val="0"/>
                        </a:spcAft>
                      </a:pPr>
                      <a:r>
                        <a:rPr lang="tr-TR" sz="2400" dirty="0">
                          <a:effectLst/>
                          <a:latin typeface="Times New Roman" panose="02020603050405020304" pitchFamily="18" charset="0"/>
                          <a:ea typeface="Times New Roman"/>
                          <a:cs typeface="Times New Roman" panose="02020603050405020304" pitchFamily="18" charset="0"/>
                        </a:rPr>
                        <a:t> </a:t>
                      </a:r>
                      <a:endParaRPr lang="tr-TR" sz="2400" dirty="0">
                        <a:effectLst/>
                        <a:latin typeface="Times New Roman" panose="02020603050405020304" pitchFamily="18" charset="0"/>
                        <a:ea typeface="Calibri"/>
                        <a:cs typeface="Times New Roman" panose="02020603050405020304" pitchFamily="18" charset="0"/>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dirty="0">
                          <a:effectLst/>
                          <a:latin typeface="Times New Roman" panose="02020603050405020304" pitchFamily="18" charset="0"/>
                          <a:ea typeface="Times New Roman"/>
                          <a:cs typeface="Times New Roman" panose="02020603050405020304" pitchFamily="18" charset="0"/>
                        </a:rPr>
                        <a:t>ARTAN İNDİRİM TUTARI YENİDEN </a:t>
                      </a:r>
                      <a:r>
                        <a:rPr lang="tr-TR" sz="2400" b="1" dirty="0">
                          <a:solidFill>
                            <a:schemeClr val="tx1"/>
                          </a:solidFill>
                          <a:effectLst/>
                          <a:highlight>
                            <a:srgbClr val="00FFFF"/>
                          </a:highlight>
                          <a:latin typeface="Times New Roman" panose="02020603050405020304" pitchFamily="18" charset="0"/>
                          <a:ea typeface="Times New Roman"/>
                          <a:cs typeface="Times New Roman" panose="02020603050405020304" pitchFamily="18" charset="0"/>
                        </a:rPr>
                        <a:t>DEĞERLEME ORANINDA ARTIRILARAK DEVREDER</a:t>
                      </a:r>
                      <a:r>
                        <a:rPr lang="tr-TR" sz="2400" dirty="0">
                          <a:effectLst/>
                          <a:latin typeface="Times New Roman" panose="02020603050405020304" pitchFamily="18" charset="0"/>
                          <a:ea typeface="Times New Roman"/>
                          <a:cs typeface="Times New Roman" panose="02020603050405020304" pitchFamily="18" charset="0"/>
                        </a:rPr>
                        <a:t>.</a:t>
                      </a:r>
                      <a:endParaRPr lang="tr-TR" sz="2400" dirty="0">
                        <a:effectLst/>
                        <a:latin typeface="Times New Roman" panose="02020603050405020304" pitchFamily="18" charset="0"/>
                        <a:ea typeface="Calibri"/>
                        <a:cs typeface="Times New Roman" panose="02020603050405020304" pitchFamily="18" charset="0"/>
                      </a:endParaRPr>
                    </a:p>
                    <a:p>
                      <a:pPr algn="ctr">
                        <a:lnSpc>
                          <a:spcPct val="150000"/>
                        </a:lnSpc>
                        <a:spcAft>
                          <a:spcPts val="0"/>
                        </a:spcAft>
                      </a:pPr>
                      <a:r>
                        <a:rPr lang="tr-TR" sz="2400" dirty="0">
                          <a:effectLst/>
                          <a:latin typeface="Times New Roman" panose="02020603050405020304" pitchFamily="18" charset="0"/>
                          <a:ea typeface="Times New Roman"/>
                          <a:cs typeface="Times New Roman" panose="02020603050405020304" pitchFamily="18" charset="0"/>
                        </a:rPr>
                        <a:t> </a:t>
                      </a:r>
                      <a:endParaRPr lang="tr-TR" sz="2400" dirty="0">
                        <a:effectLst/>
                        <a:latin typeface="Times New Roman" panose="02020603050405020304" pitchFamily="18" charset="0"/>
                        <a:ea typeface="Calibri"/>
                        <a:cs typeface="Times New Roman" panose="02020603050405020304" pitchFamily="18" charset="0"/>
                      </a:endParaRPr>
                    </a:p>
                  </a:txBody>
                  <a:tcPr marL="20789" marR="20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Slayt Numarası Yer Tutucusu 1">
            <a:extLst>
              <a:ext uri="{FF2B5EF4-FFF2-40B4-BE49-F238E27FC236}">
                <a16:creationId xmlns:a16="http://schemas.microsoft.com/office/drawing/2014/main" id="{BC8A5E84-CB00-3082-A9C2-36898F7365BC}"/>
              </a:ext>
            </a:extLst>
          </p:cNvPr>
          <p:cNvSpPr>
            <a:spLocks noGrp="1"/>
          </p:cNvSpPr>
          <p:nvPr>
            <p:ph type="sldNum" sz="quarter" idx="12"/>
          </p:nvPr>
        </p:nvSpPr>
        <p:spPr/>
        <p:txBody>
          <a:bodyPr/>
          <a:lstStyle/>
          <a:p>
            <a:fld id="{2CEB5BB1-9E20-481F-B7EE-B089C484B85F}" type="slidenum">
              <a:rPr lang="tr-TR" smtClean="0"/>
              <a:t>109</a:t>
            </a:fld>
            <a:endParaRPr lang="tr-TR" dirty="0"/>
          </a:p>
        </p:txBody>
      </p:sp>
    </p:spTree>
    <p:extLst>
      <p:ext uri="{BB962C8B-B14F-4D97-AF65-F5344CB8AC3E}">
        <p14:creationId xmlns:p14="http://schemas.microsoft.com/office/powerpoint/2010/main" val="8792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5DF33F7-D809-3A88-73EC-B4E89F8857D9}"/>
              </a:ext>
            </a:extLst>
          </p:cNvPr>
          <p:cNvSpPr>
            <a:spLocks noGrp="1"/>
          </p:cNvSpPr>
          <p:nvPr>
            <p:ph idx="1"/>
          </p:nvPr>
        </p:nvSpPr>
        <p:spPr>
          <a:xfrm>
            <a:off x="276045" y="284670"/>
            <a:ext cx="11662913" cy="6392173"/>
          </a:xfrm>
          <a:solidFill>
            <a:schemeClr val="tx2">
              <a:lumMod val="10000"/>
              <a:lumOff val="90000"/>
            </a:schemeClr>
          </a:solidFill>
        </p:spPr>
        <p:txBody>
          <a:bodyPr>
            <a:noAutofit/>
          </a:bodyPr>
          <a:lstStyle/>
          <a:p>
            <a:pPr marL="0" indent="0" algn="just">
              <a:buNone/>
            </a:pPr>
            <a:r>
              <a:rPr lang="tr-TR" b="1" u="sng" dirty="0">
                <a:latin typeface="Times New Roman" panose="02020603050405020304" pitchFamily="18" charset="0"/>
                <a:cs typeface="Times New Roman" panose="02020603050405020304" pitchFamily="18" charset="0"/>
              </a:rPr>
              <a:t>(2) Kooperatifler: </a:t>
            </a:r>
            <a:r>
              <a:rPr lang="tr-TR" b="1" dirty="0">
                <a:solidFill>
                  <a:srgbClr val="FF0000"/>
                </a:solidFill>
                <a:latin typeface="Times New Roman" panose="02020603050405020304" pitchFamily="18" charset="0"/>
                <a:cs typeface="Times New Roman" panose="02020603050405020304" pitchFamily="18" charset="0"/>
              </a:rPr>
              <a:t>Kooperatifler Kanununa veya özel kanunlarına göre kurulan kooperatifler ile benzer nitelikteki yabancı kooperatifleri ifade eder.</a:t>
            </a:r>
          </a:p>
          <a:p>
            <a:pPr marL="0" indent="0" algn="just">
              <a:buNone/>
            </a:pPr>
            <a:r>
              <a:rPr lang="tr-TR" b="1" u="sng" dirty="0">
                <a:latin typeface="Times New Roman" panose="02020603050405020304" pitchFamily="18" charset="0"/>
                <a:cs typeface="Times New Roman" panose="02020603050405020304" pitchFamily="18" charset="0"/>
              </a:rPr>
              <a:t>(3) İktisadî kamu kuruluşları: </a:t>
            </a:r>
            <a:r>
              <a:rPr lang="tr-TR" dirty="0">
                <a:latin typeface="Times New Roman" panose="02020603050405020304" pitchFamily="18" charset="0"/>
                <a:cs typeface="Times New Roman" panose="02020603050405020304" pitchFamily="18" charset="0"/>
              </a:rPr>
              <a:t>Devlete, il özel idarelerine, belediyelere, diğer kamu idarelerine ve kuruluşlarına </a:t>
            </a:r>
            <a:r>
              <a:rPr lang="tr-TR" b="1" dirty="0">
                <a:highlight>
                  <a:srgbClr val="00FFFF"/>
                </a:highlight>
                <a:latin typeface="Times New Roman" panose="02020603050405020304" pitchFamily="18" charset="0"/>
                <a:cs typeface="Times New Roman" panose="02020603050405020304" pitchFamily="18" charset="0"/>
              </a:rPr>
              <a:t>ait</a:t>
            </a:r>
            <a:r>
              <a:rPr lang="tr-TR" dirty="0">
                <a:latin typeface="Times New Roman" panose="02020603050405020304" pitchFamily="18" charset="0"/>
                <a:cs typeface="Times New Roman" panose="02020603050405020304" pitchFamily="18" charset="0"/>
              </a:rPr>
              <a:t> veya </a:t>
            </a:r>
            <a:r>
              <a:rPr lang="tr-TR" b="1" dirty="0">
                <a:highlight>
                  <a:srgbClr val="00FFFF"/>
                </a:highlight>
                <a:latin typeface="Times New Roman" panose="02020603050405020304" pitchFamily="18" charset="0"/>
                <a:cs typeface="Times New Roman" panose="02020603050405020304" pitchFamily="18" charset="0"/>
              </a:rPr>
              <a:t>bağlı olup, </a:t>
            </a:r>
            <a:r>
              <a:rPr lang="tr-TR" dirty="0">
                <a:latin typeface="Times New Roman" panose="02020603050405020304" pitchFamily="18" charset="0"/>
                <a:cs typeface="Times New Roman" panose="02020603050405020304" pitchFamily="18" charset="0"/>
              </a:rPr>
              <a:t>faaliyetleri </a:t>
            </a:r>
            <a:r>
              <a:rPr lang="tr-TR" b="1" dirty="0">
                <a:latin typeface="Times New Roman" panose="02020603050405020304" pitchFamily="18" charset="0"/>
                <a:cs typeface="Times New Roman" panose="02020603050405020304" pitchFamily="18" charset="0"/>
              </a:rPr>
              <a:t>devamlı bulunan </a:t>
            </a:r>
            <a:r>
              <a:rPr lang="tr-TR" dirty="0">
                <a:latin typeface="Times New Roman" panose="02020603050405020304" pitchFamily="18" charset="0"/>
                <a:cs typeface="Times New Roman" panose="02020603050405020304" pitchFamily="18" charset="0"/>
              </a:rPr>
              <a:t>ve birinci ve ikinci fıkralar dışında kalan ticarî, sınaî ve ziraî işletmeler iktisadî kamu kuruluşudur.</a:t>
            </a:r>
          </a:p>
          <a:p>
            <a:pPr marL="0" indent="0" algn="just">
              <a:buNone/>
            </a:pPr>
            <a:r>
              <a:rPr lang="tr-TR" dirty="0">
                <a:latin typeface="Times New Roman" panose="02020603050405020304" pitchFamily="18" charset="0"/>
                <a:cs typeface="Times New Roman" panose="02020603050405020304" pitchFamily="18" charset="0"/>
              </a:rPr>
              <a:t>4) Yabancı devletlere, yabancı kamu idare ve kuruluşlarına ait veya bağlı olup, bu maddenin birinci ve ikinci fıkraları dışında kalan ticarî, sınaî ve ziraî işletmeler, iktisadî kamu kuruluşu gibi değerlendirilir.</a:t>
            </a:r>
          </a:p>
          <a:p>
            <a:pPr marL="0" indent="0" algn="just">
              <a:buNone/>
            </a:pPr>
            <a:r>
              <a:rPr lang="tr-TR" b="1" u="sng" dirty="0">
                <a:latin typeface="Times New Roman" panose="02020603050405020304" pitchFamily="18" charset="0"/>
                <a:cs typeface="Times New Roman" panose="02020603050405020304" pitchFamily="18" charset="0"/>
              </a:rPr>
              <a:t>(5) Dernek veya vakıflara ait iktisadî işletmeler: </a:t>
            </a:r>
            <a:r>
              <a:rPr lang="tr-TR" b="1" dirty="0">
                <a:highlight>
                  <a:srgbClr val="00FFFF"/>
                </a:highlight>
                <a:latin typeface="Times New Roman" panose="02020603050405020304" pitchFamily="18" charset="0"/>
                <a:cs typeface="Times New Roman" panose="02020603050405020304" pitchFamily="18" charset="0"/>
              </a:rPr>
              <a:t>D</a:t>
            </a:r>
            <a:r>
              <a:rPr lang="tr-TR" b="1" u="sng" dirty="0">
                <a:highlight>
                  <a:srgbClr val="00FFFF"/>
                </a:highlight>
                <a:latin typeface="Times New Roman" panose="02020603050405020304" pitchFamily="18" charset="0"/>
                <a:cs typeface="Times New Roman" panose="02020603050405020304" pitchFamily="18" charset="0"/>
              </a:rPr>
              <a:t>ernek veya vakıflara ait veya bağlı olup</a:t>
            </a:r>
            <a:r>
              <a:rPr lang="tr-TR" b="1" dirty="0">
                <a:highlight>
                  <a:srgbClr val="00FFFF"/>
                </a:highlight>
                <a:latin typeface="Times New Roman" panose="02020603050405020304" pitchFamily="18" charset="0"/>
                <a:cs typeface="Times New Roman" panose="02020603050405020304" pitchFamily="18" charset="0"/>
              </a:rPr>
              <a:t> faaliyetleri </a:t>
            </a:r>
            <a:r>
              <a:rPr lang="tr-TR" b="1" u="sng" dirty="0">
                <a:highlight>
                  <a:srgbClr val="00FFFF"/>
                </a:highlight>
                <a:latin typeface="Times New Roman" panose="02020603050405020304" pitchFamily="18" charset="0"/>
                <a:cs typeface="Times New Roman" panose="02020603050405020304" pitchFamily="18" charset="0"/>
              </a:rPr>
              <a:t>devamlı</a:t>
            </a:r>
            <a:r>
              <a:rPr lang="tr-TR" b="1" dirty="0">
                <a:highlight>
                  <a:srgbClr val="00FFFF"/>
                </a:highlight>
                <a:latin typeface="Times New Roman" panose="02020603050405020304" pitchFamily="18" charset="0"/>
                <a:cs typeface="Times New Roman" panose="02020603050405020304" pitchFamily="18" charset="0"/>
              </a:rPr>
              <a:t> bulunan ve bu maddenin birinci ve ikinci fıkraları dışında kalan ticarî, sınaî ve ziraî işletmeler ile benzer nitelikteki yabancı işletmeler, dernek veya vakıfların iktisadî işletmeleridir. </a:t>
            </a:r>
            <a:r>
              <a:rPr lang="tr-TR" dirty="0">
                <a:latin typeface="Times New Roman" panose="02020603050405020304" pitchFamily="18" charset="0"/>
                <a:cs typeface="Times New Roman" panose="02020603050405020304" pitchFamily="18" charset="0"/>
              </a:rPr>
              <a:t>Bu Kanunun uygulanmasında </a:t>
            </a:r>
            <a:r>
              <a:rPr lang="tr-TR" b="1" u="sng" dirty="0">
                <a:latin typeface="Times New Roman" panose="02020603050405020304" pitchFamily="18" charset="0"/>
                <a:cs typeface="Times New Roman" panose="02020603050405020304" pitchFamily="18" charset="0"/>
              </a:rPr>
              <a:t>sendikalar dernek; cemaatler ise vakıf sayılır.</a:t>
            </a:r>
          </a:p>
        </p:txBody>
      </p:sp>
      <p:sp>
        <p:nvSpPr>
          <p:cNvPr id="2" name="Slayt Numarası Yer Tutucusu 1">
            <a:extLst>
              <a:ext uri="{FF2B5EF4-FFF2-40B4-BE49-F238E27FC236}">
                <a16:creationId xmlns:a16="http://schemas.microsoft.com/office/drawing/2014/main" id="{E07D8326-6561-2061-DB5F-BB7A1629CCF4}"/>
              </a:ext>
            </a:extLst>
          </p:cNvPr>
          <p:cNvSpPr>
            <a:spLocks noGrp="1"/>
          </p:cNvSpPr>
          <p:nvPr>
            <p:ph type="sldNum" sz="quarter" idx="12"/>
          </p:nvPr>
        </p:nvSpPr>
        <p:spPr/>
        <p:txBody>
          <a:bodyPr/>
          <a:lstStyle/>
          <a:p>
            <a:fld id="{2CEB5BB1-9E20-481F-B7EE-B089C484B85F}" type="slidenum">
              <a:rPr lang="tr-TR" smtClean="0"/>
              <a:t>11</a:t>
            </a:fld>
            <a:endParaRPr lang="tr-TR" dirty="0"/>
          </a:p>
        </p:txBody>
      </p:sp>
    </p:spTree>
    <p:extLst>
      <p:ext uri="{BB962C8B-B14F-4D97-AF65-F5344CB8AC3E}">
        <p14:creationId xmlns:p14="http://schemas.microsoft.com/office/powerpoint/2010/main" val="13294092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a:extLst>
              <a:ext uri="{FF2B5EF4-FFF2-40B4-BE49-F238E27FC236}">
                <a16:creationId xmlns:a16="http://schemas.microsoft.com/office/drawing/2014/main" id="{5B3EFF4B-CC5C-511D-B94F-5E397A88FFE0}"/>
              </a:ext>
            </a:extLst>
          </p:cNvPr>
          <p:cNvSpPr>
            <a:spLocks noGrp="1"/>
          </p:cNvSpPr>
          <p:nvPr>
            <p:ph type="sldNum" sz="quarter" idx="12"/>
          </p:nvPr>
        </p:nvSpPr>
        <p:spPr>
          <a:xfrm>
            <a:off x="7979664" y="6237478"/>
            <a:ext cx="2133600" cy="365125"/>
          </a:xfrm>
        </p:spPr>
        <p:txBody>
          <a:bodyPr/>
          <a:lstStyle/>
          <a:p>
            <a:fld id="{E1080B20-D45B-492D-86E8-780F5FEE2AC0}" type="slidenum">
              <a:rPr lang="tr-TR" altLang="tr-TR" smtClean="0"/>
              <a:pPr/>
              <a:t>110</a:t>
            </a:fld>
            <a:endParaRPr lang="tr-TR" altLang="tr-TR"/>
          </a:p>
        </p:txBody>
      </p:sp>
      <p:sp>
        <p:nvSpPr>
          <p:cNvPr id="5" name="Metin kutusu 4">
            <a:extLst>
              <a:ext uri="{FF2B5EF4-FFF2-40B4-BE49-F238E27FC236}">
                <a16:creationId xmlns:a16="http://schemas.microsoft.com/office/drawing/2014/main" id="{8BF1501B-51F3-8687-F89D-EAAEE4037D87}"/>
              </a:ext>
            </a:extLst>
          </p:cNvPr>
          <p:cNvSpPr txBox="1"/>
          <p:nvPr/>
        </p:nvSpPr>
        <p:spPr>
          <a:xfrm>
            <a:off x="381662" y="1890265"/>
            <a:ext cx="11333009" cy="3785652"/>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Sanayi ve Teknoloji Bakanlığı bütçesinden girişim sermayesi fonlarına destek bütçesi aktarılabilir. Girişim sermayesi desteği kapsamında </a:t>
            </a:r>
            <a:r>
              <a:rPr lang="tr-TR" sz="2400" b="1" u="sng" dirty="0">
                <a:latin typeface="Times New Roman" panose="02020603050405020304" pitchFamily="18" charset="0"/>
                <a:cs typeface="Times New Roman" panose="02020603050405020304" pitchFamily="18" charset="0"/>
              </a:rPr>
              <a:t>kaynakların aktarıldığı </a:t>
            </a:r>
            <a:r>
              <a:rPr lang="tr-TR" sz="2400" dirty="0">
                <a:latin typeface="Times New Roman" panose="02020603050405020304" pitchFamily="18" charset="0"/>
                <a:cs typeface="Times New Roman" panose="02020603050405020304" pitchFamily="18" charset="0"/>
              </a:rPr>
              <a:t>girişim sermayesi fonlarından ya da bu fonların </a:t>
            </a:r>
            <a:r>
              <a:rPr lang="tr-TR" sz="2400" b="1" u="sng" dirty="0">
                <a:latin typeface="Times New Roman" panose="02020603050405020304" pitchFamily="18" charset="0"/>
                <a:cs typeface="Times New Roman" panose="02020603050405020304" pitchFamily="18" charset="0"/>
              </a:rPr>
              <a:t>YATIRIM YAPTIĞI FONLARIN YATIRIMLARINDAN YARARLANAN </a:t>
            </a:r>
            <a:r>
              <a:rPr lang="tr-TR" sz="2400" b="1" dirty="0">
                <a:latin typeface="Times New Roman" panose="02020603050405020304" pitchFamily="18" charset="0"/>
                <a:cs typeface="Times New Roman" panose="02020603050405020304" pitchFamily="18" charset="0"/>
              </a:rPr>
              <a:t>ŞİRKETLERE, </a:t>
            </a:r>
            <a:r>
              <a:rPr lang="tr-TR" sz="2400" b="1" dirty="0">
                <a:highlight>
                  <a:srgbClr val="00FF00"/>
                </a:highlight>
                <a:latin typeface="Times New Roman" panose="02020603050405020304" pitchFamily="18" charset="0"/>
                <a:cs typeface="Times New Roman" panose="02020603050405020304" pitchFamily="18" charset="0"/>
              </a:rPr>
              <a:t>GELİR VE KURUMLAR </a:t>
            </a:r>
            <a:r>
              <a:rPr lang="tr-TR" sz="2000" b="1" u="sng" dirty="0">
                <a:highlight>
                  <a:srgbClr val="00FF00"/>
                </a:highlight>
                <a:latin typeface="Times New Roman" panose="02020603050405020304" pitchFamily="18" charset="0"/>
                <a:cs typeface="Times New Roman" panose="02020603050405020304" pitchFamily="18" charset="0"/>
              </a:rPr>
              <a:t>VERGİSİ</a:t>
            </a:r>
            <a:r>
              <a:rPr lang="tr-TR" sz="2000" b="1" u="sng" dirty="0">
                <a:highlight>
                  <a:srgbClr val="00FFFF"/>
                </a:highlight>
                <a:latin typeface="Times New Roman" panose="02020603050405020304" pitchFamily="18" charset="0"/>
                <a:cs typeface="Times New Roman" panose="02020603050405020304" pitchFamily="18" charset="0"/>
              </a:rPr>
              <a:t> MÜKELLEFLERİ TARAFINDAN SAĞLANAN SERMAYE DESTEKLERİNİN </a:t>
            </a:r>
            <a:r>
              <a:rPr lang="tr-TR" sz="2400" b="1" u="sng" dirty="0">
                <a:highlight>
                  <a:srgbClr val="00FFFF"/>
                </a:highlight>
                <a:latin typeface="Times New Roman" panose="02020603050405020304" pitchFamily="18" charset="0"/>
                <a:cs typeface="Times New Roman" panose="02020603050405020304" pitchFamily="18" charset="0"/>
              </a:rPr>
              <a:t>beyan edilen gelirin veya kurum kazancının </a:t>
            </a:r>
            <a:r>
              <a:rPr lang="tr-TR" sz="2400" b="1" u="sng" dirty="0">
                <a:highlight>
                  <a:srgbClr val="FFFF00"/>
                </a:highlight>
                <a:latin typeface="Times New Roman" panose="02020603050405020304" pitchFamily="18" charset="0"/>
                <a:cs typeface="Times New Roman" panose="02020603050405020304" pitchFamily="18" charset="0"/>
              </a:rPr>
              <a:t>yüzde onunu </a:t>
            </a:r>
            <a:r>
              <a:rPr lang="tr-TR" sz="2400" b="1" u="sng" dirty="0">
                <a:highlight>
                  <a:srgbClr val="00FFFF"/>
                </a:highlight>
                <a:latin typeface="Times New Roman" panose="02020603050405020304" pitchFamily="18" charset="0"/>
                <a:cs typeface="Times New Roman" panose="02020603050405020304" pitchFamily="18" charset="0"/>
              </a:rPr>
              <a:t>ve </a:t>
            </a:r>
            <a:r>
              <a:rPr lang="tr-TR" sz="2400" b="1" u="sng" dirty="0">
                <a:highlight>
                  <a:srgbClr val="FFFF00"/>
                </a:highlight>
                <a:latin typeface="Times New Roman" panose="02020603050405020304" pitchFamily="18" charset="0"/>
                <a:cs typeface="Times New Roman" panose="02020603050405020304" pitchFamily="18" charset="0"/>
              </a:rPr>
              <a:t>öz sermayenin yüzde yirmisini</a:t>
            </a:r>
            <a:r>
              <a:rPr lang="tr-TR" sz="2400" b="1" u="sng" dirty="0">
                <a:highlight>
                  <a:srgbClr val="00FFFF"/>
                </a:highlight>
                <a:latin typeface="Times New Roman" panose="02020603050405020304" pitchFamily="18" charset="0"/>
                <a:cs typeface="Times New Roman" panose="02020603050405020304" pitchFamily="18" charset="0"/>
              </a:rPr>
              <a:t> aşmayan kısmı 193 sayılı Kanunun 89 uncu maddesi uyarınca ticari kazancın ve 5520 sayılı Kanunun 10 uncu maddesine göre kurum kazancının tespitinde indirim konusu yapılır. </a:t>
            </a:r>
            <a:r>
              <a:rPr lang="tr-TR" sz="2400" dirty="0">
                <a:latin typeface="Times New Roman" panose="02020603050405020304" pitchFamily="18" charset="0"/>
                <a:cs typeface="Times New Roman" panose="02020603050405020304" pitchFamily="18" charset="0"/>
              </a:rPr>
              <a:t>Bu kapsamda yapılacak indirim tutarı yıllık </a:t>
            </a:r>
            <a:r>
              <a:rPr lang="tr-TR" sz="2400" b="1" u="sng" dirty="0">
                <a:latin typeface="Times New Roman" panose="02020603050405020304" pitchFamily="18" charset="0"/>
                <a:cs typeface="Times New Roman" panose="02020603050405020304" pitchFamily="18" charset="0"/>
              </a:rPr>
              <a:t>1.000.000 Türk lirasını aşamaz. </a:t>
            </a:r>
          </a:p>
        </p:txBody>
      </p:sp>
      <p:sp>
        <p:nvSpPr>
          <p:cNvPr id="4" name="Dikdörtgen 3">
            <a:extLst>
              <a:ext uri="{FF2B5EF4-FFF2-40B4-BE49-F238E27FC236}">
                <a16:creationId xmlns:a16="http://schemas.microsoft.com/office/drawing/2014/main" id="{A9147B32-3414-03A1-31D4-A761B0D7671A}"/>
              </a:ext>
            </a:extLst>
          </p:cNvPr>
          <p:cNvSpPr/>
          <p:nvPr/>
        </p:nvSpPr>
        <p:spPr>
          <a:xfrm>
            <a:off x="448574" y="1009291"/>
            <a:ext cx="11266097" cy="3526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latin typeface="Times New Roman" panose="02020603050405020304" pitchFamily="18" charset="0"/>
                <a:cs typeface="Times New Roman" panose="02020603050405020304" pitchFamily="18" charset="0"/>
              </a:rPr>
              <a:t>5746 sayılı kanunun 3.</a:t>
            </a:r>
            <a:r>
              <a:rPr lang="tr-TR" sz="2400" dirty="0">
                <a:solidFill>
                  <a:schemeClr val="tx1"/>
                </a:solidFill>
                <a:latin typeface="Times New Roman" panose="02020603050405020304" pitchFamily="18" charset="0"/>
                <a:cs typeface="Times New Roman" panose="02020603050405020304" pitchFamily="18" charset="0"/>
              </a:rPr>
              <a:t> maddesine eklenen 13 </a:t>
            </a:r>
            <a:r>
              <a:rPr lang="tr-TR" sz="2400" dirty="0" err="1">
                <a:solidFill>
                  <a:schemeClr val="tx1"/>
                </a:solidFill>
                <a:latin typeface="Times New Roman" panose="02020603050405020304" pitchFamily="18" charset="0"/>
                <a:cs typeface="Times New Roman" panose="02020603050405020304" pitchFamily="18" charset="0"/>
              </a:rPr>
              <a:t>no’lu</a:t>
            </a:r>
            <a:r>
              <a:rPr lang="tr-TR" sz="2400" dirty="0">
                <a:solidFill>
                  <a:schemeClr val="tx1"/>
                </a:solidFill>
                <a:latin typeface="Times New Roman" panose="02020603050405020304" pitchFamily="18" charset="0"/>
                <a:cs typeface="Times New Roman" panose="02020603050405020304" pitchFamily="18" charset="0"/>
              </a:rPr>
              <a:t> fıkra)</a:t>
            </a:r>
          </a:p>
        </p:txBody>
      </p:sp>
      <p:sp>
        <p:nvSpPr>
          <p:cNvPr id="2" name="Dikdörtgen 1">
            <a:extLst>
              <a:ext uri="{FF2B5EF4-FFF2-40B4-BE49-F238E27FC236}">
                <a16:creationId xmlns:a16="http://schemas.microsoft.com/office/drawing/2014/main" id="{40D28C09-6F88-C170-3682-8938575525DC}"/>
              </a:ext>
            </a:extLst>
          </p:cNvPr>
          <p:cNvSpPr/>
          <p:nvPr/>
        </p:nvSpPr>
        <p:spPr>
          <a:xfrm>
            <a:off x="448574" y="367540"/>
            <a:ext cx="11266097" cy="43282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u="sng" dirty="0">
                <a:solidFill>
                  <a:schemeClr val="tx1"/>
                </a:solidFill>
                <a:latin typeface="Times New Roman" panose="02020603050405020304" pitchFamily="18" charset="0"/>
                <a:cs typeface="Times New Roman" panose="02020603050405020304" pitchFamily="18" charset="0"/>
              </a:rPr>
              <a:t>Girişim Sermayesi Desteği: </a:t>
            </a:r>
          </a:p>
        </p:txBody>
      </p:sp>
    </p:spTree>
    <p:extLst>
      <p:ext uri="{BB962C8B-B14F-4D97-AF65-F5344CB8AC3E}">
        <p14:creationId xmlns:p14="http://schemas.microsoft.com/office/powerpoint/2010/main" val="16191428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8D10D92-760C-AB6C-DE70-A0D40E9ADB60}"/>
              </a:ext>
            </a:extLst>
          </p:cNvPr>
          <p:cNvSpPr txBox="1"/>
          <p:nvPr/>
        </p:nvSpPr>
        <p:spPr>
          <a:xfrm>
            <a:off x="321366" y="999572"/>
            <a:ext cx="11549268" cy="5632311"/>
          </a:xfrm>
          <a:prstGeom prst="rect">
            <a:avLst/>
          </a:prstGeom>
          <a:solidFill>
            <a:schemeClr val="accent1">
              <a:lumMod val="20000"/>
              <a:lumOff val="80000"/>
            </a:schemeClr>
          </a:solidFill>
        </p:spPr>
        <p:txBody>
          <a:bodyPr wrap="square">
            <a:spAutoFit/>
          </a:bodyPr>
          <a:lstStyle/>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Yıllık beyanname üzerinden yararlanılan ARGE indirim tutarı </a:t>
            </a:r>
            <a:r>
              <a:rPr lang="tr-TR" sz="2400" b="1" u="sng" dirty="0">
                <a:latin typeface="Times New Roman" panose="02020603050405020304" pitchFamily="18" charset="0"/>
                <a:cs typeface="Times New Roman" panose="02020603050405020304" pitchFamily="18" charset="0"/>
              </a:rPr>
              <a:t>5.000.000 Türk lirası ve üzerinde olan kurumlar vergisi mükellefleri tarafından, </a:t>
            </a:r>
            <a:r>
              <a:rPr lang="tr-TR" sz="2400" dirty="0">
                <a:latin typeface="Times New Roman" panose="02020603050405020304" pitchFamily="18" charset="0"/>
                <a:cs typeface="Times New Roman" panose="02020603050405020304" pitchFamily="18" charset="0"/>
              </a:rPr>
              <a:t>bu tutarın yüzde </a:t>
            </a:r>
            <a:r>
              <a:rPr lang="tr-TR" sz="2400" b="1" dirty="0">
                <a:highlight>
                  <a:srgbClr val="00FFFF"/>
                </a:highlight>
                <a:latin typeface="Times New Roman" panose="02020603050405020304" pitchFamily="18" charset="0"/>
                <a:cs typeface="Times New Roman" panose="02020603050405020304" pitchFamily="18" charset="0"/>
              </a:rPr>
              <a:t>%3</a:t>
            </a:r>
            <a:r>
              <a:rPr lang="tr-TR" sz="2400" b="1" dirty="0">
                <a:latin typeface="Times New Roman" panose="02020603050405020304" pitchFamily="18" charset="0"/>
                <a:cs typeface="Times New Roman" panose="02020603050405020304" pitchFamily="18" charset="0"/>
              </a:rPr>
              <a:t> PASİFTE GEÇİCİ BİR HESABA AKTARILIR. </a:t>
            </a:r>
            <a:r>
              <a:rPr lang="tr-TR" sz="2400" dirty="0">
                <a:latin typeface="Times New Roman" panose="02020603050405020304" pitchFamily="18" charset="0"/>
                <a:cs typeface="Times New Roman" panose="02020603050405020304" pitchFamily="18" charset="0"/>
              </a:rPr>
              <a:t>Bu fıkra kapsamında aktarılması gereken tutar yükümlülüğü, yıllık bazda </a:t>
            </a:r>
            <a:r>
              <a:rPr lang="tr-TR" sz="2400" b="1" u="sng" dirty="0">
                <a:latin typeface="Times New Roman" panose="02020603050405020304" pitchFamily="18" charset="0"/>
                <a:cs typeface="Times New Roman" panose="02020603050405020304" pitchFamily="18" charset="0"/>
              </a:rPr>
              <a:t>100.000.000 Türk lirası </a:t>
            </a:r>
            <a:r>
              <a:rPr lang="tr-TR" sz="2400" dirty="0">
                <a:latin typeface="Times New Roman" panose="02020603050405020304" pitchFamily="18" charset="0"/>
                <a:cs typeface="Times New Roman" panose="02020603050405020304" pitchFamily="18" charset="0"/>
              </a:rPr>
              <a:t>ile sınırlıdır. </a:t>
            </a:r>
            <a:r>
              <a:rPr lang="tr-TR" sz="2400" b="1" i="1" u="sng" dirty="0">
                <a:latin typeface="Times New Roman" panose="02020603050405020304" pitchFamily="18" charset="0"/>
                <a:cs typeface="Times New Roman" panose="02020603050405020304" pitchFamily="18" charset="0"/>
              </a:rPr>
              <a:t>(31/12/2025 TARİHLİ VE 10803 SAYILI CUMHURBAŞKANI KARARI)</a:t>
            </a: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Bu tutarın, geçici hesabın oluştuğu </a:t>
            </a:r>
            <a:r>
              <a:rPr lang="tr-TR" sz="2400" b="1" dirty="0">
                <a:highlight>
                  <a:srgbClr val="00FFFF"/>
                </a:highlight>
                <a:latin typeface="Times New Roman" panose="02020603050405020304" pitchFamily="18" charset="0"/>
                <a:cs typeface="Times New Roman" panose="02020603050405020304" pitchFamily="18" charset="0"/>
              </a:rPr>
              <a:t>yılın sonuna kadar </a:t>
            </a:r>
            <a:r>
              <a:rPr lang="tr-TR" sz="2400" dirty="0">
                <a:latin typeface="Times New Roman" panose="02020603050405020304" pitchFamily="18" charset="0"/>
                <a:cs typeface="Times New Roman" panose="02020603050405020304" pitchFamily="18" charset="0"/>
              </a:rPr>
              <a:t>Türkiye’de yerleşik girişimcilere yatırım yapmak üzere kurulmuş </a:t>
            </a:r>
            <a:r>
              <a:rPr lang="tr-TR" sz="2400" b="1" i="1" u="sng" dirty="0">
                <a:highlight>
                  <a:srgbClr val="FFFF00"/>
                </a:highlight>
                <a:latin typeface="Times New Roman" panose="02020603050405020304" pitchFamily="18" charset="0"/>
                <a:cs typeface="Times New Roman" panose="02020603050405020304" pitchFamily="18" charset="0"/>
              </a:rPr>
              <a:t>GİRİŞİM SERMAYESİ YATIRIM FONU </a:t>
            </a:r>
            <a:r>
              <a:rPr lang="tr-TR" sz="2400" b="1" dirty="0">
                <a:latin typeface="Times New Roman" panose="02020603050405020304" pitchFamily="18" charset="0"/>
                <a:cs typeface="Times New Roman" panose="02020603050405020304" pitchFamily="18" charset="0"/>
              </a:rPr>
              <a:t>P</a:t>
            </a:r>
            <a:r>
              <a:rPr lang="tr-TR" sz="2400" dirty="0">
                <a:latin typeface="Times New Roman" panose="02020603050405020304" pitchFamily="18" charset="0"/>
                <a:cs typeface="Times New Roman" panose="02020603050405020304" pitchFamily="18" charset="0"/>
              </a:rPr>
              <a:t>AYLARININ SATIN ALINMASI VEYA </a:t>
            </a:r>
            <a:r>
              <a:rPr lang="tr-TR" sz="2400" b="1" i="1" u="sng" dirty="0">
                <a:highlight>
                  <a:srgbClr val="FFFF00"/>
                </a:highlight>
                <a:latin typeface="Times New Roman" panose="02020603050405020304" pitchFamily="18" charset="0"/>
                <a:cs typeface="Times New Roman" panose="02020603050405020304" pitchFamily="18" charset="0"/>
              </a:rPr>
              <a:t>GİRİŞİM SERMAYESİ YATIRIM ORTAKLIKLARI </a:t>
            </a:r>
            <a:r>
              <a:rPr lang="tr-TR" sz="2400" dirty="0">
                <a:latin typeface="Times New Roman" panose="02020603050405020304" pitchFamily="18" charset="0"/>
                <a:cs typeface="Times New Roman" panose="02020603050405020304" pitchFamily="18" charset="0"/>
              </a:rPr>
              <a:t>YA DA </a:t>
            </a:r>
            <a:r>
              <a:rPr lang="tr-TR" sz="2400" b="1" dirty="0">
                <a:latin typeface="Times New Roman" panose="02020603050405020304" pitchFamily="18" charset="0"/>
                <a:cs typeface="Times New Roman" panose="02020603050405020304" pitchFamily="18" charset="0"/>
              </a:rPr>
              <a:t>4691 SAYILI KANUN KAPSAMINDAKİ </a:t>
            </a:r>
            <a:r>
              <a:rPr lang="tr-TR" sz="2400" b="1" dirty="0">
                <a:highlight>
                  <a:srgbClr val="FFFF00"/>
                </a:highlight>
                <a:latin typeface="Times New Roman" panose="02020603050405020304" pitchFamily="18" charset="0"/>
                <a:cs typeface="Times New Roman" panose="02020603050405020304" pitchFamily="18" charset="0"/>
              </a:rPr>
              <a:t>KULUÇKA MERKEZLERİNDE </a:t>
            </a:r>
            <a:r>
              <a:rPr lang="tr-TR" sz="2400" dirty="0">
                <a:latin typeface="Times New Roman" panose="02020603050405020304" pitchFamily="18" charset="0"/>
                <a:cs typeface="Times New Roman" panose="02020603050405020304" pitchFamily="18" charset="0"/>
              </a:rPr>
              <a:t>faaliyette bulunan girişimcilere </a:t>
            </a:r>
            <a:r>
              <a:rPr lang="tr-TR" sz="2400" b="1" i="1" u="sng" dirty="0">
                <a:highlight>
                  <a:srgbClr val="FFFF00"/>
                </a:highlight>
                <a:latin typeface="Times New Roman" panose="02020603050405020304" pitchFamily="18" charset="0"/>
                <a:cs typeface="Times New Roman" panose="02020603050405020304" pitchFamily="18" charset="0"/>
              </a:rPr>
              <a:t>SERMAYE OLARAK KONULMASI </a:t>
            </a:r>
            <a:r>
              <a:rPr lang="tr-TR" sz="2400" dirty="0">
                <a:latin typeface="Times New Roman" panose="02020603050405020304" pitchFamily="18" charset="0"/>
                <a:cs typeface="Times New Roman" panose="02020603050405020304" pitchFamily="18" charset="0"/>
              </a:rPr>
              <a:t>şarttır. </a:t>
            </a:r>
            <a:r>
              <a:rPr lang="tr-TR" sz="2400" b="1" u="sng" dirty="0">
                <a:latin typeface="Times New Roman" panose="02020603050405020304" pitchFamily="18" charset="0"/>
                <a:cs typeface="Times New Roman" panose="02020603050405020304" pitchFamily="18" charset="0"/>
              </a:rPr>
              <a:t>Söz konusu tutarın ilgili yılın sonuna kadar aktarılmaması durumunda, bu Kanun kapsamında yıllık beyanname üzerinden indirim konusu yapılan tutarın </a:t>
            </a:r>
            <a:r>
              <a:rPr lang="tr-TR" sz="2400" b="1" u="sng" dirty="0">
                <a:highlight>
                  <a:srgbClr val="00FFFF"/>
                </a:highlight>
                <a:latin typeface="Times New Roman" panose="02020603050405020304" pitchFamily="18" charset="0"/>
                <a:cs typeface="Times New Roman" panose="02020603050405020304" pitchFamily="18" charset="0"/>
              </a:rPr>
              <a:t>YÜZDE YİRMİSİ, </a:t>
            </a:r>
            <a:r>
              <a:rPr lang="tr-TR" sz="2400" b="1" u="sng" dirty="0">
                <a:latin typeface="Times New Roman" panose="02020603050405020304" pitchFamily="18" charset="0"/>
                <a:cs typeface="Times New Roman" panose="02020603050405020304" pitchFamily="18" charset="0"/>
              </a:rPr>
              <a:t>ilgili yılda yararlanılan </a:t>
            </a:r>
            <a:r>
              <a:rPr lang="tr-TR" sz="2400" b="1" u="sng" dirty="0">
                <a:highlight>
                  <a:srgbClr val="FFFF00"/>
                </a:highlight>
                <a:latin typeface="Times New Roman" panose="02020603050405020304" pitchFamily="18" charset="0"/>
                <a:cs typeface="Times New Roman" panose="02020603050405020304" pitchFamily="18" charset="0"/>
              </a:rPr>
              <a:t>AR-GE İNDİRİMİNE KONU EDİLEMEZ. </a:t>
            </a:r>
            <a:r>
              <a:rPr lang="tr-TR" sz="2400" b="1" u="sng" dirty="0">
                <a:latin typeface="Times New Roman" panose="02020603050405020304" pitchFamily="18" charset="0"/>
                <a:cs typeface="Times New Roman" panose="02020603050405020304" pitchFamily="18" charset="0"/>
              </a:rPr>
              <a:t>Bu tutar nedeniyle zamanında alınmayan vergiler </a:t>
            </a:r>
            <a:r>
              <a:rPr lang="tr-TR" sz="2400" b="1" u="sng" dirty="0">
                <a:highlight>
                  <a:srgbClr val="FFFF00"/>
                </a:highlight>
                <a:latin typeface="Times New Roman" panose="02020603050405020304" pitchFamily="18" charset="0"/>
                <a:cs typeface="Times New Roman" panose="02020603050405020304" pitchFamily="18" charset="0"/>
              </a:rPr>
              <a:t>vergi </a:t>
            </a:r>
            <a:r>
              <a:rPr lang="tr-TR" sz="2400" b="1" u="sng" dirty="0" err="1">
                <a:highlight>
                  <a:srgbClr val="FFFF00"/>
                </a:highlight>
                <a:latin typeface="Times New Roman" panose="02020603050405020304" pitchFamily="18" charset="0"/>
                <a:cs typeface="Times New Roman" panose="02020603050405020304" pitchFamily="18" charset="0"/>
              </a:rPr>
              <a:t>ziyaı</a:t>
            </a:r>
            <a:r>
              <a:rPr lang="tr-TR" sz="2400" b="1" u="sng" dirty="0">
                <a:highlight>
                  <a:srgbClr val="FFFF00"/>
                </a:highlight>
                <a:latin typeface="Times New Roman" panose="02020603050405020304" pitchFamily="18" charset="0"/>
                <a:cs typeface="Times New Roman" panose="02020603050405020304" pitchFamily="18" charset="0"/>
              </a:rPr>
              <a:t> cezası uygulanmaksızın </a:t>
            </a:r>
            <a:r>
              <a:rPr lang="tr-TR" sz="2400" b="1" u="sng" dirty="0">
                <a:latin typeface="Times New Roman" panose="02020603050405020304" pitchFamily="18" charset="0"/>
                <a:cs typeface="Times New Roman" panose="02020603050405020304" pitchFamily="18" charset="0"/>
              </a:rPr>
              <a:t>tarh edilir.</a:t>
            </a:r>
            <a:endParaRPr lang="tr-TR" sz="2400" b="1" u="sng" dirty="0"/>
          </a:p>
        </p:txBody>
      </p:sp>
      <p:sp>
        <p:nvSpPr>
          <p:cNvPr id="2" name="Dikdörtgen 1">
            <a:extLst>
              <a:ext uri="{FF2B5EF4-FFF2-40B4-BE49-F238E27FC236}">
                <a16:creationId xmlns:a16="http://schemas.microsoft.com/office/drawing/2014/main" id="{0765CFB5-2097-ACE5-DAB7-0117A1D346AC}"/>
              </a:ext>
            </a:extLst>
          </p:cNvPr>
          <p:cNvSpPr/>
          <p:nvPr/>
        </p:nvSpPr>
        <p:spPr>
          <a:xfrm>
            <a:off x="321367" y="215660"/>
            <a:ext cx="11549268" cy="69011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u="sng" dirty="0">
                <a:solidFill>
                  <a:schemeClr val="tx1"/>
                </a:solidFill>
                <a:latin typeface="Times New Roman" panose="02020603050405020304" pitchFamily="18" charset="0"/>
                <a:cs typeface="Times New Roman" panose="02020603050405020304" pitchFamily="18" charset="0"/>
              </a:rPr>
              <a:t>PASİFTE GEÇİCİ HESABA AKTARIM %3 gsf,gsy,%20, yılın sonu)</a:t>
            </a:r>
          </a:p>
          <a:p>
            <a:pPr algn="ctr"/>
            <a:r>
              <a:rPr lang="tr-TR" b="1" dirty="0">
                <a:solidFill>
                  <a:schemeClr val="tx1"/>
                </a:solidFill>
                <a:latin typeface="Times New Roman" panose="02020603050405020304" pitchFamily="18" charset="0"/>
                <a:cs typeface="Times New Roman" panose="02020603050405020304" pitchFamily="18" charset="0"/>
              </a:rPr>
              <a:t>(03.02.2021 yayım tarihli 7263 sayılı kanun ile 5746 sayılı kanunun 3. maddesine eklenen 14 </a:t>
            </a:r>
            <a:r>
              <a:rPr lang="tr-TR" b="1" dirty="0" err="1">
                <a:solidFill>
                  <a:schemeClr val="tx1"/>
                </a:solidFill>
                <a:latin typeface="Times New Roman" panose="02020603050405020304" pitchFamily="18" charset="0"/>
                <a:cs typeface="Times New Roman" panose="02020603050405020304" pitchFamily="18" charset="0"/>
              </a:rPr>
              <a:t>no’lu</a:t>
            </a:r>
            <a:r>
              <a:rPr lang="tr-TR" b="1" dirty="0">
                <a:solidFill>
                  <a:schemeClr val="tx1"/>
                </a:solidFill>
                <a:latin typeface="Times New Roman" panose="02020603050405020304" pitchFamily="18" charset="0"/>
                <a:cs typeface="Times New Roman" panose="02020603050405020304" pitchFamily="18" charset="0"/>
              </a:rPr>
              <a:t> fıkra) </a:t>
            </a:r>
          </a:p>
        </p:txBody>
      </p:sp>
      <p:sp>
        <p:nvSpPr>
          <p:cNvPr id="4" name="Slayt Numarası Yer Tutucusu 3">
            <a:extLst>
              <a:ext uri="{FF2B5EF4-FFF2-40B4-BE49-F238E27FC236}">
                <a16:creationId xmlns:a16="http://schemas.microsoft.com/office/drawing/2014/main" id="{7CAE4353-EDDE-A8AA-7803-DB34B68209DC}"/>
              </a:ext>
            </a:extLst>
          </p:cNvPr>
          <p:cNvSpPr>
            <a:spLocks noGrp="1"/>
          </p:cNvSpPr>
          <p:nvPr>
            <p:ph type="sldNum" sz="quarter" idx="12"/>
          </p:nvPr>
        </p:nvSpPr>
        <p:spPr/>
        <p:txBody>
          <a:bodyPr/>
          <a:lstStyle/>
          <a:p>
            <a:fld id="{2CEB5BB1-9E20-481F-B7EE-B089C484B85F}" type="slidenum">
              <a:rPr lang="tr-TR" smtClean="0"/>
              <a:t>111</a:t>
            </a:fld>
            <a:endParaRPr lang="tr-TR" dirty="0"/>
          </a:p>
        </p:txBody>
      </p:sp>
    </p:spTree>
    <p:extLst>
      <p:ext uri="{BB962C8B-B14F-4D97-AF65-F5344CB8AC3E}">
        <p14:creationId xmlns:p14="http://schemas.microsoft.com/office/powerpoint/2010/main" val="3180895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8FB0C926-FEFA-A703-08BB-6F2C7D5784E0}"/>
              </a:ext>
            </a:extLst>
          </p:cNvPr>
          <p:cNvSpPr txBox="1">
            <a:spLocks/>
          </p:cNvSpPr>
          <p:nvPr/>
        </p:nvSpPr>
        <p:spPr>
          <a:xfrm>
            <a:off x="189781" y="853857"/>
            <a:ext cx="11809562" cy="5581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5746 sayılı Kanunun </a:t>
            </a:r>
            <a:r>
              <a:rPr lang="tr-TR" sz="2000" b="1" dirty="0">
                <a:latin typeface="Times New Roman" panose="02020603050405020304" pitchFamily="18" charset="0"/>
                <a:cs typeface="Times New Roman" panose="02020603050405020304" pitchFamily="18" charset="0"/>
              </a:rPr>
              <a:t>3/A MADDESİ </a:t>
            </a:r>
            <a:r>
              <a:rPr lang="tr-TR" sz="2000" dirty="0">
                <a:latin typeface="Times New Roman" panose="02020603050405020304" pitchFamily="18" charset="0"/>
                <a:cs typeface="Times New Roman" panose="02020603050405020304" pitchFamily="18" charset="0"/>
              </a:rPr>
              <a:t>göre; </a:t>
            </a:r>
            <a:r>
              <a:rPr lang="tr-TR" sz="2000" dirty="0">
                <a:highlight>
                  <a:srgbClr val="00FFFF"/>
                </a:highlight>
                <a:latin typeface="Times New Roman" panose="02020603050405020304" pitchFamily="18" charset="0"/>
                <a:cs typeface="Times New Roman" panose="02020603050405020304" pitchFamily="18" charset="0"/>
              </a:rPr>
              <a:t>GELİR VE KURUMLAR </a:t>
            </a:r>
            <a:r>
              <a:rPr lang="tr-TR" sz="2000" dirty="0">
                <a:latin typeface="Times New Roman" panose="02020603050405020304" pitchFamily="18" charset="0"/>
                <a:cs typeface="Times New Roman" panose="02020603050405020304" pitchFamily="18" charset="0"/>
              </a:rPr>
              <a:t>vergisi mükelleflerinin, </a:t>
            </a:r>
            <a:r>
              <a:rPr lang="tr-TR" sz="2000" b="1" u="sng" dirty="0">
                <a:highlight>
                  <a:srgbClr val="FFFF00"/>
                </a:highlight>
                <a:latin typeface="Times New Roman" panose="02020603050405020304" pitchFamily="18" charset="0"/>
                <a:cs typeface="Times New Roman" panose="02020603050405020304" pitchFamily="18" charset="0"/>
              </a:rPr>
              <a:t>İŞLETMELERİ BÜNYESİNDE gerçekleştirdikleri </a:t>
            </a:r>
          </a:p>
          <a:p>
            <a:pPr algn="just">
              <a:buFont typeface="Wingdings" panose="05000000000000000000" pitchFamily="2" charset="2"/>
              <a:buChar char="q"/>
            </a:pPr>
            <a:r>
              <a:rPr lang="tr-TR" sz="2000" b="1" u="sng" dirty="0">
                <a:highlight>
                  <a:srgbClr val="FFFF00"/>
                </a:highlight>
                <a:latin typeface="Times New Roman" panose="02020603050405020304" pitchFamily="18" charset="0"/>
                <a:cs typeface="Times New Roman" panose="02020603050405020304" pitchFamily="18" charset="0"/>
              </a:rPr>
              <a:t>Münhasıran yeni teknoloji ve bilgi arayışına yönelik araştırma ve geliştirme harcamaları tutarının %100’ü, </a:t>
            </a:r>
          </a:p>
          <a:p>
            <a:pPr algn="just">
              <a:buFont typeface="Wingdings" panose="05000000000000000000" pitchFamily="2" charset="2"/>
              <a:buChar char="q"/>
            </a:pPr>
            <a:r>
              <a:rPr lang="tr-TR" sz="2000" b="1" dirty="0">
                <a:latin typeface="Times New Roman" panose="02020603050405020304" pitchFamily="18" charset="0"/>
                <a:cs typeface="Times New Roman" panose="02020603050405020304" pitchFamily="18" charset="0"/>
              </a:rPr>
              <a:t>Projelerin </a:t>
            </a:r>
            <a:r>
              <a:rPr lang="tr-TR" sz="2000" b="1" dirty="0">
                <a:highlight>
                  <a:srgbClr val="00FF00"/>
                </a:highlight>
                <a:latin typeface="Times New Roman" panose="02020603050405020304" pitchFamily="18" charset="0"/>
                <a:cs typeface="Times New Roman" panose="02020603050405020304" pitchFamily="18" charset="0"/>
              </a:rPr>
              <a:t>BİLİM, SANAYİ VE TEKNOLOJİ BAKANLIĞI TARAFINDAN </a:t>
            </a:r>
            <a:r>
              <a:rPr lang="tr-TR" sz="2000" b="1" dirty="0">
                <a:latin typeface="Times New Roman" panose="02020603050405020304" pitchFamily="18" charset="0"/>
                <a:cs typeface="Times New Roman" panose="02020603050405020304" pitchFamily="18" charset="0"/>
              </a:rPr>
              <a:t>AR-GE VE YENİLİK PROJESİ OLARAK DEĞERLENDİRİLMESİ ŞARTIYLA</a:t>
            </a:r>
            <a:r>
              <a:rPr lang="tr-TR"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tr-TR" sz="2000" dirty="0" err="1">
                <a:latin typeface="Times New Roman" panose="02020603050405020304" pitchFamily="18" charset="0"/>
                <a:cs typeface="Times New Roman" panose="02020603050405020304" pitchFamily="18" charset="0"/>
              </a:rPr>
              <a:t>KVK’nın</a:t>
            </a:r>
            <a:r>
              <a:rPr lang="tr-TR" sz="2000" dirty="0">
                <a:latin typeface="Times New Roman" panose="02020603050405020304" pitchFamily="18" charset="0"/>
                <a:cs typeface="Times New Roman" panose="02020603050405020304" pitchFamily="18" charset="0"/>
              </a:rPr>
              <a:t> 10. maddesi ve </a:t>
            </a:r>
            <a:r>
              <a:rPr lang="tr-TR" sz="2000" dirty="0" err="1">
                <a:latin typeface="Times New Roman" panose="02020603050405020304" pitchFamily="18" charset="0"/>
                <a:cs typeface="Times New Roman" panose="02020603050405020304" pitchFamily="18" charset="0"/>
              </a:rPr>
              <a:t>GVK’nın</a:t>
            </a:r>
            <a:r>
              <a:rPr lang="tr-TR" sz="2000" dirty="0">
                <a:latin typeface="Times New Roman" panose="02020603050405020304" pitchFamily="18" charset="0"/>
                <a:cs typeface="Times New Roman" panose="02020603050405020304" pitchFamily="18" charset="0"/>
              </a:rPr>
              <a:t> 89. maddesi uyarınca kazancın tespitinde indirim konusu yapılacaktır</a:t>
            </a:r>
            <a:r>
              <a:rPr lang="tr-TR" sz="2000" b="1" dirty="0">
                <a:highlight>
                  <a:srgbClr val="00FFFF"/>
                </a:highlight>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tr-TR" sz="2000" b="1" u="sng" dirty="0">
                <a:highlight>
                  <a:srgbClr val="00FFFF"/>
                </a:highlight>
                <a:latin typeface="Times New Roman" panose="02020603050405020304" pitchFamily="18" charset="0"/>
                <a:cs typeface="Times New Roman" panose="02020603050405020304" pitchFamily="18" charset="0"/>
              </a:rPr>
              <a:t>Bu harcamalar, 213 sayılı Kanuna göre AKTİFLEŞTİRİLMEK suretiyle amortisman yoluyla itfa edilir, bir iktisadi KIYMET OLUŞMAMASI HÂLİNDE İSE DOĞRUDAN GİDER YAZILIR. </a:t>
            </a:r>
          </a:p>
          <a:p>
            <a:pPr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Sonraki vergilendirme dönemlerine </a:t>
            </a:r>
            <a:r>
              <a:rPr lang="tr-TR" sz="2000" b="1" u="sng" dirty="0">
                <a:latin typeface="Times New Roman" panose="02020603050405020304" pitchFamily="18" charset="0"/>
                <a:cs typeface="Times New Roman" panose="02020603050405020304" pitchFamily="18" charset="0"/>
              </a:rPr>
              <a:t>DEVREDİLİR.</a:t>
            </a:r>
            <a:r>
              <a:rPr lang="tr-TR" sz="2000" dirty="0">
                <a:latin typeface="Times New Roman" panose="02020603050405020304" pitchFamily="18" charset="0"/>
                <a:cs typeface="Times New Roman" panose="02020603050405020304" pitchFamily="18" charset="0"/>
              </a:rPr>
              <a:t> Devredilen tutar, takip eden yıllarda 213 sayılı Kanuna göre her yıl belirlenen </a:t>
            </a:r>
            <a:r>
              <a:rPr lang="tr-TR" sz="2000" b="1" u="sng" dirty="0">
                <a:highlight>
                  <a:srgbClr val="00FFFF"/>
                </a:highlight>
                <a:latin typeface="Times New Roman" panose="02020603050405020304" pitchFamily="18" charset="0"/>
                <a:cs typeface="Times New Roman" panose="02020603050405020304" pitchFamily="18" charset="0"/>
              </a:rPr>
              <a:t>YENİDEN DEĞERLEME oranında artırılarak dikkate alınır. </a:t>
            </a:r>
          </a:p>
          <a:p>
            <a:pPr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Araştırma ve geliştirme faaliyetleri ile </a:t>
            </a:r>
            <a:r>
              <a:rPr lang="tr-TR" sz="2000" b="1" dirty="0">
                <a:highlight>
                  <a:srgbClr val="00FFFF"/>
                </a:highlight>
                <a:latin typeface="Times New Roman" panose="02020603050405020304" pitchFamily="18" charset="0"/>
                <a:cs typeface="Times New Roman" panose="02020603050405020304" pitchFamily="18" charset="0"/>
              </a:rPr>
              <a:t>DOĞRUDAN İLİŞKİLİ OLMAYAN GİDERLERDEN </a:t>
            </a:r>
            <a:r>
              <a:rPr lang="tr-TR" sz="2000" b="1" dirty="0">
                <a:highlight>
                  <a:srgbClr val="FFFF00"/>
                </a:highlight>
                <a:latin typeface="Times New Roman" panose="02020603050405020304" pitchFamily="18" charset="0"/>
                <a:cs typeface="Times New Roman" panose="02020603050405020304" pitchFamily="18" charset="0"/>
              </a:rPr>
              <a:t>AR-GE İNDİRİMİ HESAPLANMAZ.</a:t>
            </a:r>
            <a:r>
              <a:rPr lang="tr-TR"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Ar-</a:t>
            </a:r>
            <a:r>
              <a:rPr lang="tr-TR" sz="2000" dirty="0" err="1">
                <a:latin typeface="Times New Roman" panose="02020603050405020304" pitchFamily="18" charset="0"/>
                <a:cs typeface="Times New Roman" panose="02020603050405020304" pitchFamily="18" charset="0"/>
              </a:rPr>
              <a:t>Ge</a:t>
            </a:r>
            <a:r>
              <a:rPr lang="tr-TR" sz="2000" dirty="0">
                <a:latin typeface="Times New Roman" panose="02020603050405020304" pitchFamily="18" charset="0"/>
                <a:cs typeface="Times New Roman" panose="02020603050405020304" pitchFamily="18" charset="0"/>
              </a:rPr>
              <a:t> indirimi tutarının hesabında tamamen araştırma ve geliştirme faaliyetlerinde kullanılan amortismana tabi iktisadi kıymetler için hesaplanan amortismanlar ile başka faaliyetlerde de kullanılan </a:t>
            </a:r>
            <a:r>
              <a:rPr lang="tr-TR" sz="2000" b="1" u="sng" dirty="0">
                <a:highlight>
                  <a:srgbClr val="FFFF00"/>
                </a:highlight>
                <a:latin typeface="Times New Roman" panose="02020603050405020304" pitchFamily="18" charset="0"/>
                <a:cs typeface="Times New Roman" panose="02020603050405020304" pitchFamily="18" charset="0"/>
              </a:rPr>
              <a:t>MAKİNE VE TEÇHİZAT </a:t>
            </a:r>
            <a:r>
              <a:rPr lang="tr-TR" sz="2000" dirty="0">
                <a:latin typeface="Times New Roman" panose="02020603050405020304" pitchFamily="18" charset="0"/>
                <a:cs typeface="Times New Roman" panose="02020603050405020304" pitchFamily="18" charset="0"/>
              </a:rPr>
              <a:t>için hesaplanan amortismanların bu kıymetlerin araştırma ve geliştirme faaliyetlerinde </a:t>
            </a:r>
            <a:r>
              <a:rPr lang="tr-TR" sz="2000" b="1" dirty="0">
                <a:highlight>
                  <a:srgbClr val="00FFFF"/>
                </a:highlight>
                <a:latin typeface="Times New Roman" panose="02020603050405020304" pitchFamily="18" charset="0"/>
                <a:cs typeface="Times New Roman" panose="02020603050405020304" pitchFamily="18" charset="0"/>
              </a:rPr>
              <a:t>kullanıldıkları GÜN SAYISINA İSABET EDEN kısmı dikkate alınabilir. </a:t>
            </a:r>
          </a:p>
        </p:txBody>
      </p:sp>
      <p:sp>
        <p:nvSpPr>
          <p:cNvPr id="4" name="1 Başlık">
            <a:extLst>
              <a:ext uri="{FF2B5EF4-FFF2-40B4-BE49-F238E27FC236}">
                <a16:creationId xmlns:a16="http://schemas.microsoft.com/office/drawing/2014/main" id="{E59BF5AB-1950-DD82-2FF2-573D4C178FB5}"/>
              </a:ext>
            </a:extLst>
          </p:cNvPr>
          <p:cNvSpPr txBox="1">
            <a:spLocks/>
          </p:cNvSpPr>
          <p:nvPr/>
        </p:nvSpPr>
        <p:spPr bwMode="auto">
          <a:xfrm>
            <a:off x="258793" y="133776"/>
            <a:ext cx="11740550" cy="433913"/>
          </a:xfrm>
          <a:prstGeom prst="rect">
            <a:avLst/>
          </a:prstGeom>
          <a:solidFill>
            <a:schemeClr val="accent2">
              <a:lumMod val="40000"/>
              <a:lumOff val="60000"/>
              <a:alpha val="39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Diğer İndirimler (KVK Md-10) ARGE…</a:t>
            </a:r>
          </a:p>
        </p:txBody>
      </p:sp>
      <p:sp>
        <p:nvSpPr>
          <p:cNvPr id="3" name="Slayt Numarası Yer Tutucusu 2">
            <a:extLst>
              <a:ext uri="{FF2B5EF4-FFF2-40B4-BE49-F238E27FC236}">
                <a16:creationId xmlns:a16="http://schemas.microsoft.com/office/drawing/2014/main" id="{D81EFE64-8C39-4C0F-1DF5-78769E1B2F79}"/>
              </a:ext>
            </a:extLst>
          </p:cNvPr>
          <p:cNvSpPr>
            <a:spLocks noGrp="1"/>
          </p:cNvSpPr>
          <p:nvPr>
            <p:ph type="sldNum" sz="quarter" idx="12"/>
          </p:nvPr>
        </p:nvSpPr>
        <p:spPr/>
        <p:txBody>
          <a:bodyPr/>
          <a:lstStyle/>
          <a:p>
            <a:fld id="{2CEB5BB1-9E20-481F-B7EE-B089C484B85F}" type="slidenum">
              <a:rPr lang="tr-TR" smtClean="0"/>
              <a:t>112</a:t>
            </a:fld>
            <a:endParaRPr lang="tr-TR" dirty="0"/>
          </a:p>
        </p:txBody>
      </p:sp>
    </p:spTree>
    <p:extLst>
      <p:ext uri="{BB962C8B-B14F-4D97-AF65-F5344CB8AC3E}">
        <p14:creationId xmlns:p14="http://schemas.microsoft.com/office/powerpoint/2010/main" val="10879324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95A584F-6FF2-55DC-78AD-C67BA3D04587}"/>
              </a:ext>
            </a:extLst>
          </p:cNvPr>
          <p:cNvSpPr txBox="1">
            <a:spLocks/>
          </p:cNvSpPr>
          <p:nvPr/>
        </p:nvSpPr>
        <p:spPr>
          <a:xfrm>
            <a:off x="400878" y="1268180"/>
            <a:ext cx="11390244" cy="489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b="1" i="1" u="sng" dirty="0" err="1">
                <a:highlight>
                  <a:srgbClr val="FFFF00"/>
                </a:highlight>
                <a:latin typeface="Times New Roman" panose="02020603050405020304" pitchFamily="18" charset="0"/>
                <a:cs typeface="Times New Roman" panose="02020603050405020304" pitchFamily="18" charset="0"/>
              </a:rPr>
              <a:t>Teknogirişim</a:t>
            </a:r>
            <a:r>
              <a:rPr lang="tr-TR" sz="2400" b="1" i="1" u="sng" dirty="0">
                <a:highlight>
                  <a:srgbClr val="FFFF00"/>
                </a:highlight>
                <a:latin typeface="Times New Roman" panose="02020603050405020304" pitchFamily="18" charset="0"/>
                <a:cs typeface="Times New Roman" panose="02020603050405020304" pitchFamily="18" charset="0"/>
              </a:rPr>
              <a:t> sermayesi desteğinden faydalananlara</a:t>
            </a:r>
            <a:r>
              <a:rPr lang="tr-TR" sz="2400" dirty="0">
                <a:latin typeface="Times New Roman" panose="02020603050405020304" pitchFamily="18" charset="0"/>
                <a:cs typeface="Times New Roman" panose="02020603050405020304" pitchFamily="18" charset="0"/>
              </a:rPr>
              <a:t>, bu desteğe konu projelerinin finansmanında kullanılmak üzere </a:t>
            </a:r>
            <a:r>
              <a:rPr lang="tr-TR" sz="2400" b="1" u="sng" dirty="0">
                <a:highlight>
                  <a:srgbClr val="FFFF00"/>
                </a:highlight>
                <a:latin typeface="Times New Roman" panose="02020603050405020304" pitchFamily="18" charset="0"/>
                <a:cs typeface="Times New Roman" panose="02020603050405020304" pitchFamily="18" charset="0"/>
              </a:rPr>
              <a:t>gelir ve kurumlar </a:t>
            </a:r>
            <a:r>
              <a:rPr lang="tr-TR" sz="2400" dirty="0">
                <a:latin typeface="Times New Roman" panose="02020603050405020304" pitchFamily="18" charset="0"/>
                <a:cs typeface="Times New Roman" panose="02020603050405020304" pitchFamily="18" charset="0"/>
              </a:rPr>
              <a:t>vergisi mükellefleri tarafından </a:t>
            </a:r>
            <a:r>
              <a:rPr lang="tr-TR" sz="2400" b="1" u="sng" dirty="0">
                <a:highlight>
                  <a:srgbClr val="00FFFF"/>
                </a:highlight>
                <a:latin typeface="Times New Roman" panose="02020603050405020304" pitchFamily="18" charset="0"/>
                <a:cs typeface="Times New Roman" panose="02020603050405020304" pitchFamily="18" charset="0"/>
              </a:rPr>
              <a:t>sağlanan sermaye desteklerinin</a:t>
            </a:r>
            <a:r>
              <a:rPr lang="tr-TR" sz="2400" b="1" u="sng"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Beyan edilen kurum kazancının %10’nu </a:t>
            </a:r>
            <a:r>
              <a:rPr lang="tr-TR" sz="2400" dirty="0">
                <a:latin typeface="Times New Roman" panose="02020603050405020304" pitchFamily="18" charset="0"/>
                <a:cs typeface="Times New Roman" panose="02020603050405020304" pitchFamily="18" charset="0"/>
              </a:rPr>
              <a:t>ve </a:t>
            </a:r>
            <a:r>
              <a:rPr lang="tr-TR" sz="2400" b="1" u="sng" dirty="0">
                <a:latin typeface="Times New Roman" panose="02020603050405020304" pitchFamily="18" charset="0"/>
                <a:cs typeface="Times New Roman" panose="02020603050405020304" pitchFamily="18" charset="0"/>
              </a:rPr>
              <a:t>öz sermayenin %20’sini </a:t>
            </a:r>
            <a:r>
              <a:rPr lang="tr-TR" sz="2400" dirty="0">
                <a:latin typeface="Times New Roman" panose="02020603050405020304" pitchFamily="18" charset="0"/>
                <a:cs typeface="Times New Roman" panose="02020603050405020304" pitchFamily="18" charset="0"/>
              </a:rPr>
              <a:t>aşmayan kısmı </a:t>
            </a:r>
            <a:r>
              <a:rPr lang="tr-TR" sz="2400" dirty="0" err="1">
                <a:latin typeface="Times New Roman" panose="02020603050405020304" pitchFamily="18" charset="0"/>
                <a:cs typeface="Times New Roman" panose="02020603050405020304" pitchFamily="18" charset="0"/>
              </a:rPr>
              <a:t>GVK’nın</a:t>
            </a:r>
            <a:r>
              <a:rPr lang="tr-TR" sz="2400" dirty="0">
                <a:latin typeface="Times New Roman" panose="02020603050405020304" pitchFamily="18" charset="0"/>
                <a:cs typeface="Times New Roman" panose="02020603050405020304" pitchFamily="18" charset="0"/>
              </a:rPr>
              <a:t> 89. maddesi uyarınca beyan edilen gelirin ve </a:t>
            </a:r>
            <a:r>
              <a:rPr lang="tr-TR" sz="2400" dirty="0" err="1">
                <a:latin typeface="Times New Roman" panose="02020603050405020304" pitchFamily="18" charset="0"/>
                <a:cs typeface="Times New Roman" panose="02020603050405020304" pitchFamily="18" charset="0"/>
              </a:rPr>
              <a:t>KVK’nın</a:t>
            </a:r>
            <a:r>
              <a:rPr lang="tr-TR" sz="2400" dirty="0">
                <a:latin typeface="Times New Roman" panose="02020603050405020304" pitchFamily="18" charset="0"/>
                <a:cs typeface="Times New Roman" panose="02020603050405020304" pitchFamily="18" charset="0"/>
              </a:rPr>
              <a:t> 10. maddesi uyarınca kurum kazancının tespitinde indirim konusu yapılır.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İndirim konusu yapılacak tutar yıllık </a:t>
            </a:r>
            <a:r>
              <a:rPr lang="tr-TR" sz="2400" b="1" dirty="0">
                <a:latin typeface="Times New Roman" panose="02020603050405020304" pitchFamily="18" charset="0"/>
                <a:cs typeface="Times New Roman" panose="02020603050405020304" pitchFamily="18" charset="0"/>
              </a:rPr>
              <a:t>olarak 500.000 TL’yi aşamaz</a:t>
            </a:r>
            <a:r>
              <a:rPr lang="tr-TR"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Sermaye desteğinin sağlandığı dönemde herhangi bir suretle indirime konu edilemeyen tutarın izleyen hesap dönemlerine </a:t>
            </a:r>
            <a:r>
              <a:rPr lang="tr-TR" sz="2400" b="1" u="sng" dirty="0">
                <a:highlight>
                  <a:srgbClr val="00FFFF"/>
                </a:highlight>
                <a:latin typeface="Times New Roman" panose="02020603050405020304" pitchFamily="18" charset="0"/>
                <a:cs typeface="Times New Roman" panose="02020603050405020304" pitchFamily="18" charset="0"/>
              </a:rPr>
              <a:t>devretmesi mümkün bulunmamaktadır.</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Kurumlar vergisi mükelleflerince indirim tutarı; ‘‘</a:t>
            </a:r>
            <a:r>
              <a:rPr lang="tr-TR" sz="2400" b="1" dirty="0">
                <a:latin typeface="Times New Roman" panose="02020603050405020304" pitchFamily="18" charset="0"/>
                <a:cs typeface="Times New Roman" panose="02020603050405020304" pitchFamily="18" charset="0"/>
              </a:rPr>
              <a:t>Ticari bilanço Kârı (Zararı) +KKEG - GYZ- Tüm İndirim ve İstisnalar’’ </a:t>
            </a:r>
            <a:r>
              <a:rPr lang="tr-TR" sz="2400" dirty="0">
                <a:latin typeface="Times New Roman" panose="02020603050405020304" pitchFamily="18" charset="0"/>
                <a:cs typeface="Times New Roman" panose="02020603050405020304" pitchFamily="18" charset="0"/>
              </a:rPr>
              <a:t>formülü ile hesaplanacaktır.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TG sermaye desteklerinin </a:t>
            </a:r>
            <a:r>
              <a:rPr lang="tr-TR" sz="2400" b="1" u="sng" dirty="0">
                <a:highlight>
                  <a:srgbClr val="00FFFF"/>
                </a:highlight>
                <a:latin typeface="Times New Roman" panose="02020603050405020304" pitchFamily="18" charset="0"/>
                <a:cs typeface="Times New Roman" panose="02020603050405020304" pitchFamily="18" charset="0"/>
              </a:rPr>
              <a:t>2 yıl içerisinde</a:t>
            </a:r>
            <a:r>
              <a:rPr lang="tr-TR" sz="2400" dirty="0">
                <a:highlight>
                  <a:srgbClr val="00FFFF"/>
                </a:highlight>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ilgili projenin finansmanında kullanılmayan kısmı için, indirim dolayısıyla sermaye desteğini sağlayan söz konusu mükellefler adına zamanında tahakkuk ettirilmemiş </a:t>
            </a:r>
            <a:r>
              <a:rPr lang="tr-TR" sz="2400" b="1" dirty="0">
                <a:latin typeface="Times New Roman" panose="02020603050405020304" pitchFamily="18" charset="0"/>
                <a:cs typeface="Times New Roman" panose="02020603050405020304" pitchFamily="18" charset="0"/>
              </a:rPr>
              <a:t>vergiler gecikme faizi ile birlikte </a:t>
            </a:r>
            <a:r>
              <a:rPr lang="tr-TR" sz="2400" dirty="0">
                <a:latin typeface="Times New Roman" panose="02020603050405020304" pitchFamily="18" charset="0"/>
                <a:cs typeface="Times New Roman" panose="02020603050405020304" pitchFamily="18" charset="0"/>
              </a:rPr>
              <a:t>tahsil edilir.</a:t>
            </a:r>
          </a:p>
        </p:txBody>
      </p:sp>
      <p:sp>
        <p:nvSpPr>
          <p:cNvPr id="3" name="Slayt Numarası Yer Tutucusu 3">
            <a:extLst>
              <a:ext uri="{FF2B5EF4-FFF2-40B4-BE49-F238E27FC236}">
                <a16:creationId xmlns:a16="http://schemas.microsoft.com/office/drawing/2014/main" id="{0D0B53D5-41C1-1180-93FE-1839729756F3}"/>
              </a:ext>
            </a:extLst>
          </p:cNvPr>
          <p:cNvSpPr>
            <a:spLocks noGrp="1"/>
          </p:cNvSpPr>
          <p:nvPr>
            <p:ph type="sldNum" sz="quarter" idx="12"/>
          </p:nvPr>
        </p:nvSpPr>
        <p:spPr>
          <a:xfrm>
            <a:off x="8583168" y="6420358"/>
            <a:ext cx="2133600" cy="365125"/>
          </a:xfrm>
        </p:spPr>
        <p:txBody>
          <a:bodyPr/>
          <a:lstStyle/>
          <a:p>
            <a:fld id="{E1080B20-D45B-492D-86E8-780F5FEE2AC0}" type="slidenum">
              <a:rPr lang="tr-TR" altLang="tr-TR" smtClean="0"/>
              <a:pPr/>
              <a:t>113</a:t>
            </a:fld>
            <a:endParaRPr lang="tr-TR" altLang="tr-TR"/>
          </a:p>
        </p:txBody>
      </p:sp>
      <p:sp>
        <p:nvSpPr>
          <p:cNvPr id="4" name="1 Başlık">
            <a:extLst>
              <a:ext uri="{FF2B5EF4-FFF2-40B4-BE49-F238E27FC236}">
                <a16:creationId xmlns:a16="http://schemas.microsoft.com/office/drawing/2014/main" id="{41186BA8-0762-535D-E65B-2284037DD00A}"/>
              </a:ext>
            </a:extLst>
          </p:cNvPr>
          <p:cNvSpPr txBox="1">
            <a:spLocks/>
          </p:cNvSpPr>
          <p:nvPr/>
        </p:nvSpPr>
        <p:spPr bwMode="auto">
          <a:xfrm>
            <a:off x="491706" y="180640"/>
            <a:ext cx="11299416" cy="792088"/>
          </a:xfrm>
          <a:prstGeom prst="rect">
            <a:avLst/>
          </a:prstGeom>
          <a:solidFill>
            <a:schemeClr val="accent1">
              <a:lumMod val="20000"/>
              <a:lumOff val="80000"/>
              <a:alpha val="39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err="1">
                <a:latin typeface="Times New Roman" panose="02020603050405020304" pitchFamily="18" charset="0"/>
                <a:cs typeface="Times New Roman" panose="02020603050405020304" pitchFamily="18" charset="0"/>
              </a:rPr>
              <a:t>Teknogirişim</a:t>
            </a:r>
            <a:r>
              <a:rPr lang="tr-TR" sz="2800" b="1" dirty="0">
                <a:latin typeface="Times New Roman" panose="02020603050405020304" pitchFamily="18" charset="0"/>
                <a:cs typeface="Times New Roman" panose="02020603050405020304" pitchFamily="18" charset="0"/>
              </a:rPr>
              <a:t> Sermayesi Desteği İndirimi (5746 Md. 3/5)</a:t>
            </a:r>
          </a:p>
        </p:txBody>
      </p:sp>
    </p:spTree>
    <p:extLst>
      <p:ext uri="{BB962C8B-B14F-4D97-AF65-F5344CB8AC3E}">
        <p14:creationId xmlns:p14="http://schemas.microsoft.com/office/powerpoint/2010/main" val="38203087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FEC3BD8-C9C3-4C52-B3E8-CF4E9E55F3CF}"/>
              </a:ext>
            </a:extLst>
          </p:cNvPr>
          <p:cNvSpPr txBox="1">
            <a:spLocks/>
          </p:cNvSpPr>
          <p:nvPr/>
        </p:nvSpPr>
        <p:spPr>
          <a:xfrm>
            <a:off x="427383" y="1000664"/>
            <a:ext cx="11360425" cy="5489588"/>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tr-TR" sz="2400" b="1" dirty="0">
                <a:latin typeface="Times New Roman" panose="02020603050405020304" pitchFamily="18" charset="0"/>
                <a:cs typeface="Times New Roman" panose="02020603050405020304" pitchFamily="18" charset="0"/>
              </a:rPr>
              <a:t>Teknokent Sermaye Desteği İndirimi (</a:t>
            </a:r>
            <a:r>
              <a:rPr lang="tr-TR" sz="2400" b="1" dirty="0">
                <a:highlight>
                  <a:srgbClr val="FFFF00"/>
                </a:highlight>
                <a:latin typeface="Times New Roman" panose="02020603050405020304" pitchFamily="18" charset="0"/>
                <a:cs typeface="Times New Roman" panose="02020603050405020304" pitchFamily="18" charset="0"/>
              </a:rPr>
              <a:t>Teknoloji Geliştirme Bölgelerinde Faaliyette Bulunanlara</a:t>
            </a:r>
            <a:r>
              <a:rPr lang="tr-TR" sz="2400" b="1" dirty="0">
                <a:latin typeface="Times New Roman" panose="02020603050405020304" pitchFamily="18" charset="0"/>
                <a:cs typeface="Times New Roman" panose="02020603050405020304" pitchFamily="18" charset="0"/>
              </a:rPr>
              <a:t> Sermaye Desteği Sağlayan Diğer Vergi Mükelleflerinin Yararlanacakları Vergi İndirimi)</a:t>
            </a:r>
          </a:p>
          <a:p>
            <a:pPr marL="0" indent="0" algn="just">
              <a:lnSpc>
                <a:spcPct val="100000"/>
              </a:lnSpc>
              <a:buNone/>
            </a:pPr>
            <a:r>
              <a:rPr lang="tr-TR" sz="2400" b="1" dirty="0">
                <a:highlight>
                  <a:srgbClr val="00FFFF"/>
                </a:highlight>
                <a:latin typeface="Times New Roman" panose="02020603050405020304" pitchFamily="18" charset="0"/>
                <a:cs typeface="Times New Roman" panose="02020603050405020304" pitchFamily="18" charset="0"/>
              </a:rPr>
              <a:t>	TEKNOLOJİ GELİŞTİRME BÖLGESİNDE FAALİYETTE BULUNANLARA bu Kanun kapsamındaki projelerin finansmanında kullanılmak üzere gelir ve kurumlar vergisi mükellefleri tarafından sağlanan </a:t>
            </a:r>
            <a:r>
              <a:rPr lang="tr-TR" sz="2400" b="1" u="sng" dirty="0">
                <a:highlight>
                  <a:srgbClr val="00FFFF"/>
                </a:highlight>
                <a:latin typeface="Times New Roman" panose="02020603050405020304" pitchFamily="18" charset="0"/>
                <a:cs typeface="Times New Roman" panose="02020603050405020304" pitchFamily="18" charset="0"/>
              </a:rPr>
              <a:t>sermaye destekleri, </a:t>
            </a:r>
          </a:p>
          <a:p>
            <a:pPr algn="just">
              <a:lnSpc>
                <a:spcPct val="100000"/>
              </a:lnSpc>
              <a:buFont typeface="Wingdings" panose="05000000000000000000" pitchFamily="2" charset="2"/>
              <a:buChar char="Ø"/>
            </a:pPr>
            <a:r>
              <a:rPr lang="tr-TR" sz="2400" b="1" u="sng" dirty="0">
                <a:highlight>
                  <a:srgbClr val="00FFFF"/>
                </a:highlight>
                <a:latin typeface="Times New Roman" panose="02020603050405020304" pitchFamily="18" charset="0"/>
                <a:cs typeface="Times New Roman" panose="02020603050405020304" pitchFamily="18" charset="0"/>
              </a:rPr>
              <a:t>B</a:t>
            </a:r>
            <a:r>
              <a:rPr lang="tr-TR" sz="2400" dirty="0">
                <a:latin typeface="Times New Roman" panose="02020603050405020304" pitchFamily="18" charset="0"/>
                <a:cs typeface="Times New Roman" panose="02020603050405020304" pitchFamily="18" charset="0"/>
              </a:rPr>
              <a:t>eyan edilen gelirin veya kurum kazancının </a:t>
            </a:r>
            <a:r>
              <a:rPr lang="tr-TR" sz="2400" b="1" u="sng" dirty="0">
                <a:highlight>
                  <a:srgbClr val="00FFFF"/>
                </a:highlight>
                <a:latin typeface="Times New Roman" panose="02020603050405020304" pitchFamily="18" charset="0"/>
                <a:cs typeface="Times New Roman" panose="02020603050405020304" pitchFamily="18" charset="0"/>
              </a:rPr>
              <a:t>%10’unu </a:t>
            </a:r>
            <a:r>
              <a:rPr lang="tr-TR" sz="2400" dirty="0">
                <a:highlight>
                  <a:srgbClr val="00FFFF"/>
                </a:highlight>
                <a:latin typeface="Times New Roman" panose="02020603050405020304" pitchFamily="18" charset="0"/>
                <a:cs typeface="Times New Roman" panose="02020603050405020304" pitchFamily="18" charset="0"/>
              </a:rPr>
              <a:t>ve öz sermayenin </a:t>
            </a:r>
            <a:r>
              <a:rPr lang="tr-TR" sz="2400" b="1" u="sng" dirty="0">
                <a:highlight>
                  <a:srgbClr val="00FFFF"/>
                </a:highlight>
                <a:latin typeface="Times New Roman" panose="02020603050405020304" pitchFamily="18" charset="0"/>
                <a:cs typeface="Times New Roman" panose="02020603050405020304" pitchFamily="18" charset="0"/>
              </a:rPr>
              <a:t>%20’sini aşmamak</a:t>
            </a:r>
            <a:r>
              <a:rPr lang="tr-TR" sz="2400" b="1" dirty="0">
                <a:highlight>
                  <a:srgbClr val="00FFFF"/>
                </a:highlight>
                <a:latin typeface="Times New Roman" panose="02020603050405020304" pitchFamily="18" charset="0"/>
                <a:cs typeface="Times New Roman" panose="02020603050405020304" pitchFamily="18" charset="0"/>
              </a:rPr>
              <a:t> </a:t>
            </a:r>
            <a:r>
              <a:rPr lang="tr-TR" sz="2400" dirty="0">
                <a:highlight>
                  <a:srgbClr val="00FFFF"/>
                </a:highlight>
                <a:latin typeface="Times New Roman" panose="02020603050405020304" pitchFamily="18" charset="0"/>
                <a:cs typeface="Times New Roman" panose="02020603050405020304" pitchFamily="18" charset="0"/>
              </a:rPr>
              <a:t>üzere, gelir ve kurumlar vergisi matrahının tespitinde </a:t>
            </a:r>
            <a:r>
              <a:rPr lang="tr-TR" sz="2400" dirty="0" err="1">
                <a:highlight>
                  <a:srgbClr val="00FFFF"/>
                </a:highlight>
                <a:latin typeface="Times New Roman" panose="02020603050405020304" pitchFamily="18" charset="0"/>
                <a:cs typeface="Times New Roman" panose="02020603050405020304" pitchFamily="18" charset="0"/>
              </a:rPr>
              <a:t>tespitinde</a:t>
            </a:r>
            <a:r>
              <a:rPr lang="tr-TR" sz="2400" dirty="0">
                <a:highlight>
                  <a:srgbClr val="00FFFF"/>
                </a:highlight>
                <a:latin typeface="Times New Roman" panose="02020603050405020304" pitchFamily="18" charset="0"/>
                <a:cs typeface="Times New Roman" panose="02020603050405020304" pitchFamily="18" charset="0"/>
              </a:rPr>
              <a:t> indirim konusu yapılabilecektir</a:t>
            </a:r>
          </a:p>
          <a:p>
            <a:pPr algn="just">
              <a:lnSpc>
                <a:spcPct val="100000"/>
              </a:lnSpc>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Teknokent Sermaye Desteği İndirim tutarının hesaplanmasında, </a:t>
            </a:r>
            <a:r>
              <a:rPr lang="tr-TR" sz="2400" b="1" dirty="0" err="1">
                <a:latin typeface="Times New Roman" panose="02020603050405020304" pitchFamily="18" charset="0"/>
                <a:cs typeface="Times New Roman" panose="02020603050405020304" pitchFamily="18" charset="0"/>
              </a:rPr>
              <a:t>Teknogirişim</a:t>
            </a:r>
            <a:r>
              <a:rPr lang="tr-TR" sz="2400" b="1" dirty="0">
                <a:latin typeface="Times New Roman" panose="02020603050405020304" pitchFamily="18" charset="0"/>
                <a:cs typeface="Times New Roman" panose="02020603050405020304" pitchFamily="18" charset="0"/>
              </a:rPr>
              <a:t> Sermayesi Desteği İndirimi ile ilgili açıklamalar dikkatte alınacaktır.</a:t>
            </a:r>
          </a:p>
          <a:p>
            <a:pPr algn="just">
              <a:lnSpc>
                <a:spcPct val="100000"/>
              </a:lnSpc>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
        <p:nvSpPr>
          <p:cNvPr id="4" name="1 Başlık">
            <a:extLst>
              <a:ext uri="{FF2B5EF4-FFF2-40B4-BE49-F238E27FC236}">
                <a16:creationId xmlns:a16="http://schemas.microsoft.com/office/drawing/2014/main" id="{2BBB5D41-A9D0-8A87-C379-C299A3ACB944}"/>
              </a:ext>
            </a:extLst>
          </p:cNvPr>
          <p:cNvSpPr txBox="1">
            <a:spLocks/>
          </p:cNvSpPr>
          <p:nvPr/>
        </p:nvSpPr>
        <p:spPr bwMode="auto">
          <a:xfrm>
            <a:off x="427383" y="253157"/>
            <a:ext cx="11360424" cy="566352"/>
          </a:xfrm>
          <a:prstGeom prst="rect">
            <a:avLst/>
          </a:prstGeom>
          <a:solidFill>
            <a:schemeClr val="accent1">
              <a:lumMod val="20000"/>
              <a:lumOff val="80000"/>
              <a:alpha val="39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b="1" dirty="0">
                <a:latin typeface="Times New Roman" panose="02020603050405020304" pitchFamily="18" charset="0"/>
                <a:cs typeface="Times New Roman" panose="02020603050405020304" pitchFamily="18" charset="0"/>
              </a:rPr>
              <a:t>TEKNOKENT Sermayesi Desteği İndirimi (4691 Geçici 4. Md.)</a:t>
            </a:r>
          </a:p>
        </p:txBody>
      </p:sp>
      <p:sp>
        <p:nvSpPr>
          <p:cNvPr id="3" name="Slayt Numarası Yer Tutucusu 2">
            <a:extLst>
              <a:ext uri="{FF2B5EF4-FFF2-40B4-BE49-F238E27FC236}">
                <a16:creationId xmlns:a16="http://schemas.microsoft.com/office/drawing/2014/main" id="{1AEB097A-360F-8EAB-A6E5-7108C14C31C9}"/>
              </a:ext>
            </a:extLst>
          </p:cNvPr>
          <p:cNvSpPr>
            <a:spLocks noGrp="1"/>
          </p:cNvSpPr>
          <p:nvPr>
            <p:ph type="sldNum" sz="quarter" idx="12"/>
          </p:nvPr>
        </p:nvSpPr>
        <p:spPr/>
        <p:txBody>
          <a:bodyPr/>
          <a:lstStyle/>
          <a:p>
            <a:fld id="{2CEB5BB1-9E20-481F-B7EE-B089C484B85F}" type="slidenum">
              <a:rPr lang="tr-TR" smtClean="0"/>
              <a:t>114</a:t>
            </a:fld>
            <a:endParaRPr lang="tr-TR" dirty="0"/>
          </a:p>
        </p:txBody>
      </p:sp>
    </p:spTree>
    <p:extLst>
      <p:ext uri="{BB962C8B-B14F-4D97-AF65-F5344CB8AC3E}">
        <p14:creationId xmlns:p14="http://schemas.microsoft.com/office/powerpoint/2010/main" val="39582497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C843018-71A3-7FC6-A969-03B85B71D12E}"/>
              </a:ext>
            </a:extLst>
          </p:cNvPr>
          <p:cNvSpPr txBox="1">
            <a:spLocks/>
          </p:cNvSpPr>
          <p:nvPr/>
        </p:nvSpPr>
        <p:spPr>
          <a:xfrm>
            <a:off x="388189" y="911277"/>
            <a:ext cx="11419495" cy="5454217"/>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Gençlik ve Spor Genel Müdürlüğünün Teşkilat ve Görevleri Hakkında Kanun ile Türkiye Futbol Federasyonu Kuruluş ve Görevleri Hakkında Kanun Kapsamında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Söz konusu kanunlar uyarınca tespit edilen </a:t>
            </a:r>
            <a:r>
              <a:rPr lang="tr-TR" sz="2400" b="1" u="sng" dirty="0">
                <a:highlight>
                  <a:srgbClr val="00FFFF"/>
                </a:highlight>
                <a:latin typeface="Times New Roman" panose="02020603050405020304" pitchFamily="18" charset="0"/>
                <a:cs typeface="Times New Roman" panose="02020603050405020304" pitchFamily="18" charset="0"/>
              </a:rPr>
              <a:t>AMATÖR SPOR DALLARI için tamamı</a:t>
            </a:r>
            <a:r>
              <a:rPr lang="tr-TR" sz="2400" dirty="0">
                <a:latin typeface="Times New Roman" panose="02020603050405020304" pitchFamily="18" charset="0"/>
                <a:cs typeface="Times New Roman" panose="02020603050405020304" pitchFamily="18" charset="0"/>
              </a:rPr>
              <a:t>,  </a:t>
            </a:r>
            <a:r>
              <a:rPr lang="tr-TR" sz="2400" b="1" u="sng" dirty="0">
                <a:highlight>
                  <a:srgbClr val="00FFFF"/>
                </a:highlight>
                <a:latin typeface="Times New Roman" panose="02020603050405020304" pitchFamily="18" charset="0"/>
                <a:cs typeface="Times New Roman" panose="02020603050405020304" pitchFamily="18" charset="0"/>
              </a:rPr>
              <a:t>PROFESYONEL SPOR DALLARI için %50’si kurumlar vergisi matrahının tespitinde indirim konusu yapılacaktır.</a:t>
            </a:r>
            <a:endParaRPr lang="tr-TR" sz="2400" b="1" dirty="0">
              <a:highlight>
                <a:srgbClr val="00FFFF"/>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GSGM  Teşkilat ve Görevleri Hakkında Kanun hükümlerine göre </a:t>
            </a:r>
            <a:r>
              <a:rPr lang="tr-TR" sz="2400" b="1" u="sng" dirty="0">
                <a:highlight>
                  <a:srgbClr val="00FFFF"/>
                </a:highlight>
                <a:latin typeface="Times New Roman" panose="02020603050405020304" pitchFamily="18" charset="0"/>
                <a:cs typeface="Times New Roman" panose="02020603050405020304" pitchFamily="18" charset="0"/>
              </a:rPr>
              <a:t>FUTBOL HARİÇ</a:t>
            </a:r>
            <a:r>
              <a:rPr lang="tr-TR" sz="2400" dirty="0">
                <a:latin typeface="Times New Roman" panose="02020603050405020304" pitchFamily="18" charset="0"/>
                <a:cs typeface="Times New Roman" panose="02020603050405020304" pitchFamily="18" charset="0"/>
              </a:rPr>
              <a:t>, anılan Genel Müdürlükçe sevk ve idare edilen </a:t>
            </a:r>
            <a:r>
              <a:rPr lang="tr-TR" sz="2400" b="1" u="sng" dirty="0">
                <a:highlight>
                  <a:srgbClr val="00FFFF"/>
                </a:highlight>
                <a:latin typeface="Times New Roman" panose="02020603050405020304" pitchFamily="18" charset="0"/>
                <a:cs typeface="Times New Roman" panose="02020603050405020304" pitchFamily="18" charset="0"/>
              </a:rPr>
              <a:t>TÜM SPOR BRANŞLARI AMATÖR</a:t>
            </a:r>
            <a:r>
              <a:rPr lang="tr-TR" sz="2400" b="1" dirty="0">
                <a:highlight>
                  <a:srgbClr val="00FFFF"/>
                </a:highlight>
                <a:latin typeface="Times New Roman" panose="02020603050405020304" pitchFamily="18" charset="0"/>
                <a:cs typeface="Times New Roman" panose="02020603050405020304" pitchFamily="18" charset="0"/>
              </a:rPr>
              <a:t>, </a:t>
            </a:r>
            <a:r>
              <a:rPr lang="tr-TR" sz="2400" b="1" u="sng" dirty="0">
                <a:highlight>
                  <a:srgbClr val="FFFF00"/>
                </a:highlight>
                <a:latin typeface="Times New Roman" panose="02020603050405020304" pitchFamily="18" charset="0"/>
                <a:cs typeface="Times New Roman" panose="02020603050405020304" pitchFamily="18" charset="0"/>
              </a:rPr>
              <a:t>Türkiye Süper Ligi ile ikinci ve üçüncü ligler profesyonel, daha alt düzeyde yapılan diğer futbol faaliyetleri ise amatör kabul edilmektedir.</a:t>
            </a: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Gerçek ve tüzel kişiler, </a:t>
            </a:r>
            <a:r>
              <a:rPr lang="tr-TR" sz="2400" b="1" u="sng" dirty="0">
                <a:highlight>
                  <a:srgbClr val="FFFF00"/>
                </a:highlight>
                <a:latin typeface="Times New Roman" panose="02020603050405020304" pitchFamily="18" charset="0"/>
                <a:cs typeface="Times New Roman" panose="02020603050405020304" pitchFamily="18" charset="0"/>
              </a:rPr>
              <a:t>SÜRESİZ</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bir şekilde sponsor olamayacakları gibi; </a:t>
            </a:r>
            <a:r>
              <a:rPr lang="tr-TR" sz="2400" b="1" u="sng" dirty="0">
                <a:highlight>
                  <a:srgbClr val="00FFFF"/>
                </a:highlight>
                <a:latin typeface="Times New Roman" panose="02020603050405020304" pitchFamily="18" charset="0"/>
                <a:cs typeface="Times New Roman" panose="02020603050405020304" pitchFamily="18" charset="0"/>
              </a:rPr>
              <a:t>bunların herhangi bir şekilde VERGİ BORÇLARI DA BULUNMAMALIDIR. </a:t>
            </a:r>
            <a:r>
              <a:rPr lang="tr-TR" sz="2400" dirty="0">
                <a:latin typeface="Times New Roman" panose="02020603050405020304" pitchFamily="18" charset="0"/>
                <a:cs typeface="Times New Roman" panose="02020603050405020304" pitchFamily="18" charset="0"/>
              </a:rPr>
              <a:t>Bu nedenle kurumların sponsor olabilmeleri için bağlı bulundukları vergi dairesine müracaat ederek, </a:t>
            </a:r>
            <a:r>
              <a:rPr lang="tr-TR" sz="2400" b="1" u="sng" dirty="0">
                <a:highlight>
                  <a:srgbClr val="00FFFF"/>
                </a:highlight>
                <a:latin typeface="Times New Roman" panose="02020603050405020304" pitchFamily="18" charset="0"/>
                <a:cs typeface="Times New Roman" panose="02020603050405020304" pitchFamily="18" charset="0"/>
              </a:rPr>
              <a:t>vergi borcu olmadığına dair bir yazı almaları ve yapılan </a:t>
            </a:r>
            <a:r>
              <a:rPr lang="tr-TR" sz="2400" b="1" u="sng" dirty="0">
                <a:highlight>
                  <a:srgbClr val="FFFF00"/>
                </a:highlight>
                <a:latin typeface="Times New Roman" panose="02020603050405020304" pitchFamily="18" charset="0"/>
                <a:cs typeface="Times New Roman" panose="02020603050405020304" pitchFamily="18" charset="0"/>
              </a:rPr>
              <a:t>SPONSORLUK SÖZLEŞMESİNİN BİR ÖRNEĞİNİ İLGİLİ VERGİ DAİRESİNE VERMELERİ GEREKMEKTEDİR.</a:t>
            </a:r>
          </a:p>
        </p:txBody>
      </p:sp>
      <p:sp>
        <p:nvSpPr>
          <p:cNvPr id="3" name="Slayt Numarası Yer Tutucusu 4">
            <a:extLst>
              <a:ext uri="{FF2B5EF4-FFF2-40B4-BE49-F238E27FC236}">
                <a16:creationId xmlns:a16="http://schemas.microsoft.com/office/drawing/2014/main" id="{39B62D6A-0778-DBF9-067F-58BF08DBDF8B}"/>
              </a:ext>
            </a:extLst>
          </p:cNvPr>
          <p:cNvSpPr>
            <a:spLocks noGrp="1"/>
          </p:cNvSpPr>
          <p:nvPr>
            <p:ph type="sldNum" sz="quarter" idx="12"/>
          </p:nvPr>
        </p:nvSpPr>
        <p:spPr>
          <a:xfrm>
            <a:off x="8491728" y="6365494"/>
            <a:ext cx="2133600" cy="365125"/>
          </a:xfrm>
        </p:spPr>
        <p:txBody>
          <a:bodyPr/>
          <a:lstStyle/>
          <a:p>
            <a:fld id="{E1080B20-D45B-492D-86E8-780F5FEE2AC0}" type="slidenum">
              <a:rPr lang="tr-TR" altLang="tr-TR" smtClean="0"/>
              <a:pPr/>
              <a:t>115</a:t>
            </a:fld>
            <a:endParaRPr lang="tr-TR" altLang="tr-TR"/>
          </a:p>
        </p:txBody>
      </p:sp>
      <p:graphicFrame>
        <p:nvGraphicFramePr>
          <p:cNvPr id="5" name="4 İçerik Yer Tutucusu">
            <a:extLst>
              <a:ext uri="{FF2B5EF4-FFF2-40B4-BE49-F238E27FC236}">
                <a16:creationId xmlns:a16="http://schemas.microsoft.com/office/drawing/2014/main" id="{BEF74EA6-B663-28CA-2C16-FCB59E4A076A}"/>
              </a:ext>
            </a:extLst>
          </p:cNvPr>
          <p:cNvGraphicFramePr>
            <a:graphicFrameLocks noGrp="1"/>
          </p:cNvGraphicFramePr>
          <p:nvPr>
            <p:extLst>
              <p:ext uri="{D42A27DB-BD31-4B8C-83A1-F6EECF244321}">
                <p14:modId xmlns:p14="http://schemas.microsoft.com/office/powerpoint/2010/main" val="3936580295"/>
              </p:ext>
            </p:extLst>
          </p:nvPr>
        </p:nvGraphicFramePr>
        <p:xfrm>
          <a:off x="388189" y="218662"/>
          <a:ext cx="11419495" cy="583595"/>
        </p:xfrm>
        <a:graphic>
          <a:graphicData uri="http://schemas.openxmlformats.org/drawingml/2006/table">
            <a:tbl>
              <a:tblPr/>
              <a:tblGrid>
                <a:gridCol w="11419495">
                  <a:extLst>
                    <a:ext uri="{9D8B030D-6E8A-4147-A177-3AD203B41FA5}">
                      <a16:colId xmlns:a16="http://schemas.microsoft.com/office/drawing/2014/main" val="20000"/>
                    </a:ext>
                  </a:extLst>
                </a:gridCol>
              </a:tblGrid>
              <a:tr h="583595">
                <a:tc>
                  <a:txBody>
                    <a:bodyPr/>
                    <a:lstStyle/>
                    <a:p>
                      <a:pPr marL="85725" indent="0" algn="ctr">
                        <a:lnSpc>
                          <a:spcPct val="100000"/>
                        </a:lnSpc>
                        <a:spcBef>
                          <a:spcPct val="0"/>
                        </a:spcBef>
                        <a:buClrTx/>
                        <a:buSzTx/>
                        <a:buFontTx/>
                        <a:buNone/>
                        <a:defRPr/>
                      </a:pPr>
                      <a:r>
                        <a:rPr lang="tr-TR" sz="2800" b="1" kern="0" dirty="0">
                          <a:solidFill>
                            <a:schemeClr val="tx1"/>
                          </a:solidFill>
                          <a:latin typeface="Times New Roman" panose="02020603050405020304" pitchFamily="18" charset="0"/>
                          <a:ea typeface="+mn-ea"/>
                          <a:cs typeface="Times New Roman" panose="02020603050405020304" pitchFamily="18" charset="0"/>
                        </a:rPr>
                        <a:t>Sponsorluk</a:t>
                      </a:r>
                      <a:r>
                        <a:rPr lang="tr-TR" sz="2800" b="1" kern="0" baseline="0" dirty="0">
                          <a:solidFill>
                            <a:schemeClr val="tx1"/>
                          </a:solidFill>
                          <a:latin typeface="Times New Roman" panose="02020603050405020304" pitchFamily="18" charset="0"/>
                          <a:ea typeface="+mn-ea"/>
                          <a:cs typeface="Times New Roman" panose="02020603050405020304" pitchFamily="18" charset="0"/>
                        </a:rPr>
                        <a:t> Harcamaları</a:t>
                      </a:r>
                      <a:endParaRPr lang="tr-TR" sz="28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80537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F052F8B6-FAD8-EAC2-0F5D-3C390BE228B2}"/>
              </a:ext>
            </a:extLst>
          </p:cNvPr>
          <p:cNvSpPr>
            <a:spLocks noGrp="1"/>
          </p:cNvSpPr>
          <p:nvPr>
            <p:ph type="sldNum" sz="quarter" idx="12"/>
          </p:nvPr>
        </p:nvSpPr>
        <p:spPr>
          <a:xfrm>
            <a:off x="8162544" y="6082030"/>
            <a:ext cx="2133600" cy="365125"/>
          </a:xfrm>
        </p:spPr>
        <p:txBody>
          <a:bodyPr/>
          <a:lstStyle/>
          <a:p>
            <a:fld id="{E1080B20-D45B-492D-86E8-780F5FEE2AC0}" type="slidenum">
              <a:rPr lang="tr-TR" altLang="tr-TR" smtClean="0"/>
              <a:pPr/>
              <a:t>116</a:t>
            </a:fld>
            <a:endParaRPr lang="tr-TR" altLang="tr-TR"/>
          </a:p>
        </p:txBody>
      </p:sp>
      <p:sp>
        <p:nvSpPr>
          <p:cNvPr id="4" name="Dikdörtgen 3">
            <a:extLst>
              <a:ext uri="{FF2B5EF4-FFF2-40B4-BE49-F238E27FC236}">
                <a16:creationId xmlns:a16="http://schemas.microsoft.com/office/drawing/2014/main" id="{858EA6E2-68D8-AFF3-214B-113CB1B200F5}"/>
              </a:ext>
            </a:extLst>
          </p:cNvPr>
          <p:cNvSpPr/>
          <p:nvPr/>
        </p:nvSpPr>
        <p:spPr>
          <a:xfrm>
            <a:off x="276639" y="741649"/>
            <a:ext cx="11638721" cy="6001643"/>
          </a:xfrm>
          <a:prstGeom prst="rect">
            <a:avLst/>
          </a:prstGeom>
          <a:solidFill>
            <a:schemeClr val="bg2"/>
          </a:solidFill>
        </p:spPr>
        <p:txBody>
          <a:bodyPr wrap="square">
            <a:spAutoFit/>
          </a:bodyPr>
          <a:lstStyle/>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Sponsor olan kurumun </a:t>
            </a:r>
            <a:r>
              <a:rPr lang="tr-TR" sz="2400" b="1" dirty="0">
                <a:highlight>
                  <a:srgbClr val="00FFFF"/>
                </a:highlight>
                <a:latin typeface="Times New Roman" panose="02020603050405020304" pitchFamily="18" charset="0"/>
                <a:cs typeface="Times New Roman" panose="02020603050405020304" pitchFamily="18" charset="0"/>
              </a:rPr>
              <a:t>ADININ ANILMASI Koşuluyla,</a:t>
            </a:r>
          </a:p>
          <a:p>
            <a:pPr marL="742950" lvl="1" indent="-285750" algn="just">
              <a:buFont typeface="Wingdings" panose="05000000000000000000" pitchFamily="2" charset="2"/>
              <a:buChar char="§"/>
            </a:pPr>
            <a:r>
              <a:rPr lang="tr-TR" sz="2400" b="1" u="sng" dirty="0">
                <a:latin typeface="Times New Roman" panose="02020603050405020304" pitchFamily="18" charset="0"/>
                <a:cs typeface="Times New Roman" panose="02020603050405020304" pitchFamily="18" charset="0"/>
              </a:rPr>
              <a:t>Resmi spor organizasyonları </a:t>
            </a:r>
            <a:r>
              <a:rPr lang="tr-TR" sz="2400" dirty="0">
                <a:latin typeface="Times New Roman" panose="02020603050405020304" pitchFamily="18" charset="0"/>
                <a:cs typeface="Times New Roman" panose="02020603050405020304" pitchFamily="18" charset="0"/>
              </a:rPr>
              <a:t>için yapılan </a:t>
            </a:r>
            <a:r>
              <a:rPr lang="tr-TR" sz="2400" b="1" dirty="0">
                <a:latin typeface="Times New Roman" panose="02020603050405020304" pitchFamily="18" charset="0"/>
                <a:cs typeface="Times New Roman" panose="02020603050405020304" pitchFamily="18" charset="0"/>
              </a:rPr>
              <a:t>saha, salon veya tesis </a:t>
            </a:r>
            <a:r>
              <a:rPr lang="tr-TR" sz="2400" b="1" dirty="0">
                <a:highlight>
                  <a:srgbClr val="FFFF00"/>
                </a:highlight>
                <a:latin typeface="Times New Roman" panose="02020603050405020304" pitchFamily="18" charset="0"/>
                <a:cs typeface="Times New Roman" panose="02020603050405020304" pitchFamily="18" charset="0"/>
              </a:rPr>
              <a:t>KİRA BEDELLERİ</a:t>
            </a:r>
            <a:r>
              <a:rPr lang="tr-TR" sz="2400" dirty="0">
                <a:highlight>
                  <a:srgbClr val="FFFF00"/>
                </a:highlight>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
            </a:pPr>
            <a:r>
              <a:rPr lang="tr-TR" sz="2400" u="sng" dirty="0">
                <a:latin typeface="Times New Roman" panose="02020603050405020304" pitchFamily="18" charset="0"/>
                <a:cs typeface="Times New Roman" panose="02020603050405020304" pitchFamily="18" charset="0"/>
              </a:rPr>
              <a:t>Sporcuların iaşe, seyahat ve ikamet giderleri, </a:t>
            </a:r>
          </a:p>
          <a:p>
            <a:pPr marL="742950" lvl="1" indent="-285750" algn="just">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Spor </a:t>
            </a:r>
            <a:r>
              <a:rPr lang="tr-TR" sz="2400" b="1" dirty="0">
                <a:highlight>
                  <a:srgbClr val="00FFFF"/>
                </a:highlight>
                <a:latin typeface="Times New Roman" panose="02020603050405020304" pitchFamily="18" charset="0"/>
                <a:cs typeface="Times New Roman" panose="02020603050405020304" pitchFamily="18" charset="0"/>
              </a:rPr>
              <a:t>MALZEMESİ BEDELİ</a:t>
            </a:r>
            <a:r>
              <a:rPr lang="tr-TR" sz="2400" b="1" dirty="0">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Gençlik ve Spor Genel Müdürlüğünün uygun göreceği spor tesisleri için yapılan </a:t>
            </a:r>
            <a:r>
              <a:rPr lang="tr-TR" sz="2400" b="1" dirty="0">
                <a:highlight>
                  <a:srgbClr val="00FFFF"/>
                </a:highlight>
                <a:latin typeface="Times New Roman" panose="02020603050405020304" pitchFamily="18" charset="0"/>
                <a:cs typeface="Times New Roman" panose="02020603050405020304" pitchFamily="18" charset="0"/>
              </a:rPr>
              <a:t>ayni ve nakdi harcamalar, </a:t>
            </a:r>
          </a:p>
          <a:p>
            <a:pPr marL="742950" lvl="1" indent="-285750" algn="just">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Sporcuların transfer edilmesini sağlayacak </a:t>
            </a:r>
            <a:r>
              <a:rPr lang="tr-TR" sz="2400" b="1" u="sng" dirty="0">
                <a:highlight>
                  <a:srgbClr val="00FFFF"/>
                </a:highlight>
                <a:latin typeface="Times New Roman" panose="02020603050405020304" pitchFamily="18" charset="0"/>
                <a:cs typeface="Times New Roman" panose="02020603050405020304" pitchFamily="18" charset="0"/>
              </a:rPr>
              <a:t>bonservis bedelleri, </a:t>
            </a:r>
          </a:p>
          <a:p>
            <a:pPr marL="742950" lvl="1" indent="-285750" algn="just">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Spor müsabakaları sonucuna göre sporculara veya spor adamlarına </a:t>
            </a:r>
            <a:r>
              <a:rPr lang="tr-TR" sz="2400" b="1" dirty="0">
                <a:highlight>
                  <a:srgbClr val="00FFFF"/>
                </a:highlight>
                <a:latin typeface="Times New Roman" panose="02020603050405020304" pitchFamily="18" charset="0"/>
                <a:cs typeface="Times New Roman" panose="02020603050405020304" pitchFamily="18" charset="0"/>
              </a:rPr>
              <a:t>prim </a:t>
            </a:r>
            <a:r>
              <a:rPr lang="tr-TR" sz="2400" dirty="0">
                <a:latin typeface="Times New Roman" panose="02020603050405020304" pitchFamily="18" charset="0"/>
                <a:cs typeface="Times New Roman" panose="02020603050405020304" pitchFamily="18" charset="0"/>
              </a:rPr>
              <a:t>mahiyetinde ayni ve nakdi ödemeler gibi harcamalar </a:t>
            </a:r>
            <a:r>
              <a:rPr lang="tr-TR" sz="2400" b="1" u="sng" dirty="0">
                <a:solidFill>
                  <a:srgbClr val="0070C0"/>
                </a:solidFill>
                <a:latin typeface="Times New Roman" panose="02020603050405020304" pitchFamily="18" charset="0"/>
                <a:cs typeface="Times New Roman" panose="02020603050405020304" pitchFamily="18" charset="0"/>
              </a:rPr>
              <a:t>sponsorluk harcaması</a:t>
            </a:r>
            <a:r>
              <a:rPr lang="tr-TR" sz="2400" b="1" u="sng" dirty="0">
                <a:latin typeface="Times New Roman" panose="02020603050405020304" pitchFamily="18" charset="0"/>
                <a:cs typeface="Times New Roman" panose="02020603050405020304" pitchFamily="18" charset="0"/>
              </a:rPr>
              <a:t> olarak değerlendirilecektir. </a:t>
            </a:r>
            <a:endParaRPr 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Spor sahalarına, sporcuların veya diğer ilgililerin spor giysilerinin ya da spor araç ve gereçlerinin üzerine yazılı veya elektronik sinyaller yardımıyla sanal olarak KURUMUN </a:t>
            </a:r>
            <a:r>
              <a:rPr lang="tr-TR" sz="2400" b="1" u="sng" dirty="0">
                <a:highlight>
                  <a:srgbClr val="00FF00"/>
                </a:highlight>
                <a:latin typeface="Times New Roman" panose="02020603050405020304" pitchFamily="18" charset="0"/>
                <a:cs typeface="Times New Roman" panose="02020603050405020304" pitchFamily="18" charset="0"/>
              </a:rPr>
              <a:t>TANITIMININ YAPILMASINI SAĞLAYACAK MARKA, İSİM VE BENZERİ İŞARETLER KONULMASI gibi tanıtımını amaçlayan harcamalar ise </a:t>
            </a:r>
            <a:r>
              <a:rPr lang="tr-TR" sz="2400" b="1" u="sng" dirty="0">
                <a:solidFill>
                  <a:srgbClr val="FF0000"/>
                </a:solidFill>
                <a:highlight>
                  <a:srgbClr val="00FF00"/>
                </a:highlight>
                <a:latin typeface="Times New Roman" panose="02020603050405020304" pitchFamily="18" charset="0"/>
                <a:cs typeface="Times New Roman" panose="02020603050405020304" pitchFamily="18" charset="0"/>
              </a:rPr>
              <a:t>REKLAM HARCAMASI </a:t>
            </a:r>
            <a:r>
              <a:rPr lang="tr-TR" sz="2400" b="1" u="sng" dirty="0">
                <a:highlight>
                  <a:srgbClr val="00FF00"/>
                </a:highlight>
                <a:latin typeface="Times New Roman" panose="02020603050405020304" pitchFamily="18" charset="0"/>
                <a:cs typeface="Times New Roman" panose="02020603050405020304" pitchFamily="18" charset="0"/>
              </a:rPr>
              <a:t>olarak değerlendirilecektir.</a:t>
            </a:r>
          </a:p>
        </p:txBody>
      </p:sp>
      <p:graphicFrame>
        <p:nvGraphicFramePr>
          <p:cNvPr id="5" name="4 İçerik Yer Tutucusu">
            <a:extLst>
              <a:ext uri="{FF2B5EF4-FFF2-40B4-BE49-F238E27FC236}">
                <a16:creationId xmlns:a16="http://schemas.microsoft.com/office/drawing/2014/main" id="{B782F3D8-B369-27EF-A6BE-BA11B7E92583}"/>
              </a:ext>
            </a:extLst>
          </p:cNvPr>
          <p:cNvGraphicFramePr>
            <a:graphicFrameLocks noGrp="1"/>
          </p:cNvGraphicFramePr>
          <p:nvPr>
            <p:extLst>
              <p:ext uri="{D42A27DB-BD31-4B8C-83A1-F6EECF244321}">
                <p14:modId xmlns:p14="http://schemas.microsoft.com/office/powerpoint/2010/main" val="670487873"/>
              </p:ext>
            </p:extLst>
          </p:nvPr>
        </p:nvGraphicFramePr>
        <p:xfrm>
          <a:off x="318051" y="208845"/>
          <a:ext cx="11638722" cy="403999"/>
        </p:xfrm>
        <a:graphic>
          <a:graphicData uri="http://schemas.openxmlformats.org/drawingml/2006/table">
            <a:tbl>
              <a:tblPr/>
              <a:tblGrid>
                <a:gridCol w="11638722">
                  <a:extLst>
                    <a:ext uri="{9D8B030D-6E8A-4147-A177-3AD203B41FA5}">
                      <a16:colId xmlns:a16="http://schemas.microsoft.com/office/drawing/2014/main" val="20000"/>
                    </a:ext>
                  </a:extLst>
                </a:gridCol>
              </a:tblGrid>
              <a:tr h="403999">
                <a:tc>
                  <a:txBody>
                    <a:bodyPr/>
                    <a:lstStyle/>
                    <a:p>
                      <a:pPr marL="85725" indent="0" algn="ctr">
                        <a:lnSpc>
                          <a:spcPct val="100000"/>
                        </a:lnSpc>
                        <a:spcBef>
                          <a:spcPct val="0"/>
                        </a:spcBef>
                        <a:buClrTx/>
                        <a:buSzTx/>
                        <a:buFontTx/>
                        <a:buNone/>
                        <a:defRPr/>
                      </a:pPr>
                      <a:r>
                        <a:rPr lang="tr-TR" sz="2400" b="1" kern="0" dirty="0">
                          <a:solidFill>
                            <a:schemeClr val="tx1"/>
                          </a:solidFill>
                          <a:latin typeface="Times New Roman" panose="02020603050405020304" pitchFamily="18" charset="0"/>
                          <a:ea typeface="+mn-ea"/>
                          <a:cs typeface="Times New Roman" panose="02020603050405020304" pitchFamily="18" charset="0"/>
                        </a:rPr>
                        <a:t>Sponsorluk</a:t>
                      </a:r>
                      <a:r>
                        <a:rPr lang="tr-TR" sz="2400" b="1" kern="0" baseline="0" dirty="0">
                          <a:solidFill>
                            <a:schemeClr val="tx1"/>
                          </a:solidFill>
                          <a:latin typeface="Times New Roman" panose="02020603050405020304" pitchFamily="18" charset="0"/>
                          <a:ea typeface="+mn-ea"/>
                          <a:cs typeface="Times New Roman" panose="02020603050405020304" pitchFamily="18" charset="0"/>
                        </a:rPr>
                        <a:t> Harcamaları</a:t>
                      </a:r>
                      <a:endParaRPr lang="tr-TR" sz="24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74564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E547F20E-AB94-3D6E-486D-14D39BC13FF0}"/>
              </a:ext>
            </a:extLst>
          </p:cNvPr>
          <p:cNvSpPr txBox="1">
            <a:spLocks/>
          </p:cNvSpPr>
          <p:nvPr/>
        </p:nvSpPr>
        <p:spPr>
          <a:xfrm>
            <a:off x="487015" y="1124594"/>
            <a:ext cx="11261038" cy="1938130"/>
          </a:xfrm>
          <a:prstGeom prst="rect">
            <a:avLst/>
          </a:prstGeom>
          <a:solidFill>
            <a:schemeClr val="accent2">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b="1" u="sng" dirty="0">
                <a:highlight>
                  <a:srgbClr val="00FFFF"/>
                </a:highlight>
                <a:latin typeface="Times New Roman" panose="02020603050405020304" pitchFamily="18" charset="0"/>
                <a:cs typeface="Times New Roman" panose="02020603050405020304" pitchFamily="18" charset="0"/>
              </a:rPr>
              <a:t>VERGİ BORÇLARININ VE SOSYAL GÜVENLİK KURUMLARINA borçlarının</a:t>
            </a:r>
            <a:r>
              <a:rPr lang="tr-TR" b="1" dirty="0">
                <a:highlight>
                  <a:srgbClr val="00FFFF"/>
                </a:highlight>
                <a:latin typeface="Times New Roman" panose="02020603050405020304" pitchFamily="18" charset="0"/>
                <a:cs typeface="Times New Roman" panose="02020603050405020304" pitchFamily="18" charset="0"/>
              </a:rPr>
              <a:t> </a:t>
            </a:r>
            <a:r>
              <a:rPr lang="tr-TR" b="1" u="sng" dirty="0">
                <a:highlight>
                  <a:srgbClr val="00FFFF"/>
                </a:highlight>
                <a:latin typeface="Times New Roman" panose="02020603050405020304" pitchFamily="18" charset="0"/>
                <a:cs typeface="Times New Roman" panose="02020603050405020304" pitchFamily="18" charset="0"/>
              </a:rPr>
              <a:t>bulunmaması </a:t>
            </a:r>
            <a:r>
              <a:rPr lang="tr-TR" b="1" dirty="0">
                <a:highlight>
                  <a:srgbClr val="00FFFF"/>
                </a:highlight>
                <a:latin typeface="Times New Roman" panose="02020603050405020304" pitchFamily="18" charset="0"/>
                <a:cs typeface="Times New Roman" panose="02020603050405020304" pitchFamily="18" charset="0"/>
              </a:rPr>
              <a:t>gerekir.</a:t>
            </a:r>
            <a:endParaRPr lang="tr-TR"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Kazancın yetersizliği nedeniyle indirim konusu yapılamayan sponsorluk harcamaları </a:t>
            </a:r>
            <a:r>
              <a:rPr lang="tr-TR" b="1" u="sng" dirty="0">
                <a:latin typeface="Times New Roman" panose="02020603050405020304" pitchFamily="18" charset="0"/>
                <a:cs typeface="Times New Roman" panose="02020603050405020304" pitchFamily="18" charset="0"/>
              </a:rPr>
              <a:t>SONRAKİ HESAP </a:t>
            </a:r>
            <a:r>
              <a:rPr lang="tr-TR" b="1" u="sng" dirty="0">
                <a:highlight>
                  <a:srgbClr val="00FFFF"/>
                </a:highlight>
                <a:latin typeface="Times New Roman" panose="02020603050405020304" pitchFamily="18" charset="0"/>
                <a:cs typeface="Times New Roman" panose="02020603050405020304" pitchFamily="18" charset="0"/>
              </a:rPr>
              <a:t>DÖNEMİNE DEVROLMAZ.</a:t>
            </a:r>
          </a:p>
          <a:p>
            <a:endParaRPr lang="tr-TR" dirty="0"/>
          </a:p>
        </p:txBody>
      </p:sp>
      <p:sp>
        <p:nvSpPr>
          <p:cNvPr id="3" name="Slayt Numarası Yer Tutucusu 4">
            <a:extLst>
              <a:ext uri="{FF2B5EF4-FFF2-40B4-BE49-F238E27FC236}">
                <a16:creationId xmlns:a16="http://schemas.microsoft.com/office/drawing/2014/main" id="{715B6DC8-D006-650A-89F7-C73D5B0F736E}"/>
              </a:ext>
            </a:extLst>
          </p:cNvPr>
          <p:cNvSpPr>
            <a:spLocks noGrp="1"/>
          </p:cNvSpPr>
          <p:nvPr>
            <p:ph type="sldNum" sz="quarter" idx="12"/>
          </p:nvPr>
        </p:nvSpPr>
        <p:spPr>
          <a:xfrm>
            <a:off x="8244840" y="6099683"/>
            <a:ext cx="2133600" cy="365125"/>
          </a:xfrm>
        </p:spPr>
        <p:txBody>
          <a:bodyPr/>
          <a:lstStyle/>
          <a:p>
            <a:fld id="{E1080B20-D45B-492D-86E8-780F5FEE2AC0}" type="slidenum">
              <a:rPr lang="tr-TR" altLang="tr-TR" smtClean="0"/>
              <a:pPr/>
              <a:t>117</a:t>
            </a:fld>
            <a:endParaRPr lang="tr-TR" altLang="tr-TR"/>
          </a:p>
        </p:txBody>
      </p:sp>
      <p:graphicFrame>
        <p:nvGraphicFramePr>
          <p:cNvPr id="5" name="4 İçerik Yer Tutucusu">
            <a:extLst>
              <a:ext uri="{FF2B5EF4-FFF2-40B4-BE49-F238E27FC236}">
                <a16:creationId xmlns:a16="http://schemas.microsoft.com/office/drawing/2014/main" id="{8D3EE64F-82CC-308A-C295-202F2125348B}"/>
              </a:ext>
            </a:extLst>
          </p:cNvPr>
          <p:cNvGraphicFramePr>
            <a:graphicFrameLocks noGrp="1"/>
          </p:cNvGraphicFramePr>
          <p:nvPr>
            <p:extLst>
              <p:ext uri="{D42A27DB-BD31-4B8C-83A1-F6EECF244321}">
                <p14:modId xmlns:p14="http://schemas.microsoft.com/office/powerpoint/2010/main" val="1404666200"/>
              </p:ext>
            </p:extLst>
          </p:nvPr>
        </p:nvGraphicFramePr>
        <p:xfrm>
          <a:off x="487014" y="393192"/>
          <a:ext cx="11261039" cy="429479"/>
        </p:xfrm>
        <a:graphic>
          <a:graphicData uri="http://schemas.openxmlformats.org/drawingml/2006/table">
            <a:tbl>
              <a:tblPr/>
              <a:tblGrid>
                <a:gridCol w="11261039">
                  <a:extLst>
                    <a:ext uri="{9D8B030D-6E8A-4147-A177-3AD203B41FA5}">
                      <a16:colId xmlns:a16="http://schemas.microsoft.com/office/drawing/2014/main" val="20000"/>
                    </a:ext>
                  </a:extLst>
                </a:gridCol>
              </a:tblGrid>
              <a:tr h="360363">
                <a:tc>
                  <a:txBody>
                    <a:bodyPr/>
                    <a:lstStyle/>
                    <a:p>
                      <a:pPr marL="85725" indent="0" algn="ctr">
                        <a:lnSpc>
                          <a:spcPct val="100000"/>
                        </a:lnSpc>
                        <a:spcBef>
                          <a:spcPct val="0"/>
                        </a:spcBef>
                        <a:buClrTx/>
                        <a:buSzTx/>
                        <a:buFontTx/>
                        <a:buNone/>
                        <a:defRPr/>
                      </a:pPr>
                      <a:r>
                        <a:rPr lang="tr-TR" sz="2800" b="1" kern="0" dirty="0">
                          <a:solidFill>
                            <a:schemeClr val="tx1"/>
                          </a:solidFill>
                          <a:latin typeface="Times New Roman" panose="02020603050405020304" pitchFamily="18" charset="0"/>
                          <a:ea typeface="+mn-ea"/>
                          <a:cs typeface="Times New Roman" panose="02020603050405020304" pitchFamily="18" charset="0"/>
                        </a:rPr>
                        <a:t>Sponsorluk</a:t>
                      </a:r>
                      <a:r>
                        <a:rPr lang="tr-TR" sz="2800" b="1" kern="0" baseline="0" dirty="0">
                          <a:solidFill>
                            <a:schemeClr val="tx1"/>
                          </a:solidFill>
                          <a:latin typeface="Times New Roman" panose="02020603050405020304" pitchFamily="18" charset="0"/>
                          <a:ea typeface="+mn-ea"/>
                          <a:cs typeface="Times New Roman" panose="02020603050405020304" pitchFamily="18" charset="0"/>
                        </a:rPr>
                        <a:t> Harcamaları</a:t>
                      </a:r>
                      <a:endParaRPr lang="tr-TR" sz="28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sp>
        <p:nvSpPr>
          <p:cNvPr id="6" name="2 İçerik Yer Tutucusu">
            <a:extLst>
              <a:ext uri="{FF2B5EF4-FFF2-40B4-BE49-F238E27FC236}">
                <a16:creationId xmlns:a16="http://schemas.microsoft.com/office/drawing/2014/main" id="{96633B47-F377-805B-CA0C-DDC92CBB36F2}"/>
              </a:ext>
            </a:extLst>
          </p:cNvPr>
          <p:cNvSpPr>
            <a:spLocks/>
          </p:cNvSpPr>
          <p:nvPr/>
        </p:nvSpPr>
        <p:spPr bwMode="auto">
          <a:xfrm>
            <a:off x="487015" y="3294223"/>
            <a:ext cx="11261038" cy="3253226"/>
          </a:xfrm>
          <a:prstGeom prst="rect">
            <a:avLst/>
          </a:prstGeom>
          <a:solidFill>
            <a:schemeClr val="tx2">
              <a:lumMod val="10000"/>
              <a:lumOff val="90000"/>
            </a:schemeClr>
          </a:solidFill>
          <a:ln w="25400">
            <a:solidFill>
              <a:schemeClr val="tx1"/>
            </a:solidFill>
            <a:miter lim="800000"/>
            <a:headEnd/>
            <a:tailEnd/>
          </a:ln>
        </p:spPr>
        <p:txBody>
          <a:bodyPr/>
          <a:lstStyle>
            <a:lvl1pPr marL="273050" indent="-273050">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6pPr>
            <a:lvl7pPr marL="29718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7pPr>
            <a:lvl8pPr marL="34290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8pPr>
            <a:lvl9pPr marL="38862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9pPr>
          </a:lstStyle>
          <a:p>
            <a:pPr algn="just">
              <a:lnSpc>
                <a:spcPct val="100000"/>
              </a:lnSpc>
              <a:buFont typeface="Wingdings 3" panose="05040102010807070707" pitchFamily="18" charset="2"/>
              <a:buNone/>
            </a:pPr>
            <a:r>
              <a:rPr lang="tr-TR" sz="2400" dirty="0">
                <a:solidFill>
                  <a:srgbClr val="FF0000"/>
                </a:solidFill>
                <a:cs typeface="Times New Roman" panose="02020603050405020304" pitchFamily="18" charset="0"/>
              </a:rPr>
              <a:t> </a:t>
            </a:r>
            <a:r>
              <a:rPr lang="tr-TR" sz="2400" b="1" u="sng" dirty="0">
                <a:solidFill>
                  <a:srgbClr val="FF0000"/>
                </a:solidFill>
                <a:cs typeface="Times New Roman" panose="02020603050405020304" pitchFamily="18" charset="0"/>
              </a:rPr>
              <a:t>1 Seri No.’</a:t>
            </a:r>
            <a:r>
              <a:rPr lang="tr-TR" sz="2400" b="1" u="sng" dirty="0" err="1">
                <a:solidFill>
                  <a:srgbClr val="FF0000"/>
                </a:solidFill>
                <a:cs typeface="Times New Roman" panose="02020603050405020304" pitchFamily="18" charset="0"/>
              </a:rPr>
              <a:t>lu</a:t>
            </a:r>
            <a:r>
              <a:rPr lang="tr-TR" sz="2400" b="1" u="sng" dirty="0">
                <a:solidFill>
                  <a:srgbClr val="FF0000"/>
                </a:solidFill>
                <a:cs typeface="Times New Roman" panose="02020603050405020304" pitchFamily="18" charset="0"/>
              </a:rPr>
              <a:t> KVGT 10.3. :</a:t>
            </a:r>
            <a:r>
              <a:rPr lang="tr-TR" sz="2400" dirty="0">
                <a:solidFill>
                  <a:srgbClr val="FF0000"/>
                </a:solidFill>
                <a:cs typeface="Times New Roman" panose="02020603050405020304" pitchFamily="18" charset="0"/>
              </a:rPr>
              <a:t> </a:t>
            </a:r>
            <a:r>
              <a:rPr lang="tr-TR" sz="2400" dirty="0">
                <a:cs typeface="Times New Roman" panose="02020603050405020304" pitchFamily="18" charset="0"/>
              </a:rPr>
              <a:t>Kurumlar tarafından yapılan </a:t>
            </a:r>
            <a:r>
              <a:rPr lang="tr-TR" sz="2400" b="1" dirty="0">
                <a:highlight>
                  <a:srgbClr val="00FFFF"/>
                </a:highlight>
                <a:cs typeface="Times New Roman" panose="02020603050405020304" pitchFamily="18" charset="0"/>
              </a:rPr>
              <a:t>SPONSORLUK HARCAMALARI İLE BAĞIŞ VE YARDIMLAR, </a:t>
            </a:r>
            <a:r>
              <a:rPr lang="tr-TR" sz="2400" dirty="0">
                <a:cs typeface="Times New Roman" panose="02020603050405020304" pitchFamily="18" charset="0"/>
              </a:rPr>
              <a:t>harcamanın veya bağış ve yardımın yapıldığı tarihte kayıtlarda </a:t>
            </a:r>
            <a:r>
              <a:rPr lang="tr-TR" sz="2400" b="1" u="sng" dirty="0">
                <a:highlight>
                  <a:srgbClr val="FFFF00"/>
                </a:highlight>
                <a:cs typeface="Times New Roman" panose="02020603050405020304" pitchFamily="18" charset="0"/>
              </a:rPr>
              <a:t>gider olarak dikkate alındığından</a:t>
            </a:r>
            <a:r>
              <a:rPr lang="tr-TR" sz="2400" dirty="0">
                <a:cs typeface="Times New Roman" panose="02020603050405020304" pitchFamily="18" charset="0"/>
              </a:rPr>
              <a:t>, söz konusu harcamalar ile bağış ve yardımların kurum kazancının tespitinde </a:t>
            </a:r>
            <a:r>
              <a:rPr lang="tr-TR" sz="2400" b="1" u="sng" dirty="0">
                <a:highlight>
                  <a:srgbClr val="00FFFF"/>
                </a:highlight>
                <a:cs typeface="Times New Roman" panose="02020603050405020304" pitchFamily="18" charset="0"/>
              </a:rPr>
              <a:t>KANUNEN KABUL EDİLMEYEN GİDER OLARAK DİKKATE ALINMASI</a:t>
            </a:r>
            <a:r>
              <a:rPr lang="tr-TR" sz="2400" dirty="0">
                <a:highlight>
                  <a:srgbClr val="00FFFF"/>
                </a:highlight>
                <a:cs typeface="Times New Roman" panose="02020603050405020304" pitchFamily="18" charset="0"/>
              </a:rPr>
              <a:t> ve </a:t>
            </a:r>
            <a:r>
              <a:rPr lang="tr-TR" sz="2400" b="1" u="sng" dirty="0">
                <a:highlight>
                  <a:srgbClr val="00FFFF"/>
                </a:highlight>
                <a:cs typeface="Times New Roman" panose="02020603050405020304" pitchFamily="18" charset="0"/>
              </a:rPr>
              <a:t>kurum kazancının yeterli olması halinde</a:t>
            </a:r>
            <a:r>
              <a:rPr lang="tr-TR" sz="2400" dirty="0">
                <a:cs typeface="Times New Roman" panose="02020603050405020304" pitchFamily="18" charset="0"/>
              </a:rPr>
              <a:t>, bu bölümde yer alan açıklamalar çerçevesinde, beyanname üzerinde ayrıca gösterilmek şartıyla kurumlar vergisi matrahından indirilmesi gerekmektedir.</a:t>
            </a:r>
          </a:p>
        </p:txBody>
      </p:sp>
    </p:spTree>
    <p:extLst>
      <p:ext uri="{BB962C8B-B14F-4D97-AF65-F5344CB8AC3E}">
        <p14:creationId xmlns:p14="http://schemas.microsoft.com/office/powerpoint/2010/main" val="37447623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5AF19DF5-9582-FF97-5A92-30764CFFCE9B}"/>
              </a:ext>
            </a:extLst>
          </p:cNvPr>
          <p:cNvSpPr>
            <a:spLocks noGrp="1"/>
          </p:cNvSpPr>
          <p:nvPr>
            <p:ph type="sldNum" sz="quarter" idx="12"/>
          </p:nvPr>
        </p:nvSpPr>
        <p:spPr>
          <a:xfrm>
            <a:off x="8125968" y="6082030"/>
            <a:ext cx="2133600" cy="365125"/>
          </a:xfrm>
        </p:spPr>
        <p:txBody>
          <a:bodyPr/>
          <a:lstStyle/>
          <a:p>
            <a:fld id="{E1080B20-D45B-492D-86E8-780F5FEE2AC0}" type="slidenum">
              <a:rPr lang="tr-TR" altLang="tr-TR" smtClean="0"/>
              <a:pPr/>
              <a:t>118</a:t>
            </a:fld>
            <a:endParaRPr lang="tr-TR" altLang="tr-TR"/>
          </a:p>
        </p:txBody>
      </p:sp>
      <p:graphicFrame>
        <p:nvGraphicFramePr>
          <p:cNvPr id="4" name="4 İçerik Yer Tutucusu">
            <a:extLst>
              <a:ext uri="{FF2B5EF4-FFF2-40B4-BE49-F238E27FC236}">
                <a16:creationId xmlns:a16="http://schemas.microsoft.com/office/drawing/2014/main" id="{6C83DB7D-19E6-4546-E826-1938A4B11712}"/>
              </a:ext>
            </a:extLst>
          </p:cNvPr>
          <p:cNvGraphicFramePr>
            <a:graphicFrameLocks noGrp="1"/>
          </p:cNvGraphicFramePr>
          <p:nvPr>
            <p:extLst>
              <p:ext uri="{D42A27DB-BD31-4B8C-83A1-F6EECF244321}">
                <p14:modId xmlns:p14="http://schemas.microsoft.com/office/powerpoint/2010/main" val="1047656210"/>
              </p:ext>
            </p:extLst>
          </p:nvPr>
        </p:nvGraphicFramePr>
        <p:xfrm>
          <a:off x="546650" y="371157"/>
          <a:ext cx="11191462" cy="360363"/>
        </p:xfrm>
        <a:graphic>
          <a:graphicData uri="http://schemas.openxmlformats.org/drawingml/2006/table">
            <a:tbl>
              <a:tblPr/>
              <a:tblGrid>
                <a:gridCol w="11191462">
                  <a:extLst>
                    <a:ext uri="{9D8B030D-6E8A-4147-A177-3AD203B41FA5}">
                      <a16:colId xmlns:a16="http://schemas.microsoft.com/office/drawing/2014/main" val="20000"/>
                    </a:ext>
                  </a:extLst>
                </a:gridCol>
              </a:tblGrid>
              <a:tr h="360363">
                <a:tc>
                  <a:txBody>
                    <a:bodyPr/>
                    <a:lstStyle/>
                    <a:p>
                      <a:pPr marL="85725" indent="0" algn="ctr">
                        <a:lnSpc>
                          <a:spcPct val="100000"/>
                        </a:lnSpc>
                        <a:spcBef>
                          <a:spcPct val="0"/>
                        </a:spcBef>
                        <a:buClrTx/>
                        <a:buSzTx/>
                        <a:buFontTx/>
                        <a:buNone/>
                        <a:defRPr/>
                      </a:pPr>
                      <a:r>
                        <a:rPr lang="tr-TR" sz="1800" b="1" kern="0" dirty="0">
                          <a:solidFill>
                            <a:schemeClr val="tx1"/>
                          </a:solidFill>
                          <a:latin typeface="Times New Roman" panose="02020603050405020304" pitchFamily="18" charset="0"/>
                          <a:ea typeface="+mn-ea"/>
                          <a:cs typeface="Times New Roman" panose="02020603050405020304" pitchFamily="18" charset="0"/>
                        </a:rPr>
                        <a:t>BAĞIŞ VE YARDIMLAR</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graphicFrame>
        <p:nvGraphicFramePr>
          <p:cNvPr id="5" name="4 İçerik Yer Tutucusu">
            <a:extLst>
              <a:ext uri="{FF2B5EF4-FFF2-40B4-BE49-F238E27FC236}">
                <a16:creationId xmlns:a16="http://schemas.microsoft.com/office/drawing/2014/main" id="{CB366932-FDF3-6ED5-0CED-00701E10C03D}"/>
              </a:ext>
            </a:extLst>
          </p:cNvPr>
          <p:cNvGraphicFramePr>
            <a:graphicFrameLocks/>
          </p:cNvGraphicFramePr>
          <p:nvPr>
            <p:extLst>
              <p:ext uri="{D42A27DB-BD31-4B8C-83A1-F6EECF244321}">
                <p14:modId xmlns:p14="http://schemas.microsoft.com/office/powerpoint/2010/main" val="3556881070"/>
              </p:ext>
            </p:extLst>
          </p:nvPr>
        </p:nvGraphicFramePr>
        <p:xfrm>
          <a:off x="546650" y="890176"/>
          <a:ext cx="11191461" cy="519018"/>
        </p:xfrm>
        <a:graphic>
          <a:graphicData uri="http://schemas.openxmlformats.org/drawingml/2006/table">
            <a:tbl>
              <a:tblPr/>
              <a:tblGrid>
                <a:gridCol w="11191461">
                  <a:extLst>
                    <a:ext uri="{9D8B030D-6E8A-4147-A177-3AD203B41FA5}">
                      <a16:colId xmlns:a16="http://schemas.microsoft.com/office/drawing/2014/main" val="20000"/>
                    </a:ext>
                  </a:extLst>
                </a:gridCol>
              </a:tblGrid>
              <a:tr h="519018">
                <a:tc>
                  <a:txBody>
                    <a:bodyPr/>
                    <a:lstStyle/>
                    <a:p>
                      <a:pPr algn="ctr" fontAlgn="ctr"/>
                      <a:r>
                        <a:rPr lang="tr-TR" sz="2400" b="1" i="0" u="none" strike="noStrike" baseline="0" dirty="0">
                          <a:solidFill>
                            <a:srgbClr val="000000"/>
                          </a:solidFill>
                          <a:latin typeface="Times New Roman"/>
                        </a:rPr>
                        <a:t> </a:t>
                      </a:r>
                      <a:r>
                        <a:rPr lang="tr-TR" sz="2400" b="1" dirty="0">
                          <a:solidFill>
                            <a:schemeClr val="tx1"/>
                          </a:solidFill>
                          <a:latin typeface="Times New Roman" panose="02020603050405020304" pitchFamily="18" charset="0"/>
                        </a:rPr>
                        <a:t>Kurum Kazancının %5 Oranında İndirebilecek Yardımlar (KVK Md-10/1-c):</a:t>
                      </a:r>
                    </a:p>
                  </a:txBody>
                  <a:tcPr marL="9335" marR="9335" marT="9353"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alpha val="62000"/>
                      </a:schemeClr>
                    </a:solidFill>
                  </a:tcPr>
                </a:tc>
                <a:extLst>
                  <a:ext uri="{0D108BD9-81ED-4DB2-BD59-A6C34878D82A}">
                    <a16:rowId xmlns:a16="http://schemas.microsoft.com/office/drawing/2014/main" val="10000"/>
                  </a:ext>
                </a:extLst>
              </a:tr>
            </a:tbl>
          </a:graphicData>
        </a:graphic>
      </p:graphicFrame>
      <p:sp>
        <p:nvSpPr>
          <p:cNvPr id="6" name="Dikdörtgen 5">
            <a:extLst>
              <a:ext uri="{FF2B5EF4-FFF2-40B4-BE49-F238E27FC236}">
                <a16:creationId xmlns:a16="http://schemas.microsoft.com/office/drawing/2014/main" id="{2872E1A4-F6FA-A3E5-0C0F-8DFF9F2F03C8}"/>
              </a:ext>
            </a:extLst>
          </p:cNvPr>
          <p:cNvSpPr/>
          <p:nvPr/>
        </p:nvSpPr>
        <p:spPr>
          <a:xfrm>
            <a:off x="546652" y="1506555"/>
            <a:ext cx="11191460" cy="3785652"/>
          </a:xfrm>
          <a:prstGeom prst="rect">
            <a:avLst/>
          </a:prstGeom>
          <a:solidFill>
            <a:schemeClr val="accent2">
              <a:lumMod val="20000"/>
              <a:lumOff val="80000"/>
            </a:schemeClr>
          </a:solidFill>
        </p:spPr>
        <p:txBody>
          <a:bodyPr wrap="square">
            <a:spAutoFit/>
          </a:bodyPr>
          <a:lstStyle/>
          <a:p>
            <a:pPr algn="just">
              <a:lnSpc>
                <a:spcPct val="100000"/>
              </a:lnSpc>
              <a:defRPr/>
            </a:pPr>
            <a:r>
              <a:rPr lang="tr-TR" sz="2400" kern="0" dirty="0">
                <a:latin typeface="Times New Roman" panose="02020603050405020304" pitchFamily="18" charset="0"/>
                <a:cs typeface="Times New Roman" panose="02020603050405020304" pitchFamily="18" charset="0"/>
              </a:rPr>
              <a:t>	Bu bağış ve yardımların; (</a:t>
            </a:r>
            <a:r>
              <a:rPr lang="tr-TR" sz="2400" b="1" kern="0" dirty="0">
                <a:latin typeface="Times New Roman" panose="02020603050405020304" pitchFamily="18" charset="0"/>
                <a:cs typeface="Times New Roman" panose="02020603050405020304" pitchFamily="18" charset="0"/>
              </a:rPr>
              <a:t>1)GENEL VE ÖZEL BÜTÇELİ KAMU İDARELERİNE,(2) İL ÖZEL İDARELERİNE, (3) BELEDİYELERE VE KÖYLERE, </a:t>
            </a:r>
            <a:r>
              <a:rPr lang="tr-TR" sz="2400" kern="0" dirty="0">
                <a:latin typeface="Times New Roman" panose="02020603050405020304" pitchFamily="18" charset="0"/>
                <a:cs typeface="Times New Roman" panose="02020603050405020304" pitchFamily="18" charset="0"/>
              </a:rPr>
              <a:t>(4) </a:t>
            </a:r>
            <a:r>
              <a:rPr lang="tr-TR" sz="2400" b="1" kern="0" dirty="0">
                <a:latin typeface="Times New Roman" panose="02020603050405020304" pitchFamily="18" charset="0"/>
                <a:cs typeface="Times New Roman" panose="02020603050405020304" pitchFamily="18" charset="0"/>
              </a:rPr>
              <a:t>Bakanlar Kurulunca vergi muafiyeti tanınan vakıflara, (5) kamu yararına çalışan dernekler </a:t>
            </a:r>
            <a:r>
              <a:rPr lang="tr-TR" sz="2400" kern="0" dirty="0">
                <a:latin typeface="Times New Roman" panose="02020603050405020304" pitchFamily="18" charset="0"/>
                <a:cs typeface="Times New Roman" panose="02020603050405020304" pitchFamily="18" charset="0"/>
              </a:rPr>
              <a:t>ile (6) </a:t>
            </a:r>
            <a:r>
              <a:rPr lang="tr-TR" sz="2400" b="1" kern="0" dirty="0">
                <a:latin typeface="Times New Roman" panose="02020603050405020304" pitchFamily="18" charset="0"/>
                <a:cs typeface="Times New Roman" panose="02020603050405020304" pitchFamily="18" charset="0"/>
              </a:rPr>
              <a:t>bilimsel araştırma ve geliştirme</a:t>
            </a:r>
            <a:r>
              <a:rPr lang="tr-TR" sz="2400" kern="0" dirty="0">
                <a:latin typeface="Times New Roman" panose="02020603050405020304" pitchFamily="18" charset="0"/>
                <a:cs typeface="Times New Roman" panose="02020603050405020304" pitchFamily="18" charset="0"/>
              </a:rPr>
              <a:t> faaliyetlerinde bulunan kurum ve kuruluşlara yapılması gerekir.</a:t>
            </a:r>
          </a:p>
          <a:p>
            <a:pPr algn="just">
              <a:lnSpc>
                <a:spcPct val="100000"/>
              </a:lnSpc>
              <a:defRPr/>
            </a:pPr>
            <a:endParaRPr lang="tr-TR" sz="2400" kern="0" dirty="0">
              <a:latin typeface="Times New Roman" panose="02020603050405020304" pitchFamily="18" charset="0"/>
              <a:cs typeface="Times New Roman" panose="02020603050405020304" pitchFamily="18" charset="0"/>
            </a:endParaRPr>
          </a:p>
          <a:p>
            <a:pPr marL="342900" indent="-342900" algn="just">
              <a:lnSpc>
                <a:spcPct val="100000"/>
              </a:lnSpc>
              <a:buFont typeface="+mj-lt"/>
              <a:buAutoNum type="arabicPeriod"/>
              <a:defRPr/>
            </a:pPr>
            <a:r>
              <a:rPr lang="tr-TR" sz="2400" b="1" kern="0" dirty="0">
                <a:latin typeface="Times New Roman" panose="02020603050405020304" pitchFamily="18" charset="0"/>
                <a:cs typeface="Times New Roman" panose="02020603050405020304" pitchFamily="18" charset="0"/>
              </a:rPr>
              <a:t>MAKBUZ KARŞILIĞI OLMALI</a:t>
            </a:r>
            <a:r>
              <a:rPr lang="tr-TR" sz="2400" kern="0" dirty="0">
                <a:latin typeface="Times New Roman" panose="02020603050405020304" pitchFamily="18" charset="0"/>
                <a:cs typeface="Times New Roman" panose="02020603050405020304" pitchFamily="18" charset="0"/>
              </a:rPr>
              <a:t>,</a:t>
            </a:r>
          </a:p>
          <a:p>
            <a:pPr marL="342900" indent="-342900" algn="just">
              <a:lnSpc>
                <a:spcPct val="100000"/>
              </a:lnSpc>
              <a:buFont typeface="+mj-lt"/>
              <a:buAutoNum type="arabicPeriod"/>
              <a:defRPr/>
            </a:pPr>
            <a:endParaRPr lang="tr-TR" sz="2400" kern="0" dirty="0">
              <a:latin typeface="Times New Roman" panose="02020603050405020304" pitchFamily="18" charset="0"/>
              <a:cs typeface="Times New Roman" panose="02020603050405020304" pitchFamily="18" charset="0"/>
            </a:endParaRPr>
          </a:p>
          <a:p>
            <a:pPr marL="342900" indent="-342900" algn="just">
              <a:lnSpc>
                <a:spcPct val="100000"/>
              </a:lnSpc>
              <a:buFont typeface="+mj-lt"/>
              <a:buAutoNum type="arabicPeriod"/>
              <a:defRPr/>
            </a:pPr>
            <a:r>
              <a:rPr lang="tr-TR" sz="2400" kern="0" dirty="0">
                <a:latin typeface="Times New Roman" panose="02020603050405020304" pitchFamily="18" charset="0"/>
                <a:cs typeface="Times New Roman" panose="02020603050405020304" pitchFamily="18" charset="0"/>
              </a:rPr>
              <a:t>Bu türden bağış ve yardımların toplamının o yıla ait </a:t>
            </a:r>
            <a:r>
              <a:rPr lang="tr-TR" sz="2400" b="1" u="sng" kern="0" dirty="0">
                <a:latin typeface="Times New Roman" panose="02020603050405020304" pitchFamily="18" charset="0"/>
                <a:cs typeface="Times New Roman" panose="02020603050405020304" pitchFamily="18" charset="0"/>
              </a:rPr>
              <a:t>KURUM KAZANCININ %5’İNE </a:t>
            </a:r>
            <a:r>
              <a:rPr lang="tr-TR" sz="2400" kern="0" dirty="0">
                <a:latin typeface="Times New Roman" panose="02020603050405020304" pitchFamily="18" charset="0"/>
                <a:cs typeface="Times New Roman" panose="02020603050405020304" pitchFamily="18" charset="0"/>
              </a:rPr>
              <a:t>kadar olan kısmı indirilebilir. Kurum kazancı aşağıdaki formül ile hesaplanır.</a:t>
            </a:r>
          </a:p>
        </p:txBody>
      </p:sp>
      <p:graphicFrame>
        <p:nvGraphicFramePr>
          <p:cNvPr id="7" name="7 Tablo">
            <a:extLst>
              <a:ext uri="{FF2B5EF4-FFF2-40B4-BE49-F238E27FC236}">
                <a16:creationId xmlns:a16="http://schemas.microsoft.com/office/drawing/2014/main" id="{D30A2802-E8BC-EE29-01EB-A60CA6539B03}"/>
              </a:ext>
            </a:extLst>
          </p:cNvPr>
          <p:cNvGraphicFramePr>
            <a:graphicFrameLocks noGrp="1"/>
          </p:cNvGraphicFramePr>
          <p:nvPr>
            <p:extLst>
              <p:ext uri="{D42A27DB-BD31-4B8C-83A1-F6EECF244321}">
                <p14:modId xmlns:p14="http://schemas.microsoft.com/office/powerpoint/2010/main" val="1650050625"/>
              </p:ext>
            </p:extLst>
          </p:nvPr>
        </p:nvGraphicFramePr>
        <p:xfrm>
          <a:off x="546651" y="5571965"/>
          <a:ext cx="11191460" cy="731347"/>
        </p:xfrm>
        <a:graphic>
          <a:graphicData uri="http://schemas.openxmlformats.org/drawingml/2006/table">
            <a:tbl>
              <a:tblPr/>
              <a:tblGrid>
                <a:gridCol w="1356818">
                  <a:extLst>
                    <a:ext uri="{9D8B030D-6E8A-4147-A177-3AD203B41FA5}">
                      <a16:colId xmlns:a16="http://schemas.microsoft.com/office/drawing/2014/main" val="20000"/>
                    </a:ext>
                  </a:extLst>
                </a:gridCol>
                <a:gridCol w="285459">
                  <a:extLst>
                    <a:ext uri="{9D8B030D-6E8A-4147-A177-3AD203B41FA5}">
                      <a16:colId xmlns:a16="http://schemas.microsoft.com/office/drawing/2014/main" val="20001"/>
                    </a:ext>
                  </a:extLst>
                </a:gridCol>
                <a:gridCol w="285459">
                  <a:extLst>
                    <a:ext uri="{9D8B030D-6E8A-4147-A177-3AD203B41FA5}">
                      <a16:colId xmlns:a16="http://schemas.microsoft.com/office/drawing/2014/main" val="20002"/>
                    </a:ext>
                  </a:extLst>
                </a:gridCol>
                <a:gridCol w="2378820">
                  <a:extLst>
                    <a:ext uri="{9D8B030D-6E8A-4147-A177-3AD203B41FA5}">
                      <a16:colId xmlns:a16="http://schemas.microsoft.com/office/drawing/2014/main" val="20003"/>
                    </a:ext>
                  </a:extLst>
                </a:gridCol>
                <a:gridCol w="285459">
                  <a:extLst>
                    <a:ext uri="{9D8B030D-6E8A-4147-A177-3AD203B41FA5}">
                      <a16:colId xmlns:a16="http://schemas.microsoft.com/office/drawing/2014/main" val="20004"/>
                    </a:ext>
                  </a:extLst>
                </a:gridCol>
                <a:gridCol w="190306">
                  <a:extLst>
                    <a:ext uri="{9D8B030D-6E8A-4147-A177-3AD203B41FA5}">
                      <a16:colId xmlns:a16="http://schemas.microsoft.com/office/drawing/2014/main" val="20005"/>
                    </a:ext>
                  </a:extLst>
                </a:gridCol>
                <a:gridCol w="5949182">
                  <a:extLst>
                    <a:ext uri="{9D8B030D-6E8A-4147-A177-3AD203B41FA5}">
                      <a16:colId xmlns:a16="http://schemas.microsoft.com/office/drawing/2014/main" val="20006"/>
                    </a:ext>
                  </a:extLst>
                </a:gridCol>
                <a:gridCol w="180634">
                  <a:extLst>
                    <a:ext uri="{9D8B030D-6E8A-4147-A177-3AD203B41FA5}">
                      <a16:colId xmlns:a16="http://schemas.microsoft.com/office/drawing/2014/main" val="20007"/>
                    </a:ext>
                  </a:extLst>
                </a:gridCol>
                <a:gridCol w="279323">
                  <a:extLst>
                    <a:ext uri="{9D8B030D-6E8A-4147-A177-3AD203B41FA5}">
                      <a16:colId xmlns:a16="http://schemas.microsoft.com/office/drawing/2014/main" val="20008"/>
                    </a:ext>
                  </a:extLst>
                </a:gridCol>
              </a:tblGrid>
              <a:tr h="731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cs typeface="Times New Roman" pitchFamily="18" charset="0"/>
                        </a:rPr>
                        <a:t>Kurum Kazancı</a:t>
                      </a:r>
                    </a:p>
                  </a:txBody>
                  <a:tcPr marL="44450" marR="44450" marT="0" marB="0" anchor="ctr" horzOverflow="overflow">
                    <a:lnL>
                      <a:noFill/>
                    </a:lnL>
                    <a:lnR>
                      <a:noFill/>
                    </a:lnR>
                    <a:lnT>
                      <a:noFill/>
                    </a:lnT>
                    <a:lnB>
                      <a:noFill/>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cs typeface="Times New Roman" pitchFamily="18" charset="0"/>
                        </a:rPr>
                        <a:t>=</a:t>
                      </a:r>
                    </a:p>
                  </a:txBody>
                  <a:tcPr marL="44450" marR="4445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cs typeface="Times New Roman" pitchFamily="18" charset="0"/>
                        </a:rPr>
                        <a:t>[</a:t>
                      </a:r>
                    </a:p>
                  </a:txBody>
                  <a:tcPr marL="44450" marR="4445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cs typeface="Times New Roman" pitchFamily="18" charset="0"/>
                        </a:rPr>
                        <a:t>Ticari Bilanço Karı</a:t>
                      </a:r>
                    </a:p>
                  </a:txBody>
                  <a:tcPr marL="44450" marR="44450" marT="0" marB="0" anchor="ctr" horzOverflow="overflow">
                    <a:lnL>
                      <a:noFill/>
                    </a:lnL>
                    <a:lnR>
                      <a:noFill/>
                    </a:lnR>
                    <a:lnT>
                      <a:noFill/>
                    </a:lnT>
                    <a:lnB>
                      <a:noFill/>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cs typeface="Times New Roman" pitchFamily="18" charset="0"/>
                        </a:rPr>
                        <a:t>-</a:t>
                      </a:r>
                    </a:p>
                  </a:txBody>
                  <a:tcPr marL="44450" marR="4445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cs typeface="Times New Roman" pitchFamily="18" charset="0"/>
                        </a:rPr>
                        <a:t>(İştirak Kazançları İstisnası + Geçmiş Yıl Zararları)</a:t>
                      </a:r>
                    </a:p>
                  </a:txBody>
                  <a:tcPr marL="44450" marR="44450" marT="0" marB="0" anchor="ctr" horzOverflow="overflow">
                    <a:lnL>
                      <a:noFill/>
                    </a:lnL>
                    <a:lnR>
                      <a:noFill/>
                    </a:lnR>
                    <a:lnT>
                      <a:noFill/>
                    </a:lnT>
                    <a:lnB>
                      <a:noFill/>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cs typeface="Times New Roman" pitchFamily="18" charset="0"/>
                        </a:rPr>
                        <a:t>]</a:t>
                      </a:r>
                    </a:p>
                  </a:txBody>
                  <a:tcPr marL="44450" marR="44450" marT="0" marB="0"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0763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ADFA1EA2-FF0E-14BE-F64B-EAEA0DA1176F}"/>
              </a:ext>
            </a:extLst>
          </p:cNvPr>
          <p:cNvSpPr>
            <a:spLocks noGrp="1"/>
          </p:cNvSpPr>
          <p:nvPr>
            <p:ph type="sldNum" sz="quarter" idx="12"/>
          </p:nvPr>
        </p:nvSpPr>
        <p:spPr>
          <a:xfrm>
            <a:off x="8500872" y="6347206"/>
            <a:ext cx="2133600" cy="365125"/>
          </a:xfrm>
        </p:spPr>
        <p:txBody>
          <a:bodyPr/>
          <a:lstStyle/>
          <a:p>
            <a:fld id="{E1080B20-D45B-492D-86E8-780F5FEE2AC0}" type="slidenum">
              <a:rPr lang="tr-TR" altLang="tr-TR" smtClean="0"/>
              <a:pPr/>
              <a:t>119</a:t>
            </a:fld>
            <a:endParaRPr lang="tr-TR" altLang="tr-TR"/>
          </a:p>
        </p:txBody>
      </p:sp>
      <p:graphicFrame>
        <p:nvGraphicFramePr>
          <p:cNvPr id="5" name="4 İçerik Yer Tutucusu">
            <a:extLst>
              <a:ext uri="{FF2B5EF4-FFF2-40B4-BE49-F238E27FC236}">
                <a16:creationId xmlns:a16="http://schemas.microsoft.com/office/drawing/2014/main" id="{55665992-F498-CA01-B70E-19A551A8F8F4}"/>
              </a:ext>
            </a:extLst>
          </p:cNvPr>
          <p:cNvGraphicFramePr>
            <a:graphicFrameLocks/>
          </p:cNvGraphicFramePr>
          <p:nvPr>
            <p:extLst>
              <p:ext uri="{D42A27DB-BD31-4B8C-83A1-F6EECF244321}">
                <p14:modId xmlns:p14="http://schemas.microsoft.com/office/powerpoint/2010/main" val="4062438275"/>
              </p:ext>
            </p:extLst>
          </p:nvPr>
        </p:nvGraphicFramePr>
        <p:xfrm>
          <a:off x="417443" y="397565"/>
          <a:ext cx="11410122" cy="561969"/>
        </p:xfrm>
        <a:graphic>
          <a:graphicData uri="http://schemas.openxmlformats.org/drawingml/2006/table">
            <a:tbl>
              <a:tblPr/>
              <a:tblGrid>
                <a:gridCol w="11410122">
                  <a:extLst>
                    <a:ext uri="{9D8B030D-6E8A-4147-A177-3AD203B41FA5}">
                      <a16:colId xmlns:a16="http://schemas.microsoft.com/office/drawing/2014/main" val="20000"/>
                    </a:ext>
                  </a:extLst>
                </a:gridCol>
              </a:tblGrid>
              <a:tr h="561969">
                <a:tc>
                  <a:txBody>
                    <a:bodyPr/>
                    <a:lstStyle/>
                    <a:p>
                      <a:pPr algn="ctr" fontAlgn="ctr"/>
                      <a:r>
                        <a:rPr lang="tr-TR" sz="2400" b="1" i="0" u="none" strike="noStrike" baseline="0" dirty="0">
                          <a:solidFill>
                            <a:srgbClr val="000000"/>
                          </a:solidFill>
                          <a:latin typeface="Times New Roman"/>
                        </a:rPr>
                        <a:t> </a:t>
                      </a:r>
                      <a:r>
                        <a:rPr lang="tr-TR" sz="2400" b="1" dirty="0">
                          <a:solidFill>
                            <a:schemeClr val="tx1"/>
                          </a:solidFill>
                          <a:latin typeface="Times New Roman" panose="02020603050405020304" pitchFamily="18" charset="0"/>
                        </a:rPr>
                        <a:t> Eğitim ve Sağlık Tesisleri İçin Yapılan Bağış ve Yardımlar (KVK Md. 10/1-ç):</a:t>
                      </a:r>
                    </a:p>
                  </a:txBody>
                  <a:tcPr marL="9335" marR="9335" marT="9353"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alpha val="62000"/>
                      </a:schemeClr>
                    </a:solidFill>
                  </a:tcPr>
                </a:tc>
                <a:extLst>
                  <a:ext uri="{0D108BD9-81ED-4DB2-BD59-A6C34878D82A}">
                    <a16:rowId xmlns:a16="http://schemas.microsoft.com/office/drawing/2014/main" val="10000"/>
                  </a:ext>
                </a:extLst>
              </a:tr>
            </a:tbl>
          </a:graphicData>
        </a:graphic>
      </p:graphicFrame>
      <p:sp>
        <p:nvSpPr>
          <p:cNvPr id="6" name="2 İçerik Yer Tutucusu">
            <a:extLst>
              <a:ext uri="{FF2B5EF4-FFF2-40B4-BE49-F238E27FC236}">
                <a16:creationId xmlns:a16="http://schemas.microsoft.com/office/drawing/2014/main" id="{757FB212-4EEC-DCAE-9330-FC2175E60333}"/>
              </a:ext>
            </a:extLst>
          </p:cNvPr>
          <p:cNvSpPr txBox="1">
            <a:spLocks/>
          </p:cNvSpPr>
          <p:nvPr/>
        </p:nvSpPr>
        <p:spPr bwMode="auto">
          <a:xfrm>
            <a:off x="298173" y="1229991"/>
            <a:ext cx="11529391" cy="548233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dirty="0">
                <a:latin typeface="Times New Roman" panose="02020603050405020304" pitchFamily="18" charset="0"/>
                <a:cs typeface="Times New Roman" panose="02020603050405020304" pitchFamily="18" charset="0"/>
              </a:rPr>
              <a:t>	Bu bağış ve yardımların; (</a:t>
            </a:r>
            <a:r>
              <a:rPr lang="tr-TR" sz="2000" b="1" dirty="0">
                <a:latin typeface="Times New Roman" panose="02020603050405020304" pitchFamily="18" charset="0"/>
                <a:cs typeface="Times New Roman" panose="02020603050405020304" pitchFamily="18" charset="0"/>
              </a:rPr>
              <a:t>1</a:t>
            </a:r>
            <a:r>
              <a:rPr lang="tr-TR" sz="2000" b="1" u="sng" dirty="0">
                <a:latin typeface="Times New Roman" panose="02020603050405020304" pitchFamily="18" charset="0"/>
                <a:cs typeface="Times New Roman" panose="02020603050405020304" pitchFamily="18" charset="0"/>
              </a:rPr>
              <a:t>) Genel ve özel bütçeli kamu idarelerine, (2) il özel idarelerine, (3) belediyelere ve (4) köylere yapılması gerekir. </a:t>
            </a:r>
            <a:r>
              <a:rPr lang="tr-TR" sz="2000" b="1" dirty="0">
                <a:highlight>
                  <a:srgbClr val="FFFF00"/>
                </a:highlight>
                <a:latin typeface="Times New Roman" panose="02020603050405020304" pitchFamily="18" charset="0"/>
                <a:cs typeface="Times New Roman" panose="02020603050405020304" pitchFamily="18" charset="0"/>
              </a:rPr>
              <a:t>(YANİ KAMU KURUMLARINA) </a:t>
            </a:r>
          </a:p>
          <a:p>
            <a:pPr marL="0" indent="0" algn="just">
              <a:buNone/>
            </a:pPr>
            <a:r>
              <a:rPr lang="tr-TR" sz="2000" b="1"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Dikkat:</a:t>
            </a:r>
            <a:r>
              <a:rPr lang="tr-TR" sz="2000" dirty="0">
                <a:latin typeface="Times New Roman" panose="02020603050405020304" pitchFamily="18" charset="0"/>
                <a:cs typeface="Times New Roman" panose="02020603050405020304" pitchFamily="18" charset="0"/>
              </a:rPr>
              <a:t> Bu bent kapsamına</a:t>
            </a:r>
            <a:r>
              <a:rPr lang="tr-TR" sz="2000" b="1"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Bakanlar Kurulunca </a:t>
            </a:r>
            <a:r>
              <a:rPr lang="tr-TR" sz="2000" b="1" u="sng" dirty="0">
                <a:highlight>
                  <a:srgbClr val="00FFFF"/>
                </a:highlight>
                <a:latin typeface="Times New Roman" panose="02020603050405020304" pitchFamily="18" charset="0"/>
                <a:cs typeface="Times New Roman" panose="02020603050405020304" pitchFamily="18" charset="0"/>
              </a:rPr>
              <a:t>vergi muafiyeti tanınan vakıflara, kamu yararına çalışan dernekler</a:t>
            </a:r>
            <a:r>
              <a:rPr lang="tr-TR" sz="2000" dirty="0">
                <a:highlight>
                  <a:srgbClr val="00FFFF"/>
                </a:highlight>
                <a:latin typeface="Times New Roman" panose="02020603050405020304" pitchFamily="18" charset="0"/>
                <a:cs typeface="Times New Roman" panose="02020603050405020304" pitchFamily="18" charset="0"/>
              </a:rPr>
              <a:t> ile </a:t>
            </a:r>
            <a:r>
              <a:rPr lang="tr-TR" sz="2000" b="1" kern="0" dirty="0">
                <a:highlight>
                  <a:srgbClr val="00FFFF"/>
                </a:highlight>
                <a:latin typeface="Times New Roman" panose="02020603050405020304" pitchFamily="18" charset="0"/>
                <a:cs typeface="Times New Roman" panose="02020603050405020304" pitchFamily="18" charset="0"/>
              </a:rPr>
              <a:t>bilimsel araştırma ve geliştirme faaliyetlerinde bulunan kurum ve kuruluşları</a:t>
            </a:r>
            <a:r>
              <a:rPr lang="tr-TR" sz="2000" kern="0" dirty="0">
                <a:highlight>
                  <a:srgbClr val="00FFFF"/>
                </a:highlight>
                <a:latin typeface="Times New Roman" panose="02020603050405020304" pitchFamily="18" charset="0"/>
                <a:cs typeface="Times New Roman" panose="02020603050405020304" pitchFamily="18" charset="0"/>
              </a:rPr>
              <a:t> </a:t>
            </a:r>
            <a:r>
              <a:rPr lang="tr-TR" sz="2000" dirty="0">
                <a:highlight>
                  <a:srgbClr val="00FFFF"/>
                </a:highlight>
                <a:latin typeface="Times New Roman" panose="02020603050405020304" pitchFamily="18" charset="0"/>
                <a:cs typeface="Times New Roman" panose="02020603050405020304" pitchFamily="18" charset="0"/>
              </a:rPr>
              <a:t>girmiyor. Örneğin Kızılay’a yapılan ayni teslimler….</a:t>
            </a:r>
          </a:p>
          <a:p>
            <a:pPr algn="just">
              <a:buFont typeface="+mj-lt"/>
              <a:buAutoNum type="arabicPeriod"/>
            </a:pPr>
            <a:endParaRPr lang="tr-TR" sz="2000" dirty="0">
              <a:highlight>
                <a:srgbClr val="00FFFF"/>
              </a:highlight>
              <a:latin typeface="Times New Roman" panose="02020603050405020304" pitchFamily="18" charset="0"/>
              <a:cs typeface="Times New Roman" panose="02020603050405020304" pitchFamily="18" charset="0"/>
            </a:endParaRPr>
          </a:p>
          <a:p>
            <a:pPr algn="just">
              <a:buFont typeface="+mj-lt"/>
              <a:buAutoNum type="arabicPeriod"/>
            </a:pPr>
            <a:r>
              <a:rPr lang="tr-TR" sz="2000" b="1" u="sng" dirty="0">
                <a:highlight>
                  <a:srgbClr val="FFFF00"/>
                </a:highlight>
                <a:latin typeface="Times New Roman" panose="02020603050405020304" pitchFamily="18" charset="0"/>
                <a:cs typeface="Times New Roman" panose="02020603050405020304" pitchFamily="18" charset="0"/>
              </a:rPr>
              <a:t>Okul</a:t>
            </a:r>
            <a:r>
              <a:rPr lang="tr-TR" sz="2000" dirty="0">
                <a:highlight>
                  <a:srgbClr val="FFFF00"/>
                </a:highlight>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sağlık tesisi</a:t>
            </a:r>
            <a:r>
              <a:rPr lang="tr-TR" sz="2000" dirty="0">
                <a:latin typeface="Times New Roman" panose="02020603050405020304" pitchFamily="18" charset="0"/>
                <a:cs typeface="Times New Roman" panose="02020603050405020304" pitchFamily="18" charset="0"/>
              </a:rPr>
              <a:t>, </a:t>
            </a:r>
            <a:r>
              <a:rPr lang="tr-TR" sz="2000" b="1" dirty="0">
                <a:highlight>
                  <a:srgbClr val="FFFF00"/>
                </a:highlight>
                <a:latin typeface="Times New Roman" panose="02020603050405020304" pitchFamily="18" charset="0"/>
                <a:cs typeface="Times New Roman" panose="02020603050405020304" pitchFamily="18" charset="0"/>
              </a:rPr>
              <a:t>yüz yatak </a:t>
            </a:r>
            <a:r>
              <a:rPr lang="tr-TR" sz="2000" dirty="0">
                <a:latin typeface="Times New Roman" panose="02020603050405020304" pitchFamily="18" charset="0"/>
                <a:cs typeface="Times New Roman" panose="02020603050405020304" pitchFamily="18" charset="0"/>
              </a:rPr>
              <a:t>(kalkınmada öncelikli yörelerde </a:t>
            </a:r>
            <a:r>
              <a:rPr lang="tr-TR" sz="2000" b="1" dirty="0">
                <a:latin typeface="Times New Roman" panose="02020603050405020304" pitchFamily="18" charset="0"/>
                <a:cs typeface="Times New Roman" panose="02020603050405020304" pitchFamily="18" charset="0"/>
              </a:rPr>
              <a:t>elli yatak</a:t>
            </a:r>
            <a:r>
              <a:rPr lang="tr-TR" sz="2000" dirty="0">
                <a:latin typeface="Times New Roman" panose="02020603050405020304" pitchFamily="18" charset="0"/>
                <a:cs typeface="Times New Roman" panose="02020603050405020304" pitchFamily="18" charset="0"/>
              </a:rPr>
              <a:t>) kapasitesinden az olmamak üzere </a:t>
            </a:r>
            <a:r>
              <a:rPr lang="tr-TR" sz="2000" b="1" u="sng" dirty="0">
                <a:highlight>
                  <a:srgbClr val="FFFF00"/>
                </a:highlight>
                <a:latin typeface="Times New Roman" panose="02020603050405020304" pitchFamily="18" charset="0"/>
                <a:cs typeface="Times New Roman" panose="02020603050405020304" pitchFamily="18" charset="0"/>
              </a:rPr>
              <a:t>öğrenci yurdu</a:t>
            </a:r>
            <a:r>
              <a:rPr lang="tr-TR" sz="2000" dirty="0">
                <a:highlight>
                  <a:srgbClr val="FFFF00"/>
                </a:highlight>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ile </a:t>
            </a:r>
            <a:r>
              <a:rPr lang="tr-TR" sz="2000" b="1" u="sng" dirty="0">
                <a:highlight>
                  <a:srgbClr val="FFFF00"/>
                </a:highlight>
                <a:latin typeface="Times New Roman" panose="02020603050405020304" pitchFamily="18" charset="0"/>
                <a:cs typeface="Times New Roman" panose="02020603050405020304" pitchFamily="18" charset="0"/>
              </a:rPr>
              <a:t>çocuk yuvası</a:t>
            </a:r>
            <a:r>
              <a:rPr lang="tr-TR" sz="2000" dirty="0">
                <a:highlight>
                  <a:srgbClr val="FFFF00"/>
                </a:highlight>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huzurevi</a:t>
            </a:r>
            <a:r>
              <a:rPr lang="tr-TR" sz="2000" dirty="0">
                <a:highlight>
                  <a:srgbClr val="FFFF00"/>
                </a:highlight>
                <a:latin typeface="Times New Roman" panose="02020603050405020304" pitchFamily="18" charset="0"/>
                <a:cs typeface="Times New Roman" panose="02020603050405020304" pitchFamily="18" charset="0"/>
              </a:rPr>
              <a:t> v</a:t>
            </a:r>
            <a:r>
              <a:rPr lang="tr-TR" sz="2000" dirty="0">
                <a:latin typeface="Times New Roman" panose="02020603050405020304" pitchFamily="18" charset="0"/>
                <a:cs typeface="Times New Roman" panose="02020603050405020304" pitchFamily="18" charset="0"/>
              </a:rPr>
              <a:t>e </a:t>
            </a:r>
            <a:r>
              <a:rPr lang="tr-TR" sz="2000" b="1" u="sng" dirty="0">
                <a:highlight>
                  <a:srgbClr val="FFFF00"/>
                </a:highlight>
                <a:latin typeface="Times New Roman" panose="02020603050405020304" pitchFamily="18" charset="0"/>
                <a:cs typeface="Times New Roman" panose="02020603050405020304" pitchFamily="18" charset="0"/>
              </a:rPr>
              <a:t>bakım ve rehabilitasyon merkezi</a:t>
            </a:r>
            <a:r>
              <a:rPr lang="tr-TR" sz="2000" dirty="0">
                <a:highlight>
                  <a:srgbClr val="FFFF00"/>
                </a:highlight>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,mülki idare amirlerinin izni ve denetimine tabi olarak yaptırılacak </a:t>
            </a:r>
            <a:r>
              <a:rPr lang="tr-TR" sz="2000" b="1" u="sng" dirty="0">
                <a:latin typeface="Times New Roman" panose="02020603050405020304" pitchFamily="18" charset="0"/>
                <a:cs typeface="Times New Roman" panose="02020603050405020304" pitchFamily="18" charset="0"/>
              </a:rPr>
              <a:t>ibadethaneler </a:t>
            </a:r>
            <a:r>
              <a:rPr lang="tr-TR" sz="2000" dirty="0">
                <a:latin typeface="Times New Roman" panose="02020603050405020304" pitchFamily="18" charset="0"/>
                <a:cs typeface="Times New Roman" panose="02020603050405020304" pitchFamily="18" charset="0"/>
              </a:rPr>
              <a:t>ve Diyanet İşleri Başkanlığı denetiminde yaygın </a:t>
            </a:r>
            <a:r>
              <a:rPr lang="tr-TR" sz="2000" b="1" u="sng" dirty="0">
                <a:latin typeface="Times New Roman" panose="02020603050405020304" pitchFamily="18" charset="0"/>
                <a:cs typeface="Times New Roman" panose="02020603050405020304" pitchFamily="18" charset="0"/>
              </a:rPr>
              <a:t>din eğitimi verilen tesislerin </a:t>
            </a:r>
            <a:r>
              <a:rPr lang="tr-TR" sz="2000" b="1" dirty="0">
                <a:latin typeface="Times New Roman" panose="02020603050405020304" pitchFamily="18" charset="0"/>
                <a:cs typeface="Times New Roman" panose="02020603050405020304" pitchFamily="18" charset="0"/>
              </a:rPr>
              <a:t>(1)</a:t>
            </a:r>
            <a:r>
              <a:rPr lang="tr-TR" sz="2000" dirty="0">
                <a:latin typeface="Times New Roman" panose="02020603050405020304" pitchFamily="18" charset="0"/>
                <a:cs typeface="Times New Roman" panose="02020603050405020304" pitchFamily="18" charset="0"/>
              </a:rPr>
              <a:t> </a:t>
            </a:r>
            <a:r>
              <a:rPr lang="tr-TR" sz="2000" b="1" dirty="0">
                <a:highlight>
                  <a:srgbClr val="FFFF00"/>
                </a:highlight>
                <a:latin typeface="Times New Roman" panose="02020603050405020304" pitchFamily="18" charset="0"/>
                <a:cs typeface="Times New Roman" panose="02020603050405020304" pitchFamily="18" charset="0"/>
              </a:rPr>
              <a:t>inşası için yapılan harcamalar</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(2)</a:t>
            </a:r>
            <a:r>
              <a:rPr lang="tr-TR" sz="2000" dirty="0">
                <a:latin typeface="Times New Roman" panose="02020603050405020304" pitchFamily="18" charset="0"/>
                <a:cs typeface="Times New Roman" panose="02020603050405020304" pitchFamily="18" charset="0"/>
              </a:rPr>
              <a:t> </a:t>
            </a:r>
            <a:r>
              <a:rPr lang="tr-TR" sz="2000" b="1" dirty="0">
                <a:highlight>
                  <a:srgbClr val="FFFF00"/>
                </a:highlight>
                <a:latin typeface="Times New Roman" panose="02020603050405020304" pitchFamily="18" charset="0"/>
                <a:cs typeface="Times New Roman" panose="02020603050405020304" pitchFamily="18" charset="0"/>
              </a:rPr>
              <a:t>bunların inşası için bu kuruluşlara</a:t>
            </a:r>
            <a:r>
              <a:rPr lang="tr-TR" sz="2000" dirty="0">
                <a:highlight>
                  <a:srgbClr val="FFFF00"/>
                </a:highlight>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yapılan her tür türlü bağış ve yardımlar ile </a:t>
            </a:r>
            <a:r>
              <a:rPr lang="tr-TR" sz="2000" b="1"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mevcut tesislerin </a:t>
            </a:r>
            <a:r>
              <a:rPr lang="tr-TR" sz="2000" b="1" dirty="0">
                <a:highlight>
                  <a:srgbClr val="FFFF00"/>
                </a:highlight>
                <a:latin typeface="Times New Roman" panose="02020603050405020304" pitchFamily="18" charset="0"/>
                <a:cs typeface="Times New Roman" panose="02020603050405020304" pitchFamily="18" charset="0"/>
              </a:rPr>
              <a:t>faaliyetinin devam ettirebilmeleri</a:t>
            </a:r>
            <a:r>
              <a:rPr lang="tr-TR" sz="2000" dirty="0">
                <a:latin typeface="Times New Roman" panose="02020603050405020304" pitchFamily="18" charset="0"/>
                <a:cs typeface="Times New Roman" panose="02020603050405020304" pitchFamily="18" charset="0"/>
              </a:rPr>
              <a:t> için  yapılan  her türlü </a:t>
            </a:r>
            <a:r>
              <a:rPr lang="tr-TR" b="1" dirty="0">
                <a:highlight>
                  <a:srgbClr val="FFFF00"/>
                </a:highlight>
                <a:latin typeface="Times New Roman" panose="02020603050405020304" pitchFamily="18" charset="0"/>
                <a:cs typeface="Times New Roman" panose="02020603050405020304" pitchFamily="18" charset="0"/>
              </a:rPr>
              <a:t>NAKDİ VE AYNİ BAĞIŞ </a:t>
            </a:r>
            <a:r>
              <a:rPr lang="tr-TR" sz="2000" dirty="0">
                <a:latin typeface="Times New Roman" panose="02020603050405020304" pitchFamily="18" charset="0"/>
                <a:cs typeface="Times New Roman" panose="02020603050405020304" pitchFamily="18" charset="0"/>
              </a:rPr>
              <a:t>ve yardımların </a:t>
            </a:r>
            <a:r>
              <a:rPr lang="tr-TR" b="1" u="sng" dirty="0">
                <a:highlight>
                  <a:srgbClr val="00FFFF"/>
                </a:highlight>
                <a:latin typeface="Times New Roman" panose="02020603050405020304" pitchFamily="18" charset="0"/>
                <a:cs typeface="Times New Roman" panose="02020603050405020304" pitchFamily="18" charset="0"/>
              </a:rPr>
              <a:t>TAMAMI</a:t>
            </a:r>
            <a:r>
              <a:rPr lang="tr-TR"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bu madde kapsamında indirilebilir.</a:t>
            </a:r>
            <a:r>
              <a:rPr lang="tr-TR" sz="2000" b="1"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solidFill>
                  <a:srgbClr val="FF0000"/>
                </a:solidFill>
                <a:latin typeface="Times New Roman" panose="02020603050405020304" pitchFamily="18" charset="0"/>
                <a:cs typeface="Times New Roman" panose="02020603050405020304" pitchFamily="18" charset="0"/>
              </a:rPr>
              <a:t>Bağış ve yardımın </a:t>
            </a:r>
            <a:r>
              <a:rPr lang="tr-TR" sz="2000" b="1" u="sng" dirty="0">
                <a:solidFill>
                  <a:srgbClr val="FF0000"/>
                </a:solidFill>
                <a:latin typeface="Times New Roman" panose="02020603050405020304" pitchFamily="18" charset="0"/>
                <a:cs typeface="Times New Roman" panose="02020603050405020304" pitchFamily="18" charset="0"/>
              </a:rPr>
              <a:t>nakden yapılmaması </a:t>
            </a:r>
            <a:r>
              <a:rPr lang="tr-TR" sz="2000" dirty="0">
                <a:solidFill>
                  <a:srgbClr val="FF0000"/>
                </a:solidFill>
                <a:latin typeface="Times New Roman" panose="02020603050405020304" pitchFamily="18" charset="0"/>
                <a:cs typeface="Times New Roman" panose="02020603050405020304" pitchFamily="18" charset="0"/>
              </a:rPr>
              <a:t>halinde, bağışlanan veya yardımın konusunu teşkil eden mal veya hakkın varsa </a:t>
            </a:r>
            <a:r>
              <a:rPr lang="tr-TR" sz="2000" b="1" u="sng" dirty="0">
                <a:highlight>
                  <a:srgbClr val="FFFF00"/>
                </a:highlight>
                <a:latin typeface="Times New Roman" panose="02020603050405020304" pitchFamily="18" charset="0"/>
                <a:cs typeface="Times New Roman" panose="02020603050405020304" pitchFamily="18" charset="0"/>
              </a:rPr>
              <a:t>MALİYET BEDELİ </a:t>
            </a:r>
            <a:r>
              <a:rPr lang="tr-TR" sz="2000" dirty="0">
                <a:solidFill>
                  <a:srgbClr val="FF0000"/>
                </a:solidFill>
                <a:latin typeface="Times New Roman" panose="02020603050405020304" pitchFamily="18" charset="0"/>
                <a:cs typeface="Times New Roman" panose="02020603050405020304" pitchFamily="18" charset="0"/>
              </a:rPr>
              <a:t>veya </a:t>
            </a:r>
            <a:r>
              <a:rPr lang="tr-TR" sz="2000" b="1" u="sng" dirty="0">
                <a:highlight>
                  <a:srgbClr val="FFFF00"/>
                </a:highlight>
                <a:latin typeface="Times New Roman" panose="02020603050405020304" pitchFamily="18" charset="0"/>
                <a:cs typeface="Times New Roman" panose="02020603050405020304" pitchFamily="18" charset="0"/>
              </a:rPr>
              <a:t>KAYITLI DEĞERİ</a:t>
            </a:r>
            <a:r>
              <a:rPr lang="tr-TR" sz="2000" b="1" u="sng" dirty="0">
                <a:solidFill>
                  <a:srgbClr val="FF0000"/>
                </a:solidFill>
                <a:latin typeface="Times New Roman" panose="02020603050405020304" pitchFamily="18" charset="0"/>
                <a:cs typeface="Times New Roman" panose="02020603050405020304" pitchFamily="18" charset="0"/>
              </a:rPr>
              <a:t>, </a:t>
            </a:r>
            <a:r>
              <a:rPr lang="tr-TR" sz="2000" dirty="0">
                <a:solidFill>
                  <a:srgbClr val="FF0000"/>
                </a:solidFill>
                <a:latin typeface="Times New Roman" panose="02020603050405020304" pitchFamily="18" charset="0"/>
                <a:cs typeface="Times New Roman" panose="02020603050405020304" pitchFamily="18" charset="0"/>
              </a:rPr>
              <a:t>yoksa VUK’un hükümlerine göre </a:t>
            </a:r>
            <a:r>
              <a:rPr lang="tr-TR" sz="2000" b="1" dirty="0">
                <a:highlight>
                  <a:srgbClr val="FFFF00"/>
                </a:highlight>
                <a:latin typeface="Times New Roman" panose="02020603050405020304" pitchFamily="18" charset="0"/>
                <a:cs typeface="Times New Roman" panose="02020603050405020304" pitchFamily="18" charset="0"/>
              </a:rPr>
              <a:t>TAKDİR</a:t>
            </a:r>
            <a:r>
              <a:rPr lang="tr-TR" sz="2000" dirty="0">
                <a:solidFill>
                  <a:srgbClr val="FF0000"/>
                </a:solidFill>
                <a:latin typeface="Times New Roman" panose="02020603050405020304" pitchFamily="18" charset="0"/>
                <a:cs typeface="Times New Roman" panose="02020603050405020304" pitchFamily="18" charset="0"/>
              </a:rPr>
              <a:t> Komisyonunca tespit edilecek değeri esas alınacaktır.</a:t>
            </a:r>
          </a:p>
        </p:txBody>
      </p:sp>
    </p:spTree>
    <p:extLst>
      <p:ext uri="{BB962C8B-B14F-4D97-AF65-F5344CB8AC3E}">
        <p14:creationId xmlns:p14="http://schemas.microsoft.com/office/powerpoint/2010/main" val="152379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2850A5-43D4-0325-31AD-9488129D227B}"/>
              </a:ext>
            </a:extLst>
          </p:cNvPr>
          <p:cNvSpPr>
            <a:spLocks noGrp="1"/>
          </p:cNvSpPr>
          <p:nvPr>
            <p:ph idx="1"/>
          </p:nvPr>
        </p:nvSpPr>
        <p:spPr>
          <a:xfrm>
            <a:off x="266700" y="623064"/>
            <a:ext cx="11658599" cy="5857249"/>
          </a:xfrm>
        </p:spPr>
        <p:txBody>
          <a:bodyPr>
            <a:normAutofit/>
          </a:bodyPr>
          <a:lstStyle/>
          <a:p>
            <a:pPr marL="0" indent="0" algn="just">
              <a:buNone/>
            </a:pPr>
            <a:r>
              <a:rPr lang="tr-TR" dirty="0">
                <a:latin typeface="Times New Roman" panose="02020603050405020304" pitchFamily="18" charset="0"/>
                <a:cs typeface="Times New Roman" panose="02020603050405020304" pitchFamily="18" charset="0"/>
              </a:rPr>
              <a:t>(6) İktisadî kamu kuruluşları ile dernek veya vakıflara ait iktisadî işletmelerin </a:t>
            </a:r>
            <a:r>
              <a:rPr lang="tr-TR" b="1" u="sng" dirty="0">
                <a:latin typeface="Times New Roman" panose="02020603050405020304" pitchFamily="18" charset="0"/>
                <a:cs typeface="Times New Roman" panose="02020603050405020304" pitchFamily="18" charset="0"/>
              </a:rPr>
              <a:t>kazanç amacı gütmemeleri</a:t>
            </a:r>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faaliyetlerinin kanunla verilmiş görevler arasında bulunması,</a:t>
            </a:r>
            <a:r>
              <a:rPr lang="tr-TR"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tüzel kişiliklerinin olmaması, bağımsız muhasebelerinin ve kendilerine ayrılmış sermayelerinin veya iş yerlerinin bulunmaması mükellefiyetlerini etkilemez</a:t>
            </a:r>
            <a:r>
              <a:rPr lang="tr-TR" dirty="0">
                <a:highlight>
                  <a:srgbClr val="FFFF00"/>
                </a:highlight>
                <a:latin typeface="Times New Roman" panose="02020603050405020304" pitchFamily="18" charset="0"/>
                <a:cs typeface="Times New Roman" panose="02020603050405020304" pitchFamily="18" charset="0"/>
              </a:rPr>
              <a:t>. </a:t>
            </a:r>
            <a:r>
              <a:rPr lang="tr-TR" dirty="0">
                <a:highlight>
                  <a:srgbClr val="00FFFF"/>
                </a:highlight>
                <a:latin typeface="Times New Roman" panose="02020603050405020304" pitchFamily="18" charset="0"/>
                <a:cs typeface="Times New Roman" panose="02020603050405020304" pitchFamily="18" charset="0"/>
              </a:rPr>
              <a:t>Mal veya hizmet bedelinin sadece maliyeti karşılayacak kadar olması, kâr edilmemesi veya kârın kuruluş amaçlarına tahsis edilmesi bunların iktisadî niteliğini değiştirmez.</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b="1" dirty="0">
                <a:highlight>
                  <a:srgbClr val="00FFFF"/>
                </a:highlight>
                <a:latin typeface="Times New Roman" panose="02020603050405020304" pitchFamily="18" charset="0"/>
                <a:cs typeface="Times New Roman" panose="02020603050405020304" pitchFamily="18" charset="0"/>
              </a:rPr>
              <a:t>(7) İş ortaklıkları: </a:t>
            </a:r>
            <a:r>
              <a:rPr lang="tr-TR" dirty="0">
                <a:latin typeface="Times New Roman" panose="02020603050405020304" pitchFamily="18" charset="0"/>
                <a:cs typeface="Times New Roman" panose="02020603050405020304" pitchFamily="18" charset="0"/>
              </a:rPr>
              <a:t>Yukarıda </a:t>
            </a:r>
            <a:r>
              <a:rPr lang="tr-TR" b="1" dirty="0">
                <a:highlight>
                  <a:srgbClr val="00FFFF"/>
                </a:highlight>
                <a:latin typeface="Times New Roman" panose="02020603050405020304" pitchFamily="18" charset="0"/>
                <a:cs typeface="Times New Roman" panose="02020603050405020304" pitchFamily="18" charset="0"/>
              </a:rPr>
              <a:t>yazılı kurumların </a:t>
            </a:r>
            <a:r>
              <a:rPr lang="tr-TR" b="1" u="sng" dirty="0">
                <a:highlight>
                  <a:srgbClr val="00FFFF"/>
                </a:highlight>
                <a:latin typeface="Times New Roman" panose="02020603050405020304" pitchFamily="18" charset="0"/>
                <a:cs typeface="Times New Roman" panose="02020603050405020304" pitchFamily="18" charset="0"/>
              </a:rPr>
              <a:t>kendi aralarında </a:t>
            </a:r>
            <a:r>
              <a:rPr lang="tr-TR" b="1" u="sng" dirty="0">
                <a:latin typeface="Times New Roman" panose="02020603050405020304" pitchFamily="18" charset="0"/>
                <a:cs typeface="Times New Roman" panose="02020603050405020304" pitchFamily="18" charset="0"/>
              </a:rPr>
              <a:t>veya </a:t>
            </a:r>
            <a:r>
              <a:rPr lang="tr-TR" b="1" u="sng" dirty="0">
                <a:highlight>
                  <a:srgbClr val="00FFFF"/>
                </a:highlight>
                <a:latin typeface="Times New Roman" panose="02020603050405020304" pitchFamily="18" charset="0"/>
                <a:cs typeface="Times New Roman" panose="02020603050405020304" pitchFamily="18" charset="0"/>
              </a:rPr>
              <a:t>şahıs ortaklıkları </a:t>
            </a:r>
            <a:r>
              <a:rPr lang="tr-TR" b="1" u="sng" dirty="0">
                <a:highlight>
                  <a:srgbClr val="FFFF00"/>
                </a:highlight>
                <a:latin typeface="Times New Roman" panose="02020603050405020304" pitchFamily="18" charset="0"/>
                <a:cs typeface="Times New Roman" panose="02020603050405020304" pitchFamily="18" charset="0"/>
              </a:rPr>
              <a:t>ya da </a:t>
            </a:r>
            <a:r>
              <a:rPr lang="tr-TR" b="1" u="sng" dirty="0">
                <a:highlight>
                  <a:srgbClr val="00FFFF"/>
                </a:highlight>
                <a:latin typeface="Times New Roman" panose="02020603050405020304" pitchFamily="18" charset="0"/>
                <a:cs typeface="Times New Roman" panose="02020603050405020304" pitchFamily="18" charset="0"/>
              </a:rPr>
              <a:t>gerçek kişilerle</a:t>
            </a:r>
            <a:r>
              <a:rPr lang="tr-TR" b="1" u="sng" dirty="0">
                <a:highlight>
                  <a:srgbClr val="FFFF00"/>
                </a:highlight>
                <a:latin typeface="Times New Roman" panose="02020603050405020304" pitchFamily="18" charset="0"/>
                <a:cs typeface="Times New Roman" panose="02020603050405020304" pitchFamily="18" charset="0"/>
              </a:rPr>
              <a:t>,</a:t>
            </a:r>
            <a:r>
              <a:rPr lang="tr-TR" b="1" u="sng" dirty="0">
                <a:latin typeface="Times New Roman" panose="02020603050405020304" pitchFamily="18" charset="0"/>
                <a:cs typeface="Times New Roman" panose="02020603050405020304" pitchFamily="18" charset="0"/>
              </a:rPr>
              <a:t> </a:t>
            </a:r>
            <a:r>
              <a:rPr lang="tr-TR" b="1" u="sng" dirty="0">
                <a:highlight>
                  <a:srgbClr val="00FF00"/>
                </a:highlight>
                <a:latin typeface="Times New Roman" panose="02020603050405020304" pitchFamily="18" charset="0"/>
                <a:cs typeface="Times New Roman" panose="02020603050405020304" pitchFamily="18" charset="0"/>
              </a:rPr>
              <a:t>belli bir işin </a:t>
            </a:r>
            <a:r>
              <a:rPr lang="tr-TR" b="1" u="sng" dirty="0">
                <a:highlight>
                  <a:srgbClr val="FFFF00"/>
                </a:highlight>
                <a:latin typeface="Times New Roman" panose="02020603050405020304" pitchFamily="18" charset="0"/>
                <a:cs typeface="Times New Roman" panose="02020603050405020304" pitchFamily="18" charset="0"/>
              </a:rPr>
              <a:t>birlikte yapılmasını </a:t>
            </a:r>
            <a:r>
              <a:rPr lang="tr-TR" b="1" u="sng" dirty="0">
                <a:latin typeface="Times New Roman" panose="02020603050405020304" pitchFamily="18" charset="0"/>
                <a:cs typeface="Times New Roman" panose="02020603050405020304" pitchFamily="18" charset="0"/>
              </a:rPr>
              <a:t>ortaklaşa yüklenmek ve kazancını paylaşmak amacıyla kurdukları ortaklıklardan bu şekilde mükellefiyet </a:t>
            </a:r>
            <a:r>
              <a:rPr lang="tr-TR" b="1" u="sng" dirty="0">
                <a:highlight>
                  <a:srgbClr val="00FF00"/>
                </a:highlight>
                <a:latin typeface="Times New Roman" panose="02020603050405020304" pitchFamily="18" charset="0"/>
                <a:cs typeface="Times New Roman" panose="02020603050405020304" pitchFamily="18" charset="0"/>
              </a:rPr>
              <a:t>tesis edilmesini TALEP EDENLER iş ortaklıklarıdır. </a:t>
            </a:r>
            <a:r>
              <a:rPr lang="tr-TR" b="1" u="sng" dirty="0">
                <a:latin typeface="Times New Roman" panose="02020603050405020304" pitchFamily="18" charset="0"/>
                <a:cs typeface="Times New Roman" panose="02020603050405020304" pitchFamily="18" charset="0"/>
              </a:rPr>
              <a:t>Bunların tüzel kişiliklerinin olmaması mükellefiyetlerini etkilemez.</a:t>
            </a:r>
          </a:p>
        </p:txBody>
      </p:sp>
      <mc:AlternateContent xmlns:mc="http://schemas.openxmlformats.org/markup-compatibility/2006" xmlns:p14="http://schemas.microsoft.com/office/powerpoint/2010/main">
        <mc:Choice Requires="p14">
          <p:contentPart p14:bwMode="auto" r:id="rId2">
            <p14:nvContentPartPr>
              <p14:cNvPr id="6" name="Mürekkep 5">
                <a:extLst>
                  <a:ext uri="{FF2B5EF4-FFF2-40B4-BE49-F238E27FC236}">
                    <a16:creationId xmlns:a16="http://schemas.microsoft.com/office/drawing/2014/main" id="{92C27F84-4DE4-1050-0A39-AC2223D407F9}"/>
                  </a:ext>
                </a:extLst>
              </p14:cNvPr>
              <p14:cNvContentPartPr/>
              <p14:nvPr/>
            </p14:nvContentPartPr>
            <p14:xfrm>
              <a:off x="4561315" y="371710"/>
              <a:ext cx="627120" cy="744480"/>
            </p14:xfrm>
          </p:contentPart>
        </mc:Choice>
        <mc:Fallback xmlns="">
          <p:pic>
            <p:nvPicPr>
              <p:cNvPr id="6" name="Mürekkep 5">
                <a:extLst>
                  <a:ext uri="{FF2B5EF4-FFF2-40B4-BE49-F238E27FC236}">
                    <a16:creationId xmlns:a16="http://schemas.microsoft.com/office/drawing/2014/main" id="{92C27F84-4DE4-1050-0A39-AC2223D407F9}"/>
                  </a:ext>
                </a:extLst>
              </p:cNvPr>
              <p:cNvPicPr/>
              <p:nvPr/>
            </p:nvPicPr>
            <p:blipFill>
              <a:blip r:embed="rId3"/>
              <a:stretch>
                <a:fillRect/>
              </a:stretch>
            </p:blipFill>
            <p:spPr>
              <a:xfrm>
                <a:off x="4555195" y="365590"/>
                <a:ext cx="63936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Mürekkep 6">
                <a:extLst>
                  <a:ext uri="{FF2B5EF4-FFF2-40B4-BE49-F238E27FC236}">
                    <a16:creationId xmlns:a16="http://schemas.microsoft.com/office/drawing/2014/main" id="{EE769FFE-1618-F9A6-CFDB-D6BD2B15E882}"/>
                  </a:ext>
                </a:extLst>
              </p14:cNvPr>
              <p14:cNvContentPartPr/>
              <p14:nvPr/>
            </p14:nvContentPartPr>
            <p14:xfrm>
              <a:off x="5753635" y="205030"/>
              <a:ext cx="1809720" cy="555840"/>
            </p14:xfrm>
          </p:contentPart>
        </mc:Choice>
        <mc:Fallback xmlns="">
          <p:pic>
            <p:nvPicPr>
              <p:cNvPr id="7" name="Mürekkep 6">
                <a:extLst>
                  <a:ext uri="{FF2B5EF4-FFF2-40B4-BE49-F238E27FC236}">
                    <a16:creationId xmlns:a16="http://schemas.microsoft.com/office/drawing/2014/main" id="{EE769FFE-1618-F9A6-CFDB-D6BD2B15E882}"/>
                  </a:ext>
                </a:extLst>
              </p:cNvPr>
              <p:cNvPicPr/>
              <p:nvPr/>
            </p:nvPicPr>
            <p:blipFill>
              <a:blip r:embed="rId5"/>
              <a:stretch>
                <a:fillRect/>
              </a:stretch>
            </p:blipFill>
            <p:spPr>
              <a:xfrm>
                <a:off x="5747515" y="198910"/>
                <a:ext cx="182196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Mürekkep 7">
                <a:extLst>
                  <a:ext uri="{FF2B5EF4-FFF2-40B4-BE49-F238E27FC236}">
                    <a16:creationId xmlns:a16="http://schemas.microsoft.com/office/drawing/2014/main" id="{172AD966-F1FE-3C7C-FAE1-0C6DDD8C812D}"/>
                  </a:ext>
                </a:extLst>
              </p14:cNvPr>
              <p14:cNvContentPartPr/>
              <p14:nvPr/>
            </p14:nvContentPartPr>
            <p14:xfrm>
              <a:off x="1578715" y="180190"/>
              <a:ext cx="4525560" cy="510480"/>
            </p14:xfrm>
          </p:contentPart>
        </mc:Choice>
        <mc:Fallback xmlns="">
          <p:pic>
            <p:nvPicPr>
              <p:cNvPr id="8" name="Mürekkep 7">
                <a:extLst>
                  <a:ext uri="{FF2B5EF4-FFF2-40B4-BE49-F238E27FC236}">
                    <a16:creationId xmlns:a16="http://schemas.microsoft.com/office/drawing/2014/main" id="{172AD966-F1FE-3C7C-FAE1-0C6DDD8C812D}"/>
                  </a:ext>
                </a:extLst>
              </p:cNvPr>
              <p:cNvPicPr/>
              <p:nvPr/>
            </p:nvPicPr>
            <p:blipFill>
              <a:blip r:embed="rId7"/>
              <a:stretch>
                <a:fillRect/>
              </a:stretch>
            </p:blipFill>
            <p:spPr>
              <a:xfrm>
                <a:off x="1572595" y="174070"/>
                <a:ext cx="4537800" cy="522720"/>
              </a:xfrm>
              <a:prstGeom prst="rect">
                <a:avLst/>
              </a:prstGeom>
            </p:spPr>
          </p:pic>
        </mc:Fallback>
      </mc:AlternateContent>
      <p:sp>
        <p:nvSpPr>
          <p:cNvPr id="2" name="Slayt Numarası Yer Tutucusu 1">
            <a:extLst>
              <a:ext uri="{FF2B5EF4-FFF2-40B4-BE49-F238E27FC236}">
                <a16:creationId xmlns:a16="http://schemas.microsoft.com/office/drawing/2014/main" id="{370079C0-97FB-A502-3A37-93F82233FF50}"/>
              </a:ext>
            </a:extLst>
          </p:cNvPr>
          <p:cNvSpPr>
            <a:spLocks noGrp="1"/>
          </p:cNvSpPr>
          <p:nvPr>
            <p:ph type="sldNum" sz="quarter" idx="12"/>
          </p:nvPr>
        </p:nvSpPr>
        <p:spPr/>
        <p:txBody>
          <a:bodyPr/>
          <a:lstStyle/>
          <a:p>
            <a:fld id="{2CEB5BB1-9E20-481F-B7EE-B089C484B85F}" type="slidenum">
              <a:rPr lang="tr-TR" smtClean="0"/>
              <a:t>12</a:t>
            </a:fld>
            <a:endParaRPr lang="tr-TR" dirty="0"/>
          </a:p>
        </p:txBody>
      </p:sp>
    </p:spTree>
    <p:extLst>
      <p:ext uri="{BB962C8B-B14F-4D97-AF65-F5344CB8AC3E}">
        <p14:creationId xmlns:p14="http://schemas.microsoft.com/office/powerpoint/2010/main" val="30986738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3883DEA2-6601-2E3D-3864-D4B5609FF469}"/>
              </a:ext>
            </a:extLst>
          </p:cNvPr>
          <p:cNvSpPr>
            <a:spLocks noGrp="1"/>
          </p:cNvSpPr>
          <p:nvPr>
            <p:ph type="sldNum" sz="quarter" idx="12"/>
          </p:nvPr>
        </p:nvSpPr>
        <p:spPr>
          <a:xfrm>
            <a:off x="8555736" y="6492875"/>
            <a:ext cx="2133600" cy="365125"/>
          </a:xfrm>
        </p:spPr>
        <p:txBody>
          <a:bodyPr/>
          <a:lstStyle/>
          <a:p>
            <a:fld id="{E1080B20-D45B-492D-86E8-780F5FEE2AC0}" type="slidenum">
              <a:rPr lang="tr-TR" altLang="tr-TR" smtClean="0"/>
              <a:pPr/>
              <a:t>120</a:t>
            </a:fld>
            <a:endParaRPr lang="tr-TR" altLang="tr-TR"/>
          </a:p>
        </p:txBody>
      </p:sp>
      <p:graphicFrame>
        <p:nvGraphicFramePr>
          <p:cNvPr id="5" name="4 İçerik Yer Tutucusu">
            <a:extLst>
              <a:ext uri="{FF2B5EF4-FFF2-40B4-BE49-F238E27FC236}">
                <a16:creationId xmlns:a16="http://schemas.microsoft.com/office/drawing/2014/main" id="{563F8F33-4BF4-4032-95A8-11AAC86D2D40}"/>
              </a:ext>
            </a:extLst>
          </p:cNvPr>
          <p:cNvGraphicFramePr>
            <a:graphicFrameLocks/>
          </p:cNvGraphicFramePr>
          <p:nvPr>
            <p:extLst>
              <p:ext uri="{D42A27DB-BD31-4B8C-83A1-F6EECF244321}">
                <p14:modId xmlns:p14="http://schemas.microsoft.com/office/powerpoint/2010/main" val="1944930538"/>
              </p:ext>
            </p:extLst>
          </p:nvPr>
        </p:nvGraphicFramePr>
        <p:xfrm>
          <a:off x="685799" y="309577"/>
          <a:ext cx="11032435" cy="421318"/>
        </p:xfrm>
        <a:graphic>
          <a:graphicData uri="http://schemas.openxmlformats.org/drawingml/2006/table">
            <a:tbl>
              <a:tblPr/>
              <a:tblGrid>
                <a:gridCol w="11032435">
                  <a:extLst>
                    <a:ext uri="{9D8B030D-6E8A-4147-A177-3AD203B41FA5}">
                      <a16:colId xmlns:a16="http://schemas.microsoft.com/office/drawing/2014/main" val="20000"/>
                    </a:ext>
                  </a:extLst>
                </a:gridCol>
              </a:tblGrid>
              <a:tr h="421318">
                <a:tc>
                  <a:txBody>
                    <a:bodyPr/>
                    <a:lstStyle/>
                    <a:p>
                      <a:pPr algn="ctr" fontAlgn="ctr"/>
                      <a:r>
                        <a:rPr lang="tr-TR" sz="1800" b="1" dirty="0">
                          <a:solidFill>
                            <a:schemeClr val="tx1"/>
                          </a:solidFill>
                          <a:latin typeface="Times New Roman" panose="02020603050405020304" pitchFamily="18" charset="0"/>
                        </a:rPr>
                        <a:t>Kültürel ve Turizm Amaçlı Bağış ve Yardımlar(KVK Md.10/1-d):</a:t>
                      </a:r>
                    </a:p>
                  </a:txBody>
                  <a:tcPr marL="9335" marR="9335" marT="9353"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alpha val="62000"/>
                      </a:schemeClr>
                    </a:solidFill>
                  </a:tcPr>
                </a:tc>
                <a:extLst>
                  <a:ext uri="{0D108BD9-81ED-4DB2-BD59-A6C34878D82A}">
                    <a16:rowId xmlns:a16="http://schemas.microsoft.com/office/drawing/2014/main" val="10000"/>
                  </a:ext>
                </a:extLst>
              </a:tr>
            </a:tbl>
          </a:graphicData>
        </a:graphic>
      </p:graphicFrame>
      <p:sp>
        <p:nvSpPr>
          <p:cNvPr id="6" name="Dikdörtgen 5">
            <a:extLst>
              <a:ext uri="{FF2B5EF4-FFF2-40B4-BE49-F238E27FC236}">
                <a16:creationId xmlns:a16="http://schemas.microsoft.com/office/drawing/2014/main" id="{81D0D8FB-5150-243F-3F2D-DCF0F0072183}"/>
              </a:ext>
            </a:extLst>
          </p:cNvPr>
          <p:cNvSpPr/>
          <p:nvPr/>
        </p:nvSpPr>
        <p:spPr>
          <a:xfrm>
            <a:off x="586409" y="946617"/>
            <a:ext cx="11131826" cy="2554545"/>
          </a:xfrm>
          <a:prstGeom prst="rect">
            <a:avLst/>
          </a:prstGeom>
        </p:spPr>
        <p:txBody>
          <a:bodyPr wrap="square">
            <a:spAutoFit/>
          </a:bodyPr>
          <a:lstStyle/>
          <a:p>
            <a:pPr marL="342900" indent="-342900" algn="just">
              <a:buFont typeface="+mj-lt"/>
              <a:buAutoNum type="arabicPeriod"/>
            </a:pPr>
            <a:r>
              <a:rPr lang="tr-TR" dirty="0">
                <a:latin typeface="Times New Roman" panose="02020603050405020304" pitchFamily="18" charset="0"/>
                <a:cs typeface="Times New Roman" panose="02020603050405020304" pitchFamily="18" charset="0"/>
              </a:rPr>
              <a:t>Bu bağış ve yardımların; (1) Genel ve özel bütçeli kamu idarelerine, (2) il özel idarelerine, (3) belediyelere ve köylere, (</a:t>
            </a:r>
            <a:r>
              <a:rPr lang="tr-TR" b="1" dirty="0">
                <a:latin typeface="Times New Roman" panose="02020603050405020304" pitchFamily="18" charset="0"/>
                <a:cs typeface="Times New Roman" panose="02020603050405020304" pitchFamily="18" charset="0"/>
              </a:rPr>
              <a:t>4) Bakanlar Kurulunca vergi muafiyeti tanınan vakıflara, kamu yararına çalışan dernekler </a:t>
            </a:r>
            <a:r>
              <a:rPr lang="tr-TR" dirty="0">
                <a:latin typeface="Times New Roman" panose="02020603050405020304" pitchFamily="18" charset="0"/>
                <a:cs typeface="Times New Roman" panose="02020603050405020304" pitchFamily="18" charset="0"/>
              </a:rPr>
              <a:t>ile (5) bilimsel araştırma ve geliştirme faaliyetlerinde bulunan kurum ve kuruluşlar  (Burada yine hepsi var…) tarafından yapılan veya Kültür ve Turizm Bakanlığınca desteklenen ya da desteklenmesi uygun görülen </a:t>
            </a:r>
            <a:r>
              <a:rPr lang="tr-TR" dirty="0" err="1">
                <a:latin typeface="Times New Roman" panose="02020603050405020304" pitchFamily="18" charset="0"/>
                <a:cs typeface="Times New Roman" panose="02020603050405020304" pitchFamily="18" charset="0"/>
              </a:rPr>
              <a:t>KVK‘nın</a:t>
            </a:r>
            <a:r>
              <a:rPr lang="tr-TR" dirty="0">
                <a:latin typeface="Times New Roman" panose="02020603050405020304" pitchFamily="18" charset="0"/>
                <a:cs typeface="Times New Roman" panose="02020603050405020304" pitchFamily="18" charset="0"/>
              </a:rPr>
              <a:t> 10/1-d bendinde sayılan (10 tane) </a:t>
            </a:r>
          </a:p>
          <a:p>
            <a:pPr marL="342900" indent="-342900" algn="just">
              <a:buFont typeface="+mj-lt"/>
              <a:buAutoNum type="arabicPeriod"/>
            </a:pPr>
            <a:r>
              <a:rPr lang="tr-TR" dirty="0">
                <a:latin typeface="Times New Roman" panose="02020603050405020304" pitchFamily="18" charset="0"/>
                <a:cs typeface="Times New Roman" panose="02020603050405020304" pitchFamily="18" charset="0"/>
              </a:rPr>
              <a:t>iş ve çalışmalarla ilgili olmalıdır. </a:t>
            </a:r>
          </a:p>
          <a:p>
            <a:pPr marL="342900" indent="-342900">
              <a:buFont typeface="+mj-lt"/>
              <a:buAutoNum type="arabicPeriod"/>
            </a:pPr>
            <a:endParaRPr lang="tr-TR" sz="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Makbuz karşılığı olmalı,</a:t>
            </a:r>
          </a:p>
          <a:p>
            <a:pPr marL="342900" indent="-342900">
              <a:buFont typeface="+mj-lt"/>
              <a:buAutoNum type="arabicPeriod"/>
            </a:pPr>
            <a:endParaRPr lang="tr-TR" sz="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%100’ü indirilebilir.</a:t>
            </a:r>
          </a:p>
        </p:txBody>
      </p:sp>
      <p:graphicFrame>
        <p:nvGraphicFramePr>
          <p:cNvPr id="7" name="4 İçerik Yer Tutucusu">
            <a:extLst>
              <a:ext uri="{FF2B5EF4-FFF2-40B4-BE49-F238E27FC236}">
                <a16:creationId xmlns:a16="http://schemas.microsoft.com/office/drawing/2014/main" id="{0A412C10-FB4A-45B6-D71D-C774D96EA53E}"/>
              </a:ext>
            </a:extLst>
          </p:cNvPr>
          <p:cNvGraphicFramePr>
            <a:graphicFrameLocks/>
          </p:cNvGraphicFramePr>
          <p:nvPr>
            <p:extLst>
              <p:ext uri="{D42A27DB-BD31-4B8C-83A1-F6EECF244321}">
                <p14:modId xmlns:p14="http://schemas.microsoft.com/office/powerpoint/2010/main" val="907470746"/>
              </p:ext>
            </p:extLst>
          </p:nvPr>
        </p:nvGraphicFramePr>
        <p:xfrm>
          <a:off x="586409" y="3924200"/>
          <a:ext cx="11131826" cy="360511"/>
        </p:xfrm>
        <a:graphic>
          <a:graphicData uri="http://schemas.openxmlformats.org/drawingml/2006/table">
            <a:tbl>
              <a:tblPr/>
              <a:tblGrid>
                <a:gridCol w="11131826">
                  <a:extLst>
                    <a:ext uri="{9D8B030D-6E8A-4147-A177-3AD203B41FA5}">
                      <a16:colId xmlns:a16="http://schemas.microsoft.com/office/drawing/2014/main" val="20000"/>
                    </a:ext>
                  </a:extLst>
                </a:gridCol>
              </a:tblGrid>
              <a:tr h="360511">
                <a:tc>
                  <a:txBody>
                    <a:bodyPr/>
                    <a:lstStyle/>
                    <a:p>
                      <a:pPr algn="ctr" fontAlgn="ctr"/>
                      <a:r>
                        <a:rPr lang="tr-TR" sz="1800" b="1" i="0" u="none" strike="noStrike" baseline="0" dirty="0">
                          <a:solidFill>
                            <a:srgbClr val="000000"/>
                          </a:solidFill>
                          <a:latin typeface="Times New Roman"/>
                        </a:rPr>
                        <a:t> </a:t>
                      </a:r>
                      <a:r>
                        <a:rPr lang="tr-TR" sz="1800" b="1" dirty="0">
                          <a:solidFill>
                            <a:schemeClr val="tx1"/>
                          </a:solidFill>
                          <a:latin typeface="Times New Roman" panose="02020603050405020304" pitchFamily="18" charset="0"/>
                        </a:rPr>
                        <a:t> Doğal Afetlere İlişkin Bağış ve Yardımlar(KVK Md.10/1-e):</a:t>
                      </a:r>
                    </a:p>
                  </a:txBody>
                  <a:tcPr marL="9335" marR="9335" marT="9353"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alpha val="62000"/>
                      </a:schemeClr>
                    </a:solidFill>
                  </a:tcPr>
                </a:tc>
                <a:extLst>
                  <a:ext uri="{0D108BD9-81ED-4DB2-BD59-A6C34878D82A}">
                    <a16:rowId xmlns:a16="http://schemas.microsoft.com/office/drawing/2014/main" val="10000"/>
                  </a:ext>
                </a:extLst>
              </a:tr>
            </a:tbl>
          </a:graphicData>
        </a:graphic>
      </p:graphicFrame>
      <p:sp>
        <p:nvSpPr>
          <p:cNvPr id="8" name="Dikdörtgen 7">
            <a:extLst>
              <a:ext uri="{FF2B5EF4-FFF2-40B4-BE49-F238E27FC236}">
                <a16:creationId xmlns:a16="http://schemas.microsoft.com/office/drawing/2014/main" id="{64F4332B-A406-EEC2-7F61-9FE20627431F}"/>
              </a:ext>
            </a:extLst>
          </p:cNvPr>
          <p:cNvSpPr/>
          <p:nvPr/>
        </p:nvSpPr>
        <p:spPr>
          <a:xfrm>
            <a:off x="586409" y="4508997"/>
            <a:ext cx="11131826" cy="1200329"/>
          </a:xfrm>
          <a:prstGeom prst="rect">
            <a:avLst/>
          </a:prstGeom>
        </p:spPr>
        <p:txBody>
          <a:bodyPr wrap="square">
            <a:spAutoFit/>
          </a:bodyPr>
          <a:lstStyle/>
          <a:p>
            <a:pPr marL="342900" indent="-342900">
              <a:buFont typeface="+mj-lt"/>
              <a:buAutoNum type="arabicPeriod"/>
            </a:pPr>
            <a:r>
              <a:rPr lang="tr-TR" sz="2400" dirty="0">
                <a:solidFill>
                  <a:srgbClr val="00B050"/>
                </a:solidFill>
                <a:latin typeface="Times New Roman" panose="02020603050405020304" pitchFamily="18" charset="0"/>
                <a:cs typeface="Times New Roman" panose="02020603050405020304" pitchFamily="18" charset="0"/>
              </a:rPr>
              <a:t>Cumhurbaşkanınca yardım kararı alınmış olmalı </a:t>
            </a:r>
          </a:p>
          <a:p>
            <a:pPr marL="342900" indent="-342900">
              <a:buFont typeface="+mj-lt"/>
              <a:buAutoNum type="arabicPeriod"/>
            </a:pPr>
            <a:r>
              <a:rPr lang="tr-TR" sz="2400" b="1" u="sng" dirty="0">
                <a:latin typeface="Times New Roman" panose="02020603050405020304" pitchFamily="18" charset="0"/>
                <a:cs typeface="Times New Roman" panose="02020603050405020304" pitchFamily="18" charset="0"/>
              </a:rPr>
              <a:t>Makbuz karşılığında olmalı </a:t>
            </a:r>
          </a:p>
          <a:p>
            <a:pPr marL="342900" indent="-342900">
              <a:buFont typeface="+mj-lt"/>
              <a:buAutoNum type="arabicPeriod"/>
            </a:pPr>
            <a:r>
              <a:rPr lang="tr-TR" sz="2400" b="1" u="sng" dirty="0">
                <a:latin typeface="Times New Roman" panose="02020603050405020304" pitchFamily="18" charset="0"/>
                <a:cs typeface="Times New Roman" panose="02020603050405020304" pitchFamily="18" charset="0"/>
              </a:rPr>
              <a:t>AYNİ VE NAKDİ BAĞIŞ </a:t>
            </a:r>
            <a:r>
              <a:rPr lang="tr-TR" sz="2400" dirty="0">
                <a:latin typeface="Times New Roman" panose="02020603050405020304" pitchFamily="18" charset="0"/>
                <a:cs typeface="Times New Roman" panose="02020603050405020304" pitchFamily="18" charset="0"/>
              </a:rPr>
              <a:t>ve yardımların </a:t>
            </a:r>
            <a:r>
              <a:rPr lang="tr-TR" sz="2400" b="1" dirty="0">
                <a:highlight>
                  <a:srgbClr val="FFFF00"/>
                </a:highlight>
                <a:latin typeface="Times New Roman" panose="02020603050405020304" pitchFamily="18" charset="0"/>
                <a:cs typeface="Times New Roman" panose="02020603050405020304" pitchFamily="18" charset="0"/>
              </a:rPr>
              <a:t>TAMAMI</a:t>
            </a:r>
          </a:p>
        </p:txBody>
      </p:sp>
    </p:spTree>
    <p:extLst>
      <p:ext uri="{BB962C8B-B14F-4D97-AF65-F5344CB8AC3E}">
        <p14:creationId xmlns:p14="http://schemas.microsoft.com/office/powerpoint/2010/main" val="18261149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F8AFE6C7-F8AF-DA40-0AF6-F0A0653FFB35}"/>
              </a:ext>
            </a:extLst>
          </p:cNvPr>
          <p:cNvSpPr>
            <a:spLocks noGrp="1"/>
          </p:cNvSpPr>
          <p:nvPr>
            <p:ph type="sldNum" sz="quarter" idx="12"/>
          </p:nvPr>
        </p:nvSpPr>
        <p:spPr>
          <a:xfrm>
            <a:off x="8500872" y="6338062"/>
            <a:ext cx="2133600" cy="365125"/>
          </a:xfrm>
        </p:spPr>
        <p:txBody>
          <a:bodyPr/>
          <a:lstStyle/>
          <a:p>
            <a:fld id="{E1080B20-D45B-492D-86E8-780F5FEE2AC0}" type="slidenum">
              <a:rPr lang="tr-TR" altLang="tr-TR" smtClean="0"/>
              <a:pPr/>
              <a:t>121</a:t>
            </a:fld>
            <a:endParaRPr lang="tr-TR" altLang="tr-TR"/>
          </a:p>
        </p:txBody>
      </p:sp>
      <p:graphicFrame>
        <p:nvGraphicFramePr>
          <p:cNvPr id="5" name="4 İçerik Yer Tutucusu">
            <a:extLst>
              <a:ext uri="{FF2B5EF4-FFF2-40B4-BE49-F238E27FC236}">
                <a16:creationId xmlns:a16="http://schemas.microsoft.com/office/drawing/2014/main" id="{6E381DBC-4EAF-CBEC-D067-9ED68C36D895}"/>
              </a:ext>
            </a:extLst>
          </p:cNvPr>
          <p:cNvGraphicFramePr>
            <a:graphicFrameLocks/>
          </p:cNvGraphicFramePr>
          <p:nvPr>
            <p:extLst>
              <p:ext uri="{D42A27DB-BD31-4B8C-83A1-F6EECF244321}">
                <p14:modId xmlns:p14="http://schemas.microsoft.com/office/powerpoint/2010/main" val="2528670204"/>
              </p:ext>
            </p:extLst>
          </p:nvPr>
        </p:nvGraphicFramePr>
        <p:xfrm>
          <a:off x="516836" y="431813"/>
          <a:ext cx="11151700" cy="446995"/>
        </p:xfrm>
        <a:graphic>
          <a:graphicData uri="http://schemas.openxmlformats.org/drawingml/2006/table">
            <a:tbl>
              <a:tblPr/>
              <a:tblGrid>
                <a:gridCol w="11151700">
                  <a:extLst>
                    <a:ext uri="{9D8B030D-6E8A-4147-A177-3AD203B41FA5}">
                      <a16:colId xmlns:a16="http://schemas.microsoft.com/office/drawing/2014/main" val="20000"/>
                    </a:ext>
                  </a:extLst>
                </a:gridCol>
              </a:tblGrid>
              <a:tr h="446995">
                <a:tc>
                  <a:txBody>
                    <a:bodyPr/>
                    <a:lstStyle/>
                    <a:p>
                      <a:pPr algn="ctr" fontAlgn="ctr"/>
                      <a:r>
                        <a:rPr lang="tr-TR" sz="1800" b="1" dirty="0">
                          <a:solidFill>
                            <a:schemeClr val="tx1"/>
                          </a:solidFill>
                          <a:latin typeface="Times New Roman" panose="02020603050405020304" pitchFamily="18" charset="0"/>
                        </a:rPr>
                        <a:t>Türkiye Kızılay Derneği ve Türkiye Yeşilay Cemiyetine ne Yapılan Bağış ve Yardımlar(KVK Md.10/1-f):</a:t>
                      </a:r>
                    </a:p>
                  </a:txBody>
                  <a:tcPr marL="9335" marR="9335" marT="9353"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alpha val="62000"/>
                      </a:schemeClr>
                    </a:solidFill>
                  </a:tcPr>
                </a:tc>
                <a:extLst>
                  <a:ext uri="{0D108BD9-81ED-4DB2-BD59-A6C34878D82A}">
                    <a16:rowId xmlns:a16="http://schemas.microsoft.com/office/drawing/2014/main" val="10000"/>
                  </a:ext>
                </a:extLst>
              </a:tr>
            </a:tbl>
          </a:graphicData>
        </a:graphic>
      </p:graphicFrame>
      <p:sp>
        <p:nvSpPr>
          <p:cNvPr id="6" name="Dikdörtgen 5">
            <a:extLst>
              <a:ext uri="{FF2B5EF4-FFF2-40B4-BE49-F238E27FC236}">
                <a16:creationId xmlns:a16="http://schemas.microsoft.com/office/drawing/2014/main" id="{52615E7D-9CCB-5683-661F-3D55E829141D}"/>
              </a:ext>
            </a:extLst>
          </p:cNvPr>
          <p:cNvSpPr/>
          <p:nvPr/>
        </p:nvSpPr>
        <p:spPr>
          <a:xfrm>
            <a:off x="516836" y="1157422"/>
            <a:ext cx="11151700" cy="2862322"/>
          </a:xfrm>
          <a:prstGeom prst="rect">
            <a:avLst/>
          </a:prstGeom>
        </p:spPr>
        <p:txBody>
          <a:bodyPr wrap="square">
            <a:spAutoFit/>
          </a:bodyPr>
          <a:lstStyle/>
          <a:p>
            <a:pPr marL="342900" indent="-342900" algn="just">
              <a:buFont typeface="+mj-lt"/>
              <a:buAutoNum type="arabicPeriod"/>
            </a:pPr>
            <a:r>
              <a:rPr lang="tr-TR" dirty="0">
                <a:latin typeface="Times New Roman" panose="02020603050405020304" pitchFamily="18" charset="0"/>
                <a:cs typeface="Times New Roman" panose="02020603050405020304" pitchFamily="18" charset="0"/>
              </a:rPr>
              <a:t>Türkiye Kızılay Derneğine ve Türkiye Yeşilay Cemiyetine makbuz karşılığı yapılan </a:t>
            </a:r>
            <a:r>
              <a:rPr lang="tr-TR" sz="3600" b="1" dirty="0">
                <a:highlight>
                  <a:srgbClr val="FFFF00"/>
                </a:highlight>
                <a:latin typeface="Times New Roman" panose="02020603050405020304" pitchFamily="18" charset="0"/>
                <a:cs typeface="Times New Roman" panose="02020603050405020304" pitchFamily="18" charset="0"/>
              </a:rPr>
              <a:t>nakdî</a:t>
            </a:r>
            <a:r>
              <a:rPr lang="tr-TR" b="1" dirty="0">
                <a:highlight>
                  <a:srgbClr val="FFFF00"/>
                </a:highlight>
                <a:latin typeface="Times New Roman" panose="02020603050405020304" pitchFamily="18" charset="0"/>
                <a:cs typeface="Times New Roman" panose="02020603050405020304" pitchFamily="18" charset="0"/>
              </a:rPr>
              <a:t> bağış </a:t>
            </a:r>
            <a:r>
              <a:rPr lang="tr-TR" b="1" dirty="0">
                <a:latin typeface="Times New Roman" panose="02020603050405020304" pitchFamily="18" charset="0"/>
                <a:cs typeface="Times New Roman" panose="02020603050405020304" pitchFamily="18" charset="0"/>
              </a:rPr>
              <a:t>veya yardımların </a:t>
            </a:r>
            <a:r>
              <a:rPr lang="tr-TR" dirty="0">
                <a:latin typeface="Times New Roman" panose="02020603050405020304" pitchFamily="18" charset="0"/>
                <a:cs typeface="Times New Roman" panose="02020603050405020304" pitchFamily="18" charset="0"/>
              </a:rPr>
              <a:t>tamamı, kurumlar vergisi beyannamesi üzerinde gösterilmek şartıyla kurum kazancından indirilebilecektir. </a:t>
            </a:r>
          </a:p>
          <a:p>
            <a:pPr marL="342900"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dirty="0">
                <a:latin typeface="Times New Roman" panose="02020603050405020304" pitchFamily="18" charset="0"/>
                <a:cs typeface="Times New Roman" panose="02020603050405020304" pitchFamily="18" charset="0"/>
              </a:rPr>
              <a:t>Anılan Dernek ve Cemiyete  </a:t>
            </a:r>
            <a:r>
              <a:rPr lang="tr-TR" b="1" dirty="0">
                <a:highlight>
                  <a:srgbClr val="FFFF00"/>
                </a:highlight>
                <a:latin typeface="Times New Roman" panose="02020603050405020304" pitchFamily="18" charset="0"/>
                <a:cs typeface="Times New Roman" panose="02020603050405020304" pitchFamily="18" charset="0"/>
              </a:rPr>
              <a:t>yapılacak aynî bağış ve yardımlar </a:t>
            </a:r>
            <a:r>
              <a:rPr lang="tr-TR" dirty="0">
                <a:latin typeface="Times New Roman" panose="02020603050405020304" pitchFamily="18" charset="0"/>
                <a:cs typeface="Times New Roman" panose="02020603050405020304" pitchFamily="18" charset="0"/>
              </a:rPr>
              <a:t>ise (KVK Md.10/1-c kapsamında) kurum kazancının </a:t>
            </a:r>
            <a:r>
              <a:rPr lang="tr-TR" b="1" dirty="0">
                <a:highlight>
                  <a:srgbClr val="FFFF00"/>
                </a:highlight>
                <a:latin typeface="Times New Roman" panose="02020603050405020304" pitchFamily="18" charset="0"/>
                <a:cs typeface="Times New Roman" panose="02020603050405020304" pitchFamily="18" charset="0"/>
              </a:rPr>
              <a:t>%5'i ile sınırlı </a:t>
            </a:r>
            <a:r>
              <a:rPr lang="tr-TR" dirty="0">
                <a:latin typeface="Times New Roman" panose="02020603050405020304" pitchFamily="18" charset="0"/>
                <a:cs typeface="Times New Roman" panose="02020603050405020304" pitchFamily="18" charset="0"/>
              </a:rPr>
              <a:t>bağış ve yardımlar çerçevesinde değerlendirilecektir. </a:t>
            </a:r>
          </a:p>
          <a:p>
            <a:pPr marL="342900"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dirty="0">
                <a:latin typeface="Times New Roman" panose="02020603050405020304" pitchFamily="18" charset="0"/>
                <a:cs typeface="Times New Roman" panose="02020603050405020304" pitchFamily="18" charset="0"/>
              </a:rPr>
              <a:t>Diğer taraftan, bunların </a:t>
            </a:r>
            <a:r>
              <a:rPr lang="tr-TR" b="1" dirty="0">
                <a:latin typeface="Times New Roman" panose="02020603050405020304" pitchFamily="18" charset="0"/>
                <a:cs typeface="Times New Roman" panose="02020603050405020304" pitchFamily="18" charset="0"/>
              </a:rPr>
              <a:t>iktisadi işletmelerine </a:t>
            </a:r>
            <a:r>
              <a:rPr lang="tr-TR" dirty="0">
                <a:latin typeface="Times New Roman" panose="02020603050405020304" pitchFamily="18" charset="0"/>
                <a:cs typeface="Times New Roman" panose="02020603050405020304" pitchFamily="18" charset="0"/>
              </a:rPr>
              <a:t>yapılan bağış veya yardımların kurumlar vergisi matrahının tespitinde indirim konusu yapılabilmesi </a:t>
            </a:r>
            <a:r>
              <a:rPr lang="tr-TR" b="1" u="sng" dirty="0">
                <a:solidFill>
                  <a:srgbClr val="FF0000"/>
                </a:solidFill>
                <a:latin typeface="Times New Roman" panose="02020603050405020304" pitchFamily="18" charset="0"/>
                <a:cs typeface="Times New Roman" panose="02020603050405020304" pitchFamily="18" charset="0"/>
              </a:rPr>
              <a:t>mümkün değildir.</a:t>
            </a:r>
          </a:p>
        </p:txBody>
      </p:sp>
      <p:graphicFrame>
        <p:nvGraphicFramePr>
          <p:cNvPr id="7" name="4 İçerik Yer Tutucusu">
            <a:extLst>
              <a:ext uri="{FF2B5EF4-FFF2-40B4-BE49-F238E27FC236}">
                <a16:creationId xmlns:a16="http://schemas.microsoft.com/office/drawing/2014/main" id="{A308CE37-63B9-DE4E-B93B-830F386E472E}"/>
              </a:ext>
            </a:extLst>
          </p:cNvPr>
          <p:cNvGraphicFramePr>
            <a:graphicFrameLocks/>
          </p:cNvGraphicFramePr>
          <p:nvPr>
            <p:extLst>
              <p:ext uri="{D42A27DB-BD31-4B8C-83A1-F6EECF244321}">
                <p14:modId xmlns:p14="http://schemas.microsoft.com/office/powerpoint/2010/main" val="2445585051"/>
              </p:ext>
            </p:extLst>
          </p:nvPr>
        </p:nvGraphicFramePr>
        <p:xfrm>
          <a:off x="516835" y="4215815"/>
          <a:ext cx="11151701" cy="446995"/>
        </p:xfrm>
        <a:graphic>
          <a:graphicData uri="http://schemas.openxmlformats.org/drawingml/2006/table">
            <a:tbl>
              <a:tblPr/>
              <a:tblGrid>
                <a:gridCol w="11151701">
                  <a:extLst>
                    <a:ext uri="{9D8B030D-6E8A-4147-A177-3AD203B41FA5}">
                      <a16:colId xmlns:a16="http://schemas.microsoft.com/office/drawing/2014/main" val="20000"/>
                    </a:ext>
                  </a:extLst>
                </a:gridCol>
              </a:tblGrid>
              <a:tr h="446995">
                <a:tc>
                  <a:txBody>
                    <a:bodyPr/>
                    <a:lstStyle/>
                    <a:p>
                      <a:pPr algn="ctr" fontAlgn="ctr"/>
                      <a:r>
                        <a:rPr lang="tr-TR" sz="1800" b="1" dirty="0">
                          <a:solidFill>
                            <a:schemeClr val="tx1"/>
                          </a:solidFill>
                          <a:latin typeface="Times New Roman" panose="02020603050405020304" pitchFamily="18" charset="0"/>
                          <a:cs typeface="Times New Roman" panose="02020603050405020304" pitchFamily="18" charset="0"/>
                        </a:rPr>
                        <a:t>Yükseköğretim kurumlarına yapılacak bağış ve yardımlar (</a:t>
                      </a:r>
                      <a:r>
                        <a:rPr lang="tr-TR"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2547</a:t>
                      </a:r>
                      <a:r>
                        <a:rPr lang="tr-T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tr-TR" sz="1800" b="1" dirty="0">
                          <a:solidFill>
                            <a:schemeClr val="tx1"/>
                          </a:solidFill>
                          <a:latin typeface="Times New Roman" panose="02020603050405020304" pitchFamily="18" charset="0"/>
                          <a:cs typeface="Times New Roman" panose="02020603050405020304" pitchFamily="18" charset="0"/>
                        </a:rPr>
                        <a:t>YÖK Md. 56):</a:t>
                      </a:r>
                    </a:p>
                  </a:txBody>
                  <a:tcPr marL="9335" marR="9335" marT="9353"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alpha val="62000"/>
                      </a:schemeClr>
                    </a:solidFill>
                  </a:tcPr>
                </a:tc>
                <a:extLst>
                  <a:ext uri="{0D108BD9-81ED-4DB2-BD59-A6C34878D82A}">
                    <a16:rowId xmlns:a16="http://schemas.microsoft.com/office/drawing/2014/main" val="10000"/>
                  </a:ext>
                </a:extLst>
              </a:tr>
            </a:tbl>
          </a:graphicData>
        </a:graphic>
      </p:graphicFrame>
      <p:sp>
        <p:nvSpPr>
          <p:cNvPr id="8" name="Dikdörtgen 7">
            <a:extLst>
              <a:ext uri="{FF2B5EF4-FFF2-40B4-BE49-F238E27FC236}">
                <a16:creationId xmlns:a16="http://schemas.microsoft.com/office/drawing/2014/main" id="{61234877-69F7-08DD-E327-3B1BE8A09F9F}"/>
              </a:ext>
            </a:extLst>
          </p:cNvPr>
          <p:cNvSpPr/>
          <p:nvPr/>
        </p:nvSpPr>
        <p:spPr>
          <a:xfrm>
            <a:off x="983973" y="4970116"/>
            <a:ext cx="10177669" cy="1200329"/>
          </a:xfrm>
          <a:prstGeom prst="rect">
            <a:avLst/>
          </a:prstGeom>
        </p:spPr>
        <p:txBody>
          <a:bodyPr wrap="square">
            <a:spAutoFit/>
          </a:bodyPr>
          <a:lstStyle/>
          <a:p>
            <a:pPr algn="just"/>
            <a:r>
              <a:rPr lang="tr-TR" dirty="0">
                <a:latin typeface="Times New Roman" panose="02020603050405020304" pitchFamily="18" charset="0"/>
                <a:cs typeface="Times New Roman" panose="02020603050405020304" pitchFamily="18" charset="0"/>
              </a:rPr>
              <a:t>Üniversiteler ve yüksek teknoloji enstitülerine yapılan </a:t>
            </a:r>
            <a:r>
              <a:rPr lang="tr-TR" b="1" u="sng" dirty="0">
                <a:highlight>
                  <a:srgbClr val="FFFF00"/>
                </a:highlight>
                <a:latin typeface="Times New Roman" panose="02020603050405020304" pitchFamily="18" charset="0"/>
                <a:cs typeface="Times New Roman" panose="02020603050405020304" pitchFamily="18" charset="0"/>
              </a:rPr>
              <a:t>aynî veya nakdî </a:t>
            </a:r>
            <a:r>
              <a:rPr lang="tr-TR" dirty="0">
                <a:latin typeface="Times New Roman" panose="02020603050405020304" pitchFamily="18" charset="0"/>
                <a:cs typeface="Times New Roman" panose="02020603050405020304" pitchFamily="18" charset="0"/>
              </a:rPr>
              <a:t>bağış ve yardımların tamamı, beyanname üzerinde ayrıca gösterilmek şartıyla kurumlar vergisi matrahının tespitinde indirim konusu yapılabilecektir. </a:t>
            </a:r>
            <a:r>
              <a:rPr lang="tr-TR" dirty="0">
                <a:solidFill>
                  <a:srgbClr val="00B050"/>
                </a:solidFill>
                <a:latin typeface="Times New Roman" panose="02020603050405020304" pitchFamily="18" charset="0"/>
                <a:cs typeface="Times New Roman" panose="02020603050405020304" pitchFamily="18" charset="0"/>
              </a:rPr>
              <a:t>(YÖK ek 7. maddesi uyarınca, Vakıflarca kurulacak yükseköğretim kurumlarına yapılacak bağışlar içinde geçerlidir.)</a:t>
            </a:r>
          </a:p>
        </p:txBody>
      </p:sp>
    </p:spTree>
    <p:extLst>
      <p:ext uri="{BB962C8B-B14F-4D97-AF65-F5344CB8AC3E}">
        <p14:creationId xmlns:p14="http://schemas.microsoft.com/office/powerpoint/2010/main" val="5867433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E7EA9301-D2D0-1DB1-8FB3-DEFF960BA37D}"/>
              </a:ext>
            </a:extLst>
          </p:cNvPr>
          <p:cNvSpPr>
            <a:spLocks noGrp="1"/>
          </p:cNvSpPr>
          <p:nvPr>
            <p:ph type="sldNum" sz="quarter" idx="12"/>
          </p:nvPr>
        </p:nvSpPr>
        <p:spPr>
          <a:xfrm>
            <a:off x="8903208" y="6492875"/>
            <a:ext cx="2133600" cy="365125"/>
          </a:xfrm>
        </p:spPr>
        <p:txBody>
          <a:bodyPr/>
          <a:lstStyle/>
          <a:p>
            <a:fld id="{E1080B20-D45B-492D-86E8-780F5FEE2AC0}" type="slidenum">
              <a:rPr lang="tr-TR" altLang="tr-TR" smtClean="0"/>
              <a:pPr/>
              <a:t>122</a:t>
            </a:fld>
            <a:endParaRPr lang="tr-TR" altLang="tr-TR"/>
          </a:p>
        </p:txBody>
      </p:sp>
      <p:graphicFrame>
        <p:nvGraphicFramePr>
          <p:cNvPr id="4" name="4 İçerik Yer Tutucusu">
            <a:extLst>
              <a:ext uri="{FF2B5EF4-FFF2-40B4-BE49-F238E27FC236}">
                <a16:creationId xmlns:a16="http://schemas.microsoft.com/office/drawing/2014/main" id="{9F9E3EEE-DA22-151A-63C4-171BB9DEA5EE}"/>
              </a:ext>
            </a:extLst>
          </p:cNvPr>
          <p:cNvGraphicFramePr>
            <a:graphicFrameLocks noGrp="1"/>
          </p:cNvGraphicFramePr>
          <p:nvPr>
            <p:extLst>
              <p:ext uri="{D42A27DB-BD31-4B8C-83A1-F6EECF244321}">
                <p14:modId xmlns:p14="http://schemas.microsoft.com/office/powerpoint/2010/main" val="3261034992"/>
              </p:ext>
            </p:extLst>
          </p:nvPr>
        </p:nvGraphicFramePr>
        <p:xfrm>
          <a:off x="345056" y="372582"/>
          <a:ext cx="11499011" cy="429604"/>
        </p:xfrm>
        <a:graphic>
          <a:graphicData uri="http://schemas.openxmlformats.org/drawingml/2006/table">
            <a:tbl>
              <a:tblPr/>
              <a:tblGrid>
                <a:gridCol w="11499011">
                  <a:extLst>
                    <a:ext uri="{9D8B030D-6E8A-4147-A177-3AD203B41FA5}">
                      <a16:colId xmlns:a16="http://schemas.microsoft.com/office/drawing/2014/main" val="20000"/>
                    </a:ext>
                  </a:extLst>
                </a:gridCol>
              </a:tblGrid>
              <a:tr h="429604">
                <a:tc>
                  <a:txBody>
                    <a:bodyPr/>
                    <a:lstStyle/>
                    <a:p>
                      <a:pPr marL="85725" indent="0" algn="ctr">
                        <a:lnSpc>
                          <a:spcPct val="100000"/>
                        </a:lnSpc>
                        <a:spcBef>
                          <a:spcPct val="0"/>
                        </a:spcBef>
                        <a:buClrTx/>
                        <a:buSzTx/>
                        <a:buFont typeface="+mj-lt"/>
                        <a:buNone/>
                        <a:defRPr/>
                      </a:pPr>
                      <a:r>
                        <a:rPr lang="tr-TR" sz="1800" b="1" kern="0" dirty="0">
                          <a:solidFill>
                            <a:schemeClr val="tx1"/>
                          </a:solidFill>
                          <a:latin typeface="Times New Roman" panose="02020603050405020304" pitchFamily="18" charset="0"/>
                          <a:ea typeface="+mn-ea"/>
                          <a:cs typeface="Times New Roman" panose="02020603050405020304" pitchFamily="18" charset="0"/>
                        </a:rPr>
                        <a:t>GİRİŞİM</a:t>
                      </a:r>
                      <a:r>
                        <a:rPr lang="tr-TR" sz="1800" b="1" kern="0" baseline="0" dirty="0">
                          <a:solidFill>
                            <a:schemeClr val="tx1"/>
                          </a:solidFill>
                          <a:latin typeface="Times New Roman" panose="02020603050405020304" pitchFamily="18" charset="0"/>
                          <a:ea typeface="+mn-ea"/>
                          <a:cs typeface="Times New Roman" panose="02020603050405020304" pitchFamily="18" charset="0"/>
                        </a:rPr>
                        <a:t> SERMAYESİ FONU (KVK Md.10/1-g ve VUK 325/A Md.) :</a:t>
                      </a:r>
                      <a:endParaRPr lang="tr-TR" sz="18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sp>
        <p:nvSpPr>
          <p:cNvPr id="5" name="Dikdörtgen 4">
            <a:extLst>
              <a:ext uri="{FF2B5EF4-FFF2-40B4-BE49-F238E27FC236}">
                <a16:creationId xmlns:a16="http://schemas.microsoft.com/office/drawing/2014/main" id="{A7871209-68D1-F488-E0BA-2C4BCF1F9DB9}"/>
              </a:ext>
            </a:extLst>
          </p:cNvPr>
          <p:cNvSpPr/>
          <p:nvPr/>
        </p:nvSpPr>
        <p:spPr>
          <a:xfrm>
            <a:off x="345057" y="1055076"/>
            <a:ext cx="11499011" cy="2031325"/>
          </a:xfrm>
          <a:prstGeom prst="rect">
            <a:avLst/>
          </a:prstGeom>
          <a:solidFill>
            <a:schemeClr val="bg2"/>
          </a:solidFill>
        </p:spPr>
        <p:txBody>
          <a:bodyPr wrap="square">
            <a:spAutoFit/>
          </a:bodyPr>
          <a:lstStyle/>
          <a:p>
            <a:pPr algn="just"/>
            <a:r>
              <a:rPr lang="tr-TR" dirty="0">
                <a:solidFill>
                  <a:schemeClr val="tx2"/>
                </a:solidFill>
                <a:latin typeface="Times New Roman" panose="02020603050405020304" pitchFamily="18" charset="0"/>
                <a:cs typeface="Times New Roman" panose="02020603050405020304" pitchFamily="18" charset="0"/>
              </a:rPr>
              <a:t>	Girişim sermayesi fonunun indirim konusu yapılabilmesi için;</a:t>
            </a:r>
          </a:p>
          <a:p>
            <a:pPr marL="342900" indent="-342900" algn="just">
              <a:buFont typeface="Wingdings" panose="05000000000000000000" pitchFamily="2" charset="2"/>
              <a:buChar char="Ø"/>
            </a:pPr>
            <a:r>
              <a:rPr lang="tr-TR" dirty="0">
                <a:solidFill>
                  <a:schemeClr val="tx2"/>
                </a:solidFill>
                <a:latin typeface="Times New Roman" panose="02020603050405020304" pitchFamily="18" charset="0"/>
                <a:cs typeface="Times New Roman" panose="02020603050405020304" pitchFamily="18" charset="0"/>
              </a:rPr>
              <a:t>İlgili yılda ayrılan fon tutarının </a:t>
            </a:r>
            <a:r>
              <a:rPr lang="tr-TR" b="1" u="sng" dirty="0">
                <a:solidFill>
                  <a:schemeClr val="tx2"/>
                </a:solidFill>
                <a:latin typeface="Times New Roman" panose="02020603050405020304" pitchFamily="18" charset="0"/>
                <a:cs typeface="Times New Roman" panose="02020603050405020304" pitchFamily="18" charset="0"/>
              </a:rPr>
              <a:t>beyan edilen gelirin %10'unu</a:t>
            </a:r>
            <a:r>
              <a:rPr lang="tr-TR" dirty="0">
                <a:solidFill>
                  <a:schemeClr val="tx2"/>
                </a:solidFill>
                <a:latin typeface="Times New Roman" panose="02020603050405020304" pitchFamily="18" charset="0"/>
                <a:cs typeface="Times New Roman" panose="02020603050405020304" pitchFamily="18" charset="0"/>
              </a:rPr>
              <a:t>, toplam fon tutarının ise </a:t>
            </a:r>
            <a:r>
              <a:rPr lang="tr-TR" b="1" u="sng" dirty="0">
                <a:solidFill>
                  <a:schemeClr val="tx2"/>
                </a:solidFill>
                <a:latin typeface="Times New Roman" panose="02020603050405020304" pitchFamily="18" charset="0"/>
                <a:cs typeface="Times New Roman" panose="02020603050405020304" pitchFamily="18" charset="0"/>
              </a:rPr>
              <a:t>öz sermayenin %20'sini aşmaması</a:t>
            </a:r>
            <a:r>
              <a:rPr lang="tr-TR" dirty="0">
                <a:solidFill>
                  <a:schemeClr val="tx2"/>
                </a:solidFill>
                <a:latin typeface="Times New Roman" panose="02020603050405020304" pitchFamily="18" charset="0"/>
                <a:cs typeface="Times New Roman" panose="02020603050405020304" pitchFamily="18" charset="0"/>
              </a:rPr>
              <a:t> (İki şartın birlikte gerçekleşmesi gerekmektedir.),</a:t>
            </a:r>
          </a:p>
          <a:p>
            <a:pPr marL="342900" indent="-342900" algn="just">
              <a:buFont typeface="Wingdings" panose="05000000000000000000" pitchFamily="2" charset="2"/>
              <a:buChar char="Ø"/>
            </a:pPr>
            <a:r>
              <a:rPr lang="tr-TR" b="1" dirty="0">
                <a:solidFill>
                  <a:schemeClr val="tx2"/>
                </a:solidFill>
                <a:highlight>
                  <a:srgbClr val="FFFF00"/>
                </a:highlight>
                <a:latin typeface="Times New Roman" panose="02020603050405020304" pitchFamily="18" charset="0"/>
                <a:cs typeface="Times New Roman" panose="02020603050405020304" pitchFamily="18" charset="0"/>
              </a:rPr>
              <a:t>Fonun ayrıldığı yılın sonuna kadar</a:t>
            </a:r>
            <a:r>
              <a:rPr lang="tr-TR" dirty="0">
                <a:solidFill>
                  <a:schemeClr val="tx2"/>
                </a:solidFill>
                <a:highlight>
                  <a:srgbClr val="FFFF00"/>
                </a:highlight>
                <a:latin typeface="Times New Roman" panose="02020603050405020304" pitchFamily="18" charset="0"/>
                <a:cs typeface="Times New Roman" panose="02020603050405020304" pitchFamily="18" charset="0"/>
              </a:rPr>
              <a:t> </a:t>
            </a:r>
            <a:r>
              <a:rPr lang="tr-TR" dirty="0">
                <a:solidFill>
                  <a:schemeClr val="tx2"/>
                </a:solidFill>
                <a:latin typeface="Times New Roman" panose="02020603050405020304" pitchFamily="18" charset="0"/>
                <a:cs typeface="Times New Roman" panose="02020603050405020304" pitchFamily="18" charset="0"/>
              </a:rPr>
              <a:t>Türkiye'de kurulmuş veya kurulacak olan ve Sermaye Piyasası Kurulunun düzenleme ve denetimine tabi </a:t>
            </a:r>
            <a:r>
              <a:rPr lang="tr-TR" b="1" u="sng" dirty="0">
                <a:solidFill>
                  <a:schemeClr val="tx2"/>
                </a:solidFill>
                <a:highlight>
                  <a:srgbClr val="00FFFF"/>
                </a:highlight>
                <a:latin typeface="Times New Roman" panose="02020603050405020304" pitchFamily="18" charset="0"/>
                <a:cs typeface="Times New Roman" panose="02020603050405020304" pitchFamily="18" charset="0"/>
              </a:rPr>
              <a:t>GİRİŞİM SERMAYESİ </a:t>
            </a:r>
            <a:r>
              <a:rPr lang="tr-TR" b="1" dirty="0">
                <a:solidFill>
                  <a:schemeClr val="tx2"/>
                </a:solidFill>
                <a:highlight>
                  <a:srgbClr val="FFFF00"/>
                </a:highlight>
                <a:latin typeface="Times New Roman" panose="02020603050405020304" pitchFamily="18" charset="0"/>
                <a:cs typeface="Times New Roman" panose="02020603050405020304" pitchFamily="18" charset="0"/>
              </a:rPr>
              <a:t>YATIRIM ORTAKLIKLARINA VEYA FONLARINA YATIRIM YAPILMASI,</a:t>
            </a:r>
          </a:p>
          <a:p>
            <a:pPr marL="342900" indent="-342900" algn="just">
              <a:buFont typeface="Wingdings" panose="05000000000000000000" pitchFamily="2" charset="2"/>
              <a:buChar char="Ø"/>
            </a:pPr>
            <a:r>
              <a:rPr lang="tr-TR" dirty="0">
                <a:solidFill>
                  <a:schemeClr val="tx2"/>
                </a:solidFill>
                <a:latin typeface="Times New Roman" panose="02020603050405020304" pitchFamily="18" charset="0"/>
                <a:cs typeface="Times New Roman" panose="02020603050405020304" pitchFamily="18" charset="0"/>
              </a:rPr>
              <a:t>Ayrılan fon tutarının ilgili yılın kurumlar vergisi </a:t>
            </a:r>
            <a:r>
              <a:rPr lang="tr-TR" b="1" dirty="0">
                <a:solidFill>
                  <a:schemeClr val="tx2"/>
                </a:solidFill>
                <a:latin typeface="Times New Roman" panose="02020603050405020304" pitchFamily="18" charset="0"/>
                <a:cs typeface="Times New Roman" panose="02020603050405020304" pitchFamily="18" charset="0"/>
              </a:rPr>
              <a:t>beyannamesinde ayrıca gösterilmesi, </a:t>
            </a:r>
            <a:r>
              <a:rPr lang="tr-TR" dirty="0">
                <a:solidFill>
                  <a:schemeClr val="tx2"/>
                </a:solidFill>
                <a:latin typeface="Times New Roman" panose="02020603050405020304" pitchFamily="18" charset="0"/>
                <a:cs typeface="Times New Roman" panose="02020603050405020304" pitchFamily="18" charset="0"/>
              </a:rPr>
              <a:t>gerekmektedir.</a:t>
            </a:r>
          </a:p>
        </p:txBody>
      </p:sp>
      <p:sp>
        <p:nvSpPr>
          <p:cNvPr id="6" name="Dikdörtgen 5">
            <a:extLst>
              <a:ext uri="{FF2B5EF4-FFF2-40B4-BE49-F238E27FC236}">
                <a16:creationId xmlns:a16="http://schemas.microsoft.com/office/drawing/2014/main" id="{D43258E0-0DAB-C40F-6E6B-B707399B69F2}"/>
              </a:ext>
            </a:extLst>
          </p:cNvPr>
          <p:cNvSpPr/>
          <p:nvPr/>
        </p:nvSpPr>
        <p:spPr>
          <a:xfrm>
            <a:off x="345055" y="3138110"/>
            <a:ext cx="11499011" cy="3354765"/>
          </a:xfrm>
          <a:prstGeom prst="rect">
            <a:avLst/>
          </a:prstGeom>
          <a:solidFill>
            <a:schemeClr val="bg2"/>
          </a:solidFill>
        </p:spPr>
        <p:txBody>
          <a:bodyPr wrap="square">
            <a:spAutoFit/>
          </a:bodyPr>
          <a:lstStyle/>
          <a:p>
            <a:pPr algn="just"/>
            <a:r>
              <a:rPr lang="tr-TR" b="1" dirty="0">
                <a:solidFill>
                  <a:schemeClr val="tx2"/>
                </a:solidFill>
                <a:latin typeface="Times New Roman" panose="02020603050405020304" pitchFamily="18" charset="0"/>
                <a:cs typeface="Times New Roman" panose="02020603050405020304" pitchFamily="18" charset="0"/>
              </a:rPr>
              <a:t>Usul ve Esaslar:</a:t>
            </a:r>
          </a:p>
          <a:p>
            <a:pPr marL="342900" indent="-342900" algn="just">
              <a:buFont typeface="+mj-lt"/>
              <a:buAutoNum type="arabicPeriod"/>
            </a:pPr>
            <a:r>
              <a:rPr lang="tr-TR" dirty="0">
                <a:solidFill>
                  <a:schemeClr val="tx2"/>
                </a:solidFill>
                <a:latin typeface="Times New Roman" panose="02020603050405020304" pitchFamily="18" charset="0"/>
                <a:cs typeface="Times New Roman" panose="02020603050405020304" pitchFamily="18" charset="0"/>
              </a:rPr>
              <a:t>İndirim tutarının tespitinde beyan edilen gelir, </a:t>
            </a:r>
            <a:r>
              <a:rPr lang="tr-TR" b="1" dirty="0">
                <a:solidFill>
                  <a:schemeClr val="tx2"/>
                </a:solidFill>
                <a:latin typeface="Times New Roman" panose="02020603050405020304" pitchFamily="18" charset="0"/>
                <a:cs typeface="Times New Roman" panose="02020603050405020304" pitchFamily="18" charset="0"/>
              </a:rPr>
              <a:t>[</a:t>
            </a:r>
            <a:r>
              <a:rPr lang="tr-TR" b="1" dirty="0">
                <a:solidFill>
                  <a:schemeClr val="tx2"/>
                </a:solidFill>
                <a:highlight>
                  <a:srgbClr val="00FFFF"/>
                </a:highlight>
                <a:latin typeface="Times New Roman" panose="02020603050405020304" pitchFamily="18" charset="0"/>
                <a:cs typeface="Times New Roman" panose="02020603050405020304" pitchFamily="18" charset="0"/>
              </a:rPr>
              <a:t>Ticari bilanço kârı (zararı)+KKEG – GYZ - Tüm indirim ve istisnalar] </a:t>
            </a:r>
            <a:r>
              <a:rPr lang="tr-TR" dirty="0">
                <a:solidFill>
                  <a:schemeClr val="tx2"/>
                </a:solidFill>
                <a:latin typeface="Times New Roman" panose="02020603050405020304" pitchFamily="18" charset="0"/>
                <a:cs typeface="Times New Roman" panose="02020603050405020304" pitchFamily="18" charset="0"/>
              </a:rPr>
              <a:t>formülü ile hesaplanacaktır.</a:t>
            </a:r>
          </a:p>
          <a:p>
            <a:pPr marL="342900" indent="-342900" algn="just">
              <a:buFont typeface="+mj-lt"/>
              <a:buAutoNum type="arabicPeriod"/>
            </a:pPr>
            <a:endParaRPr lang="tr-TR" dirty="0">
              <a:solidFill>
                <a:schemeClr val="tx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dirty="0" err="1">
                <a:solidFill>
                  <a:schemeClr val="tx2"/>
                </a:solidFill>
                <a:latin typeface="Times New Roman" panose="02020603050405020304" pitchFamily="18" charset="0"/>
                <a:cs typeface="Times New Roman" panose="02020603050405020304" pitchFamily="18" charset="0"/>
              </a:rPr>
              <a:t>VUK’un</a:t>
            </a:r>
            <a:r>
              <a:rPr lang="tr-TR" dirty="0">
                <a:solidFill>
                  <a:schemeClr val="tx2"/>
                </a:solidFill>
                <a:latin typeface="Times New Roman" panose="02020603050405020304" pitchFamily="18" charset="0"/>
                <a:cs typeface="Times New Roman" panose="02020603050405020304" pitchFamily="18" charset="0"/>
              </a:rPr>
              <a:t> 325/A maddesine göre girişim sermayesi fonu ilgili dönem kazancından ayrılacağından, pasifte özel bir fon </a:t>
            </a:r>
            <a:r>
              <a:rPr lang="tr-TR" b="1" dirty="0">
                <a:solidFill>
                  <a:schemeClr val="tx2"/>
                </a:solidFill>
                <a:highlight>
                  <a:srgbClr val="00FFFF"/>
                </a:highlight>
                <a:latin typeface="Times New Roman" panose="02020603050405020304" pitchFamily="18" charset="0"/>
                <a:cs typeface="Times New Roman" panose="02020603050405020304" pitchFamily="18" charset="0"/>
              </a:rPr>
              <a:t>hesabına alınacak tutar </a:t>
            </a:r>
            <a:r>
              <a:rPr lang="tr-TR" b="1" u="sng" dirty="0">
                <a:solidFill>
                  <a:schemeClr val="tx2"/>
                </a:solidFill>
                <a:highlight>
                  <a:srgbClr val="FFFF00"/>
                </a:highlight>
                <a:latin typeface="Times New Roman" panose="02020603050405020304" pitchFamily="18" charset="0"/>
                <a:cs typeface="Times New Roman" panose="02020603050405020304" pitchFamily="18" charset="0"/>
              </a:rPr>
              <a:t>hesap dönemi sonu itibarıyla tespit edilebilecektir</a:t>
            </a:r>
            <a:r>
              <a:rPr lang="tr-TR" dirty="0">
                <a:solidFill>
                  <a:schemeClr val="tx2"/>
                </a:solidFill>
                <a:highlight>
                  <a:srgbClr val="FFFF00"/>
                </a:highlight>
                <a:latin typeface="Times New Roman" panose="02020603050405020304" pitchFamily="18" charset="0"/>
                <a:cs typeface="Times New Roman" panose="02020603050405020304" pitchFamily="18" charset="0"/>
              </a:rPr>
              <a:t>. </a:t>
            </a:r>
            <a:r>
              <a:rPr lang="tr-TR" dirty="0">
                <a:solidFill>
                  <a:schemeClr val="tx2"/>
                </a:solidFill>
                <a:latin typeface="Times New Roman" panose="02020603050405020304" pitchFamily="18" charset="0"/>
                <a:cs typeface="Times New Roman" panose="02020603050405020304" pitchFamily="18" charset="0"/>
              </a:rPr>
              <a:t>Bu çerçevede, </a:t>
            </a:r>
            <a:r>
              <a:rPr lang="tr-TR" b="1" u="sng" dirty="0">
                <a:solidFill>
                  <a:schemeClr val="tx2"/>
                </a:solidFill>
                <a:latin typeface="Times New Roman" panose="02020603050405020304" pitchFamily="18" charset="0"/>
                <a:cs typeface="Times New Roman" panose="02020603050405020304" pitchFamily="18" charset="0"/>
              </a:rPr>
              <a:t>fon hesabına alınma işleminin, </a:t>
            </a:r>
            <a:r>
              <a:rPr lang="tr-TR" b="1" u="sng" dirty="0">
                <a:solidFill>
                  <a:schemeClr val="tx2"/>
                </a:solidFill>
                <a:highlight>
                  <a:srgbClr val="00FFFF"/>
                </a:highlight>
                <a:latin typeface="Times New Roman" panose="02020603050405020304" pitchFamily="18" charset="0"/>
                <a:cs typeface="Times New Roman" panose="02020603050405020304" pitchFamily="18" charset="0"/>
              </a:rPr>
              <a:t>İZLEYEN HESAP DÖNEMİNİN BAŞINDAN İTİBAREN KURUMLAR VERGİSİ BEYANNAMESİNİN VERİLDİĞİ TARİHE </a:t>
            </a:r>
            <a:r>
              <a:rPr lang="tr-TR" b="1" u="sng" dirty="0">
                <a:solidFill>
                  <a:schemeClr val="tx2"/>
                </a:solidFill>
                <a:latin typeface="Times New Roman" panose="02020603050405020304" pitchFamily="18" charset="0"/>
                <a:cs typeface="Times New Roman" panose="02020603050405020304" pitchFamily="18" charset="0"/>
              </a:rPr>
              <a:t>kadar </a:t>
            </a:r>
            <a:r>
              <a:rPr lang="tr-TR" dirty="0">
                <a:solidFill>
                  <a:schemeClr val="tx2"/>
                </a:solidFill>
                <a:latin typeface="Times New Roman" panose="02020603050405020304" pitchFamily="18" charset="0"/>
                <a:cs typeface="Times New Roman" panose="02020603050405020304" pitchFamily="18" charset="0"/>
              </a:rPr>
              <a:t>yapılması gerekmektedir.</a:t>
            </a:r>
          </a:p>
          <a:p>
            <a:pPr marL="342900" indent="-342900" algn="just">
              <a:buFont typeface="+mj-lt"/>
              <a:buAutoNum type="arabicPeriod"/>
            </a:pPr>
            <a:endParaRPr lang="tr-TR" dirty="0">
              <a:solidFill>
                <a:schemeClr val="tx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dirty="0">
                <a:solidFill>
                  <a:schemeClr val="tx2"/>
                </a:solidFill>
                <a:latin typeface="Times New Roman" panose="02020603050405020304" pitchFamily="18" charset="0"/>
                <a:cs typeface="Times New Roman" panose="02020603050405020304" pitchFamily="18" charset="0"/>
              </a:rPr>
              <a:t>Dolayısıyla </a:t>
            </a:r>
            <a:r>
              <a:rPr lang="tr-TR" sz="3200" b="1" u="sng" dirty="0">
                <a:solidFill>
                  <a:schemeClr val="tx2"/>
                </a:solidFill>
                <a:highlight>
                  <a:srgbClr val="FFFF00"/>
                </a:highlight>
                <a:latin typeface="Times New Roman" panose="02020603050405020304" pitchFamily="18" charset="0"/>
                <a:cs typeface="Times New Roman" panose="02020603050405020304" pitchFamily="18" charset="0"/>
              </a:rPr>
              <a:t>geçici vergilendirme dönemlerinde </a:t>
            </a:r>
            <a:r>
              <a:rPr lang="tr-TR" dirty="0">
                <a:solidFill>
                  <a:schemeClr val="tx2"/>
                </a:solidFill>
                <a:latin typeface="Times New Roman" panose="02020603050405020304" pitchFamily="18" charset="0"/>
                <a:cs typeface="Times New Roman" panose="02020603050405020304" pitchFamily="18" charset="0"/>
              </a:rPr>
              <a:t>fon ayrılması ve indirim uygulamasından yararlanılması </a:t>
            </a:r>
            <a:r>
              <a:rPr lang="tr-TR" b="1" dirty="0">
                <a:solidFill>
                  <a:schemeClr val="tx2"/>
                </a:solidFill>
                <a:highlight>
                  <a:srgbClr val="FFFF00"/>
                </a:highlight>
                <a:latin typeface="Times New Roman" panose="02020603050405020304" pitchFamily="18" charset="0"/>
                <a:cs typeface="Times New Roman" panose="02020603050405020304" pitchFamily="18" charset="0"/>
              </a:rPr>
              <a:t>mümkün değildir.</a:t>
            </a:r>
          </a:p>
        </p:txBody>
      </p:sp>
    </p:spTree>
    <p:extLst>
      <p:ext uri="{BB962C8B-B14F-4D97-AF65-F5344CB8AC3E}">
        <p14:creationId xmlns:p14="http://schemas.microsoft.com/office/powerpoint/2010/main" val="2630574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60998F9A-89E6-2C27-8D12-8A4DD4A6938E}"/>
              </a:ext>
            </a:extLst>
          </p:cNvPr>
          <p:cNvSpPr>
            <a:spLocks noGrp="1"/>
          </p:cNvSpPr>
          <p:nvPr>
            <p:ph type="sldNum" sz="quarter" idx="12"/>
          </p:nvPr>
        </p:nvSpPr>
        <p:spPr>
          <a:xfrm>
            <a:off x="8546592" y="6136259"/>
            <a:ext cx="2133600" cy="365125"/>
          </a:xfrm>
        </p:spPr>
        <p:txBody>
          <a:bodyPr/>
          <a:lstStyle/>
          <a:p>
            <a:fld id="{E1080B20-D45B-492D-86E8-780F5FEE2AC0}" type="slidenum">
              <a:rPr lang="tr-TR" altLang="tr-TR" smtClean="0"/>
              <a:pPr/>
              <a:t>123</a:t>
            </a:fld>
            <a:endParaRPr lang="tr-TR" altLang="tr-TR"/>
          </a:p>
        </p:txBody>
      </p:sp>
      <p:graphicFrame>
        <p:nvGraphicFramePr>
          <p:cNvPr id="4" name="4 İçerik Yer Tutucusu">
            <a:extLst>
              <a:ext uri="{FF2B5EF4-FFF2-40B4-BE49-F238E27FC236}">
                <a16:creationId xmlns:a16="http://schemas.microsoft.com/office/drawing/2014/main" id="{AC44A6A1-C48C-B1E9-8EB5-D3CBA4DA732E}"/>
              </a:ext>
            </a:extLst>
          </p:cNvPr>
          <p:cNvGraphicFramePr>
            <a:graphicFrameLocks noGrp="1"/>
          </p:cNvGraphicFramePr>
          <p:nvPr>
            <p:extLst>
              <p:ext uri="{D42A27DB-BD31-4B8C-83A1-F6EECF244321}">
                <p14:modId xmlns:p14="http://schemas.microsoft.com/office/powerpoint/2010/main" val="3508264455"/>
              </p:ext>
            </p:extLst>
          </p:nvPr>
        </p:nvGraphicFramePr>
        <p:xfrm>
          <a:off x="403362" y="132168"/>
          <a:ext cx="11424203" cy="494654"/>
        </p:xfrm>
        <a:graphic>
          <a:graphicData uri="http://schemas.openxmlformats.org/drawingml/2006/table">
            <a:tbl>
              <a:tblPr/>
              <a:tblGrid>
                <a:gridCol w="11424203">
                  <a:extLst>
                    <a:ext uri="{9D8B030D-6E8A-4147-A177-3AD203B41FA5}">
                      <a16:colId xmlns:a16="http://schemas.microsoft.com/office/drawing/2014/main" val="20000"/>
                    </a:ext>
                  </a:extLst>
                </a:gridCol>
              </a:tblGrid>
              <a:tr h="494654">
                <a:tc>
                  <a:txBody>
                    <a:bodyPr/>
                    <a:lstStyle/>
                    <a:p>
                      <a:pPr marL="85725" indent="0" algn="ctr">
                        <a:lnSpc>
                          <a:spcPct val="100000"/>
                        </a:lnSpc>
                        <a:spcBef>
                          <a:spcPct val="0"/>
                        </a:spcBef>
                        <a:buClrTx/>
                        <a:buSzTx/>
                        <a:buFontTx/>
                        <a:buNone/>
                        <a:defRPr/>
                      </a:pPr>
                      <a:r>
                        <a:rPr lang="tr-TR" sz="2000" b="1" kern="0" dirty="0">
                          <a:solidFill>
                            <a:schemeClr val="tx1"/>
                          </a:solidFill>
                          <a:latin typeface="Times New Roman" panose="02020603050405020304" pitchFamily="18" charset="0"/>
                          <a:ea typeface="+mn-ea"/>
                          <a:cs typeface="Times New Roman" panose="02020603050405020304" pitchFamily="18" charset="0"/>
                        </a:rPr>
                        <a:t>Türkiye’den Yurtdışı Mukim Kişi ve Kurumlara Verilen Hizmetler  (KVK</a:t>
                      </a:r>
                      <a:r>
                        <a:rPr lang="tr-TR" sz="2000" b="1" kern="0" baseline="0" dirty="0">
                          <a:solidFill>
                            <a:schemeClr val="tx1"/>
                          </a:solidFill>
                          <a:latin typeface="Times New Roman" panose="02020603050405020304" pitchFamily="18" charset="0"/>
                          <a:ea typeface="+mn-ea"/>
                          <a:cs typeface="Times New Roman" panose="02020603050405020304" pitchFamily="18" charset="0"/>
                        </a:rPr>
                        <a:t> Md. 10/1-ğ) :</a:t>
                      </a:r>
                      <a:endParaRPr lang="tr-TR" sz="20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sp>
        <p:nvSpPr>
          <p:cNvPr id="5" name="Dikdörtgen 4">
            <a:extLst>
              <a:ext uri="{FF2B5EF4-FFF2-40B4-BE49-F238E27FC236}">
                <a16:creationId xmlns:a16="http://schemas.microsoft.com/office/drawing/2014/main" id="{FFAA64F7-C8BC-2CD0-DD25-1AF12DB8B231}"/>
              </a:ext>
            </a:extLst>
          </p:cNvPr>
          <p:cNvSpPr/>
          <p:nvPr/>
        </p:nvSpPr>
        <p:spPr>
          <a:xfrm>
            <a:off x="298174" y="869825"/>
            <a:ext cx="11529391" cy="2862322"/>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Türkiye'de </a:t>
            </a:r>
            <a:r>
              <a:rPr lang="tr-TR" sz="2000" b="1" dirty="0">
                <a:highlight>
                  <a:srgbClr val="FFFF00"/>
                </a:highlight>
                <a:latin typeface="Times New Roman" panose="02020603050405020304" pitchFamily="18" charset="0"/>
                <a:cs typeface="Times New Roman" panose="02020603050405020304" pitchFamily="18" charset="0"/>
              </a:rPr>
              <a:t>yerleşmiş olmayan kişilerle</a:t>
            </a:r>
            <a:r>
              <a:rPr lang="tr-TR" sz="2000" dirty="0">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iş yeri, kanuni ve iş merkezi yurt dışında bulunanlara </a:t>
            </a:r>
            <a:r>
              <a:rPr lang="tr-TR" sz="2000" b="1" u="sng" dirty="0">
                <a:latin typeface="Times New Roman" panose="02020603050405020304" pitchFamily="18" charset="0"/>
                <a:cs typeface="Times New Roman" panose="02020603050405020304" pitchFamily="18" charset="0"/>
              </a:rPr>
              <a:t>Türkiye'de verilen</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ve </a:t>
            </a:r>
            <a:r>
              <a:rPr lang="tr-TR" sz="2000" b="1" u="sng" dirty="0">
                <a:highlight>
                  <a:srgbClr val="00FFFF"/>
                </a:highlight>
                <a:latin typeface="Times New Roman" panose="02020603050405020304" pitchFamily="18" charset="0"/>
                <a:cs typeface="Times New Roman" panose="02020603050405020304" pitchFamily="18" charset="0"/>
              </a:rPr>
              <a:t>münhasıran yurt dışında yararlanılan</a:t>
            </a:r>
            <a:r>
              <a:rPr lang="tr-TR" sz="2000" b="1" dirty="0">
                <a:highlight>
                  <a:srgbClr val="00FFFF"/>
                </a:highlight>
                <a:latin typeface="Times New Roman" panose="02020603050405020304" pitchFamily="18" charset="0"/>
                <a:cs typeface="Times New Roman" panose="02020603050405020304" pitchFamily="18" charset="0"/>
              </a:rPr>
              <a:t> </a:t>
            </a:r>
            <a:r>
              <a:rPr lang="tr-TR" sz="2000" u="sng" dirty="0">
                <a:highlight>
                  <a:srgbClr val="FFFF00"/>
                </a:highlight>
                <a:latin typeface="Times New Roman" panose="02020603050405020304" pitchFamily="18" charset="0"/>
                <a:cs typeface="Times New Roman" panose="02020603050405020304" pitchFamily="18" charset="0"/>
              </a:rPr>
              <a:t>mimarlık</a:t>
            </a:r>
            <a:r>
              <a:rPr lang="tr-TR" sz="2000" dirty="0">
                <a:highlight>
                  <a:srgbClr val="FFFF00"/>
                </a:highlight>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mühendislik</a:t>
            </a:r>
            <a:r>
              <a:rPr lang="tr-TR" sz="2000" b="1" dirty="0">
                <a:highlight>
                  <a:srgbClr val="FFFF00"/>
                </a:highlight>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r>
              <a:rPr lang="tr-TR" sz="2000" u="sng" dirty="0">
                <a:latin typeface="Times New Roman" panose="02020603050405020304" pitchFamily="18" charset="0"/>
                <a:cs typeface="Times New Roman" panose="02020603050405020304" pitchFamily="18" charset="0"/>
              </a:rPr>
              <a:t>tasarım</a:t>
            </a:r>
            <a:r>
              <a:rPr lang="tr-TR" sz="2000" dirty="0">
                <a:highlight>
                  <a:srgbClr val="00FFFF"/>
                </a:highlight>
                <a:latin typeface="Times New Roman" panose="02020603050405020304" pitchFamily="18" charset="0"/>
                <a:cs typeface="Times New Roman" panose="02020603050405020304" pitchFamily="18" charset="0"/>
              </a:rPr>
              <a:t>, </a:t>
            </a:r>
            <a:r>
              <a:rPr lang="tr-TR" sz="2000" b="1" u="sng" dirty="0">
                <a:highlight>
                  <a:srgbClr val="00FFFF"/>
                </a:highlight>
                <a:latin typeface="Times New Roman" panose="02020603050405020304" pitchFamily="18" charset="0"/>
                <a:cs typeface="Times New Roman" panose="02020603050405020304" pitchFamily="18" charset="0"/>
              </a:rPr>
              <a:t>yazılım</a:t>
            </a:r>
            <a:r>
              <a:rPr lang="tr-TR" sz="2000" b="1" dirty="0">
                <a:highlight>
                  <a:srgbClr val="00FFFF"/>
                </a:highlight>
                <a:latin typeface="Times New Roman" panose="02020603050405020304" pitchFamily="18" charset="0"/>
                <a:cs typeface="Times New Roman" panose="02020603050405020304" pitchFamily="18" charset="0"/>
              </a:rPr>
              <a:t>,</a:t>
            </a:r>
            <a:r>
              <a:rPr lang="tr-TR" sz="2000" dirty="0">
                <a:highlight>
                  <a:srgbClr val="00FFFF"/>
                </a:highlight>
                <a:latin typeface="Times New Roman" panose="02020603050405020304" pitchFamily="18" charset="0"/>
                <a:cs typeface="Times New Roman" panose="02020603050405020304" pitchFamily="18" charset="0"/>
              </a:rPr>
              <a:t> </a:t>
            </a:r>
            <a:r>
              <a:rPr lang="tr-TR" sz="2000" u="sng" dirty="0">
                <a:latin typeface="Times New Roman" panose="02020603050405020304" pitchFamily="18" charset="0"/>
                <a:cs typeface="Times New Roman" panose="02020603050405020304" pitchFamily="18" charset="0"/>
              </a:rPr>
              <a:t>tıbbi raporlama</a:t>
            </a:r>
            <a:r>
              <a:rPr lang="tr-TR" sz="2000" dirty="0">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muhasebe kaydı tutma</a:t>
            </a:r>
            <a:r>
              <a:rPr lang="tr-TR" sz="2000" b="1" dirty="0">
                <a:highlight>
                  <a:srgbClr val="FFFF00"/>
                </a:highlight>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r>
              <a:rPr lang="tr-TR" sz="2000" u="sng" dirty="0">
                <a:latin typeface="Times New Roman" panose="02020603050405020304" pitchFamily="18" charset="0"/>
                <a:cs typeface="Times New Roman" panose="02020603050405020304" pitchFamily="18" charset="0"/>
              </a:rPr>
              <a:t>çağrı merkezi, ürün testi, sertifikasyon, veri saklama, veri işleme, veri analizi ve ilgili bakanlıkların görüşü alınmak suretiyle </a:t>
            </a:r>
            <a:r>
              <a:rPr lang="tr-TR" sz="2000" b="1" dirty="0">
                <a:highlight>
                  <a:srgbClr val="FFFF00"/>
                </a:highlight>
                <a:latin typeface="Times New Roman" panose="02020603050405020304" pitchFamily="18" charset="0"/>
                <a:cs typeface="Times New Roman" panose="02020603050405020304" pitchFamily="18" charset="0"/>
              </a:rPr>
              <a:t>Maliye Bakanlığınca belirlenen mesleki eğitim </a:t>
            </a:r>
            <a:r>
              <a:rPr lang="tr-TR" sz="2000" dirty="0">
                <a:latin typeface="Times New Roman" panose="02020603050405020304" pitchFamily="18" charset="0"/>
                <a:cs typeface="Times New Roman" panose="02020603050405020304" pitchFamily="18" charset="0"/>
              </a:rPr>
              <a:t>alanlarında faaliyette bulunan hizmet işletmeleriyle </a:t>
            </a:r>
            <a:r>
              <a:rPr lang="tr-TR" sz="2000" b="1" dirty="0">
                <a:highlight>
                  <a:srgbClr val="FFFF00"/>
                </a:highlight>
                <a:latin typeface="Times New Roman" panose="02020603050405020304" pitchFamily="18" charset="0"/>
                <a:cs typeface="Times New Roman" panose="02020603050405020304" pitchFamily="18" charset="0"/>
              </a:rPr>
              <a:t>ilgili bakanlığın izni ve denetimine tabi olarak</a:t>
            </a:r>
            <a:r>
              <a:rPr lang="tr-TR" sz="2000"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eğitim ve sağlık </a:t>
            </a:r>
            <a:r>
              <a:rPr lang="tr-TR" sz="2000" dirty="0">
                <a:latin typeface="Times New Roman" panose="02020603050405020304" pitchFamily="18" charset="0"/>
                <a:cs typeface="Times New Roman" panose="02020603050405020304" pitchFamily="18" charset="0"/>
              </a:rPr>
              <a:t>alanında faaliyet gösteren ve Türkiye'de yerleşmiş olmayan kişilere hizmet veren işletmelerin </a:t>
            </a:r>
            <a:r>
              <a:rPr lang="tr-TR" sz="2000" b="1" dirty="0">
                <a:solidFill>
                  <a:srgbClr val="FF0000"/>
                </a:solidFill>
                <a:latin typeface="Times New Roman" panose="02020603050405020304" pitchFamily="18" charset="0"/>
                <a:cs typeface="Times New Roman" panose="02020603050405020304" pitchFamily="18" charset="0"/>
              </a:rPr>
              <a:t>münhasıran bu faaliyetlerinden elde ettikleri </a:t>
            </a:r>
            <a:r>
              <a:rPr lang="tr-TR" sz="2000" b="1" dirty="0">
                <a:latin typeface="Times New Roman" panose="02020603050405020304" pitchFamily="18" charset="0"/>
                <a:cs typeface="Times New Roman" panose="02020603050405020304" pitchFamily="18" charset="0"/>
              </a:rPr>
              <a:t>“kazancın, elde edildiği hesap dönemine ilişkin </a:t>
            </a:r>
            <a:r>
              <a:rPr lang="tr-TR" sz="2000" b="1" dirty="0">
                <a:solidFill>
                  <a:srgbClr val="FF0000"/>
                </a:solidFill>
                <a:latin typeface="Times New Roman" panose="02020603050405020304" pitchFamily="18" charset="0"/>
                <a:cs typeface="Times New Roman" panose="02020603050405020304" pitchFamily="18" charset="0"/>
              </a:rPr>
              <a:t>KURUMLAR VERGİSİ BEYANNAMESİNİN VERİLMESİ GEREKEN TARİHE KADAR </a:t>
            </a:r>
            <a:r>
              <a:rPr lang="tr-TR" sz="2000" b="1" dirty="0">
                <a:highlight>
                  <a:srgbClr val="FFFF00"/>
                </a:highlight>
                <a:latin typeface="Times New Roman" panose="02020603050405020304" pitchFamily="18" charset="0"/>
                <a:cs typeface="Times New Roman" panose="02020603050405020304" pitchFamily="18" charset="0"/>
              </a:rPr>
              <a:t>TAMAMININ</a:t>
            </a:r>
            <a:r>
              <a:rPr lang="tr-TR" sz="2000" b="1" dirty="0">
                <a:latin typeface="Times New Roman" panose="02020603050405020304" pitchFamily="18" charset="0"/>
                <a:cs typeface="Times New Roman" panose="02020603050405020304" pitchFamily="18" charset="0"/>
              </a:rPr>
              <a:t> Türkiye’ye transfer edilmesi şartıyla</a:t>
            </a:r>
            <a:r>
              <a:rPr lang="tr-TR" sz="2000" b="1" dirty="0">
                <a:highlight>
                  <a:srgbClr val="00FFFF"/>
                </a:highlight>
                <a:latin typeface="Times New Roman" panose="02020603050405020304" pitchFamily="18" charset="0"/>
                <a:cs typeface="Times New Roman" panose="02020603050405020304" pitchFamily="18" charset="0"/>
              </a:rPr>
              <a:t>,%80’i</a:t>
            </a:r>
            <a:r>
              <a:rPr lang="tr-TR" sz="2000" b="1" dirty="0">
                <a:latin typeface="Times New Roman" panose="02020603050405020304" pitchFamily="18" charset="0"/>
                <a:cs typeface="Times New Roman" panose="02020603050405020304" pitchFamily="18" charset="0"/>
              </a:rPr>
              <a:t>.” şeklinde değiştirilmiştir.)</a:t>
            </a:r>
          </a:p>
        </p:txBody>
      </p:sp>
      <p:sp>
        <p:nvSpPr>
          <p:cNvPr id="6" name="Dikdörtgen 5">
            <a:extLst>
              <a:ext uri="{FF2B5EF4-FFF2-40B4-BE49-F238E27FC236}">
                <a16:creationId xmlns:a16="http://schemas.microsoft.com/office/drawing/2014/main" id="{45A6E694-47D1-76F4-E3EA-92DD627B35E5}"/>
              </a:ext>
            </a:extLst>
          </p:cNvPr>
          <p:cNvSpPr/>
          <p:nvPr/>
        </p:nvSpPr>
        <p:spPr>
          <a:xfrm>
            <a:off x="370231" y="3835636"/>
            <a:ext cx="11385275" cy="2585323"/>
          </a:xfrm>
          <a:prstGeom prst="rect">
            <a:avLst/>
          </a:prstGeom>
        </p:spPr>
        <p:txBody>
          <a:bodyPr wrap="square">
            <a:spAutoFit/>
          </a:bodyPr>
          <a:lstStyle/>
          <a:p>
            <a:pPr algn="ctr"/>
            <a:r>
              <a:rPr lang="tr-TR" b="1" u="sng" dirty="0">
                <a:latin typeface="Times New Roman" panose="02020603050405020304" pitchFamily="18" charset="0"/>
                <a:cs typeface="Times New Roman" panose="02020603050405020304" pitchFamily="18" charset="0"/>
              </a:rPr>
              <a:t>İndirimden Faydalanma Şartları:</a:t>
            </a:r>
          </a:p>
          <a:p>
            <a:pPr marL="342900" indent="-342900" algn="just">
              <a:buFont typeface="+mj-lt"/>
              <a:buAutoNum type="arabicPeriod"/>
            </a:pPr>
            <a:r>
              <a:rPr lang="tr-TR" b="1" u="sng" dirty="0">
                <a:latin typeface="Times New Roman" panose="02020603050405020304" pitchFamily="18" charset="0"/>
                <a:cs typeface="Times New Roman" panose="02020603050405020304" pitchFamily="18" charset="0"/>
              </a:rPr>
              <a:t>ŞİRKETLERİN </a:t>
            </a:r>
            <a:r>
              <a:rPr lang="tr-TR" b="1" u="sng" dirty="0">
                <a:solidFill>
                  <a:srgbClr val="FF0000"/>
                </a:solidFill>
                <a:highlight>
                  <a:srgbClr val="00FFFF"/>
                </a:highlight>
                <a:latin typeface="Times New Roman" panose="02020603050405020304" pitchFamily="18" charset="0"/>
                <a:cs typeface="Times New Roman" panose="02020603050405020304" pitchFamily="18" charset="0"/>
              </a:rPr>
              <a:t>ANA SÖZLEŞMELERİNDE İNDİRİM KAPSAMINDAKİ HİZMETLER YER ALMALIDIR</a:t>
            </a:r>
            <a:r>
              <a:rPr lang="tr-TR" b="1" u="sng" dirty="0">
                <a:solidFill>
                  <a:srgbClr val="FF0000"/>
                </a:solidFill>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tr-TR" b="1" u="sng" dirty="0">
                <a:latin typeface="Times New Roman" panose="02020603050405020304" pitchFamily="18" charset="0"/>
                <a:cs typeface="Times New Roman" panose="02020603050405020304" pitchFamily="18" charset="0"/>
              </a:rPr>
              <a:t>Hizmetin, </a:t>
            </a:r>
            <a:r>
              <a:rPr lang="tr-TR" b="1" u="sng" dirty="0">
                <a:highlight>
                  <a:srgbClr val="00FFFF"/>
                </a:highlight>
                <a:latin typeface="Times New Roman" panose="02020603050405020304" pitchFamily="18" charset="0"/>
                <a:cs typeface="Times New Roman" panose="02020603050405020304" pitchFamily="18" charset="0"/>
              </a:rPr>
              <a:t>Türkiye'den münhasıran </a:t>
            </a:r>
            <a:r>
              <a:rPr lang="tr-TR" b="1" u="sng" dirty="0">
                <a:latin typeface="Times New Roman" panose="02020603050405020304" pitchFamily="18" charset="0"/>
                <a:cs typeface="Times New Roman" panose="02020603050405020304" pitchFamily="18" charset="0"/>
              </a:rPr>
              <a:t>yurt dışı mukimi kişi ve/veya kurum için yapılmış olması,</a:t>
            </a:r>
          </a:p>
          <a:p>
            <a:pPr marL="342900" indent="-342900" algn="just">
              <a:buFont typeface="+mj-lt"/>
              <a:buAutoNum type="arabicPeriod"/>
            </a:pPr>
            <a:r>
              <a:rPr lang="tr-TR" b="1" u="sng" dirty="0">
                <a:highlight>
                  <a:srgbClr val="00FFFF"/>
                </a:highlight>
                <a:latin typeface="Times New Roman" panose="02020603050405020304" pitchFamily="18" charset="0"/>
                <a:cs typeface="Times New Roman" panose="02020603050405020304" pitchFamily="18" charset="0"/>
              </a:rPr>
              <a:t>Faturanın yurt </a:t>
            </a:r>
            <a:r>
              <a:rPr lang="tr-TR" b="1" u="sng" dirty="0">
                <a:latin typeface="Times New Roman" panose="02020603050405020304" pitchFamily="18" charset="0"/>
                <a:cs typeface="Times New Roman" panose="02020603050405020304" pitchFamily="18" charset="0"/>
              </a:rPr>
              <a:t>dışı mukimi kişi ve/veya kurum adına düzenlenmesi</a:t>
            </a:r>
          </a:p>
          <a:p>
            <a:pPr marL="342900"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b="1" dirty="0">
                <a:latin typeface="Times New Roman" panose="02020603050405020304" pitchFamily="18" charset="0"/>
                <a:cs typeface="Times New Roman" panose="02020603050405020304" pitchFamily="18" charset="0"/>
              </a:rPr>
              <a:t>Türkiye'den verilen hizmetlerinden yurt dışında yararlanılması </a:t>
            </a:r>
            <a:r>
              <a:rPr lang="tr-TR" b="1" i="1" u="sng" dirty="0">
                <a:solidFill>
                  <a:schemeClr val="tx1">
                    <a:lumMod val="95000"/>
                    <a:lumOff val="5000"/>
                  </a:schemeClr>
                </a:solidFill>
                <a:highlight>
                  <a:srgbClr val="00FFFF"/>
                </a:highlight>
                <a:latin typeface="Times New Roman" panose="02020603050405020304" pitchFamily="18" charset="0"/>
                <a:cs typeface="Times New Roman" panose="02020603050405020304" pitchFamily="18" charset="0"/>
              </a:rPr>
              <a:t>(verilen hizmetin, bu kişilerin ve/veya kurumların TÜRKİYE'DEKİ FAALİYETLERİ İLE İLGİSİNİN olmaması gerekmektedir.)</a:t>
            </a:r>
            <a:endParaRPr lang="tr-TR" b="1" u="sng" dirty="0">
              <a:solidFill>
                <a:srgbClr val="00B050"/>
              </a:solidFill>
              <a:highlight>
                <a:srgbClr val="00FFFF"/>
              </a:highlight>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b="1" dirty="0">
                <a:latin typeface="Times New Roman" panose="02020603050405020304" pitchFamily="18" charset="0"/>
                <a:cs typeface="Times New Roman" panose="02020603050405020304" pitchFamily="18" charset="0"/>
              </a:rPr>
              <a:t>Eğitim ve sağlık </a:t>
            </a:r>
            <a:r>
              <a:rPr lang="tr-TR" dirty="0">
                <a:latin typeface="Times New Roman" panose="02020603050405020304" pitchFamily="18" charset="0"/>
                <a:cs typeface="Times New Roman" panose="02020603050405020304" pitchFamily="18" charset="0"/>
              </a:rPr>
              <a:t>hizmetlerinin </a:t>
            </a:r>
            <a:r>
              <a:rPr lang="tr-TR" b="1" dirty="0">
                <a:latin typeface="Times New Roman" panose="02020603050405020304" pitchFamily="18" charset="0"/>
                <a:cs typeface="Times New Roman" panose="02020603050405020304" pitchFamily="18" charset="0"/>
              </a:rPr>
              <a:t>yararlanıcısının yurt dışında olması</a:t>
            </a:r>
          </a:p>
        </p:txBody>
      </p:sp>
    </p:spTree>
    <p:extLst>
      <p:ext uri="{BB962C8B-B14F-4D97-AF65-F5344CB8AC3E}">
        <p14:creationId xmlns:p14="http://schemas.microsoft.com/office/powerpoint/2010/main" val="41749303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1966438-C825-6584-18DC-1C8BB318D05A}"/>
              </a:ext>
            </a:extLst>
          </p:cNvPr>
          <p:cNvSpPr txBox="1">
            <a:spLocks/>
          </p:cNvSpPr>
          <p:nvPr/>
        </p:nvSpPr>
        <p:spPr>
          <a:xfrm>
            <a:off x="248477" y="1283556"/>
            <a:ext cx="11658598" cy="5209319"/>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b="1" dirty="0">
                <a:highlight>
                  <a:srgbClr val="00FFFF"/>
                </a:highlight>
                <a:latin typeface="Times New Roman" panose="02020603050405020304" pitchFamily="18" charset="0"/>
                <a:cs typeface="Times New Roman" panose="02020603050405020304" pitchFamily="18" charset="0"/>
              </a:rPr>
              <a:t>SAĞLIK TURİZMİ</a:t>
            </a:r>
            <a:r>
              <a:rPr lang="tr-TR" sz="2200" b="1" dirty="0">
                <a:highlight>
                  <a:srgbClr val="00FFFF"/>
                </a:highlight>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ile uğraşan işletmelerin de indirimden faydalanması mümkündür.</a:t>
            </a:r>
          </a:p>
          <a:p>
            <a:pPr algn="just">
              <a:buFont typeface="Wingdings" panose="05000000000000000000" pitchFamily="2" charset="2"/>
              <a:buChar char="Ø"/>
            </a:pPr>
            <a:r>
              <a:rPr lang="tr-TR" sz="2200" b="1" dirty="0">
                <a:highlight>
                  <a:srgbClr val="00FFFF"/>
                </a:highlight>
                <a:latin typeface="Times New Roman" panose="02020603050405020304" pitchFamily="18" charset="0"/>
                <a:cs typeface="Times New Roman" panose="02020603050405020304" pitchFamily="18" charset="0"/>
              </a:rPr>
              <a:t>Mesleki eğitim hizmetleriyle </a:t>
            </a:r>
            <a:r>
              <a:rPr lang="tr-TR" sz="2200" dirty="0">
                <a:latin typeface="Times New Roman" panose="02020603050405020304" pitchFamily="18" charset="0"/>
                <a:cs typeface="Times New Roman" panose="02020603050405020304" pitchFamily="18" charset="0"/>
              </a:rPr>
              <a:t>ilgili olarak </a:t>
            </a:r>
            <a:r>
              <a:rPr lang="tr-TR" sz="2200" b="1" dirty="0">
                <a:highlight>
                  <a:srgbClr val="00FFFF"/>
                </a:highlight>
                <a:latin typeface="Times New Roman" panose="02020603050405020304" pitchFamily="18" charset="0"/>
                <a:cs typeface="Times New Roman" panose="02020603050405020304" pitchFamily="18" charset="0"/>
              </a:rPr>
              <a:t>Maliye Bakanlığına </a:t>
            </a:r>
            <a:r>
              <a:rPr lang="tr-TR" sz="2200" dirty="0">
                <a:latin typeface="Times New Roman" panose="02020603050405020304" pitchFamily="18" charset="0"/>
                <a:cs typeface="Times New Roman" panose="02020603050405020304" pitchFamily="18" charset="0"/>
              </a:rPr>
              <a:t>belirleme yetkisi verilmiş olup ilgili bakanlıkların görüşü alınmak suretiyle bu indirimin uygulanmasında mesleki eğitimin kapsamına giren hizmetler; </a:t>
            </a:r>
          </a:p>
          <a:p>
            <a:pPr lvl="1" algn="just">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Planlama, tanıtım, satış, satış sonrası hizmetler, marka yönetimi, finansal yönetim, teknik destek, Ar-</a:t>
            </a:r>
            <a:r>
              <a:rPr lang="tr-TR" sz="2200" dirty="0" err="1">
                <a:latin typeface="Times New Roman" panose="02020603050405020304" pitchFamily="18" charset="0"/>
                <a:cs typeface="Times New Roman" panose="02020603050405020304" pitchFamily="18" charset="0"/>
              </a:rPr>
              <a:t>Ge</a:t>
            </a:r>
            <a:r>
              <a:rPr lang="tr-TR" sz="2200" dirty="0">
                <a:latin typeface="Times New Roman" panose="02020603050405020304" pitchFamily="18" charset="0"/>
                <a:cs typeface="Times New Roman" panose="02020603050405020304" pitchFamily="18" charset="0"/>
              </a:rPr>
              <a:t>, tasarım, dış tedarik, yeni geliştirilen ürünlerin test edilmesi, laboratuvar, araştırma ve analiz, </a:t>
            </a:r>
          </a:p>
          <a:p>
            <a:pPr lvl="1" algn="just">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Sanayi, turizm, inşaat, tarım, savunma, reklam, internet ve e-ticaret, çevre, sağlık, basın, kültür-sanat, sigorta, enerji, spor ve denizcilik, iç ve dış ticaret, lojistik ve ulaştırma,</a:t>
            </a:r>
          </a:p>
          <a:p>
            <a:pPr marL="0" indent="0" algn="just">
              <a:buFont typeface="Arial" panose="020B0604020202020204" pitchFamily="34" charset="0"/>
              <a:buNone/>
            </a:pPr>
            <a:r>
              <a:rPr lang="tr-TR" sz="2200" dirty="0">
                <a:latin typeface="Times New Roman" panose="02020603050405020304" pitchFamily="18" charset="0"/>
                <a:cs typeface="Times New Roman" panose="02020603050405020304" pitchFamily="18" charset="0"/>
              </a:rPr>
              <a:t>olarak tespit edilmiştir. Bu alan alanlarda verilen </a:t>
            </a:r>
            <a:r>
              <a:rPr lang="tr-TR" sz="2200" b="1" dirty="0">
                <a:highlight>
                  <a:srgbClr val="00FFFF"/>
                </a:highlight>
                <a:latin typeface="Times New Roman" panose="02020603050405020304" pitchFamily="18" charset="0"/>
                <a:cs typeface="Times New Roman" panose="02020603050405020304" pitchFamily="18" charset="0"/>
              </a:rPr>
              <a:t>mesleki eğitim hizmetleri</a:t>
            </a:r>
            <a:r>
              <a:rPr lang="tr-TR" sz="2200" dirty="0">
                <a:latin typeface="Times New Roman" panose="02020603050405020304" pitchFamily="18" charset="0"/>
                <a:cs typeface="Times New Roman" panose="02020603050405020304" pitchFamily="18" charset="0"/>
              </a:rPr>
              <a:t>, indirim kapsamında değerlendirilecektir.</a:t>
            </a:r>
          </a:p>
          <a:p>
            <a:pPr algn="just">
              <a:buFont typeface="Wingdings" panose="05000000000000000000" pitchFamily="2" charset="2"/>
              <a:buChar char="Ø"/>
            </a:pPr>
            <a:r>
              <a:rPr lang="tr-TR" sz="2200" b="1" u="sng" dirty="0">
                <a:highlight>
                  <a:srgbClr val="00FFFF"/>
                </a:highlight>
                <a:latin typeface="Times New Roman" panose="02020603050405020304" pitchFamily="18" charset="0"/>
                <a:cs typeface="Times New Roman" panose="02020603050405020304" pitchFamily="18" charset="0"/>
              </a:rPr>
              <a:t>Nakitlerin, kasadaki dövizlerin değerlendirilmesi sonucu oluşan faiz gelirleri, kur farkları ve iktisadi kıymetlerin elden çıkarılmasından doğan gelirler bu kapsamda değerlendirilmeyecektir.  </a:t>
            </a:r>
          </a:p>
        </p:txBody>
      </p:sp>
      <p:sp>
        <p:nvSpPr>
          <p:cNvPr id="3" name="Slayt Numarası Yer Tutucusu 3">
            <a:extLst>
              <a:ext uri="{FF2B5EF4-FFF2-40B4-BE49-F238E27FC236}">
                <a16:creationId xmlns:a16="http://schemas.microsoft.com/office/drawing/2014/main" id="{EBBDC84F-2EAD-950D-FB71-A4A47FB516E6}"/>
              </a:ext>
            </a:extLst>
          </p:cNvPr>
          <p:cNvSpPr>
            <a:spLocks noGrp="1"/>
          </p:cNvSpPr>
          <p:nvPr>
            <p:ph type="sldNum" sz="quarter" idx="12"/>
          </p:nvPr>
        </p:nvSpPr>
        <p:spPr>
          <a:xfrm>
            <a:off x="8281416" y="6492875"/>
            <a:ext cx="2133600" cy="365125"/>
          </a:xfrm>
        </p:spPr>
        <p:txBody>
          <a:bodyPr/>
          <a:lstStyle/>
          <a:p>
            <a:fld id="{E1080B20-D45B-492D-86E8-780F5FEE2AC0}" type="slidenum">
              <a:rPr lang="tr-TR" altLang="tr-TR" smtClean="0"/>
              <a:pPr/>
              <a:t>124</a:t>
            </a:fld>
            <a:endParaRPr lang="tr-TR" altLang="tr-TR"/>
          </a:p>
        </p:txBody>
      </p:sp>
      <p:graphicFrame>
        <p:nvGraphicFramePr>
          <p:cNvPr id="5" name="4 İçerik Yer Tutucusu">
            <a:extLst>
              <a:ext uri="{FF2B5EF4-FFF2-40B4-BE49-F238E27FC236}">
                <a16:creationId xmlns:a16="http://schemas.microsoft.com/office/drawing/2014/main" id="{02E5629E-B168-7D36-3DFA-FDCBEC34AF6F}"/>
              </a:ext>
            </a:extLst>
          </p:cNvPr>
          <p:cNvGraphicFramePr>
            <a:graphicFrameLocks noGrp="1"/>
          </p:cNvGraphicFramePr>
          <p:nvPr>
            <p:extLst>
              <p:ext uri="{D42A27DB-BD31-4B8C-83A1-F6EECF244321}">
                <p14:modId xmlns:p14="http://schemas.microsoft.com/office/powerpoint/2010/main" val="2941656236"/>
              </p:ext>
            </p:extLst>
          </p:nvPr>
        </p:nvGraphicFramePr>
        <p:xfrm>
          <a:off x="248477" y="464888"/>
          <a:ext cx="11658598" cy="453543"/>
        </p:xfrm>
        <a:graphic>
          <a:graphicData uri="http://schemas.openxmlformats.org/drawingml/2006/table">
            <a:tbl>
              <a:tblPr/>
              <a:tblGrid>
                <a:gridCol w="11658598">
                  <a:extLst>
                    <a:ext uri="{9D8B030D-6E8A-4147-A177-3AD203B41FA5}">
                      <a16:colId xmlns:a16="http://schemas.microsoft.com/office/drawing/2014/main" val="20000"/>
                    </a:ext>
                  </a:extLst>
                </a:gridCol>
              </a:tblGrid>
              <a:tr h="453543">
                <a:tc>
                  <a:txBody>
                    <a:bodyPr/>
                    <a:lstStyle/>
                    <a:p>
                      <a:pPr marL="85725" indent="0" algn="ctr">
                        <a:lnSpc>
                          <a:spcPct val="100000"/>
                        </a:lnSpc>
                        <a:spcBef>
                          <a:spcPct val="0"/>
                        </a:spcBef>
                        <a:buClrTx/>
                        <a:buSzTx/>
                        <a:buFontTx/>
                        <a:buNone/>
                        <a:defRPr/>
                      </a:pPr>
                      <a:r>
                        <a:rPr lang="tr-TR" sz="1800" b="1" kern="0" dirty="0">
                          <a:solidFill>
                            <a:schemeClr val="tx1"/>
                          </a:solidFill>
                          <a:latin typeface="Times New Roman" panose="02020603050405020304" pitchFamily="18" charset="0"/>
                          <a:ea typeface="+mn-ea"/>
                          <a:cs typeface="Times New Roman" panose="02020603050405020304" pitchFamily="18" charset="0"/>
                        </a:rPr>
                        <a:t>Türkiye’den Yurtdışı Mukim Kişi ve Kurumlara Verilen Hizmetler (KVK</a:t>
                      </a:r>
                      <a:r>
                        <a:rPr lang="tr-TR" sz="1800" b="1" kern="0" baseline="0" dirty="0">
                          <a:solidFill>
                            <a:schemeClr val="tx1"/>
                          </a:solidFill>
                          <a:latin typeface="Times New Roman" panose="02020603050405020304" pitchFamily="18" charset="0"/>
                          <a:ea typeface="+mn-ea"/>
                          <a:cs typeface="Times New Roman" panose="02020603050405020304" pitchFamily="18" charset="0"/>
                        </a:rPr>
                        <a:t> Md. 10/1-ğ) :</a:t>
                      </a:r>
                      <a:endParaRPr lang="tr-TR" sz="18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82771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2EC2918A-5147-B538-357A-971F121E55FD}"/>
              </a:ext>
            </a:extLst>
          </p:cNvPr>
          <p:cNvSpPr txBox="1">
            <a:spLocks/>
          </p:cNvSpPr>
          <p:nvPr/>
        </p:nvSpPr>
        <p:spPr>
          <a:xfrm>
            <a:off x="218660" y="154813"/>
            <a:ext cx="11777869" cy="6271866"/>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tr-TR" sz="2000" b="1" u="sng" dirty="0">
                <a:latin typeface="Times New Roman" panose="02020603050405020304" pitchFamily="18" charset="0"/>
                <a:cs typeface="Times New Roman" panose="02020603050405020304" pitchFamily="18" charset="0"/>
              </a:rPr>
              <a:t>İNDİRİM KONUSU YAPILACAK KAZANCIN TESPİTİ </a:t>
            </a:r>
          </a:p>
          <a:p>
            <a:pPr algn="just">
              <a:buFont typeface="Wingdings" panose="05000000000000000000" pitchFamily="2" charset="2"/>
              <a:buChar char="Ø"/>
            </a:pPr>
            <a:r>
              <a:rPr lang="tr-TR" sz="2000" b="1" dirty="0">
                <a:solidFill>
                  <a:srgbClr val="C00000"/>
                </a:solidFill>
                <a:latin typeface="Times New Roman" panose="02020603050405020304" pitchFamily="18" charset="0"/>
                <a:cs typeface="Times New Roman" panose="02020603050405020304" pitchFamily="18" charset="0"/>
              </a:rPr>
              <a:t>“Kazancın, elde edildiği hesap dönemine ilişkin kurumlar vergisi beyannamesinin verilmesi </a:t>
            </a:r>
            <a:r>
              <a:rPr lang="tr-TR" sz="2000" b="1" dirty="0">
                <a:solidFill>
                  <a:srgbClr val="C00000"/>
                </a:solidFill>
                <a:highlight>
                  <a:srgbClr val="00FFFF"/>
                </a:highlight>
                <a:latin typeface="Times New Roman" panose="02020603050405020304" pitchFamily="18" charset="0"/>
                <a:cs typeface="Times New Roman" panose="02020603050405020304" pitchFamily="18" charset="0"/>
              </a:rPr>
              <a:t>gereken tarihe kadar tamamının Türkiye’ye transfer edilmesi şartıyla,%80’i.” </a:t>
            </a:r>
            <a:r>
              <a:rPr lang="tr-TR" sz="2000" dirty="0">
                <a:latin typeface="Times New Roman" panose="02020603050405020304" pitchFamily="18" charset="0"/>
                <a:cs typeface="Times New Roman" panose="02020603050405020304" pitchFamily="18" charset="0"/>
              </a:rPr>
              <a:t>beyanname üzerinde kazanç yeterli olması halinde indirim konusu yapılabilecektir. </a:t>
            </a:r>
          </a:p>
          <a:p>
            <a:pPr algn="just">
              <a:buFont typeface="Wingdings" panose="05000000000000000000" pitchFamily="2" charset="2"/>
              <a:buChar char="Ø"/>
            </a:pPr>
            <a:endParaRPr lang="tr-TR" sz="20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b="1" u="sng" dirty="0">
                <a:latin typeface="Times New Roman" panose="02020603050405020304" pitchFamily="18" charset="0"/>
                <a:cs typeface="Times New Roman" panose="02020603050405020304" pitchFamily="18" charset="0"/>
              </a:rPr>
              <a:t>GİDER VE MALİYET UNSURLARININ AYRI OLARAK TESPİT EDİLMESİ ESASTIR</a:t>
            </a:r>
            <a:r>
              <a:rPr lang="tr-TR" sz="2000" dirty="0">
                <a:latin typeface="Times New Roman" panose="02020603050405020304" pitchFamily="18" charset="0"/>
                <a:cs typeface="Times New Roman" panose="02020603050405020304" pitchFamily="18" charset="0"/>
              </a:rPr>
              <a:t>.</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Gider ve maliyet unsurlarının ayrı hesaplarda izlenmek suretiyle tespitinin mümkün olmadığı hallerde ise </a:t>
            </a:r>
            <a:r>
              <a:rPr lang="tr-TR" sz="2000" b="1" u="sng" dirty="0">
                <a:highlight>
                  <a:srgbClr val="FFFF00"/>
                </a:highlight>
                <a:latin typeface="Times New Roman" panose="02020603050405020304" pitchFamily="18" charset="0"/>
                <a:cs typeface="Times New Roman" panose="02020603050405020304" pitchFamily="18" charset="0"/>
              </a:rPr>
              <a:t>MÜŞTEREK GENEL GİDERLER</a:t>
            </a:r>
            <a:r>
              <a:rPr lang="tr-TR" sz="2000" dirty="0">
                <a:highlight>
                  <a:srgbClr val="FFFF00"/>
                </a:highlight>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bu faaliyetler ile ilgili olarak cari yılda oluşan </a:t>
            </a:r>
            <a:r>
              <a:rPr lang="tr-TR" sz="2000" b="1" u="sng" dirty="0">
                <a:highlight>
                  <a:srgbClr val="FFFF00"/>
                </a:highlight>
                <a:latin typeface="Times New Roman" panose="02020603050405020304" pitchFamily="18" charset="0"/>
                <a:cs typeface="Times New Roman" panose="02020603050405020304" pitchFamily="18" charset="0"/>
              </a:rPr>
              <a:t>HASILATIN</a:t>
            </a:r>
            <a:r>
              <a:rPr lang="tr-TR" b="1" u="sng" dirty="0">
                <a:highlight>
                  <a:srgbClr val="FFFF00"/>
                </a:highlight>
                <a:latin typeface="Times New Roman" panose="02020603050405020304" pitchFamily="18" charset="0"/>
                <a:cs typeface="Times New Roman" panose="02020603050405020304" pitchFamily="18" charset="0"/>
              </a:rPr>
              <a:t> TOPLAM</a:t>
            </a:r>
            <a:r>
              <a:rPr lang="tr-TR" u="sng" dirty="0">
                <a:highlight>
                  <a:srgbClr val="FFFF00"/>
                </a:highlight>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HASILATA ORANI </a:t>
            </a:r>
            <a:r>
              <a:rPr lang="tr-TR" sz="2000" u="sng" dirty="0">
                <a:latin typeface="Times New Roman" panose="02020603050405020304" pitchFamily="18" charset="0"/>
                <a:cs typeface="Times New Roman" panose="02020603050405020304" pitchFamily="18" charset="0"/>
              </a:rPr>
              <a:t>e</a:t>
            </a:r>
            <a:r>
              <a:rPr lang="tr-TR" sz="2000" dirty="0">
                <a:latin typeface="Times New Roman" panose="02020603050405020304" pitchFamily="18" charset="0"/>
                <a:cs typeface="Times New Roman" panose="02020603050405020304" pitchFamily="18" charset="0"/>
              </a:rPr>
              <a:t>sas alınarak dağıtılacaktır.</a:t>
            </a:r>
          </a:p>
          <a:p>
            <a:pPr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Müştereken</a:t>
            </a:r>
            <a:r>
              <a:rPr lang="tr-TR" sz="2000" dirty="0">
                <a:latin typeface="Times New Roman" panose="02020603050405020304" pitchFamily="18" charset="0"/>
                <a:cs typeface="Times New Roman" panose="02020603050405020304" pitchFamily="18" charset="0"/>
              </a:rPr>
              <a:t> kullanılan tesisat, makine ve ulaştırma vasıtalarının amortismanlarının ise bunların </a:t>
            </a:r>
            <a:r>
              <a:rPr lang="tr-TR" sz="2000" b="1" u="sng" dirty="0">
                <a:highlight>
                  <a:srgbClr val="FFFF00"/>
                </a:highlight>
                <a:latin typeface="Times New Roman" panose="02020603050405020304" pitchFamily="18" charset="0"/>
                <a:cs typeface="Times New Roman" panose="02020603050405020304" pitchFamily="18" charset="0"/>
              </a:rPr>
              <a:t>HER BİR İŞTE KULLANILDIKLARI GÜN SAYISINA GÖRE</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dağıtımının yapılması gerekmektedir.</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Hangi işte ne kadar süreyle kullanıldığı tespit edilemeyen sabit kıymetlere ilişkin amortismanlar ise, </a:t>
            </a:r>
            <a:r>
              <a:rPr lang="tr-TR" sz="2000" b="1" dirty="0">
                <a:latin typeface="Times New Roman" panose="02020603050405020304" pitchFamily="18" charset="0"/>
                <a:cs typeface="Times New Roman" panose="02020603050405020304" pitchFamily="18" charset="0"/>
              </a:rPr>
              <a:t>müşterek genel giderlerle birlikte </a:t>
            </a:r>
            <a:r>
              <a:rPr lang="tr-TR" sz="2000" dirty="0">
                <a:latin typeface="Times New Roman" panose="02020603050405020304" pitchFamily="18" charset="0"/>
                <a:cs typeface="Times New Roman" panose="02020603050405020304" pitchFamily="18" charset="0"/>
              </a:rPr>
              <a:t>dağıtıma tabi tutulacaktır.</a:t>
            </a:r>
          </a:p>
        </p:txBody>
      </p:sp>
      <p:sp>
        <p:nvSpPr>
          <p:cNvPr id="3" name="Slayt Numarası Yer Tutucusu 4">
            <a:extLst>
              <a:ext uri="{FF2B5EF4-FFF2-40B4-BE49-F238E27FC236}">
                <a16:creationId xmlns:a16="http://schemas.microsoft.com/office/drawing/2014/main" id="{9DFD5C5C-5F96-3BF7-74E3-F8725D4ED826}"/>
              </a:ext>
            </a:extLst>
          </p:cNvPr>
          <p:cNvSpPr>
            <a:spLocks noGrp="1"/>
          </p:cNvSpPr>
          <p:nvPr>
            <p:ph type="sldNum" sz="quarter" idx="12"/>
          </p:nvPr>
        </p:nvSpPr>
        <p:spPr>
          <a:xfrm>
            <a:off x="8601456" y="6338062"/>
            <a:ext cx="2133600" cy="365125"/>
          </a:xfrm>
        </p:spPr>
        <p:txBody>
          <a:bodyPr/>
          <a:lstStyle/>
          <a:p>
            <a:fld id="{E1080B20-D45B-492D-86E8-780F5FEE2AC0}" type="slidenum">
              <a:rPr lang="tr-TR" altLang="tr-TR" smtClean="0"/>
              <a:pPr/>
              <a:t>125</a:t>
            </a:fld>
            <a:endParaRPr lang="tr-TR" altLang="tr-TR"/>
          </a:p>
        </p:txBody>
      </p:sp>
      <p:sp>
        <p:nvSpPr>
          <p:cNvPr id="4" name="Dikdörtgen 3">
            <a:extLst>
              <a:ext uri="{FF2B5EF4-FFF2-40B4-BE49-F238E27FC236}">
                <a16:creationId xmlns:a16="http://schemas.microsoft.com/office/drawing/2014/main" id="{8B6DE8C4-4B7E-7CD6-8D18-564895E3D240}"/>
              </a:ext>
            </a:extLst>
          </p:cNvPr>
          <p:cNvSpPr/>
          <p:nvPr/>
        </p:nvSpPr>
        <p:spPr>
          <a:xfrm>
            <a:off x="5098210" y="1837428"/>
            <a:ext cx="6806241" cy="27604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tx1"/>
              </a:solidFill>
              <a:latin typeface="Times New Roman" panose="02020603050405020304" pitchFamily="18" charset="0"/>
              <a:cs typeface="Times New Roman" panose="02020603050405020304" pitchFamily="18" charset="0"/>
            </a:endParaRPr>
          </a:p>
          <a:p>
            <a:pPr algn="ctr"/>
            <a:r>
              <a:rPr lang="tr-TR" b="1" dirty="0">
                <a:solidFill>
                  <a:schemeClr val="tx1"/>
                </a:solidFill>
                <a:latin typeface="Times New Roman" panose="02020603050405020304" pitchFamily="18" charset="0"/>
                <a:cs typeface="Times New Roman" panose="02020603050405020304" pitchFamily="18" charset="0"/>
              </a:rPr>
              <a:t>Kazancın yetersiz olması halinde indim sonraki döneme devretmez.</a:t>
            </a:r>
          </a:p>
          <a:p>
            <a:pPr algn="ctr"/>
            <a:endParaRPr lang="tr-TR" dirty="0">
              <a:solidFill>
                <a:schemeClr val="tx1"/>
              </a:solidFill>
            </a:endParaRPr>
          </a:p>
        </p:txBody>
      </p:sp>
    </p:spTree>
    <p:extLst>
      <p:ext uri="{BB962C8B-B14F-4D97-AF65-F5344CB8AC3E}">
        <p14:creationId xmlns:p14="http://schemas.microsoft.com/office/powerpoint/2010/main" val="4920075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F78D298F-8CB5-D35A-2D6F-0ABC414109C3}"/>
              </a:ext>
            </a:extLst>
          </p:cNvPr>
          <p:cNvSpPr txBox="1">
            <a:spLocks/>
          </p:cNvSpPr>
          <p:nvPr/>
        </p:nvSpPr>
        <p:spPr>
          <a:xfrm>
            <a:off x="596527" y="973629"/>
            <a:ext cx="11131647" cy="5694086"/>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İlköğretim ve Eğitim Kurumlarına </a:t>
            </a:r>
            <a:r>
              <a:rPr lang="tr-TR" sz="2000" dirty="0">
                <a:latin typeface="Times New Roman" panose="02020603050405020304" pitchFamily="18" charset="0"/>
                <a:cs typeface="Times New Roman" panose="02020603050405020304" pitchFamily="18" charset="0"/>
              </a:rPr>
              <a:t>Yapılan Bağış ve Yardımlar (222 sayılı Kanun)</a:t>
            </a:r>
          </a:p>
          <a:p>
            <a:pPr>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b="1" u="sng" dirty="0">
                <a:highlight>
                  <a:srgbClr val="00FFFF"/>
                </a:highlight>
                <a:latin typeface="Times New Roman" panose="02020603050405020304" pitchFamily="18" charset="0"/>
                <a:cs typeface="Times New Roman" panose="02020603050405020304" pitchFamily="18" charset="0"/>
              </a:rPr>
              <a:t>Sosyal Yardımlaşmayı ve Dayanışmayı </a:t>
            </a:r>
            <a:r>
              <a:rPr lang="tr-TR" sz="2000" dirty="0">
                <a:latin typeface="Times New Roman" panose="02020603050405020304" pitchFamily="18" charset="0"/>
                <a:cs typeface="Times New Roman" panose="02020603050405020304" pitchFamily="18" charset="0"/>
              </a:rPr>
              <a:t>Teşvik Fonuna veya Bu Fona İlişkin Vakıflara Yapılan Bağış ve Yardımlar (3294 sayılı Kanun)</a:t>
            </a:r>
          </a:p>
          <a:p>
            <a:pPr>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b="1" u="sng" dirty="0">
                <a:highlight>
                  <a:srgbClr val="00FFFF"/>
                </a:highlight>
                <a:latin typeface="Times New Roman" panose="02020603050405020304" pitchFamily="18" charset="0"/>
                <a:cs typeface="Times New Roman" panose="02020603050405020304" pitchFamily="18" charset="0"/>
              </a:rPr>
              <a:t>TÜBİTAK’a Yapılan </a:t>
            </a:r>
            <a:r>
              <a:rPr lang="tr-TR" sz="2000" dirty="0">
                <a:latin typeface="Times New Roman" panose="02020603050405020304" pitchFamily="18" charset="0"/>
                <a:cs typeface="Times New Roman" panose="02020603050405020304" pitchFamily="18" charset="0"/>
              </a:rPr>
              <a:t>Bağış ve Yardımlar (278 sayılı Kanun)</a:t>
            </a:r>
          </a:p>
          <a:p>
            <a:pPr>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b="1" dirty="0">
                <a:highlight>
                  <a:srgbClr val="00FFFF"/>
                </a:highlight>
                <a:latin typeface="Times New Roman" panose="02020603050405020304" pitchFamily="18" charset="0"/>
                <a:cs typeface="Times New Roman" panose="02020603050405020304" pitchFamily="18" charset="0"/>
              </a:rPr>
              <a:t>Üniversitelere ve İleri Teknoloji </a:t>
            </a:r>
            <a:r>
              <a:rPr lang="tr-TR" sz="2000" dirty="0">
                <a:latin typeface="Times New Roman" panose="02020603050405020304" pitchFamily="18" charset="0"/>
                <a:cs typeface="Times New Roman" panose="02020603050405020304" pitchFamily="18" charset="0"/>
              </a:rPr>
              <a:t>Enstitülerine Yapılan Bağış ve Yardımlar (2547 sayılı YÖK)</a:t>
            </a:r>
          </a:p>
          <a:p>
            <a:pPr>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Sosyal Hizmetler ve Çocuk Esirgeme Kurumuna Yapılan Bağışlar (2828 sayılı Kanun)</a:t>
            </a:r>
          </a:p>
          <a:p>
            <a:pPr>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Atatürk Kültür, Dil ve Tarih Yüksek Kurumuna Yapılacak Bağış ve Yardımlar (2876 sayılı Kanun)</a:t>
            </a:r>
          </a:p>
          <a:p>
            <a:pPr>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Milli Ağaçlandırma ve Erozyon Kontrolü Harcamaları (4122 sayılı Kanun)</a:t>
            </a:r>
          </a:p>
          <a:p>
            <a:pPr>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p:txBody>
      </p:sp>
      <p:sp>
        <p:nvSpPr>
          <p:cNvPr id="3" name="Slayt Numarası Yer Tutucusu 3">
            <a:extLst>
              <a:ext uri="{FF2B5EF4-FFF2-40B4-BE49-F238E27FC236}">
                <a16:creationId xmlns:a16="http://schemas.microsoft.com/office/drawing/2014/main" id="{93DB699B-54C6-DBE8-B69E-C7C93E399816}"/>
              </a:ext>
            </a:extLst>
          </p:cNvPr>
          <p:cNvSpPr>
            <a:spLocks noGrp="1"/>
          </p:cNvSpPr>
          <p:nvPr>
            <p:ph type="sldNum" sz="quarter" idx="12"/>
          </p:nvPr>
        </p:nvSpPr>
        <p:spPr>
          <a:xfrm>
            <a:off x="8132713" y="5925947"/>
            <a:ext cx="2727015" cy="365125"/>
          </a:xfrm>
        </p:spPr>
        <p:txBody>
          <a:bodyPr/>
          <a:lstStyle/>
          <a:p>
            <a:fld id="{E1080B20-D45B-492D-86E8-780F5FEE2AC0}" type="slidenum">
              <a:rPr lang="tr-TR" altLang="tr-TR" smtClean="0"/>
              <a:pPr/>
              <a:t>126</a:t>
            </a:fld>
            <a:endParaRPr lang="tr-TR" altLang="tr-TR"/>
          </a:p>
        </p:txBody>
      </p:sp>
      <p:graphicFrame>
        <p:nvGraphicFramePr>
          <p:cNvPr id="5" name="4 İçerik Yer Tutucusu">
            <a:extLst>
              <a:ext uri="{FF2B5EF4-FFF2-40B4-BE49-F238E27FC236}">
                <a16:creationId xmlns:a16="http://schemas.microsoft.com/office/drawing/2014/main" id="{7C050F72-183F-4656-E1CF-16717086470F}"/>
              </a:ext>
            </a:extLst>
          </p:cNvPr>
          <p:cNvGraphicFramePr>
            <a:graphicFrameLocks noGrp="1"/>
          </p:cNvGraphicFramePr>
          <p:nvPr>
            <p:extLst>
              <p:ext uri="{D42A27DB-BD31-4B8C-83A1-F6EECF244321}">
                <p14:modId xmlns:p14="http://schemas.microsoft.com/office/powerpoint/2010/main" val="1247320405"/>
              </p:ext>
            </p:extLst>
          </p:nvPr>
        </p:nvGraphicFramePr>
        <p:xfrm>
          <a:off x="596528" y="190285"/>
          <a:ext cx="11131647" cy="485576"/>
        </p:xfrm>
        <a:graphic>
          <a:graphicData uri="http://schemas.openxmlformats.org/drawingml/2006/table">
            <a:tbl>
              <a:tblPr/>
              <a:tblGrid>
                <a:gridCol w="11131647">
                  <a:extLst>
                    <a:ext uri="{9D8B030D-6E8A-4147-A177-3AD203B41FA5}">
                      <a16:colId xmlns:a16="http://schemas.microsoft.com/office/drawing/2014/main" val="20000"/>
                    </a:ext>
                  </a:extLst>
                </a:gridCol>
              </a:tblGrid>
              <a:tr h="485576">
                <a:tc>
                  <a:txBody>
                    <a:bodyPr/>
                    <a:lstStyle/>
                    <a:p>
                      <a:pPr marL="85725" indent="0" algn="ctr">
                        <a:lnSpc>
                          <a:spcPct val="100000"/>
                        </a:lnSpc>
                        <a:spcBef>
                          <a:spcPct val="0"/>
                        </a:spcBef>
                        <a:buClrTx/>
                        <a:buSzTx/>
                        <a:buFontTx/>
                        <a:buNone/>
                        <a:defRPr/>
                      </a:pPr>
                      <a:r>
                        <a:rPr lang="tr-TR"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Diğer Kanunlara Göre Kurum Kazancından İndirilebilecek Bağış ve Yardımlar </a:t>
                      </a:r>
                      <a:endParaRPr lang="tr-TR" sz="18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80541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İçerik Yer Tutucusu">
            <a:extLst>
              <a:ext uri="{FF2B5EF4-FFF2-40B4-BE49-F238E27FC236}">
                <a16:creationId xmlns:a16="http://schemas.microsoft.com/office/drawing/2014/main" id="{3AC8DDBC-3D40-F166-A8E4-954845454C7E}"/>
              </a:ext>
            </a:extLst>
          </p:cNvPr>
          <p:cNvGraphicFramePr>
            <a:graphicFrameLocks noGrp="1"/>
          </p:cNvGraphicFramePr>
          <p:nvPr>
            <p:extLst>
              <p:ext uri="{D42A27DB-BD31-4B8C-83A1-F6EECF244321}">
                <p14:modId xmlns:p14="http://schemas.microsoft.com/office/powerpoint/2010/main" val="471615482"/>
              </p:ext>
            </p:extLst>
          </p:nvPr>
        </p:nvGraphicFramePr>
        <p:xfrm>
          <a:off x="2011018" y="3036497"/>
          <a:ext cx="8169964" cy="457221"/>
        </p:xfrm>
        <a:graphic>
          <a:graphicData uri="http://schemas.openxmlformats.org/drawingml/2006/table">
            <a:tbl>
              <a:tblPr/>
              <a:tblGrid>
                <a:gridCol w="8169964">
                  <a:extLst>
                    <a:ext uri="{9D8B030D-6E8A-4147-A177-3AD203B41FA5}">
                      <a16:colId xmlns:a16="http://schemas.microsoft.com/office/drawing/2014/main" val="20000"/>
                    </a:ext>
                  </a:extLst>
                </a:gridCol>
              </a:tblGrid>
              <a:tr h="457221">
                <a:tc>
                  <a:txBody>
                    <a:bodyPr/>
                    <a:lstStyle/>
                    <a:p>
                      <a:pPr marL="85725" indent="0" algn="ctr">
                        <a:lnSpc>
                          <a:spcPct val="100000"/>
                        </a:lnSpc>
                        <a:spcBef>
                          <a:spcPct val="0"/>
                        </a:spcBef>
                        <a:buClrTx/>
                        <a:buSzTx/>
                        <a:buFontTx/>
                        <a:buNone/>
                        <a:defRPr/>
                      </a:pPr>
                      <a:r>
                        <a:rPr lang="tr-TR" sz="1800" b="1" kern="0" dirty="0">
                          <a:solidFill>
                            <a:schemeClr val="tx1"/>
                          </a:solidFill>
                          <a:latin typeface="Times New Roman" panose="02020603050405020304" pitchFamily="18" charset="0"/>
                          <a:ea typeface="+mn-ea"/>
                          <a:cs typeface="Times New Roman" panose="02020603050405020304" pitchFamily="18" charset="0"/>
                        </a:rPr>
                        <a:t>NAKDİ SERMAYE ARTIRIMI….</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43000"/>
                      </a:schemeClr>
                    </a:solidFill>
                  </a:tcPr>
                </a:tc>
                <a:extLst>
                  <a:ext uri="{0D108BD9-81ED-4DB2-BD59-A6C34878D82A}">
                    <a16:rowId xmlns:a16="http://schemas.microsoft.com/office/drawing/2014/main" val="10000"/>
                  </a:ext>
                </a:extLst>
              </a:tr>
            </a:tbl>
          </a:graphicData>
        </a:graphic>
      </p:graphicFrame>
      <p:sp>
        <p:nvSpPr>
          <p:cNvPr id="3" name="Slayt Numarası Yer Tutucusu 2">
            <a:extLst>
              <a:ext uri="{FF2B5EF4-FFF2-40B4-BE49-F238E27FC236}">
                <a16:creationId xmlns:a16="http://schemas.microsoft.com/office/drawing/2014/main" id="{582609CE-F13D-5EDB-9BC8-3A8FA6376CF1}"/>
              </a:ext>
            </a:extLst>
          </p:cNvPr>
          <p:cNvSpPr>
            <a:spLocks noGrp="1"/>
          </p:cNvSpPr>
          <p:nvPr>
            <p:ph type="sldNum" sz="quarter" idx="12"/>
          </p:nvPr>
        </p:nvSpPr>
        <p:spPr/>
        <p:txBody>
          <a:bodyPr/>
          <a:lstStyle/>
          <a:p>
            <a:fld id="{2CEB5BB1-9E20-481F-B7EE-B089C484B85F}" type="slidenum">
              <a:rPr lang="tr-TR" smtClean="0"/>
              <a:t>127</a:t>
            </a:fld>
            <a:endParaRPr lang="tr-TR" dirty="0"/>
          </a:p>
        </p:txBody>
      </p:sp>
    </p:spTree>
    <p:extLst>
      <p:ext uri="{BB962C8B-B14F-4D97-AF65-F5344CB8AC3E}">
        <p14:creationId xmlns:p14="http://schemas.microsoft.com/office/powerpoint/2010/main" val="3868511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0E4136C-471E-590D-2B64-D74E4C0BCBC2}"/>
              </a:ext>
            </a:extLst>
          </p:cNvPr>
          <p:cNvSpPr txBox="1"/>
          <p:nvPr/>
        </p:nvSpPr>
        <p:spPr>
          <a:xfrm>
            <a:off x="301925" y="1315573"/>
            <a:ext cx="10542860" cy="5293757"/>
          </a:xfrm>
          <a:prstGeom prst="rect">
            <a:avLst/>
          </a:prstGeom>
          <a:noFill/>
        </p:spPr>
        <p:txBody>
          <a:bodyPr wrap="square">
            <a:spAutoFit/>
          </a:bodyPr>
          <a:lstStyle/>
          <a:p>
            <a:pPr algn="just"/>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KVK’nın</a:t>
            </a:r>
            <a:r>
              <a:rPr lang="tr-TR" sz="2000" dirty="0">
                <a:latin typeface="Times New Roman" panose="02020603050405020304" pitchFamily="18" charset="0"/>
                <a:cs typeface="Times New Roman" panose="02020603050405020304" pitchFamily="18" charset="0"/>
              </a:rPr>
              <a:t> 10/1-ı bendinde, </a:t>
            </a:r>
            <a:r>
              <a:rPr lang="tr-TR" sz="2000" b="1" u="sng" dirty="0">
                <a:highlight>
                  <a:srgbClr val="FFFF00"/>
                </a:highlight>
                <a:latin typeface="Times New Roman" panose="02020603050405020304" pitchFamily="18" charset="0"/>
                <a:cs typeface="Times New Roman" panose="02020603050405020304" pitchFamily="18" charset="0"/>
              </a:rPr>
              <a:t>FİNANS,</a:t>
            </a:r>
            <a:r>
              <a:rPr lang="tr-TR" sz="2000" b="1" dirty="0">
                <a:highlight>
                  <a:srgbClr val="FFFF00"/>
                </a:highlight>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BANKACILIK </a:t>
            </a:r>
            <a:r>
              <a:rPr lang="tr-TR" sz="2000" b="1" dirty="0">
                <a:latin typeface="Times New Roman" panose="02020603050405020304" pitchFamily="18" charset="0"/>
                <a:cs typeface="Times New Roman" panose="02020603050405020304" pitchFamily="18" charset="0"/>
              </a:rPr>
              <a:t>ve </a:t>
            </a:r>
            <a:r>
              <a:rPr lang="tr-TR" sz="2000" b="1" u="sng" dirty="0">
                <a:highlight>
                  <a:srgbClr val="FFFF00"/>
                </a:highlight>
                <a:latin typeface="Times New Roman" panose="02020603050405020304" pitchFamily="18" charset="0"/>
                <a:cs typeface="Times New Roman" panose="02020603050405020304" pitchFamily="18" charset="0"/>
              </a:rPr>
              <a:t>SİGORTACILIK</a:t>
            </a:r>
            <a:r>
              <a:rPr lang="tr-TR" sz="2000" b="1" dirty="0">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sektörlerinde</a:t>
            </a:r>
            <a:r>
              <a:rPr lang="tr-TR" sz="2000" b="1" dirty="0">
                <a:latin typeface="Times New Roman" panose="02020603050405020304" pitchFamily="18" charset="0"/>
                <a:cs typeface="Times New Roman" panose="02020603050405020304" pitchFamily="18" charset="0"/>
              </a:rPr>
              <a:t> faaliyet gösteren kurumlar ile </a:t>
            </a:r>
            <a:r>
              <a:rPr lang="tr-TR" sz="2000" b="1" dirty="0">
                <a:highlight>
                  <a:srgbClr val="00FFFF"/>
                </a:highlight>
                <a:latin typeface="Times New Roman" panose="02020603050405020304" pitchFamily="18" charset="0"/>
                <a:cs typeface="Times New Roman" panose="02020603050405020304" pitchFamily="18" charset="0"/>
              </a:rPr>
              <a:t>KAMU İKTİSADİ TEŞEBBÜSLERİ HARİÇ </a:t>
            </a:r>
          </a:p>
          <a:p>
            <a:pPr algn="just"/>
            <a:endParaRPr lang="tr-TR" sz="2000" b="1" dirty="0">
              <a:latin typeface="Times New Roman" panose="02020603050405020304" pitchFamily="18" charset="0"/>
              <a:cs typeface="Times New Roman" panose="02020603050405020304" pitchFamily="18" charset="0"/>
            </a:endParaRPr>
          </a:p>
          <a:p>
            <a:pPr algn="just"/>
            <a:r>
              <a:rPr lang="tr-TR" sz="2000" b="1" dirty="0">
                <a:latin typeface="Times New Roman" panose="02020603050405020304" pitchFamily="18" charset="0"/>
                <a:cs typeface="Times New Roman" panose="02020603050405020304" pitchFamily="18" charset="0"/>
              </a:rPr>
              <a:t>	</a:t>
            </a:r>
            <a:r>
              <a:rPr lang="tr-TR" sz="2000" b="1" dirty="0">
                <a:highlight>
                  <a:srgbClr val="00FFFF"/>
                </a:highlight>
                <a:latin typeface="Times New Roman" panose="02020603050405020304" pitchFamily="18" charset="0"/>
                <a:cs typeface="Times New Roman" panose="02020603050405020304" pitchFamily="18" charset="0"/>
              </a:rPr>
              <a:t>SERMAYE ŞİRKETLERİNİN </a:t>
            </a:r>
            <a:r>
              <a:rPr lang="tr-TR" sz="2000" dirty="0">
                <a:latin typeface="Times New Roman" panose="02020603050405020304" pitchFamily="18" charset="0"/>
                <a:cs typeface="Times New Roman" panose="02020603050405020304" pitchFamily="18" charset="0"/>
              </a:rPr>
              <a:t>ilgili hesap dönemi içinde, </a:t>
            </a:r>
            <a:r>
              <a:rPr lang="tr-TR" sz="2000" b="1" u="sng" dirty="0">
                <a:latin typeface="Times New Roman" panose="02020603050405020304" pitchFamily="18" charset="0"/>
                <a:cs typeface="Times New Roman" panose="02020603050405020304" pitchFamily="18" charset="0"/>
              </a:rPr>
              <a:t>ticaret siciline tescil edilmiş olan ödenmiş veya çıkarılmış sermaye tutarlarındaki </a:t>
            </a:r>
            <a:r>
              <a:rPr lang="tr-TR" sz="2000" b="1" u="sng" dirty="0">
                <a:highlight>
                  <a:srgbClr val="00FFFF"/>
                </a:highlight>
                <a:latin typeface="Times New Roman" panose="02020603050405020304" pitchFamily="18" charset="0"/>
                <a:cs typeface="Times New Roman" panose="02020603050405020304" pitchFamily="18" charset="0"/>
              </a:rPr>
              <a:t>nakdi sermaye artışları </a:t>
            </a:r>
            <a:r>
              <a:rPr lang="tr-TR" sz="2000" dirty="0">
                <a:latin typeface="Times New Roman" panose="02020603050405020304" pitchFamily="18" charset="0"/>
                <a:cs typeface="Times New Roman" panose="02020603050405020304" pitchFamily="18" charset="0"/>
              </a:rPr>
              <a:t>veya </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	Yeni kurulan sermaye şirketlerinde </a:t>
            </a:r>
            <a:r>
              <a:rPr lang="tr-TR" sz="2000" b="1" u="sng" dirty="0">
                <a:highlight>
                  <a:srgbClr val="00FFFF"/>
                </a:highlight>
                <a:latin typeface="Times New Roman" panose="02020603050405020304" pitchFamily="18" charset="0"/>
                <a:cs typeface="Times New Roman" panose="02020603050405020304" pitchFamily="18" charset="0"/>
              </a:rPr>
              <a:t>ödenmiş sermayenin nakit olarak karşılanan kısmı </a:t>
            </a:r>
            <a:r>
              <a:rPr lang="tr-TR" sz="2000" dirty="0">
                <a:latin typeface="Times New Roman" panose="02020603050405020304" pitchFamily="18" charset="0"/>
                <a:cs typeface="Times New Roman" panose="02020603050405020304" pitchFamily="18" charset="0"/>
              </a:rPr>
              <a:t>üzerinden T.C Merkez Bankası </a:t>
            </a:r>
            <a:r>
              <a:rPr lang="tr-TR" sz="2000" b="1" dirty="0">
                <a:latin typeface="Times New Roman" panose="02020603050405020304" pitchFamily="18" charset="0"/>
                <a:cs typeface="Times New Roman" panose="02020603050405020304" pitchFamily="18" charset="0"/>
              </a:rPr>
              <a:t>(TCMB) tarafından indirimden yararlanılan yıl için en son açıklanan bankalarca açılan </a:t>
            </a:r>
            <a:r>
              <a:rPr lang="tr-TR" sz="2000" b="1" u="sng" dirty="0">
                <a:latin typeface="Times New Roman" panose="02020603050405020304" pitchFamily="18" charset="0"/>
                <a:cs typeface="Times New Roman" panose="02020603050405020304" pitchFamily="18" charset="0"/>
              </a:rPr>
              <a:t>TL cinsinden ticari kredilere uygulanan ağırlıklı yıllık ortalama faiz oranı dikkate alınarak</a:t>
            </a:r>
            <a:r>
              <a:rPr lang="tr-TR" sz="2000" u="sng" dirty="0">
                <a:latin typeface="Times New Roman" panose="02020603050405020304" pitchFamily="18" charset="0"/>
                <a:cs typeface="Times New Roman" panose="02020603050405020304" pitchFamily="18" charset="0"/>
              </a:rPr>
              <a:t>, </a:t>
            </a:r>
            <a:r>
              <a:rPr lang="tr-TR" sz="2000" u="sng" dirty="0">
                <a:highlight>
                  <a:srgbClr val="FFFF00"/>
                </a:highlight>
                <a:latin typeface="Times New Roman" panose="02020603050405020304" pitchFamily="18" charset="0"/>
                <a:cs typeface="Times New Roman" panose="02020603050405020304" pitchFamily="18" charset="0"/>
              </a:rPr>
              <a:t>(</a:t>
            </a:r>
            <a:r>
              <a:rPr lang="tr-TR" b="1" dirty="0">
                <a:highlight>
                  <a:srgbClr val="FFFF00"/>
                </a:highlight>
                <a:latin typeface="Times New Roman" panose="02020603050405020304" pitchFamily="18" charset="0"/>
                <a:cs typeface="Times New Roman" panose="02020603050405020304" pitchFamily="18" charset="0"/>
              </a:rPr>
              <a:t>2025 yılı için nakit sermaye artırımı üzerinden hesaplanan faiz İndirimi uygulamasında %45,34 oranı</a:t>
            </a:r>
            <a:r>
              <a:rPr lang="tr-TR" dirty="0">
                <a:highlight>
                  <a:srgbClr val="FFFF00"/>
                </a:highlight>
                <a:latin typeface="Times New Roman" panose="02020603050405020304" pitchFamily="18" charset="0"/>
                <a:cs typeface="Times New Roman" panose="02020603050405020304" pitchFamily="18" charset="0"/>
              </a:rPr>
              <a:t> kullanılacaktır.)</a:t>
            </a:r>
            <a:endParaRPr lang="tr-TR" sz="2000" u="sng" dirty="0">
              <a:highlight>
                <a:srgbClr val="FFFF00"/>
              </a:highlight>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İlgili hesap döneminin sonuna kadar hesaplanan tutarın %50’sinin</a:t>
            </a:r>
            <a:r>
              <a:rPr lang="tr-TR" sz="2000" dirty="0">
                <a:latin typeface="Times New Roman" panose="02020603050405020304" pitchFamily="18" charset="0"/>
                <a:cs typeface="Times New Roman" panose="02020603050405020304" pitchFamily="18" charset="0"/>
              </a:rPr>
              <a:t>, (26.10.2021 tarihinden itibaren uygulanmak üzere nakdi sermaye artışlarının, </a:t>
            </a:r>
            <a:r>
              <a:rPr lang="tr-TR" sz="2000" b="1" u="sng" dirty="0">
                <a:highlight>
                  <a:srgbClr val="00FFFF"/>
                </a:highlight>
                <a:latin typeface="Times New Roman" panose="02020603050405020304" pitchFamily="18" charset="0"/>
                <a:cs typeface="Times New Roman" panose="02020603050405020304" pitchFamily="18" charset="0"/>
              </a:rPr>
              <a:t>YURT DIŞINDAN getirilen nakitle karşılanan kısmı için </a:t>
            </a:r>
            <a:r>
              <a:rPr lang="tr-TR" sz="2000" b="1" u="sng" dirty="0">
                <a:latin typeface="Times New Roman" panose="02020603050405020304" pitchFamily="18" charset="0"/>
                <a:cs typeface="Times New Roman" panose="02020603050405020304" pitchFamily="18" charset="0"/>
              </a:rPr>
              <a:t>bu oran </a:t>
            </a:r>
            <a:r>
              <a:rPr lang="tr-TR" sz="2000" b="1" u="sng" dirty="0">
                <a:highlight>
                  <a:srgbClr val="00FFFF"/>
                </a:highlight>
                <a:latin typeface="Times New Roman" panose="02020603050405020304" pitchFamily="18" charset="0"/>
                <a:cs typeface="Times New Roman" panose="02020603050405020304" pitchFamily="18" charset="0"/>
              </a:rPr>
              <a:t>%75 </a:t>
            </a:r>
            <a:r>
              <a:rPr lang="tr-TR" sz="2000" b="1" u="sng" dirty="0">
                <a:latin typeface="Times New Roman" panose="02020603050405020304" pitchFamily="18" charset="0"/>
                <a:cs typeface="Times New Roman" panose="02020603050405020304" pitchFamily="18" charset="0"/>
              </a:rPr>
              <a:t>olarak uygulanır.) </a:t>
            </a:r>
            <a:r>
              <a:rPr lang="tr-TR" sz="2000" dirty="0">
                <a:latin typeface="Times New Roman" panose="02020603050405020304" pitchFamily="18" charset="0"/>
                <a:cs typeface="Times New Roman" panose="02020603050405020304" pitchFamily="18" charset="0"/>
              </a:rPr>
              <a:t>kurumlar vergisi matrahının tespitinde kurumlar vergisi beyannamesi üzerinde </a:t>
            </a:r>
            <a:r>
              <a:rPr lang="tr-TR" sz="2000" b="1" u="sng" dirty="0">
                <a:highlight>
                  <a:srgbClr val="FFFF00"/>
                </a:highlight>
                <a:latin typeface="Times New Roman" panose="02020603050405020304" pitchFamily="18" charset="0"/>
                <a:cs typeface="Times New Roman" panose="02020603050405020304" pitchFamily="18" charset="0"/>
              </a:rPr>
              <a:t>ayrıca gösterilmek şartıyla, </a:t>
            </a:r>
            <a:r>
              <a:rPr lang="tr-TR" sz="2000" dirty="0">
                <a:latin typeface="Times New Roman" panose="02020603050405020304" pitchFamily="18" charset="0"/>
                <a:cs typeface="Times New Roman" panose="02020603050405020304" pitchFamily="18" charset="0"/>
              </a:rPr>
              <a:t>kurum kazancından indirim konusu yapılabileceği hüküm altına alınmıştır.</a:t>
            </a:r>
          </a:p>
        </p:txBody>
      </p:sp>
      <p:sp>
        <p:nvSpPr>
          <p:cNvPr id="3" name="Slayt Numarası Yer Tutucusu 1">
            <a:extLst>
              <a:ext uri="{FF2B5EF4-FFF2-40B4-BE49-F238E27FC236}">
                <a16:creationId xmlns:a16="http://schemas.microsoft.com/office/drawing/2014/main" id="{DDEC00E5-0014-5920-017B-52F934747A4C}"/>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128</a:t>
            </a:fld>
            <a:endParaRPr lang="tr-TR"/>
          </a:p>
        </p:txBody>
      </p:sp>
      <p:sp>
        <p:nvSpPr>
          <p:cNvPr id="4" name="Dikdörtgen 3">
            <a:extLst>
              <a:ext uri="{FF2B5EF4-FFF2-40B4-BE49-F238E27FC236}">
                <a16:creationId xmlns:a16="http://schemas.microsoft.com/office/drawing/2014/main" id="{20FBF87F-1BB8-3FE3-5887-39CA13040524}"/>
              </a:ext>
            </a:extLst>
          </p:cNvPr>
          <p:cNvSpPr/>
          <p:nvPr/>
        </p:nvSpPr>
        <p:spPr>
          <a:xfrm>
            <a:off x="301925" y="136525"/>
            <a:ext cx="10903788" cy="985179"/>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a:latin typeface="Times New Roman" panose="02020603050405020304" pitchFamily="18" charset="0"/>
                <a:cs typeface="Times New Roman" panose="02020603050405020304" pitchFamily="18" charset="0"/>
              </a:rPr>
              <a:t>Sermaye Artırımında İndirim (KVK Md. 10/1-ı) :</a:t>
            </a:r>
          </a:p>
        </p:txBody>
      </p:sp>
      <p:sp>
        <p:nvSpPr>
          <p:cNvPr id="5" name="Dikdörtgen 4">
            <a:extLst>
              <a:ext uri="{FF2B5EF4-FFF2-40B4-BE49-F238E27FC236}">
                <a16:creationId xmlns:a16="http://schemas.microsoft.com/office/drawing/2014/main" id="{DB31B6A1-E8B4-7DA2-2FE3-DEC72800D6EF}"/>
              </a:ext>
            </a:extLst>
          </p:cNvPr>
          <p:cNvSpPr/>
          <p:nvPr/>
        </p:nvSpPr>
        <p:spPr>
          <a:xfrm>
            <a:off x="7783341" y="4691507"/>
            <a:ext cx="2869419" cy="3108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latin typeface="Times New Roman" panose="02020603050405020304" pitchFamily="18" charset="0"/>
                <a:cs typeface="Times New Roman" panose="02020603050405020304" pitchFamily="18" charset="0"/>
              </a:rPr>
              <a:t>İlk hesap dönemi için </a:t>
            </a:r>
            <a:r>
              <a:rPr lang="tr-TR" b="1" dirty="0" err="1">
                <a:latin typeface="Times New Roman" panose="02020603050405020304" pitchFamily="18" charset="0"/>
                <a:cs typeface="Times New Roman" panose="02020603050405020304" pitchFamily="18" charset="0"/>
              </a:rPr>
              <a:t>kıst</a:t>
            </a:r>
            <a:endParaRPr lang="tr-TR" b="1" dirty="0">
              <a:latin typeface="Times New Roman" panose="02020603050405020304" pitchFamily="18" charset="0"/>
              <a:cs typeface="Times New Roman" panose="02020603050405020304" pitchFamily="18" charset="0"/>
            </a:endParaRPr>
          </a:p>
        </p:txBody>
      </p:sp>
      <p:cxnSp>
        <p:nvCxnSpPr>
          <p:cNvPr id="6" name="Düz Ok Bağlayıcısı 5">
            <a:extLst>
              <a:ext uri="{FF2B5EF4-FFF2-40B4-BE49-F238E27FC236}">
                <a16:creationId xmlns:a16="http://schemas.microsoft.com/office/drawing/2014/main" id="{34EB711F-0DA2-AB08-6AD6-1DA8A0449744}"/>
              </a:ext>
            </a:extLst>
          </p:cNvPr>
          <p:cNvCxnSpPr/>
          <p:nvPr/>
        </p:nvCxnSpPr>
        <p:spPr>
          <a:xfrm flipH="1">
            <a:off x="7276829" y="4745736"/>
            <a:ext cx="411480" cy="310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479E976B-2EF5-A9F8-3735-447BD90D27A9}"/>
              </a:ext>
            </a:extLst>
          </p:cNvPr>
          <p:cNvSpPr/>
          <p:nvPr/>
        </p:nvSpPr>
        <p:spPr>
          <a:xfrm>
            <a:off x="10844785" y="666690"/>
            <a:ext cx="1252728" cy="25733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100" b="1" dirty="0">
                <a:latin typeface="Times New Roman" panose="02020603050405020304" pitchFamily="18" charset="0"/>
                <a:cs typeface="Times New Roman" panose="02020603050405020304" pitchFamily="18" charset="0"/>
              </a:rPr>
              <a:t>FİNANS, BANKA, SİGORTA SEKTÖRÜ HARİÇ</a:t>
            </a:r>
          </a:p>
        </p:txBody>
      </p:sp>
      <p:sp>
        <p:nvSpPr>
          <p:cNvPr id="8" name="Dikdörtgen 7">
            <a:extLst>
              <a:ext uri="{FF2B5EF4-FFF2-40B4-BE49-F238E27FC236}">
                <a16:creationId xmlns:a16="http://schemas.microsoft.com/office/drawing/2014/main" id="{5A7298D7-D7B8-70D8-C58D-AE45770E6634}"/>
              </a:ext>
            </a:extLst>
          </p:cNvPr>
          <p:cNvSpPr/>
          <p:nvPr/>
        </p:nvSpPr>
        <p:spPr>
          <a:xfrm>
            <a:off x="2048255" y="1978872"/>
            <a:ext cx="2821093" cy="261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MEVCUT ŞİRKETLER</a:t>
            </a:r>
          </a:p>
        </p:txBody>
      </p:sp>
      <p:sp>
        <p:nvSpPr>
          <p:cNvPr id="9" name="Dikdörtgen 8">
            <a:extLst>
              <a:ext uri="{FF2B5EF4-FFF2-40B4-BE49-F238E27FC236}">
                <a16:creationId xmlns:a16="http://schemas.microsoft.com/office/drawing/2014/main" id="{928C62B8-3340-CE60-95DD-BBE9EF47A80C}"/>
              </a:ext>
            </a:extLst>
          </p:cNvPr>
          <p:cNvSpPr/>
          <p:nvPr/>
        </p:nvSpPr>
        <p:spPr>
          <a:xfrm>
            <a:off x="2148840" y="2978665"/>
            <a:ext cx="2478024" cy="261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YENİ KURULAN</a:t>
            </a:r>
          </a:p>
        </p:txBody>
      </p:sp>
    </p:spTree>
    <p:extLst>
      <p:ext uri="{BB962C8B-B14F-4D97-AF65-F5344CB8AC3E}">
        <p14:creationId xmlns:p14="http://schemas.microsoft.com/office/powerpoint/2010/main" val="41134073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8C40D54-FB1D-3AD1-A191-7E504F5D231F}"/>
              </a:ext>
            </a:extLst>
          </p:cNvPr>
          <p:cNvSpPr>
            <a:spLocks noGrp="1"/>
          </p:cNvSpPr>
          <p:nvPr>
            <p:ph type="sldNum" sz="quarter" idx="12"/>
          </p:nvPr>
        </p:nvSpPr>
        <p:spPr>
          <a:xfrm>
            <a:off x="8674608" y="6492875"/>
            <a:ext cx="2743200" cy="365125"/>
          </a:xfrm>
        </p:spPr>
        <p:txBody>
          <a:bodyPr/>
          <a:lstStyle/>
          <a:p>
            <a:fld id="{DD409CFF-2C7D-45ED-93DE-D3FBFC558514}" type="slidenum">
              <a:rPr lang="tr-TR" smtClean="0"/>
              <a:t>129</a:t>
            </a:fld>
            <a:endParaRPr lang="tr-TR"/>
          </a:p>
        </p:txBody>
      </p:sp>
      <p:sp>
        <p:nvSpPr>
          <p:cNvPr id="3" name="Dikdörtgen 2">
            <a:extLst>
              <a:ext uri="{FF2B5EF4-FFF2-40B4-BE49-F238E27FC236}">
                <a16:creationId xmlns:a16="http://schemas.microsoft.com/office/drawing/2014/main" id="{4B6C326B-B776-FE67-6B0C-03CACC2DDD6E}"/>
              </a:ext>
            </a:extLst>
          </p:cNvPr>
          <p:cNvSpPr/>
          <p:nvPr/>
        </p:nvSpPr>
        <p:spPr>
          <a:xfrm>
            <a:off x="531876" y="1435615"/>
            <a:ext cx="11128248" cy="9594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Times New Roman" panose="02020603050405020304" pitchFamily="18" charset="0"/>
                <a:cs typeface="Times New Roman" panose="02020603050405020304" pitchFamily="18" charset="0"/>
              </a:rPr>
              <a:t>ÖZETLE</a:t>
            </a:r>
          </a:p>
        </p:txBody>
      </p:sp>
      <p:graphicFrame>
        <p:nvGraphicFramePr>
          <p:cNvPr id="4" name="Tablo 3">
            <a:extLst>
              <a:ext uri="{FF2B5EF4-FFF2-40B4-BE49-F238E27FC236}">
                <a16:creationId xmlns:a16="http://schemas.microsoft.com/office/drawing/2014/main" id="{B8EBAC3C-8BC8-A8C0-6C44-65A0B4845CE4}"/>
              </a:ext>
            </a:extLst>
          </p:cNvPr>
          <p:cNvGraphicFramePr>
            <a:graphicFrameLocks noGrp="1"/>
          </p:cNvGraphicFramePr>
          <p:nvPr/>
        </p:nvGraphicFramePr>
        <p:xfrm>
          <a:off x="531876" y="2850211"/>
          <a:ext cx="11128248" cy="2892214"/>
        </p:xfrm>
        <a:graphic>
          <a:graphicData uri="http://schemas.openxmlformats.org/drawingml/2006/table">
            <a:tbl>
              <a:tblPr firstRow="1" bandRow="1">
                <a:tableStyleId>{5C22544A-7EE6-4342-B048-85BDC9FD1C3A}</a:tableStyleId>
              </a:tblPr>
              <a:tblGrid>
                <a:gridCol w="5271275">
                  <a:extLst>
                    <a:ext uri="{9D8B030D-6E8A-4147-A177-3AD203B41FA5}">
                      <a16:colId xmlns:a16="http://schemas.microsoft.com/office/drawing/2014/main" val="1971351826"/>
                    </a:ext>
                  </a:extLst>
                </a:gridCol>
                <a:gridCol w="5856973">
                  <a:extLst>
                    <a:ext uri="{9D8B030D-6E8A-4147-A177-3AD203B41FA5}">
                      <a16:colId xmlns:a16="http://schemas.microsoft.com/office/drawing/2014/main" val="128342265"/>
                    </a:ext>
                  </a:extLst>
                </a:gridCol>
              </a:tblGrid>
              <a:tr h="1060963">
                <a:tc>
                  <a:txBody>
                    <a:bodyPr/>
                    <a:lstStyle/>
                    <a:p>
                      <a:pPr algn="ctr"/>
                      <a:r>
                        <a:rPr lang="tr-TR" sz="2800" b="1" dirty="0">
                          <a:solidFill>
                            <a:schemeClr val="tx1"/>
                          </a:solidFill>
                          <a:latin typeface="Times New Roman" panose="02020603050405020304" pitchFamily="18" charset="0"/>
                          <a:cs typeface="Times New Roman" panose="02020603050405020304" pitchFamily="18" charset="0"/>
                        </a:rPr>
                        <a:t>Mevcut Sermaye Şirketlerinde </a:t>
                      </a:r>
                      <a:endParaRPr lang="tr-TR" sz="2800" dirty="0">
                        <a:solidFill>
                          <a:schemeClr val="tx1"/>
                        </a:solidFill>
                      </a:endParaRPr>
                    </a:p>
                  </a:txBody>
                  <a:tcPr>
                    <a:solidFill>
                      <a:schemeClr val="tx2">
                        <a:lumMod val="25000"/>
                        <a:lumOff val="75000"/>
                      </a:schemeClr>
                    </a:solidFill>
                  </a:tcPr>
                </a:tc>
                <a:tc>
                  <a:txBody>
                    <a:bodyPr/>
                    <a:lstStyle/>
                    <a:p>
                      <a:pPr algn="ctr"/>
                      <a:r>
                        <a:rPr lang="tr-TR" sz="2800" b="1" i="0" u="none" dirty="0">
                          <a:solidFill>
                            <a:schemeClr val="tx1"/>
                          </a:solidFill>
                          <a:latin typeface="Times New Roman" panose="02020603050405020304" pitchFamily="18" charset="0"/>
                          <a:cs typeface="Times New Roman" panose="02020603050405020304" pitchFamily="18" charset="0"/>
                        </a:rPr>
                        <a:t>Yeni Kurulan Sermaye Şirketlerinde </a:t>
                      </a:r>
                      <a:endParaRPr lang="tr-TR" sz="2800" i="0" u="none" dirty="0">
                        <a:solidFill>
                          <a:schemeClr val="tx1"/>
                        </a:solidFill>
                      </a:endParaRPr>
                    </a:p>
                  </a:txBody>
                  <a:tcPr>
                    <a:solidFill>
                      <a:schemeClr val="tx2">
                        <a:lumMod val="25000"/>
                        <a:lumOff val="75000"/>
                      </a:schemeClr>
                    </a:solidFill>
                  </a:tcPr>
                </a:tc>
                <a:extLst>
                  <a:ext uri="{0D108BD9-81ED-4DB2-BD59-A6C34878D82A}">
                    <a16:rowId xmlns:a16="http://schemas.microsoft.com/office/drawing/2014/main" val="1614441424"/>
                  </a:ext>
                </a:extLst>
              </a:tr>
              <a:tr h="1831251">
                <a:tc>
                  <a:txBody>
                    <a:bodyPr/>
                    <a:lstStyle/>
                    <a:p>
                      <a:pPr algn="just"/>
                      <a:r>
                        <a:rPr lang="tr-TR" sz="2400" dirty="0">
                          <a:solidFill>
                            <a:schemeClr val="tx1"/>
                          </a:solidFill>
                          <a:latin typeface="Times New Roman" panose="02020603050405020304" pitchFamily="18" charset="0"/>
                          <a:cs typeface="Times New Roman" panose="02020603050405020304" pitchFamily="18" charset="0"/>
                        </a:rPr>
                        <a:t>Ödenmiş veya çıkarılmış sermaye tutarlarındaki </a:t>
                      </a:r>
                      <a:r>
                        <a:rPr lang="tr-TR" sz="2400" b="1" u="sng" dirty="0">
                          <a:solidFill>
                            <a:schemeClr val="tx1"/>
                          </a:solidFill>
                          <a:latin typeface="Times New Roman" panose="02020603050405020304" pitchFamily="18" charset="0"/>
                          <a:cs typeface="Times New Roman" panose="02020603050405020304" pitchFamily="18" charset="0"/>
                        </a:rPr>
                        <a:t>nakdi sermaye artışları,</a:t>
                      </a:r>
                      <a:endParaRPr lang="tr-TR" sz="2400" dirty="0">
                        <a:solidFill>
                          <a:schemeClr val="tx1"/>
                        </a:solidFill>
                      </a:endParaRPr>
                    </a:p>
                  </a:txBody>
                  <a:tcPr/>
                </a:tc>
                <a:tc>
                  <a:txBody>
                    <a:bodyPr/>
                    <a:lstStyle/>
                    <a:p>
                      <a:pPr algn="just"/>
                      <a:r>
                        <a:rPr lang="tr-TR" sz="2400" dirty="0">
                          <a:solidFill>
                            <a:schemeClr val="tx1"/>
                          </a:solidFill>
                          <a:latin typeface="Times New Roman" panose="02020603050405020304" pitchFamily="18" charset="0"/>
                          <a:cs typeface="Times New Roman" panose="02020603050405020304" pitchFamily="18" charset="0"/>
                        </a:rPr>
                        <a:t>Ödenmiş sermayenin </a:t>
                      </a:r>
                      <a:r>
                        <a:rPr lang="tr-TR" sz="2400" b="1" u="sng" dirty="0">
                          <a:solidFill>
                            <a:schemeClr val="tx1"/>
                          </a:solidFill>
                          <a:latin typeface="Times New Roman" panose="02020603050405020304" pitchFamily="18" charset="0"/>
                          <a:cs typeface="Times New Roman" panose="02020603050405020304" pitchFamily="18" charset="0"/>
                        </a:rPr>
                        <a:t>nakit olarak karşılanan kısmı</a:t>
                      </a:r>
                      <a:r>
                        <a:rPr lang="tr-TR" sz="2400" dirty="0">
                          <a:solidFill>
                            <a:schemeClr val="tx1"/>
                          </a:solidFill>
                          <a:latin typeface="Times New Roman" panose="02020603050405020304" pitchFamily="18" charset="0"/>
                          <a:cs typeface="Times New Roman" panose="02020603050405020304" pitchFamily="18" charset="0"/>
                        </a:rPr>
                        <a:t> </a:t>
                      </a:r>
                      <a:endParaRPr lang="tr-TR" sz="2400" dirty="0">
                        <a:solidFill>
                          <a:schemeClr val="tx1"/>
                        </a:solidFill>
                      </a:endParaRPr>
                    </a:p>
                  </a:txBody>
                  <a:tcPr/>
                </a:tc>
                <a:extLst>
                  <a:ext uri="{0D108BD9-81ED-4DB2-BD59-A6C34878D82A}">
                    <a16:rowId xmlns:a16="http://schemas.microsoft.com/office/drawing/2014/main" val="3843970912"/>
                  </a:ext>
                </a:extLst>
              </a:tr>
            </a:tbl>
          </a:graphicData>
        </a:graphic>
      </p:graphicFrame>
    </p:spTree>
    <p:extLst>
      <p:ext uri="{BB962C8B-B14F-4D97-AF65-F5344CB8AC3E}">
        <p14:creationId xmlns:p14="http://schemas.microsoft.com/office/powerpoint/2010/main" val="145947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B7D25A-1D6C-0EC6-2C8F-AE4DD871D4E1}"/>
              </a:ext>
            </a:extLst>
          </p:cNvPr>
          <p:cNvSpPr>
            <a:spLocks noGrp="1"/>
          </p:cNvSpPr>
          <p:nvPr>
            <p:ph type="title"/>
          </p:nvPr>
        </p:nvSpPr>
        <p:spPr>
          <a:xfrm>
            <a:off x="397565" y="150440"/>
            <a:ext cx="11410122" cy="453859"/>
          </a:xfrm>
          <a:solidFill>
            <a:schemeClr val="accent1">
              <a:lumMod val="20000"/>
              <a:lumOff val="80000"/>
            </a:schemeClr>
          </a:solidFill>
        </p:spPr>
        <p:txBody>
          <a:bodyPr>
            <a:normAutofit fontScale="90000"/>
          </a:bodyPr>
          <a:lstStyle/>
          <a:p>
            <a:pPr algn="ctr"/>
            <a:r>
              <a:rPr lang="tr-TR" sz="3200" b="1" dirty="0">
                <a:latin typeface="Times New Roman" panose="02020603050405020304" pitchFamily="18" charset="0"/>
                <a:cs typeface="Times New Roman" panose="02020603050405020304" pitchFamily="18" charset="0"/>
              </a:rPr>
              <a:t>İş ortaklıklarının Unsurları</a:t>
            </a:r>
          </a:p>
        </p:txBody>
      </p:sp>
      <p:sp>
        <p:nvSpPr>
          <p:cNvPr id="3" name="İçerik Yer Tutucusu 2">
            <a:extLst>
              <a:ext uri="{FF2B5EF4-FFF2-40B4-BE49-F238E27FC236}">
                <a16:creationId xmlns:a16="http://schemas.microsoft.com/office/drawing/2014/main" id="{2D1361FF-2BDB-2D1F-FAFE-A51669261C49}"/>
              </a:ext>
            </a:extLst>
          </p:cNvPr>
          <p:cNvSpPr>
            <a:spLocks noGrp="1"/>
          </p:cNvSpPr>
          <p:nvPr>
            <p:ph idx="1"/>
          </p:nvPr>
        </p:nvSpPr>
        <p:spPr>
          <a:xfrm>
            <a:off x="397565" y="712442"/>
            <a:ext cx="11410122" cy="5995118"/>
          </a:xfrm>
          <a:solidFill>
            <a:schemeClr val="accent1">
              <a:lumMod val="20000"/>
              <a:lumOff val="80000"/>
            </a:schemeClr>
          </a:solidFill>
        </p:spPr>
        <p:txBody>
          <a:bodyPr>
            <a:noAutofit/>
          </a:bodyPr>
          <a:lstStyle/>
          <a:p>
            <a:pPr marL="0" indent="0" algn="just">
              <a:buNone/>
            </a:pPr>
            <a:r>
              <a:rPr lang="tr-TR" sz="2400" dirty="0">
                <a:latin typeface="Times New Roman" panose="02020603050405020304" pitchFamily="18" charset="0"/>
                <a:cs typeface="Times New Roman" panose="02020603050405020304" pitchFamily="18" charset="0"/>
              </a:rPr>
              <a:t>Kurulacak olan iş ortaklığının kurumlar vergisi mükellefi sayılabilmesi için en az aşağıdaki unsurları taşıması gerekir. </a:t>
            </a:r>
          </a:p>
          <a:p>
            <a:pPr marL="0" indent="0" algn="just">
              <a:buNone/>
            </a:pPr>
            <a:r>
              <a:rPr lang="tr-TR" sz="2400" dirty="0">
                <a:latin typeface="Times New Roman" panose="02020603050405020304" pitchFamily="18" charset="0"/>
                <a:cs typeface="Times New Roman" panose="02020603050405020304" pitchFamily="18" charset="0"/>
              </a:rPr>
              <a:t> Ortaklardan </a:t>
            </a:r>
            <a:r>
              <a:rPr lang="tr-TR" sz="2400" b="1" dirty="0">
                <a:highlight>
                  <a:srgbClr val="FFFF00"/>
                </a:highlight>
                <a:latin typeface="Times New Roman" panose="02020603050405020304" pitchFamily="18" charset="0"/>
                <a:cs typeface="Times New Roman" panose="02020603050405020304" pitchFamily="18" charset="0"/>
              </a:rPr>
              <a:t>EN AZ BİRİSİNİN </a:t>
            </a:r>
            <a:r>
              <a:rPr lang="tr-TR" sz="2400" dirty="0">
                <a:latin typeface="Times New Roman" panose="02020603050405020304" pitchFamily="18" charset="0"/>
                <a:cs typeface="Times New Roman" panose="02020603050405020304" pitchFamily="18" charset="0"/>
              </a:rPr>
              <a:t>kurumlar vergisi mükellefi olması, </a:t>
            </a:r>
          </a:p>
          <a:p>
            <a:pPr marL="0" indent="0" algn="just">
              <a:buNone/>
            </a:pPr>
            <a:r>
              <a:rPr lang="tr-TR" sz="2400" dirty="0">
                <a:latin typeface="Times New Roman" panose="02020603050405020304" pitchFamily="18" charset="0"/>
                <a:cs typeface="Times New Roman" panose="02020603050405020304" pitchFamily="18" charset="0"/>
              </a:rPr>
              <a:t> Ortaklığın belli bir işi sonuçlandırmak üzere </a:t>
            </a:r>
            <a:r>
              <a:rPr lang="tr-TR" sz="2400" b="1" u="sng" dirty="0">
                <a:highlight>
                  <a:srgbClr val="FFFF00"/>
                </a:highlight>
                <a:latin typeface="Times New Roman" panose="02020603050405020304" pitchFamily="18" charset="0"/>
                <a:cs typeface="Times New Roman" panose="02020603050405020304" pitchFamily="18" charset="0"/>
              </a:rPr>
              <a:t>YAZILI BİR SÖZLEŞMEYLE </a:t>
            </a:r>
            <a:r>
              <a:rPr lang="tr-TR" sz="2400" dirty="0">
                <a:latin typeface="Times New Roman" panose="02020603050405020304" pitchFamily="18" charset="0"/>
                <a:cs typeface="Times New Roman" panose="02020603050405020304" pitchFamily="18" charset="0"/>
              </a:rPr>
              <a:t>kurulması, </a:t>
            </a:r>
          </a:p>
          <a:p>
            <a:pPr marL="0" indent="0" algn="just">
              <a:buNone/>
            </a:pPr>
            <a:r>
              <a:rPr lang="tr-TR" sz="2400" dirty="0">
                <a:latin typeface="Times New Roman" panose="02020603050405020304" pitchFamily="18" charset="0"/>
                <a:cs typeface="Times New Roman" panose="02020603050405020304" pitchFamily="18" charset="0"/>
              </a:rPr>
              <a:t> İş ortaklığı </a:t>
            </a:r>
            <a:r>
              <a:rPr lang="tr-TR" sz="2400" b="1" u="sng" dirty="0">
                <a:highlight>
                  <a:srgbClr val="FFFF00"/>
                </a:highlight>
                <a:latin typeface="Times New Roman" panose="02020603050405020304" pitchFamily="18" charset="0"/>
                <a:cs typeface="Times New Roman" panose="02020603050405020304" pitchFamily="18" charset="0"/>
              </a:rPr>
              <a:t>KONUSUNUN BELLİ BİR İŞ OLMASI, </a:t>
            </a:r>
          </a:p>
          <a:p>
            <a:pPr marL="0" indent="0" algn="just">
              <a:buNone/>
            </a:pPr>
            <a:r>
              <a:rPr lang="tr-TR" sz="2400" dirty="0">
                <a:latin typeface="Times New Roman" panose="02020603050405020304" pitchFamily="18" charset="0"/>
                <a:cs typeface="Times New Roman" panose="02020603050405020304" pitchFamily="18" charset="0"/>
              </a:rPr>
              <a:t> Birlikte yapılacak olan işin </a:t>
            </a:r>
            <a:r>
              <a:rPr lang="tr-TR" sz="2400" b="1" dirty="0">
                <a:latin typeface="Times New Roman" panose="02020603050405020304" pitchFamily="18" charset="0"/>
                <a:cs typeface="Times New Roman" panose="02020603050405020304" pitchFamily="18" charset="0"/>
              </a:rPr>
              <a:t>BELLİ BİR SÜRE İÇİNDE </a:t>
            </a:r>
            <a:r>
              <a:rPr lang="tr-TR" sz="2400" b="1" dirty="0">
                <a:highlight>
                  <a:srgbClr val="FFFF00"/>
                </a:highlight>
                <a:latin typeface="Times New Roman" panose="02020603050405020304" pitchFamily="18" charset="0"/>
                <a:cs typeface="Times New Roman" panose="02020603050405020304" pitchFamily="18" charset="0"/>
              </a:rPr>
              <a:t>gerçekleştirilmesinin öngörülmesi,</a:t>
            </a:r>
          </a:p>
          <a:p>
            <a:pPr marL="0" indent="0" algn="just">
              <a:buNone/>
            </a:pPr>
            <a:r>
              <a:rPr lang="tr-TR" sz="2400" dirty="0">
                <a:latin typeface="Times New Roman" panose="02020603050405020304" pitchFamily="18" charset="0"/>
                <a:cs typeface="Times New Roman" panose="02020603050405020304" pitchFamily="18" charset="0"/>
              </a:rPr>
              <a:t> İş ortaklığı ile işveren arasında bir </a:t>
            </a:r>
            <a:r>
              <a:rPr lang="tr-TR" sz="2400" b="1" u="sng" dirty="0">
                <a:highlight>
                  <a:srgbClr val="FFFF00"/>
                </a:highlight>
                <a:latin typeface="Times New Roman" panose="02020603050405020304" pitchFamily="18" charset="0"/>
                <a:cs typeface="Times New Roman" panose="02020603050405020304" pitchFamily="18" charset="0"/>
              </a:rPr>
              <a:t>YÜKLENİM SÖZLEŞMESİNİN </a:t>
            </a:r>
            <a:r>
              <a:rPr lang="tr-TR" sz="2400" dirty="0">
                <a:latin typeface="Times New Roman" panose="02020603050405020304" pitchFamily="18" charset="0"/>
                <a:cs typeface="Times New Roman" panose="02020603050405020304" pitchFamily="18" charset="0"/>
              </a:rPr>
              <a:t>olması,</a:t>
            </a:r>
          </a:p>
          <a:p>
            <a:pPr marL="0" indent="0" algn="just">
              <a:buNone/>
            </a:pPr>
            <a:r>
              <a:rPr lang="tr-TR" sz="2400" dirty="0">
                <a:latin typeface="Times New Roman" panose="02020603050405020304" pitchFamily="18" charset="0"/>
                <a:cs typeface="Times New Roman" panose="02020603050405020304" pitchFamily="18" charset="0"/>
              </a:rPr>
              <a:t>  Tarafların, müştereken yüklenilen işin belli bir veya birden fazla bölümünden değil, </a:t>
            </a:r>
            <a:r>
              <a:rPr lang="tr-TR" sz="2400" b="1" dirty="0">
                <a:highlight>
                  <a:srgbClr val="FFFF00"/>
                </a:highlight>
                <a:latin typeface="Times New Roman" panose="02020603050405020304" pitchFamily="18" charset="0"/>
                <a:cs typeface="Times New Roman" panose="02020603050405020304" pitchFamily="18" charset="0"/>
              </a:rPr>
              <a:t>TAMAMINDAN</a:t>
            </a:r>
            <a:r>
              <a:rPr lang="tr-TR" sz="2400" dirty="0">
                <a:highlight>
                  <a:srgbClr val="FFFF00"/>
                </a:highlight>
                <a:latin typeface="Times New Roman" panose="02020603050405020304" pitchFamily="18" charset="0"/>
                <a:cs typeface="Times New Roman" panose="02020603050405020304" pitchFamily="18" charset="0"/>
              </a:rPr>
              <a:t> </a:t>
            </a:r>
            <a:r>
              <a:rPr lang="tr-TR" sz="2400" b="1" u="sng" dirty="0">
                <a:highlight>
                  <a:srgbClr val="FFFF00"/>
                </a:highlight>
                <a:latin typeface="Times New Roman" panose="02020603050405020304" pitchFamily="18" charset="0"/>
                <a:cs typeface="Times New Roman" panose="02020603050405020304" pitchFamily="18" charset="0"/>
              </a:rPr>
              <a:t>işverene karşı sorumlu olmaları</a:t>
            </a:r>
            <a:r>
              <a:rPr lang="tr-TR" sz="2400" dirty="0">
                <a:highlight>
                  <a:srgbClr val="FFFF00"/>
                </a:highlight>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  İşin bitiminde </a:t>
            </a:r>
            <a:r>
              <a:rPr lang="tr-TR" sz="2400" b="1" dirty="0">
                <a:highlight>
                  <a:srgbClr val="FFFF00"/>
                </a:highlight>
                <a:latin typeface="Times New Roman" panose="02020603050405020304" pitchFamily="18" charset="0"/>
                <a:cs typeface="Times New Roman" panose="02020603050405020304" pitchFamily="18" charset="0"/>
              </a:rPr>
              <a:t>KAZANCIN PAYLAŞILMASI, </a:t>
            </a:r>
          </a:p>
          <a:p>
            <a:pPr marL="0" indent="0" algn="just">
              <a:buNone/>
            </a:pPr>
            <a:r>
              <a:rPr lang="tr-TR" sz="2400" dirty="0">
                <a:latin typeface="Times New Roman" panose="02020603050405020304" pitchFamily="18" charset="0"/>
                <a:cs typeface="Times New Roman" panose="02020603050405020304" pitchFamily="18" charset="0"/>
              </a:rPr>
              <a:t> Birlikte yapılması öngörülen ve müştereken yüklenilen işin bitimi ve Vergi Usul Kanununda belirtilen mükellefiyetle ilgili </a:t>
            </a:r>
            <a:r>
              <a:rPr lang="tr-TR" sz="2400" b="1" dirty="0">
                <a:highlight>
                  <a:srgbClr val="FFFF00"/>
                </a:highlight>
                <a:latin typeface="Times New Roman" panose="02020603050405020304" pitchFamily="18" charset="0"/>
                <a:cs typeface="Times New Roman" panose="02020603050405020304" pitchFamily="18" charset="0"/>
              </a:rPr>
              <a:t>ÖDEVLERİN TAMAMININ YERİNE GETİRİLMESİYLE </a:t>
            </a:r>
            <a:r>
              <a:rPr lang="tr-TR" sz="2400" dirty="0">
                <a:latin typeface="Times New Roman" panose="02020603050405020304" pitchFamily="18" charset="0"/>
                <a:cs typeface="Times New Roman" panose="02020603050405020304" pitchFamily="18" charset="0"/>
              </a:rPr>
              <a:t>mükellefiyetin sona ermesi. İş ortaklıkları her türlü iş için kurulabilecektir.</a:t>
            </a:r>
          </a:p>
        </p:txBody>
      </p:sp>
      <mc:AlternateContent xmlns:mc="http://schemas.openxmlformats.org/markup-compatibility/2006" xmlns:p14="http://schemas.microsoft.com/office/powerpoint/2010/main">
        <mc:Choice Requires="p14">
          <p:contentPart p14:bwMode="auto" r:id="rId2">
            <p14:nvContentPartPr>
              <p14:cNvPr id="4" name="Mürekkep 3">
                <a:extLst>
                  <a:ext uri="{FF2B5EF4-FFF2-40B4-BE49-F238E27FC236}">
                    <a16:creationId xmlns:a16="http://schemas.microsoft.com/office/drawing/2014/main" id="{82678B1B-2F51-F1AA-5B3D-FFDAE409AAAC}"/>
                  </a:ext>
                </a:extLst>
              </p14:cNvPr>
              <p14:cNvContentPartPr/>
              <p14:nvPr/>
            </p14:nvContentPartPr>
            <p14:xfrm>
              <a:off x="560275" y="1584910"/>
              <a:ext cx="168840" cy="202680"/>
            </p14:xfrm>
          </p:contentPart>
        </mc:Choice>
        <mc:Fallback xmlns="">
          <p:pic>
            <p:nvPicPr>
              <p:cNvPr id="4" name="Mürekkep 3">
                <a:extLst>
                  <a:ext uri="{FF2B5EF4-FFF2-40B4-BE49-F238E27FC236}">
                    <a16:creationId xmlns:a16="http://schemas.microsoft.com/office/drawing/2014/main" id="{82678B1B-2F51-F1AA-5B3D-FFDAE409AAAC}"/>
                  </a:ext>
                </a:extLst>
              </p:cNvPr>
              <p:cNvPicPr/>
              <p:nvPr/>
            </p:nvPicPr>
            <p:blipFill>
              <a:blip r:embed="rId3"/>
              <a:stretch>
                <a:fillRect/>
              </a:stretch>
            </p:blipFill>
            <p:spPr>
              <a:xfrm>
                <a:off x="554155" y="1578790"/>
                <a:ext cx="181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Mürekkep 5">
                <a:extLst>
                  <a:ext uri="{FF2B5EF4-FFF2-40B4-BE49-F238E27FC236}">
                    <a16:creationId xmlns:a16="http://schemas.microsoft.com/office/drawing/2014/main" id="{3DCA0E90-A86E-9D51-870B-D5C594C4B6C3}"/>
                  </a:ext>
                </a:extLst>
              </p14:cNvPr>
              <p14:cNvContentPartPr/>
              <p14:nvPr/>
            </p14:nvContentPartPr>
            <p14:xfrm>
              <a:off x="2656915" y="1845550"/>
              <a:ext cx="1518480" cy="9360"/>
            </p14:xfrm>
          </p:contentPart>
        </mc:Choice>
        <mc:Fallback xmlns="">
          <p:pic>
            <p:nvPicPr>
              <p:cNvPr id="6" name="Mürekkep 5">
                <a:extLst>
                  <a:ext uri="{FF2B5EF4-FFF2-40B4-BE49-F238E27FC236}">
                    <a16:creationId xmlns:a16="http://schemas.microsoft.com/office/drawing/2014/main" id="{3DCA0E90-A86E-9D51-870B-D5C594C4B6C3}"/>
                  </a:ext>
                </a:extLst>
              </p:cNvPr>
              <p:cNvPicPr/>
              <p:nvPr/>
            </p:nvPicPr>
            <p:blipFill>
              <a:blip r:embed="rId5"/>
              <a:stretch>
                <a:fillRect/>
              </a:stretch>
            </p:blipFill>
            <p:spPr>
              <a:xfrm>
                <a:off x="2650795" y="1839430"/>
                <a:ext cx="1530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Mürekkep 7">
                <a:extLst>
                  <a:ext uri="{FF2B5EF4-FFF2-40B4-BE49-F238E27FC236}">
                    <a16:creationId xmlns:a16="http://schemas.microsoft.com/office/drawing/2014/main" id="{BE80A782-B396-002C-A080-DEC51E9A269D}"/>
                  </a:ext>
                </a:extLst>
              </p14:cNvPr>
              <p14:cNvContentPartPr/>
              <p14:nvPr/>
            </p14:nvContentPartPr>
            <p14:xfrm>
              <a:off x="6409195" y="2380510"/>
              <a:ext cx="2648520" cy="26280"/>
            </p14:xfrm>
          </p:contentPart>
        </mc:Choice>
        <mc:Fallback xmlns="">
          <p:pic>
            <p:nvPicPr>
              <p:cNvPr id="8" name="Mürekkep 7">
                <a:extLst>
                  <a:ext uri="{FF2B5EF4-FFF2-40B4-BE49-F238E27FC236}">
                    <a16:creationId xmlns:a16="http://schemas.microsoft.com/office/drawing/2014/main" id="{BE80A782-B396-002C-A080-DEC51E9A269D}"/>
                  </a:ext>
                </a:extLst>
              </p:cNvPr>
              <p:cNvPicPr/>
              <p:nvPr/>
            </p:nvPicPr>
            <p:blipFill>
              <a:blip r:embed="rId7"/>
              <a:stretch>
                <a:fillRect/>
              </a:stretch>
            </p:blipFill>
            <p:spPr>
              <a:xfrm>
                <a:off x="6403075" y="2374390"/>
                <a:ext cx="2660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Mürekkep 8">
                <a:extLst>
                  <a:ext uri="{FF2B5EF4-FFF2-40B4-BE49-F238E27FC236}">
                    <a16:creationId xmlns:a16="http://schemas.microsoft.com/office/drawing/2014/main" id="{2BF5A5CC-5DCF-6005-B27F-7C41315A47EA}"/>
                  </a:ext>
                </a:extLst>
              </p14:cNvPr>
              <p14:cNvContentPartPr/>
              <p14:nvPr/>
            </p14:nvContentPartPr>
            <p14:xfrm>
              <a:off x="603835" y="2561590"/>
              <a:ext cx="162720" cy="128880"/>
            </p14:xfrm>
          </p:contentPart>
        </mc:Choice>
        <mc:Fallback xmlns="">
          <p:pic>
            <p:nvPicPr>
              <p:cNvPr id="9" name="Mürekkep 8">
                <a:extLst>
                  <a:ext uri="{FF2B5EF4-FFF2-40B4-BE49-F238E27FC236}">
                    <a16:creationId xmlns:a16="http://schemas.microsoft.com/office/drawing/2014/main" id="{2BF5A5CC-5DCF-6005-B27F-7C41315A47EA}"/>
                  </a:ext>
                </a:extLst>
              </p:cNvPr>
              <p:cNvPicPr/>
              <p:nvPr/>
            </p:nvPicPr>
            <p:blipFill>
              <a:blip r:embed="rId9"/>
              <a:stretch>
                <a:fillRect/>
              </a:stretch>
            </p:blipFill>
            <p:spPr>
              <a:xfrm>
                <a:off x="597715" y="2555470"/>
                <a:ext cx="174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Mürekkep 10">
                <a:extLst>
                  <a:ext uri="{FF2B5EF4-FFF2-40B4-BE49-F238E27FC236}">
                    <a16:creationId xmlns:a16="http://schemas.microsoft.com/office/drawing/2014/main" id="{C5770167-535C-2806-69B4-B84796B43F06}"/>
                  </a:ext>
                </a:extLst>
              </p14:cNvPr>
              <p14:cNvContentPartPr/>
              <p14:nvPr/>
            </p14:nvContentPartPr>
            <p14:xfrm>
              <a:off x="4355755" y="3208510"/>
              <a:ext cx="2097000" cy="43560"/>
            </p14:xfrm>
          </p:contentPart>
        </mc:Choice>
        <mc:Fallback xmlns="">
          <p:pic>
            <p:nvPicPr>
              <p:cNvPr id="11" name="Mürekkep 10">
                <a:extLst>
                  <a:ext uri="{FF2B5EF4-FFF2-40B4-BE49-F238E27FC236}">
                    <a16:creationId xmlns:a16="http://schemas.microsoft.com/office/drawing/2014/main" id="{C5770167-535C-2806-69B4-B84796B43F06}"/>
                  </a:ext>
                </a:extLst>
              </p:cNvPr>
              <p:cNvPicPr/>
              <p:nvPr/>
            </p:nvPicPr>
            <p:blipFill>
              <a:blip r:embed="rId11"/>
              <a:stretch>
                <a:fillRect/>
              </a:stretch>
            </p:blipFill>
            <p:spPr>
              <a:xfrm>
                <a:off x="4349635" y="3202390"/>
                <a:ext cx="2109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Mürekkep 14">
                <a:extLst>
                  <a:ext uri="{FF2B5EF4-FFF2-40B4-BE49-F238E27FC236}">
                    <a16:creationId xmlns:a16="http://schemas.microsoft.com/office/drawing/2014/main" id="{FC5F68B1-8941-80A6-C489-7E6440B7AE1D}"/>
                  </a:ext>
                </a:extLst>
              </p14:cNvPr>
              <p14:cNvContentPartPr/>
              <p14:nvPr/>
            </p14:nvContentPartPr>
            <p14:xfrm>
              <a:off x="2630995" y="3682990"/>
              <a:ext cx="793440" cy="43200"/>
            </p14:xfrm>
          </p:contentPart>
        </mc:Choice>
        <mc:Fallback xmlns="">
          <p:pic>
            <p:nvPicPr>
              <p:cNvPr id="15" name="Mürekkep 14">
                <a:extLst>
                  <a:ext uri="{FF2B5EF4-FFF2-40B4-BE49-F238E27FC236}">
                    <a16:creationId xmlns:a16="http://schemas.microsoft.com/office/drawing/2014/main" id="{FC5F68B1-8941-80A6-C489-7E6440B7AE1D}"/>
                  </a:ext>
                </a:extLst>
              </p:cNvPr>
              <p:cNvPicPr/>
              <p:nvPr/>
            </p:nvPicPr>
            <p:blipFill>
              <a:blip r:embed="rId13"/>
              <a:stretch>
                <a:fillRect/>
              </a:stretch>
            </p:blipFill>
            <p:spPr>
              <a:xfrm>
                <a:off x="2624875" y="3676870"/>
                <a:ext cx="805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Mürekkep 15">
                <a:extLst>
                  <a:ext uri="{FF2B5EF4-FFF2-40B4-BE49-F238E27FC236}">
                    <a16:creationId xmlns:a16="http://schemas.microsoft.com/office/drawing/2014/main" id="{2EFF5A89-03FD-51A1-C721-F9713E6C5F7D}"/>
                  </a:ext>
                </a:extLst>
              </p14:cNvPr>
              <p14:cNvContentPartPr/>
              <p14:nvPr/>
            </p14:nvContentPartPr>
            <p14:xfrm>
              <a:off x="1319875" y="3674710"/>
              <a:ext cx="707040" cy="9000"/>
            </p14:xfrm>
          </p:contentPart>
        </mc:Choice>
        <mc:Fallback xmlns="">
          <p:pic>
            <p:nvPicPr>
              <p:cNvPr id="16" name="Mürekkep 15">
                <a:extLst>
                  <a:ext uri="{FF2B5EF4-FFF2-40B4-BE49-F238E27FC236}">
                    <a16:creationId xmlns:a16="http://schemas.microsoft.com/office/drawing/2014/main" id="{2EFF5A89-03FD-51A1-C721-F9713E6C5F7D}"/>
                  </a:ext>
                </a:extLst>
              </p:cNvPr>
              <p:cNvPicPr/>
              <p:nvPr/>
            </p:nvPicPr>
            <p:blipFill>
              <a:blip r:embed="rId15"/>
              <a:stretch>
                <a:fillRect/>
              </a:stretch>
            </p:blipFill>
            <p:spPr>
              <a:xfrm>
                <a:off x="1313755" y="3668590"/>
                <a:ext cx="719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Mürekkep 18">
                <a:extLst>
                  <a:ext uri="{FF2B5EF4-FFF2-40B4-BE49-F238E27FC236}">
                    <a16:creationId xmlns:a16="http://schemas.microsoft.com/office/drawing/2014/main" id="{B7A8C903-B4FD-C6C6-850C-D0B25934DE15}"/>
                  </a:ext>
                </a:extLst>
              </p14:cNvPr>
              <p14:cNvContentPartPr/>
              <p14:nvPr/>
            </p14:nvContentPartPr>
            <p14:xfrm>
              <a:off x="595195" y="4494070"/>
              <a:ext cx="1328400" cy="360"/>
            </p14:xfrm>
          </p:contentPart>
        </mc:Choice>
        <mc:Fallback xmlns="">
          <p:pic>
            <p:nvPicPr>
              <p:cNvPr id="19" name="Mürekkep 18">
                <a:extLst>
                  <a:ext uri="{FF2B5EF4-FFF2-40B4-BE49-F238E27FC236}">
                    <a16:creationId xmlns:a16="http://schemas.microsoft.com/office/drawing/2014/main" id="{B7A8C903-B4FD-C6C6-850C-D0B25934DE15}"/>
                  </a:ext>
                </a:extLst>
              </p:cNvPr>
              <p:cNvPicPr/>
              <p:nvPr/>
            </p:nvPicPr>
            <p:blipFill>
              <a:blip r:embed="rId17"/>
              <a:stretch>
                <a:fillRect/>
              </a:stretch>
            </p:blipFill>
            <p:spPr>
              <a:xfrm>
                <a:off x="589075" y="4487950"/>
                <a:ext cx="1340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Mürekkep 19">
                <a:extLst>
                  <a:ext uri="{FF2B5EF4-FFF2-40B4-BE49-F238E27FC236}">
                    <a16:creationId xmlns:a16="http://schemas.microsoft.com/office/drawing/2014/main" id="{C1BD478E-A1DE-B5B2-A9E9-929534E405AA}"/>
                  </a:ext>
                </a:extLst>
              </p14:cNvPr>
              <p14:cNvContentPartPr/>
              <p14:nvPr/>
            </p14:nvContentPartPr>
            <p14:xfrm>
              <a:off x="655315" y="3868390"/>
              <a:ext cx="194400" cy="209520"/>
            </p14:xfrm>
          </p:contentPart>
        </mc:Choice>
        <mc:Fallback xmlns="">
          <p:pic>
            <p:nvPicPr>
              <p:cNvPr id="20" name="Mürekkep 19">
                <a:extLst>
                  <a:ext uri="{FF2B5EF4-FFF2-40B4-BE49-F238E27FC236}">
                    <a16:creationId xmlns:a16="http://schemas.microsoft.com/office/drawing/2014/main" id="{C1BD478E-A1DE-B5B2-A9E9-929534E405AA}"/>
                  </a:ext>
                </a:extLst>
              </p:cNvPr>
              <p:cNvPicPr/>
              <p:nvPr/>
            </p:nvPicPr>
            <p:blipFill>
              <a:blip r:embed="rId19"/>
              <a:stretch>
                <a:fillRect/>
              </a:stretch>
            </p:blipFill>
            <p:spPr>
              <a:xfrm>
                <a:off x="649195" y="3862270"/>
                <a:ext cx="2066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Mürekkep 21">
                <a:extLst>
                  <a:ext uri="{FF2B5EF4-FFF2-40B4-BE49-F238E27FC236}">
                    <a16:creationId xmlns:a16="http://schemas.microsoft.com/office/drawing/2014/main" id="{0D77F79E-0B2B-2CD4-59DA-F20E2DFFACCC}"/>
                  </a:ext>
                </a:extLst>
              </p14:cNvPr>
              <p14:cNvContentPartPr/>
              <p14:nvPr/>
            </p14:nvContentPartPr>
            <p14:xfrm>
              <a:off x="2941906" y="5264830"/>
              <a:ext cx="2821680" cy="720"/>
            </p14:xfrm>
          </p:contentPart>
        </mc:Choice>
        <mc:Fallback xmlns="">
          <p:pic>
            <p:nvPicPr>
              <p:cNvPr id="22" name="Mürekkep 21">
                <a:extLst>
                  <a:ext uri="{FF2B5EF4-FFF2-40B4-BE49-F238E27FC236}">
                    <a16:creationId xmlns:a16="http://schemas.microsoft.com/office/drawing/2014/main" id="{0D77F79E-0B2B-2CD4-59DA-F20E2DFFACCC}"/>
                  </a:ext>
                </a:extLst>
              </p:cNvPr>
              <p:cNvPicPr/>
              <p:nvPr/>
            </p:nvPicPr>
            <p:blipFill>
              <a:blip r:embed="rId21"/>
              <a:stretch>
                <a:fillRect/>
              </a:stretch>
            </p:blipFill>
            <p:spPr>
              <a:xfrm>
                <a:off x="2935786" y="5252590"/>
                <a:ext cx="2833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Mürekkep 23">
                <a:extLst>
                  <a:ext uri="{FF2B5EF4-FFF2-40B4-BE49-F238E27FC236}">
                    <a16:creationId xmlns:a16="http://schemas.microsoft.com/office/drawing/2014/main" id="{47872F6B-E55D-9623-98A6-2AEE39BBF360}"/>
                  </a:ext>
                </a:extLst>
              </p14:cNvPr>
              <p14:cNvContentPartPr/>
              <p14:nvPr/>
            </p14:nvContentPartPr>
            <p14:xfrm>
              <a:off x="6322255" y="6064057"/>
              <a:ext cx="5487480" cy="720"/>
            </p14:xfrm>
          </p:contentPart>
        </mc:Choice>
        <mc:Fallback xmlns="">
          <p:pic>
            <p:nvPicPr>
              <p:cNvPr id="24" name="Mürekkep 23">
                <a:extLst>
                  <a:ext uri="{FF2B5EF4-FFF2-40B4-BE49-F238E27FC236}">
                    <a16:creationId xmlns:a16="http://schemas.microsoft.com/office/drawing/2014/main" id="{47872F6B-E55D-9623-98A6-2AEE39BBF360}"/>
                  </a:ext>
                </a:extLst>
              </p:cNvPr>
              <p:cNvPicPr/>
              <p:nvPr/>
            </p:nvPicPr>
            <p:blipFill>
              <a:blip r:embed="rId23"/>
              <a:stretch>
                <a:fillRect/>
              </a:stretch>
            </p:blipFill>
            <p:spPr>
              <a:xfrm>
                <a:off x="6316135" y="6051817"/>
                <a:ext cx="5499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Mürekkep 24">
                <a:extLst>
                  <a:ext uri="{FF2B5EF4-FFF2-40B4-BE49-F238E27FC236}">
                    <a16:creationId xmlns:a16="http://schemas.microsoft.com/office/drawing/2014/main" id="{75108986-C330-E933-5566-1C8E34C96B08}"/>
                  </a:ext>
                </a:extLst>
              </p14:cNvPr>
              <p14:cNvContentPartPr/>
              <p14:nvPr/>
            </p14:nvContentPartPr>
            <p14:xfrm>
              <a:off x="560275" y="5140990"/>
              <a:ext cx="248400" cy="249120"/>
            </p14:xfrm>
          </p:contentPart>
        </mc:Choice>
        <mc:Fallback xmlns="">
          <p:pic>
            <p:nvPicPr>
              <p:cNvPr id="25" name="Mürekkep 24">
                <a:extLst>
                  <a:ext uri="{FF2B5EF4-FFF2-40B4-BE49-F238E27FC236}">
                    <a16:creationId xmlns:a16="http://schemas.microsoft.com/office/drawing/2014/main" id="{75108986-C330-E933-5566-1C8E34C96B08}"/>
                  </a:ext>
                </a:extLst>
              </p:cNvPr>
              <p:cNvPicPr/>
              <p:nvPr/>
            </p:nvPicPr>
            <p:blipFill>
              <a:blip r:embed="rId25"/>
              <a:stretch>
                <a:fillRect/>
              </a:stretch>
            </p:blipFill>
            <p:spPr>
              <a:xfrm>
                <a:off x="554155" y="5134870"/>
                <a:ext cx="260640" cy="261360"/>
              </a:xfrm>
              <a:prstGeom prst="rect">
                <a:avLst/>
              </a:prstGeom>
            </p:spPr>
          </p:pic>
        </mc:Fallback>
      </mc:AlternateContent>
      <p:grpSp>
        <p:nvGrpSpPr>
          <p:cNvPr id="29" name="Grup 28">
            <a:extLst>
              <a:ext uri="{FF2B5EF4-FFF2-40B4-BE49-F238E27FC236}">
                <a16:creationId xmlns:a16="http://schemas.microsoft.com/office/drawing/2014/main" id="{96CD99C3-E516-437D-F98D-7FF7F88BCFE5}"/>
              </a:ext>
            </a:extLst>
          </p:cNvPr>
          <p:cNvGrpSpPr/>
          <p:nvPr/>
        </p:nvGrpSpPr>
        <p:grpSpPr>
          <a:xfrm>
            <a:off x="9621337" y="4566790"/>
            <a:ext cx="346320" cy="1148400"/>
            <a:chOff x="8720035" y="4320910"/>
            <a:chExt cx="346320" cy="1148400"/>
          </a:xfrm>
        </p:grpSpPr>
        <mc:AlternateContent xmlns:mc="http://schemas.openxmlformats.org/markup-compatibility/2006" xmlns:p14="http://schemas.microsoft.com/office/powerpoint/2010/main">
          <mc:Choice Requires="p14">
            <p:contentPart p14:bwMode="auto" r:id="rId26">
              <p14:nvContentPartPr>
                <p14:cNvPr id="26" name="Mürekkep 25">
                  <a:extLst>
                    <a:ext uri="{FF2B5EF4-FFF2-40B4-BE49-F238E27FC236}">
                      <a16:creationId xmlns:a16="http://schemas.microsoft.com/office/drawing/2014/main" id="{2F509EC3-82DA-3CFE-6FA7-69A7E9F58A3C}"/>
                    </a:ext>
                  </a:extLst>
                </p14:cNvPr>
                <p14:cNvContentPartPr/>
                <p14:nvPr/>
              </p14:nvContentPartPr>
              <p14:xfrm>
                <a:off x="8720035" y="4554190"/>
                <a:ext cx="165960" cy="915120"/>
              </p14:xfrm>
            </p:contentPart>
          </mc:Choice>
          <mc:Fallback xmlns="">
            <p:pic>
              <p:nvPicPr>
                <p:cNvPr id="26" name="Mürekkep 25">
                  <a:extLst>
                    <a:ext uri="{FF2B5EF4-FFF2-40B4-BE49-F238E27FC236}">
                      <a16:creationId xmlns:a16="http://schemas.microsoft.com/office/drawing/2014/main" id="{2F509EC3-82DA-3CFE-6FA7-69A7E9F58A3C}"/>
                    </a:ext>
                  </a:extLst>
                </p:cNvPr>
                <p:cNvPicPr/>
                <p:nvPr/>
              </p:nvPicPr>
              <p:blipFill>
                <a:blip r:embed="rId27"/>
                <a:stretch>
                  <a:fillRect/>
                </a:stretch>
              </p:blipFill>
              <p:spPr>
                <a:xfrm>
                  <a:off x="8713915" y="4548070"/>
                  <a:ext cx="178200"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Mürekkep 26">
                  <a:extLst>
                    <a:ext uri="{FF2B5EF4-FFF2-40B4-BE49-F238E27FC236}">
                      <a16:creationId xmlns:a16="http://schemas.microsoft.com/office/drawing/2014/main" id="{75C37E3B-8EF2-5471-B8C7-59C13DBD2901}"/>
                    </a:ext>
                  </a:extLst>
                </p14:cNvPr>
                <p14:cNvContentPartPr/>
                <p14:nvPr/>
              </p14:nvContentPartPr>
              <p14:xfrm>
                <a:off x="8902195" y="4320910"/>
                <a:ext cx="126720" cy="399960"/>
              </p14:xfrm>
            </p:contentPart>
          </mc:Choice>
          <mc:Fallback xmlns="">
            <p:pic>
              <p:nvPicPr>
                <p:cNvPr id="27" name="Mürekkep 26">
                  <a:extLst>
                    <a:ext uri="{FF2B5EF4-FFF2-40B4-BE49-F238E27FC236}">
                      <a16:creationId xmlns:a16="http://schemas.microsoft.com/office/drawing/2014/main" id="{75C37E3B-8EF2-5471-B8C7-59C13DBD2901}"/>
                    </a:ext>
                  </a:extLst>
                </p:cNvPr>
                <p:cNvPicPr/>
                <p:nvPr/>
              </p:nvPicPr>
              <p:blipFill>
                <a:blip r:embed="rId29"/>
                <a:stretch>
                  <a:fillRect/>
                </a:stretch>
              </p:blipFill>
              <p:spPr>
                <a:xfrm>
                  <a:off x="8896075" y="4314790"/>
                  <a:ext cx="13896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Mürekkep 27">
                  <a:extLst>
                    <a:ext uri="{FF2B5EF4-FFF2-40B4-BE49-F238E27FC236}">
                      <a16:creationId xmlns:a16="http://schemas.microsoft.com/office/drawing/2014/main" id="{8B8117D7-0B42-7CE4-36A4-52CD80791068}"/>
                    </a:ext>
                  </a:extLst>
                </p14:cNvPr>
                <p14:cNvContentPartPr/>
                <p14:nvPr/>
              </p14:nvContentPartPr>
              <p14:xfrm>
                <a:off x="9065995" y="4873510"/>
                <a:ext cx="360" cy="360"/>
              </p14:xfrm>
            </p:contentPart>
          </mc:Choice>
          <mc:Fallback xmlns="">
            <p:pic>
              <p:nvPicPr>
                <p:cNvPr id="28" name="Mürekkep 27">
                  <a:extLst>
                    <a:ext uri="{FF2B5EF4-FFF2-40B4-BE49-F238E27FC236}">
                      <a16:creationId xmlns:a16="http://schemas.microsoft.com/office/drawing/2014/main" id="{8B8117D7-0B42-7CE4-36A4-52CD80791068}"/>
                    </a:ext>
                  </a:extLst>
                </p:cNvPr>
                <p:cNvPicPr/>
                <p:nvPr/>
              </p:nvPicPr>
              <p:blipFill>
                <a:blip r:embed="rId31"/>
                <a:stretch>
                  <a:fillRect/>
                </a:stretch>
              </p:blipFill>
              <p:spPr>
                <a:xfrm>
                  <a:off x="9059875" y="4867390"/>
                  <a:ext cx="12600" cy="12600"/>
                </a:xfrm>
                <a:prstGeom prst="rect">
                  <a:avLst/>
                </a:prstGeom>
              </p:spPr>
            </p:pic>
          </mc:Fallback>
        </mc:AlternateContent>
      </p:grpSp>
      <p:sp>
        <p:nvSpPr>
          <p:cNvPr id="5" name="Slayt Numarası Yer Tutucusu 4">
            <a:extLst>
              <a:ext uri="{FF2B5EF4-FFF2-40B4-BE49-F238E27FC236}">
                <a16:creationId xmlns:a16="http://schemas.microsoft.com/office/drawing/2014/main" id="{E970FC4B-6EC6-8405-B697-CDE25944962F}"/>
              </a:ext>
            </a:extLst>
          </p:cNvPr>
          <p:cNvSpPr>
            <a:spLocks noGrp="1"/>
          </p:cNvSpPr>
          <p:nvPr>
            <p:ph type="sldNum" sz="quarter" idx="12"/>
          </p:nvPr>
        </p:nvSpPr>
        <p:spPr/>
        <p:txBody>
          <a:bodyPr/>
          <a:lstStyle/>
          <a:p>
            <a:fld id="{2CEB5BB1-9E20-481F-B7EE-B089C484B85F}" type="slidenum">
              <a:rPr lang="tr-TR" smtClean="0"/>
              <a:t>13</a:t>
            </a:fld>
            <a:endParaRPr lang="tr-TR" dirty="0"/>
          </a:p>
        </p:txBody>
      </p:sp>
    </p:spTree>
    <p:extLst>
      <p:ext uri="{BB962C8B-B14F-4D97-AF65-F5344CB8AC3E}">
        <p14:creationId xmlns:p14="http://schemas.microsoft.com/office/powerpoint/2010/main" val="20985257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70B8DE7-DA20-0556-3AE3-098CAC2C48C7}"/>
              </a:ext>
            </a:extLst>
          </p:cNvPr>
          <p:cNvSpPr txBox="1"/>
          <p:nvPr/>
        </p:nvSpPr>
        <p:spPr>
          <a:xfrm>
            <a:off x="534838" y="443555"/>
            <a:ext cx="11153954" cy="3693319"/>
          </a:xfrm>
          <a:prstGeom prst="rect">
            <a:avLst/>
          </a:prstGeom>
          <a:noFill/>
        </p:spPr>
        <p:txBody>
          <a:bodyPr wrap="square">
            <a:spAutoFit/>
          </a:bodyPr>
          <a:lstStyle/>
          <a:p>
            <a:pPr algn="just"/>
            <a:r>
              <a:rPr lang="tr-TR" sz="1800" b="0" i="0" u="none" strike="noStrike" baseline="0" dirty="0">
                <a:latin typeface="Times New Roman" panose="02020603050405020304" pitchFamily="18" charset="0"/>
                <a:cs typeface="Times New Roman" panose="02020603050405020304" pitchFamily="18" charset="0"/>
              </a:rPr>
              <a:t>	- Bakanlar Kurulu Kararında </a:t>
            </a:r>
            <a:r>
              <a:rPr lang="tr-TR" sz="1800" b="1" i="0" u="none" strike="noStrike" baseline="0" dirty="0">
                <a:latin typeface="Times New Roman" panose="02020603050405020304" pitchFamily="18" charset="0"/>
                <a:cs typeface="Times New Roman" panose="02020603050405020304" pitchFamily="18" charset="0"/>
              </a:rPr>
              <a:t>genel indirim oranı </a:t>
            </a:r>
            <a:r>
              <a:rPr lang="tr-TR" sz="1800" b="1" i="0" u="none" strike="noStrike" baseline="0" dirty="0">
                <a:highlight>
                  <a:srgbClr val="00FFFF"/>
                </a:highlight>
                <a:latin typeface="Times New Roman" panose="02020603050405020304" pitchFamily="18" charset="0"/>
                <a:cs typeface="Times New Roman" panose="02020603050405020304" pitchFamily="18" charset="0"/>
              </a:rPr>
              <a:t>%50 </a:t>
            </a:r>
            <a:r>
              <a:rPr lang="tr-TR" sz="1800" b="1" i="0" u="none" strike="noStrike" baseline="0" dirty="0">
                <a:latin typeface="Times New Roman" panose="02020603050405020304" pitchFamily="18" charset="0"/>
                <a:cs typeface="Times New Roman" panose="02020603050405020304" pitchFamily="18" charset="0"/>
              </a:rPr>
              <a:t>olarak belirlenmiş </a:t>
            </a:r>
            <a:r>
              <a:rPr lang="tr-TR" sz="1800" b="0" i="0" u="none" strike="noStrike" baseline="0" dirty="0">
                <a:latin typeface="Times New Roman" panose="02020603050405020304" pitchFamily="18" charset="0"/>
                <a:cs typeface="Times New Roman" panose="02020603050405020304" pitchFamily="18" charset="0"/>
              </a:rPr>
              <a:t>olup </a:t>
            </a:r>
            <a:r>
              <a:rPr lang="tr-TR" sz="1800" b="1" i="0" u="none" strike="noStrike" baseline="0" dirty="0">
                <a:latin typeface="Times New Roman" panose="02020603050405020304" pitchFamily="18" charset="0"/>
                <a:cs typeface="Times New Roman" panose="02020603050405020304" pitchFamily="18" charset="0"/>
              </a:rPr>
              <a:t>durumlarına göre </a:t>
            </a:r>
            <a:r>
              <a:rPr lang="tr-TR" sz="1800" b="0" i="0" u="none" strike="noStrike" baseline="0" dirty="0">
                <a:latin typeface="Times New Roman" panose="02020603050405020304" pitchFamily="18" charset="0"/>
                <a:cs typeface="Times New Roman" panose="02020603050405020304" pitchFamily="18" charset="0"/>
              </a:rPr>
              <a:t>sermaye şirketleri bu orana aşağıdaki oranları eklemek suretiyle indirim uygulamasından yararlanabileceklerdir.</a:t>
            </a:r>
          </a:p>
          <a:p>
            <a:pPr algn="just"/>
            <a:endParaRPr lang="tr-TR" sz="1800" b="0" i="0" u="none" strike="noStrike" baseline="0"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1-</a:t>
            </a:r>
            <a:r>
              <a:rPr lang="tr-TR" u="sng" dirty="0">
                <a:latin typeface="Times New Roman" panose="02020603050405020304" pitchFamily="18" charset="0"/>
                <a:cs typeface="Times New Roman" panose="02020603050405020304" pitchFamily="18" charset="0"/>
              </a:rPr>
              <a:t> </a:t>
            </a:r>
            <a:r>
              <a:rPr lang="tr-TR" sz="1800" b="1" i="0" u="sng" strike="noStrike" baseline="0" dirty="0">
                <a:latin typeface="Times New Roman" panose="02020603050405020304" pitchFamily="18" charset="0"/>
                <a:cs typeface="Times New Roman" panose="02020603050405020304" pitchFamily="18" charset="0"/>
              </a:rPr>
              <a:t>Payları borsada işlem gören halka açık sermaye şirketlerinde indirim oranı</a:t>
            </a:r>
            <a:r>
              <a:rPr lang="tr-TR" sz="1800" b="0" i="0" u="sng"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indirimden yararlanılan yılın </a:t>
            </a:r>
            <a:r>
              <a:rPr lang="tr-TR" sz="1800" b="1" i="0" u="sng" strike="noStrike" baseline="0" dirty="0">
                <a:latin typeface="Times New Roman" panose="02020603050405020304" pitchFamily="18" charset="0"/>
                <a:cs typeface="Times New Roman" panose="02020603050405020304" pitchFamily="18" charset="0"/>
              </a:rPr>
              <a:t>SON GÜNÜ İTİBARIYLA, Merkezi Kayıt Kuruluşu A.Ş. </a:t>
            </a:r>
            <a:r>
              <a:rPr lang="tr-TR" b="1" u="sng" dirty="0">
                <a:latin typeface="Times New Roman" panose="02020603050405020304" pitchFamily="18" charset="0"/>
                <a:cs typeface="Times New Roman" panose="02020603050405020304" pitchFamily="18" charset="0"/>
              </a:rPr>
              <a:t>n</a:t>
            </a:r>
            <a:r>
              <a:rPr lang="tr-TR" sz="1800" b="1" i="0" u="sng" strike="noStrike" baseline="0" dirty="0">
                <a:latin typeface="Times New Roman" panose="02020603050405020304" pitchFamily="18" charset="0"/>
                <a:cs typeface="Times New Roman" panose="02020603050405020304" pitchFamily="18" charset="0"/>
              </a:rPr>
              <a:t>ezdinde </a:t>
            </a:r>
            <a:r>
              <a:rPr lang="tr-TR" sz="1800" b="1" i="0" u="sng" strike="noStrike" baseline="0" dirty="0">
                <a:highlight>
                  <a:srgbClr val="FFFF00"/>
                </a:highlight>
                <a:latin typeface="Times New Roman" panose="02020603050405020304" pitchFamily="18" charset="0"/>
                <a:cs typeface="Times New Roman" panose="02020603050405020304" pitchFamily="18" charset="0"/>
              </a:rPr>
              <a:t>borsada işlem görebilir nitelikte pay</a:t>
            </a:r>
            <a:r>
              <a:rPr lang="tr-TR" sz="1800" b="0" i="0" u="sng" strike="noStrike" baseline="0" dirty="0">
                <a:highlight>
                  <a:srgbClr val="FFFF00"/>
                </a:highlight>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olarak izlenen payların </a:t>
            </a:r>
            <a:r>
              <a:rPr lang="tr-TR" sz="1800" b="0" i="0" u="none" strike="noStrike" baseline="0" dirty="0">
                <a:highlight>
                  <a:srgbClr val="FFFF00"/>
                </a:highlight>
                <a:latin typeface="Times New Roman" panose="02020603050405020304" pitchFamily="18" charset="0"/>
                <a:cs typeface="Times New Roman" panose="02020603050405020304" pitchFamily="18" charset="0"/>
              </a:rPr>
              <a:t>nominal tutarının </a:t>
            </a:r>
            <a:r>
              <a:rPr lang="tr-TR" sz="1800" b="0" i="0" u="none" strike="noStrike" baseline="0" dirty="0">
                <a:latin typeface="Times New Roman" panose="02020603050405020304" pitchFamily="18" charset="0"/>
                <a:cs typeface="Times New Roman" panose="02020603050405020304" pitchFamily="18" charset="0"/>
              </a:rPr>
              <a:t>ticaret siciline tescil edilmiş olan ödenmiş veya çıkarılmış sermayeye oranı;</a:t>
            </a:r>
          </a:p>
          <a:p>
            <a:pPr algn="just"/>
            <a:endParaRPr lang="tr-TR" sz="1800" b="0" i="0" u="none" strike="noStrike" baseline="0" dirty="0">
              <a:latin typeface="Times New Roman" panose="02020603050405020304" pitchFamily="18" charset="0"/>
              <a:cs typeface="Times New Roman" panose="02020603050405020304" pitchFamily="18" charset="0"/>
            </a:endParaRPr>
          </a:p>
          <a:p>
            <a:pPr algn="just"/>
            <a:r>
              <a:rPr lang="tr-TR" sz="1800" b="0" i="0" u="none" strike="noStrike" baseline="0" dirty="0">
                <a:latin typeface="Times New Roman" panose="02020603050405020304" pitchFamily="18" charset="0"/>
                <a:cs typeface="Times New Roman" panose="02020603050405020304" pitchFamily="18" charset="0"/>
              </a:rPr>
              <a:t>	%50 </a:t>
            </a:r>
            <a:r>
              <a:rPr lang="tr-TR" sz="1800" b="0" i="0" u="sng" strike="noStrike" baseline="0" dirty="0">
                <a:latin typeface="Times New Roman" panose="02020603050405020304" pitchFamily="18" charset="0"/>
                <a:cs typeface="Times New Roman" panose="02020603050405020304" pitchFamily="18" charset="0"/>
              </a:rPr>
              <a:t>ve</a:t>
            </a:r>
            <a:r>
              <a:rPr lang="tr-TR" sz="1800" b="0" i="0" u="none" strike="noStrike" baseline="0" dirty="0">
                <a:latin typeface="Times New Roman" panose="02020603050405020304" pitchFamily="18" charset="0"/>
                <a:cs typeface="Times New Roman" panose="02020603050405020304" pitchFamily="18" charset="0"/>
              </a:rPr>
              <a:t> daha az olan şirketler için </a:t>
            </a:r>
            <a:r>
              <a:rPr lang="tr-TR" sz="1800" b="1" i="0" u="sng" strike="noStrike" baseline="0" dirty="0">
                <a:latin typeface="Times New Roman" panose="02020603050405020304" pitchFamily="18" charset="0"/>
                <a:cs typeface="Times New Roman" panose="02020603050405020304" pitchFamily="18" charset="0"/>
              </a:rPr>
              <a:t>25 puan</a:t>
            </a:r>
            <a:r>
              <a:rPr lang="tr-TR" sz="1800" b="0" i="0" u="sng" strike="noStrike" baseline="0" dirty="0">
                <a:latin typeface="Times New Roman" panose="02020603050405020304" pitchFamily="18" charset="0"/>
                <a:cs typeface="Times New Roman" panose="02020603050405020304" pitchFamily="18" charset="0"/>
              </a:rPr>
              <a:t>,</a:t>
            </a:r>
          </a:p>
          <a:p>
            <a:pPr algn="just"/>
            <a:endParaRPr lang="tr-TR" sz="1800" b="0" i="0" u="sng" strike="noStrike" baseline="0" dirty="0">
              <a:latin typeface="Times New Roman" panose="02020603050405020304" pitchFamily="18" charset="0"/>
              <a:cs typeface="Times New Roman" panose="02020603050405020304" pitchFamily="18" charset="0"/>
            </a:endParaRPr>
          </a:p>
          <a:p>
            <a:pPr algn="just"/>
            <a:r>
              <a:rPr lang="tr-TR" sz="1800" b="0" i="0" u="none" strike="noStrike" baseline="0" dirty="0">
                <a:latin typeface="Times New Roman" panose="02020603050405020304" pitchFamily="18" charset="0"/>
                <a:cs typeface="Times New Roman" panose="02020603050405020304" pitchFamily="18" charset="0"/>
              </a:rPr>
              <a:t>	%50’nin üzerinde olan şirketler için ise </a:t>
            </a:r>
            <a:r>
              <a:rPr lang="tr-TR" sz="1800" b="1" i="0" u="sng" strike="noStrike" baseline="0" dirty="0">
                <a:latin typeface="Times New Roman" panose="02020603050405020304" pitchFamily="18" charset="0"/>
                <a:cs typeface="Times New Roman" panose="02020603050405020304" pitchFamily="18" charset="0"/>
              </a:rPr>
              <a:t>50 puan</a:t>
            </a:r>
            <a:r>
              <a:rPr lang="tr-TR" sz="1800" b="0" i="0" u="sng" strike="noStrike" baseline="0" dirty="0">
                <a:latin typeface="Times New Roman" panose="02020603050405020304" pitchFamily="18" charset="0"/>
                <a:cs typeface="Times New Roman" panose="02020603050405020304" pitchFamily="18" charset="0"/>
              </a:rPr>
              <a:t>,</a:t>
            </a:r>
          </a:p>
          <a:p>
            <a:pPr algn="just"/>
            <a:endParaRPr lang="tr-TR" sz="1800" b="0" i="0" u="none" strike="noStrike" baseline="0" dirty="0">
              <a:latin typeface="Times New Roman" panose="02020603050405020304" pitchFamily="18" charset="0"/>
              <a:cs typeface="Times New Roman" panose="02020603050405020304" pitchFamily="18" charset="0"/>
            </a:endParaRPr>
          </a:p>
          <a:p>
            <a:pPr algn="just"/>
            <a:r>
              <a:rPr lang="tr-TR" sz="1800" b="1" i="0" u="none" strike="noStrike" baseline="0" dirty="0">
                <a:latin typeface="Times New Roman" panose="02020603050405020304" pitchFamily="18" charset="0"/>
                <a:cs typeface="Times New Roman" panose="02020603050405020304" pitchFamily="18" charset="0"/>
              </a:rPr>
              <a:t>	</a:t>
            </a:r>
            <a:r>
              <a:rPr lang="tr-TR" sz="1800" b="1" i="0" u="sng" strike="noStrike" baseline="0" dirty="0">
                <a:latin typeface="Times New Roman" panose="02020603050405020304" pitchFamily="18" charset="0"/>
                <a:cs typeface="Times New Roman" panose="02020603050405020304" pitchFamily="18" charset="0"/>
              </a:rPr>
              <a:t>ilave edilmek suretiyle uygulanacaktır. </a:t>
            </a:r>
            <a:r>
              <a:rPr lang="tr-TR" b="1" u="sng" dirty="0">
                <a:latin typeface="Times New Roman" panose="02020603050405020304" pitchFamily="18" charset="0"/>
                <a:cs typeface="Times New Roman" panose="02020603050405020304" pitchFamily="18" charset="0"/>
              </a:rPr>
              <a:t>(Yani 25 veya 50 + 50)</a:t>
            </a:r>
            <a:endParaRPr lang="tr-TR" sz="1800" b="1" i="0" u="sng" strike="noStrike" baseline="0" dirty="0">
              <a:latin typeface="Times New Roman" panose="02020603050405020304" pitchFamily="18" charset="0"/>
              <a:cs typeface="Times New Roman" panose="02020603050405020304" pitchFamily="18" charset="0"/>
            </a:endParaRPr>
          </a:p>
          <a:p>
            <a:pPr algn="just"/>
            <a:endParaRPr lang="tr-TR" b="1" dirty="0">
              <a:latin typeface="Times New Roman" panose="02020603050405020304" pitchFamily="18" charset="0"/>
              <a:cs typeface="Times New Roman" panose="02020603050405020304" pitchFamily="18" charset="0"/>
            </a:endParaRPr>
          </a:p>
        </p:txBody>
      </p:sp>
      <p:sp>
        <p:nvSpPr>
          <p:cNvPr id="3" name="Slayt Numarası Yer Tutucusu 1">
            <a:extLst>
              <a:ext uri="{FF2B5EF4-FFF2-40B4-BE49-F238E27FC236}">
                <a16:creationId xmlns:a16="http://schemas.microsoft.com/office/drawing/2014/main" id="{878CABFB-2126-D40B-6EF0-4A2CE741426B}"/>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130</a:t>
            </a:fld>
            <a:endParaRPr lang="tr-TR"/>
          </a:p>
        </p:txBody>
      </p:sp>
      <p:sp>
        <p:nvSpPr>
          <p:cNvPr id="4" name="Dikdörtgen 3">
            <a:extLst>
              <a:ext uri="{FF2B5EF4-FFF2-40B4-BE49-F238E27FC236}">
                <a16:creationId xmlns:a16="http://schemas.microsoft.com/office/drawing/2014/main" id="{22FE5A2D-6983-9B4D-E455-9BBF961C1625}"/>
              </a:ext>
            </a:extLst>
          </p:cNvPr>
          <p:cNvSpPr/>
          <p:nvPr/>
        </p:nvSpPr>
        <p:spPr>
          <a:xfrm>
            <a:off x="534839" y="4413873"/>
            <a:ext cx="11153953" cy="1665478"/>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Times New Roman" panose="02020603050405020304" pitchFamily="18" charset="0"/>
                <a:cs typeface="Times New Roman" panose="02020603050405020304" pitchFamily="18" charset="0"/>
              </a:rPr>
              <a:t>	</a:t>
            </a:r>
            <a:r>
              <a:rPr lang="tr-TR" sz="2000" b="1" u="sng" dirty="0">
                <a:solidFill>
                  <a:schemeClr val="tx1"/>
                </a:solidFill>
                <a:latin typeface="Times New Roman" panose="02020603050405020304" pitchFamily="18" charset="0"/>
                <a:cs typeface="Times New Roman" panose="02020603050405020304" pitchFamily="18" charset="0"/>
              </a:rPr>
              <a:t>2-</a:t>
            </a:r>
            <a:r>
              <a:rPr lang="tr-TR" sz="2000" dirty="0">
                <a:solidFill>
                  <a:schemeClr val="tx1"/>
                </a:solidFill>
                <a:latin typeface="Times New Roman" panose="02020603050405020304" pitchFamily="18" charset="0"/>
                <a:cs typeface="Times New Roman" panose="02020603050405020304" pitchFamily="18" charset="0"/>
              </a:rPr>
              <a:t> Nakdi olarak artırılan sermayenin, </a:t>
            </a:r>
            <a:r>
              <a:rPr lang="tr-TR" sz="2000" b="1" u="sng" dirty="0">
                <a:solidFill>
                  <a:schemeClr val="tx1"/>
                </a:solidFill>
                <a:latin typeface="Times New Roman" panose="02020603050405020304" pitchFamily="18" charset="0"/>
                <a:cs typeface="Times New Roman" panose="02020603050405020304" pitchFamily="18" charset="0"/>
              </a:rPr>
              <a:t>yatırım teşvik belgeli üretim ve sanayi tesisleri ile bu tesislere ait makine ve teçhizat yatırımlarında ve/veya bu tesislerin inşasına tahsis edilen arsa ve arazi yatırımlarında kullanılması durumunda,</a:t>
            </a:r>
            <a:r>
              <a:rPr lang="tr-TR" sz="2000" dirty="0">
                <a:solidFill>
                  <a:schemeClr val="tx1"/>
                </a:solidFill>
                <a:latin typeface="Times New Roman" panose="02020603050405020304" pitchFamily="18" charset="0"/>
                <a:cs typeface="Times New Roman" panose="02020603050405020304" pitchFamily="18" charset="0"/>
              </a:rPr>
              <a:t> yatırım teşvik belgesinde yer alan sabit yatırım tutarı ile sınırlı olmak üzere, </a:t>
            </a:r>
            <a:r>
              <a:rPr lang="tr-TR" sz="2000" b="1" u="sng" dirty="0">
                <a:solidFill>
                  <a:schemeClr val="tx1"/>
                </a:solidFill>
                <a:latin typeface="Times New Roman" panose="02020603050405020304" pitchFamily="18" charset="0"/>
                <a:cs typeface="Times New Roman" panose="02020603050405020304" pitchFamily="18" charset="0"/>
              </a:rPr>
              <a:t>25 puan ilave </a:t>
            </a:r>
            <a:r>
              <a:rPr lang="tr-TR" sz="2000" dirty="0">
                <a:solidFill>
                  <a:schemeClr val="tx1"/>
                </a:solidFill>
                <a:latin typeface="Times New Roman" panose="02020603050405020304" pitchFamily="18" charset="0"/>
                <a:cs typeface="Times New Roman" panose="02020603050405020304" pitchFamily="18" charset="0"/>
              </a:rPr>
              <a:t>edilmek suretiyle söz konusu indirim uygulanacaktır. </a:t>
            </a:r>
            <a:r>
              <a:rPr lang="tr-TR" sz="2000" b="1" dirty="0">
                <a:solidFill>
                  <a:schemeClr val="tx1"/>
                </a:solidFill>
                <a:latin typeface="Times New Roman" panose="02020603050405020304" pitchFamily="18" charset="0"/>
                <a:cs typeface="Times New Roman" panose="02020603050405020304" pitchFamily="18" charset="0"/>
              </a:rPr>
              <a:t>İKİ GÖRÜŞ VAR</a:t>
            </a:r>
            <a:endParaRPr lang="tr-TR" sz="2000" dirty="0">
              <a:solidFill>
                <a:schemeClr val="tx1"/>
              </a:solidFill>
            </a:endParaRPr>
          </a:p>
        </p:txBody>
      </p:sp>
      <p:sp>
        <p:nvSpPr>
          <p:cNvPr id="5" name="Ok: Sola Bükülü 4">
            <a:extLst>
              <a:ext uri="{FF2B5EF4-FFF2-40B4-BE49-F238E27FC236}">
                <a16:creationId xmlns:a16="http://schemas.microsoft.com/office/drawing/2014/main" id="{96DA76E9-BE85-BB53-4077-4D921D859C90}"/>
              </a:ext>
            </a:extLst>
          </p:cNvPr>
          <p:cNvSpPr/>
          <p:nvPr/>
        </p:nvSpPr>
        <p:spPr>
          <a:xfrm>
            <a:off x="6328684" y="2559755"/>
            <a:ext cx="1362456" cy="68256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2843511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5E85D33-53A0-9C6A-01B3-DC12A2AD5C3D}"/>
              </a:ext>
            </a:extLst>
          </p:cNvPr>
          <p:cNvSpPr txBox="1"/>
          <p:nvPr/>
        </p:nvSpPr>
        <p:spPr>
          <a:xfrm>
            <a:off x="556404" y="1458496"/>
            <a:ext cx="10668000" cy="5262979"/>
          </a:xfrm>
          <a:prstGeom prst="rect">
            <a:avLst/>
          </a:prstGeom>
          <a:noFill/>
        </p:spPr>
        <p:txBody>
          <a:bodyPr wrap="square">
            <a:spAutoFit/>
          </a:bodyPr>
          <a:lstStyle/>
          <a:p>
            <a:pPr algn="just"/>
            <a:r>
              <a:rPr lang="tr-TR" sz="2400" dirty="0">
                <a:latin typeface="Times New Roman" panose="02020603050405020304" pitchFamily="18" charset="0"/>
                <a:cs typeface="Times New Roman" panose="02020603050405020304" pitchFamily="18" charset="0"/>
              </a:rPr>
              <a:t>	</a:t>
            </a:r>
            <a:r>
              <a:rPr lang="tr-TR" sz="2400" b="1" dirty="0">
                <a:highlight>
                  <a:srgbClr val="C0C0C0"/>
                </a:highlight>
                <a:latin typeface="Times New Roman" panose="02020603050405020304" pitchFamily="18" charset="0"/>
                <a:cs typeface="Times New Roman" panose="02020603050405020304" pitchFamily="18" charset="0"/>
              </a:rPr>
              <a:t>1-</a:t>
            </a:r>
            <a:r>
              <a:rPr lang="tr-TR" sz="240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Sermaye şirketlerine nakit dışındaki </a:t>
            </a:r>
            <a:r>
              <a:rPr lang="tr-TR" sz="2400" b="1" u="sng" dirty="0">
                <a:highlight>
                  <a:srgbClr val="00FFFF"/>
                </a:highlight>
                <a:latin typeface="Times New Roman" panose="02020603050405020304" pitchFamily="18" charset="0"/>
                <a:cs typeface="Times New Roman" panose="02020603050405020304" pitchFamily="18" charset="0"/>
              </a:rPr>
              <a:t>V</a:t>
            </a:r>
            <a:r>
              <a:rPr lang="tr-TR" sz="2400" b="1" i="0" u="sng" strike="noStrike" baseline="0" dirty="0">
                <a:highlight>
                  <a:srgbClr val="00FFFF"/>
                </a:highlight>
                <a:latin typeface="Times New Roman" panose="02020603050405020304" pitchFamily="18" charset="0"/>
                <a:cs typeface="Times New Roman" panose="02020603050405020304" pitchFamily="18" charset="0"/>
              </a:rPr>
              <a:t>arlık Devirlerinden </a:t>
            </a:r>
            <a:r>
              <a:rPr lang="tr-TR" sz="2400" b="0" i="0" u="none" strike="noStrike" baseline="0" dirty="0">
                <a:latin typeface="Times New Roman" panose="02020603050405020304" pitchFamily="18" charset="0"/>
                <a:cs typeface="Times New Roman" panose="02020603050405020304" pitchFamily="18" charset="0"/>
              </a:rPr>
              <a:t>kaynaklanan sermaye artışları, </a:t>
            </a:r>
            <a:r>
              <a:rPr lang="tr-TR" sz="2400" b="1" i="0" u="sng" strike="noStrike" baseline="0" dirty="0">
                <a:highlight>
                  <a:srgbClr val="00FFFF"/>
                </a:highlight>
                <a:latin typeface="Times New Roman" panose="02020603050405020304" pitchFamily="18" charset="0"/>
                <a:cs typeface="Times New Roman" panose="02020603050405020304" pitchFamily="18" charset="0"/>
              </a:rPr>
              <a:t>(AYNİ SERMAYE)</a:t>
            </a:r>
          </a:p>
          <a:p>
            <a:pPr algn="just"/>
            <a:endParaRPr lang="tr-TR" sz="2400" b="0" i="0" u="none" strike="noStrike" baseline="0" dirty="0">
              <a:highlight>
                <a:srgbClr val="00FFFF"/>
              </a:highlight>
              <a:latin typeface="Times New Roman" panose="02020603050405020304" pitchFamily="18" charset="0"/>
              <a:cs typeface="Times New Roman" panose="02020603050405020304" pitchFamily="18" charset="0"/>
            </a:endParaRPr>
          </a:p>
          <a:p>
            <a:pPr algn="just"/>
            <a:r>
              <a:rPr lang="tr-TR" sz="1200" dirty="0">
                <a:highlight>
                  <a:srgbClr val="00FFFF"/>
                </a:highlight>
                <a:latin typeface="Times New Roman" panose="02020603050405020304" pitchFamily="18" charset="0"/>
                <a:cs typeface="Times New Roman" panose="02020603050405020304" pitchFamily="18" charset="0"/>
              </a:rPr>
              <a:t>MADDE 127- (1) Kanunda aksine hüküm olmadıkça ticaret şirketlerine sermaye olarak; a) Para, alacak, kıymetli evrak ve sermaye şirketlerine ait paylar, b) Fikrî mülkiyet hakları, c) Taşınırlar ve her çeşit taşınmaz, d) Taşınır ve taşınmazların faydalanma ve kullanma hakları…</a:t>
            </a:r>
          </a:p>
          <a:p>
            <a:pPr algn="just"/>
            <a:endParaRPr lang="tr-TR" sz="1200" dirty="0">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	 Ayni sermaye konulabilecek malvarlığı unsurları MADDE 342- (1) Üzerlerinde sınırlı ayni bir hak, haciz ve tedbir bulunmayan, nakden değerlendirilebilen ve devrolunabilen, fikrî mülkiyet hakları ile sanal ortamlar da dâhil, malvarlığı unsurları ayni sermaye olarak konulabilir. Hizmet edimleri, kişisel emek, ticari itibar ve </a:t>
            </a:r>
            <a:r>
              <a:rPr lang="tr-TR" sz="1200" b="1" dirty="0">
                <a:latin typeface="Times New Roman" panose="02020603050405020304" pitchFamily="18" charset="0"/>
                <a:cs typeface="Times New Roman" panose="02020603050405020304" pitchFamily="18" charset="0"/>
              </a:rPr>
              <a:t>vadesi gelmemiş alacaklar sermaye olamaz.</a:t>
            </a:r>
            <a:endParaRPr lang="tr-TR" sz="1200" b="1" i="0" u="none" strike="noStrike" baseline="0" dirty="0">
              <a:latin typeface="Times New Roman" panose="02020603050405020304" pitchFamily="18" charset="0"/>
              <a:cs typeface="Times New Roman" panose="02020603050405020304" pitchFamily="18" charset="0"/>
            </a:endParaRPr>
          </a:p>
          <a:p>
            <a:pPr algn="just"/>
            <a:r>
              <a:rPr lang="tr-TR" sz="2400" b="0" i="0" u="none" strike="noStrike" baseline="0" dirty="0">
                <a:latin typeface="Times New Roman" panose="02020603050405020304" pitchFamily="18" charset="0"/>
                <a:cs typeface="Times New Roman" panose="02020603050405020304" pitchFamily="18" charset="0"/>
              </a:rPr>
              <a:t>	</a:t>
            </a:r>
            <a:r>
              <a:rPr lang="tr-TR" sz="2400" b="1" i="0" u="none" strike="noStrike" baseline="0" dirty="0">
                <a:highlight>
                  <a:srgbClr val="C0C0C0"/>
                </a:highlight>
                <a:latin typeface="Times New Roman" panose="02020603050405020304" pitchFamily="18" charset="0"/>
                <a:cs typeface="Times New Roman" panose="02020603050405020304" pitchFamily="18" charset="0"/>
              </a:rPr>
              <a:t>2-</a:t>
            </a:r>
            <a:r>
              <a:rPr lang="tr-TR" sz="2400" b="0" i="0" u="none" strike="noStrike" baseline="0" dirty="0">
                <a:latin typeface="Times New Roman" panose="02020603050405020304" pitchFamily="18" charset="0"/>
                <a:cs typeface="Times New Roman" panose="02020603050405020304" pitchFamily="18" charset="0"/>
              </a:rPr>
              <a:t> Sermaye şirketlerinin </a:t>
            </a:r>
            <a:r>
              <a:rPr lang="tr-TR" sz="2400" b="1" u="sng" dirty="0">
                <a:latin typeface="Times New Roman" panose="02020603050405020304" pitchFamily="18" charset="0"/>
                <a:cs typeface="Times New Roman" panose="02020603050405020304" pitchFamily="18" charset="0"/>
              </a:rPr>
              <a:t>B</a:t>
            </a:r>
            <a:r>
              <a:rPr lang="tr-TR" sz="2400" b="1" i="0" u="sng" strike="noStrike" baseline="0" dirty="0">
                <a:latin typeface="Times New Roman" panose="02020603050405020304" pitchFamily="18" charset="0"/>
                <a:cs typeface="Times New Roman" panose="02020603050405020304" pitchFamily="18" charset="0"/>
              </a:rPr>
              <a:t>irleşme, Devir ve Bölünme </a:t>
            </a:r>
            <a:r>
              <a:rPr lang="tr-TR" sz="2400" b="0" i="0" u="none" strike="noStrike" baseline="0" dirty="0">
                <a:latin typeface="Times New Roman" panose="02020603050405020304" pitchFamily="18" charset="0"/>
                <a:cs typeface="Times New Roman" panose="02020603050405020304" pitchFamily="18" charset="0"/>
              </a:rPr>
              <a:t>işlemlerine taraf olmalarından kaynaklanan sermaye artışları, </a:t>
            </a:r>
            <a:r>
              <a:rPr lang="tr-TR" sz="2400" b="1" i="0" u="sng" strike="noStrike" baseline="0" dirty="0">
                <a:latin typeface="Times New Roman" panose="02020603050405020304" pitchFamily="18" charset="0"/>
                <a:cs typeface="Times New Roman" panose="02020603050405020304" pitchFamily="18" charset="0"/>
              </a:rPr>
              <a:t>(</a:t>
            </a:r>
            <a:r>
              <a:rPr lang="tr-TR" sz="2400" b="1" i="0" u="sng" strike="noStrike" baseline="0" dirty="0">
                <a:highlight>
                  <a:srgbClr val="FFFF00"/>
                </a:highlight>
                <a:latin typeface="Times New Roman" panose="02020603050405020304" pitchFamily="18" charset="0"/>
                <a:cs typeface="Times New Roman" panose="02020603050405020304" pitchFamily="18" charset="0"/>
              </a:rPr>
              <a:t>KURUMLAR 18-19)</a:t>
            </a:r>
          </a:p>
          <a:p>
            <a:pPr algn="just"/>
            <a:endParaRPr lang="tr-TR" sz="2400" b="0" i="0" u="none" strike="noStrike" baseline="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r>
              <a:rPr lang="tr-TR" sz="2400" b="1" dirty="0">
                <a:highlight>
                  <a:srgbClr val="C0C0C0"/>
                </a:highlight>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 Bilançoda yer alan </a:t>
            </a:r>
            <a:r>
              <a:rPr lang="tr-TR" sz="2400" b="1" u="sng" dirty="0">
                <a:latin typeface="Times New Roman" panose="02020603050405020304" pitchFamily="18" charset="0"/>
                <a:cs typeface="Times New Roman" panose="02020603050405020304" pitchFamily="18" charset="0"/>
              </a:rPr>
              <a:t>öz sermaye kalemlerinin </a:t>
            </a:r>
            <a:r>
              <a:rPr lang="tr-TR" sz="2400" dirty="0">
                <a:latin typeface="Times New Roman" panose="02020603050405020304" pitchFamily="18" charset="0"/>
                <a:cs typeface="Times New Roman" panose="02020603050405020304" pitchFamily="18" charset="0"/>
              </a:rPr>
              <a:t>sermayeye eklenmesinden kaynaklanan sermaye artışları, </a:t>
            </a:r>
            <a:r>
              <a:rPr lang="tr-TR" sz="2400" b="1" dirty="0">
                <a:highlight>
                  <a:srgbClr val="00FFFF"/>
                </a:highlight>
                <a:latin typeface="Times New Roman" panose="02020603050405020304" pitchFamily="18" charset="0"/>
                <a:cs typeface="Times New Roman" panose="02020603050405020304" pitchFamily="18" charset="0"/>
              </a:rPr>
              <a:t>(</a:t>
            </a:r>
            <a:r>
              <a:rPr lang="tr-TR" sz="2400" b="1" u="sng" dirty="0">
                <a:highlight>
                  <a:srgbClr val="00FFFF"/>
                </a:highlight>
                <a:latin typeface="Times New Roman" panose="02020603050405020304" pitchFamily="18" charset="0"/>
                <a:cs typeface="Times New Roman" panose="02020603050405020304" pitchFamily="18" charset="0"/>
              </a:rPr>
              <a:t>529- Sermaye yedeklerine dikkat) – ( ÖZ KAYNAK KALEMLERİ İÇERİSİNDEKİ AKTARIM )</a:t>
            </a:r>
          </a:p>
          <a:p>
            <a:pPr algn="just"/>
            <a:endParaRPr lang="tr-TR" sz="2400" dirty="0">
              <a:latin typeface="Times New Roman" panose="02020603050405020304" pitchFamily="18" charset="0"/>
              <a:cs typeface="Times New Roman" panose="02020603050405020304" pitchFamily="18" charset="0"/>
            </a:endParaRPr>
          </a:p>
        </p:txBody>
      </p:sp>
      <p:sp>
        <p:nvSpPr>
          <p:cNvPr id="3" name="Slayt Numarası Yer Tutucusu 1">
            <a:extLst>
              <a:ext uri="{FF2B5EF4-FFF2-40B4-BE49-F238E27FC236}">
                <a16:creationId xmlns:a16="http://schemas.microsoft.com/office/drawing/2014/main" id="{FAFA778C-D24D-58B0-D07E-53567DD4FB3F}"/>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131</a:t>
            </a:fld>
            <a:endParaRPr lang="tr-TR"/>
          </a:p>
        </p:txBody>
      </p:sp>
      <p:sp>
        <p:nvSpPr>
          <p:cNvPr id="4" name="Dikdörtgen 3">
            <a:extLst>
              <a:ext uri="{FF2B5EF4-FFF2-40B4-BE49-F238E27FC236}">
                <a16:creationId xmlns:a16="http://schemas.microsoft.com/office/drawing/2014/main" id="{72E9C909-2FA5-7B11-14F1-3A7348A7A31E}"/>
              </a:ext>
            </a:extLst>
          </p:cNvPr>
          <p:cNvSpPr/>
          <p:nvPr/>
        </p:nvSpPr>
        <p:spPr>
          <a:xfrm>
            <a:off x="685800" y="132317"/>
            <a:ext cx="10668000" cy="1183952"/>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2400" b="1" dirty="0">
              <a:solidFill>
                <a:schemeClr val="tx1"/>
              </a:solidFill>
              <a:latin typeface="Times New Roman" panose="02020603050405020304" pitchFamily="18" charset="0"/>
              <a:cs typeface="Times New Roman" panose="02020603050405020304" pitchFamily="18" charset="0"/>
            </a:endParaRPr>
          </a:p>
          <a:p>
            <a:pPr algn="ctr"/>
            <a:r>
              <a:rPr lang="tr-TR" sz="2400" b="1" dirty="0">
                <a:solidFill>
                  <a:schemeClr val="tx1"/>
                </a:solidFill>
                <a:latin typeface="Times New Roman" panose="02020603050405020304" pitchFamily="18" charset="0"/>
                <a:cs typeface="Times New Roman" panose="02020603050405020304" pitchFamily="18" charset="0"/>
              </a:rPr>
              <a:t>Aşağıda Sayılan İşlemler İndirim Tutarının Hesaplamasında Dikkate ALINMAZ</a:t>
            </a:r>
          </a:p>
          <a:p>
            <a:pPr algn="ctr"/>
            <a:endParaRPr lang="tr-TR" sz="2400" dirty="0">
              <a:solidFill>
                <a:schemeClr val="tx1"/>
              </a:solidFill>
            </a:endParaRPr>
          </a:p>
        </p:txBody>
      </p:sp>
    </p:spTree>
    <p:extLst>
      <p:ext uri="{BB962C8B-B14F-4D97-AF65-F5344CB8AC3E}">
        <p14:creationId xmlns:p14="http://schemas.microsoft.com/office/powerpoint/2010/main" val="18959175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91A9F1C-DF5E-6129-8196-EB7B39A80464}"/>
              </a:ext>
            </a:extLst>
          </p:cNvPr>
          <p:cNvSpPr txBox="1"/>
          <p:nvPr/>
        </p:nvSpPr>
        <p:spPr>
          <a:xfrm>
            <a:off x="943356" y="559552"/>
            <a:ext cx="10177272" cy="5262979"/>
          </a:xfrm>
          <a:prstGeom prst="rect">
            <a:avLst/>
          </a:prstGeom>
          <a:noFill/>
        </p:spPr>
        <p:txBody>
          <a:bodyPr wrap="square">
            <a:spAutoFit/>
          </a:bodyPr>
          <a:lstStyle/>
          <a:p>
            <a:pPr algn="just"/>
            <a:endParaRPr lang="tr-TR" sz="2400" b="0" i="0" u="none" strike="noStrike" baseline="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r>
              <a:rPr lang="tr-TR" sz="2400" b="1" dirty="0">
                <a:highlight>
                  <a:srgbClr val="C0C0C0"/>
                </a:highlight>
                <a:latin typeface="Times New Roman" panose="02020603050405020304" pitchFamily="18" charset="0"/>
                <a:cs typeface="Times New Roman" panose="02020603050405020304" pitchFamily="18" charset="0"/>
              </a:rPr>
              <a:t>4-</a:t>
            </a:r>
            <a:r>
              <a:rPr lang="tr-TR" sz="240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Ortaklarca veya </a:t>
            </a:r>
            <a:r>
              <a:rPr lang="tr-TR" sz="2400" b="0" i="0" u="none" strike="noStrike" baseline="0" dirty="0" err="1">
                <a:latin typeface="Times New Roman" panose="02020603050405020304" pitchFamily="18" charset="0"/>
                <a:cs typeface="Times New Roman" panose="02020603050405020304" pitchFamily="18" charset="0"/>
              </a:rPr>
              <a:t>KVK’nın</a:t>
            </a:r>
            <a:r>
              <a:rPr lang="tr-TR" sz="2400" b="0" i="0" u="none" strike="noStrike" baseline="0" dirty="0">
                <a:latin typeface="Times New Roman" panose="02020603050405020304" pitchFamily="18" charset="0"/>
                <a:cs typeface="Times New Roman" panose="02020603050405020304" pitchFamily="18" charset="0"/>
              </a:rPr>
              <a:t> 12. maddesi kapsamında ortaklarla ilişkili olan kişilerce </a:t>
            </a:r>
            <a:r>
              <a:rPr lang="tr-TR" sz="2400" b="1" i="0" u="sng" strike="noStrike" baseline="0" dirty="0">
                <a:highlight>
                  <a:srgbClr val="FFFF00"/>
                </a:highlight>
                <a:latin typeface="Times New Roman" panose="02020603050405020304" pitchFamily="18" charset="0"/>
                <a:cs typeface="Times New Roman" panose="02020603050405020304" pitchFamily="18" charset="0"/>
              </a:rPr>
              <a:t>kredi kullanılmak veya borç alınmak suretiyle </a:t>
            </a:r>
            <a:r>
              <a:rPr lang="tr-TR" sz="2400" b="0" i="0" u="none" strike="noStrike" baseline="0" dirty="0">
                <a:latin typeface="Times New Roman" panose="02020603050405020304" pitchFamily="18" charset="0"/>
                <a:cs typeface="Times New Roman" panose="02020603050405020304" pitchFamily="18" charset="0"/>
              </a:rPr>
              <a:t>gerçekleştirilen sermaye artışları, </a:t>
            </a:r>
          </a:p>
          <a:p>
            <a:pPr algn="just"/>
            <a:endParaRPr lang="tr-TR" sz="2400" b="0" i="0" u="none" strike="noStrike" baseline="0" dirty="0">
              <a:latin typeface="Times New Roman" panose="02020603050405020304" pitchFamily="18" charset="0"/>
              <a:cs typeface="Times New Roman" panose="02020603050405020304" pitchFamily="18" charset="0"/>
            </a:endParaRPr>
          </a:p>
          <a:p>
            <a:pPr algn="just"/>
            <a:endParaRPr lang="tr-TR" sz="2400" b="0" i="0" u="none" strike="noStrike" baseline="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r>
              <a:rPr lang="tr-TR" sz="2400" b="1" dirty="0">
                <a:highlight>
                  <a:srgbClr val="C0C0C0"/>
                </a:highlight>
                <a:latin typeface="Times New Roman" panose="02020603050405020304" pitchFamily="18" charset="0"/>
                <a:cs typeface="Times New Roman" panose="02020603050405020304" pitchFamily="18" charset="0"/>
              </a:rPr>
              <a:t>5-</a:t>
            </a:r>
            <a:r>
              <a:rPr lang="tr-TR" sz="240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Şirkete </a:t>
            </a:r>
            <a:r>
              <a:rPr lang="tr-TR" sz="2400" b="1" i="0" u="sng" strike="noStrike" baseline="0" dirty="0">
                <a:latin typeface="Times New Roman" panose="02020603050405020304" pitchFamily="18" charset="0"/>
                <a:cs typeface="Times New Roman" panose="02020603050405020304" pitchFamily="18" charset="0"/>
              </a:rPr>
              <a:t>nakdi sermaye dışında </a:t>
            </a:r>
            <a:r>
              <a:rPr lang="tr-TR" sz="2400" b="1" i="0" u="sng" strike="noStrike" baseline="0" dirty="0">
                <a:highlight>
                  <a:srgbClr val="FFFF00"/>
                </a:highlight>
                <a:latin typeface="Times New Roman" panose="02020603050405020304" pitchFamily="18" charset="0"/>
                <a:cs typeface="Times New Roman" panose="02020603050405020304" pitchFamily="18" charset="0"/>
              </a:rPr>
              <a:t>hisse senedi, tahvil veya bono</a:t>
            </a:r>
            <a:r>
              <a:rPr lang="tr-TR" sz="2400" b="1" i="0" u="sng" strike="noStrike" baseline="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gibi kıymetlerin konulması suretiyle gerçekleştirilen sermaye artışları,</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b="0" i="0" u="none" strike="noStrike" baseline="0" dirty="0">
                <a:latin typeface="Times New Roman" panose="02020603050405020304" pitchFamily="18" charset="0"/>
                <a:cs typeface="Times New Roman" panose="02020603050405020304" pitchFamily="18" charset="0"/>
              </a:rPr>
              <a:t>	</a:t>
            </a:r>
            <a:r>
              <a:rPr lang="tr-TR" sz="2400" b="1" i="0" u="none" strike="noStrike" baseline="0" dirty="0">
                <a:highlight>
                  <a:srgbClr val="C0C0C0"/>
                </a:highlight>
                <a:latin typeface="Times New Roman" panose="02020603050405020304" pitchFamily="18" charset="0"/>
                <a:cs typeface="Times New Roman" panose="02020603050405020304" pitchFamily="18" charset="0"/>
              </a:rPr>
              <a:t>6- </a:t>
            </a:r>
            <a:r>
              <a:rPr lang="tr-TR" sz="2400" b="0" i="0" u="none" strike="noStrike" baseline="0" dirty="0">
                <a:latin typeface="Times New Roman" panose="02020603050405020304" pitchFamily="18" charset="0"/>
                <a:cs typeface="Times New Roman" panose="02020603050405020304" pitchFamily="18" charset="0"/>
              </a:rPr>
              <a:t>Bilanço içi kalemlerin birbiri içinde mahsubu şeklinde gerçekleştirilen sermaye artışları </a:t>
            </a:r>
            <a:r>
              <a:rPr lang="tr-TR" sz="2400" b="1" u="sng" dirty="0">
                <a:highlight>
                  <a:srgbClr val="00FFFF"/>
                </a:highlight>
                <a:latin typeface="Times New Roman" panose="02020603050405020304" pitchFamily="18" charset="0"/>
                <a:cs typeface="Times New Roman" panose="02020603050405020304" pitchFamily="18" charset="0"/>
              </a:rPr>
              <a:t>(En fazla yapılan bilerek veya bilmeyerek, önceki dönem bilançosundan doğrudan tespit edilebilir. 331 aktarım, 320)</a:t>
            </a:r>
          </a:p>
          <a:p>
            <a:pPr algn="just"/>
            <a:endParaRPr lang="tr-TR" sz="2400" dirty="0"/>
          </a:p>
        </p:txBody>
      </p:sp>
      <p:sp>
        <p:nvSpPr>
          <p:cNvPr id="3" name="Slayt Numarası Yer Tutucusu 1">
            <a:extLst>
              <a:ext uri="{FF2B5EF4-FFF2-40B4-BE49-F238E27FC236}">
                <a16:creationId xmlns:a16="http://schemas.microsoft.com/office/drawing/2014/main" id="{0448AAC5-0B04-C6F9-2118-FA3C95E36FDA}"/>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132</a:t>
            </a:fld>
            <a:endParaRPr lang="tr-TR"/>
          </a:p>
        </p:txBody>
      </p:sp>
      <p:sp>
        <p:nvSpPr>
          <p:cNvPr id="4" name="Akış Çizelgesi: Harmanla 3">
            <a:extLst>
              <a:ext uri="{FF2B5EF4-FFF2-40B4-BE49-F238E27FC236}">
                <a16:creationId xmlns:a16="http://schemas.microsoft.com/office/drawing/2014/main" id="{8F7D32DD-D858-3E61-F91A-109C06E9A7A9}"/>
              </a:ext>
            </a:extLst>
          </p:cNvPr>
          <p:cNvSpPr/>
          <p:nvPr/>
        </p:nvSpPr>
        <p:spPr>
          <a:xfrm>
            <a:off x="8914384" y="5184987"/>
            <a:ext cx="381000" cy="558800"/>
          </a:xfrm>
          <a:prstGeom prst="flowChartCol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1606357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EE0295A-06D8-8207-E870-26D5AF0D7321}"/>
              </a:ext>
            </a:extLst>
          </p:cNvPr>
          <p:cNvSpPr>
            <a:spLocks noGrp="1"/>
          </p:cNvSpPr>
          <p:nvPr>
            <p:ph type="sldNum" sz="quarter" idx="12"/>
          </p:nvPr>
        </p:nvSpPr>
        <p:spPr>
          <a:xfrm>
            <a:off x="8738616" y="6388354"/>
            <a:ext cx="2743200" cy="365125"/>
          </a:xfrm>
        </p:spPr>
        <p:txBody>
          <a:bodyPr/>
          <a:lstStyle/>
          <a:p>
            <a:fld id="{DD409CFF-2C7D-45ED-93DE-D3FBFC558514}" type="slidenum">
              <a:rPr lang="tr-TR" smtClean="0"/>
              <a:t>133</a:t>
            </a:fld>
            <a:endParaRPr lang="tr-TR"/>
          </a:p>
        </p:txBody>
      </p:sp>
      <p:graphicFrame>
        <p:nvGraphicFramePr>
          <p:cNvPr id="3" name="Metin kutusu 2">
            <a:extLst>
              <a:ext uri="{FF2B5EF4-FFF2-40B4-BE49-F238E27FC236}">
                <a16:creationId xmlns:a16="http://schemas.microsoft.com/office/drawing/2014/main" id="{3190685C-04B0-EA63-D8F2-8A67A5647083}"/>
              </a:ext>
            </a:extLst>
          </p:cNvPr>
          <p:cNvGraphicFramePr/>
          <p:nvPr>
            <p:extLst>
              <p:ext uri="{D42A27DB-BD31-4B8C-83A1-F6EECF244321}">
                <p14:modId xmlns:p14="http://schemas.microsoft.com/office/powerpoint/2010/main" val="2844124338"/>
              </p:ext>
            </p:extLst>
          </p:nvPr>
        </p:nvGraphicFramePr>
        <p:xfrm>
          <a:off x="1039368" y="453263"/>
          <a:ext cx="10113264" cy="593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2314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12F2AA3-B56F-090B-5558-E58D8FC63895}"/>
              </a:ext>
            </a:extLst>
          </p:cNvPr>
          <p:cNvSpPr txBox="1"/>
          <p:nvPr/>
        </p:nvSpPr>
        <p:spPr>
          <a:xfrm>
            <a:off x="493776" y="1887401"/>
            <a:ext cx="11219688" cy="3416320"/>
          </a:xfrm>
          <a:prstGeom prst="rect">
            <a:avLst/>
          </a:prstGeom>
          <a:solidFill>
            <a:schemeClr val="tx2">
              <a:lumMod val="10000"/>
              <a:lumOff val="90000"/>
            </a:schemeClr>
          </a:solidFill>
        </p:spPr>
        <p:txBody>
          <a:bodyPr wrap="square">
            <a:spAutoFit/>
          </a:bodyPr>
          <a:lstStyle/>
          <a:p>
            <a:pPr algn="just"/>
            <a:r>
              <a:rPr lang="tr-TR" sz="2400" dirty="0">
                <a:latin typeface="Times New Roman" panose="02020603050405020304" pitchFamily="18" charset="0"/>
                <a:cs typeface="Times New Roman" panose="02020603050405020304" pitchFamily="18" charset="0"/>
              </a:rPr>
              <a:t>	</a:t>
            </a:r>
            <a:endParaRPr lang="tr-TR" sz="2400" b="1" dirty="0">
              <a:latin typeface="Times New Roman" panose="02020603050405020304" pitchFamily="18" charset="0"/>
              <a:cs typeface="Times New Roman" panose="02020603050405020304" pitchFamily="18" charset="0"/>
            </a:endParaRPr>
          </a:p>
          <a:p>
            <a:pPr algn="just"/>
            <a:r>
              <a:rPr lang="tr-TR" sz="2400" b="1" i="0" u="none" strike="noStrike" baseline="0" dirty="0">
                <a:latin typeface="Times New Roman" panose="02020603050405020304" pitchFamily="18" charset="0"/>
                <a:cs typeface="Times New Roman" panose="02020603050405020304" pitchFamily="18" charset="0"/>
              </a:rPr>
              <a:t>	1- </a:t>
            </a:r>
            <a:r>
              <a:rPr lang="tr-TR" sz="2400" b="0" i="0" u="none" strike="noStrike" baseline="0" dirty="0">
                <a:latin typeface="Times New Roman" panose="02020603050405020304" pitchFamily="18" charset="0"/>
                <a:cs typeface="Times New Roman" panose="02020603050405020304" pitchFamily="18" charset="0"/>
              </a:rPr>
              <a:t>Şirketin </a:t>
            </a:r>
            <a:r>
              <a:rPr lang="tr-TR" sz="2400" b="1" i="0" u="none" strike="noStrike" baseline="0" dirty="0">
                <a:highlight>
                  <a:srgbClr val="FFFF00"/>
                </a:highlight>
                <a:latin typeface="Times New Roman" panose="02020603050405020304" pitchFamily="18" charset="0"/>
                <a:cs typeface="Times New Roman" panose="02020603050405020304" pitchFamily="18" charset="0"/>
              </a:rPr>
              <a:t>BANKA</a:t>
            </a:r>
            <a:r>
              <a:rPr lang="tr-TR" sz="2400" b="1" i="0" u="none" strike="noStrike" baseline="0" dirty="0">
                <a:latin typeface="Times New Roman" panose="02020603050405020304" pitchFamily="18" charset="0"/>
                <a:cs typeface="Times New Roman" panose="02020603050405020304" pitchFamily="18" charset="0"/>
              </a:rPr>
              <a:t> HESABINA </a:t>
            </a:r>
            <a:r>
              <a:rPr lang="tr-TR" sz="2400" b="1" i="0" u="none" strike="noStrike" baseline="0" dirty="0">
                <a:highlight>
                  <a:srgbClr val="00FFFF"/>
                </a:highlight>
                <a:latin typeface="Times New Roman" panose="02020603050405020304" pitchFamily="18" charset="0"/>
                <a:cs typeface="Times New Roman" panose="02020603050405020304" pitchFamily="18" charset="0"/>
              </a:rPr>
              <a:t>YATIRILDIĞI </a:t>
            </a:r>
            <a:r>
              <a:rPr lang="tr-TR" sz="2400" b="0" i="0" u="none" strike="noStrike" baseline="0" dirty="0">
                <a:latin typeface="Times New Roman" panose="02020603050405020304" pitchFamily="18" charset="0"/>
                <a:cs typeface="Times New Roman" panose="02020603050405020304" pitchFamily="18" charset="0"/>
              </a:rPr>
              <a:t>tarihin içinde bulunduğu </a:t>
            </a:r>
            <a:r>
              <a:rPr lang="tr-TR" sz="2400" b="1" i="0" u="none" strike="noStrike" baseline="0" dirty="0">
                <a:highlight>
                  <a:srgbClr val="00FFFF"/>
                </a:highlight>
                <a:latin typeface="Times New Roman" panose="02020603050405020304" pitchFamily="18" charset="0"/>
                <a:cs typeface="Times New Roman" panose="02020603050405020304" pitchFamily="18" charset="0"/>
              </a:rPr>
              <a:t>HESAP DÖNEMİNDE </a:t>
            </a:r>
            <a:r>
              <a:rPr lang="tr-TR" sz="2400" b="0" i="0" u="none" strike="noStrike" baseline="0" dirty="0">
                <a:latin typeface="Times New Roman" panose="02020603050405020304" pitchFamily="18" charset="0"/>
                <a:cs typeface="Times New Roman" panose="02020603050405020304" pitchFamily="18" charset="0"/>
              </a:rPr>
              <a:t>sermaye artırımına konu edilmeyen </a:t>
            </a:r>
            <a:r>
              <a:rPr lang="tr-TR" sz="2400" b="1" i="0" u="none" strike="noStrike" baseline="0" dirty="0">
                <a:latin typeface="Times New Roman" panose="02020603050405020304" pitchFamily="18" charset="0"/>
                <a:cs typeface="Times New Roman" panose="02020603050405020304" pitchFamily="18" charset="0"/>
              </a:rPr>
              <a:t>sermaye avansı </a:t>
            </a:r>
            <a:r>
              <a:rPr lang="tr-TR" sz="2400" b="0" i="0" u="none" strike="noStrike" baseline="0" dirty="0">
                <a:latin typeface="Times New Roman" panose="02020603050405020304" pitchFamily="18" charset="0"/>
                <a:cs typeface="Times New Roman" panose="02020603050405020304" pitchFamily="18" charset="0"/>
              </a:rPr>
              <a:t>niteliğindeki tutarların, indirim uygulamasında dikkate alınması mümkün değildir.</a:t>
            </a:r>
          </a:p>
          <a:p>
            <a:pPr algn="just"/>
            <a:endParaRPr lang="tr-TR" sz="2400" b="0" i="0" u="none" strike="noStrike" baseline="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Şirketin banka hesabına yatırıldığı tarihten itibaren </a:t>
            </a:r>
            <a:r>
              <a:rPr lang="tr-TR" sz="2400" b="1" i="0" u="none" strike="noStrike" baseline="0" dirty="0">
                <a:highlight>
                  <a:srgbClr val="00FFFF"/>
                </a:highlight>
                <a:latin typeface="Times New Roman" panose="02020603050405020304" pitchFamily="18" charset="0"/>
                <a:cs typeface="Times New Roman" panose="02020603050405020304" pitchFamily="18" charset="0"/>
              </a:rPr>
              <a:t>“DİĞER SERMAYE YEDEKLERİ” </a:t>
            </a:r>
            <a:r>
              <a:rPr lang="tr-TR" sz="2400" b="0" i="0" u="none" strike="noStrike" baseline="0" dirty="0">
                <a:latin typeface="Times New Roman" panose="02020603050405020304" pitchFamily="18" charset="0"/>
                <a:cs typeface="Times New Roman" panose="02020603050405020304" pitchFamily="18" charset="0"/>
              </a:rPr>
              <a:t>hesabında </a:t>
            </a:r>
            <a:r>
              <a:rPr lang="tr-TR" sz="2400" b="1" i="0" u="none" strike="noStrike" baseline="0" dirty="0">
                <a:highlight>
                  <a:srgbClr val="FFFF00"/>
                </a:highlight>
                <a:latin typeface="Times New Roman" panose="02020603050405020304" pitchFamily="18" charset="0"/>
                <a:cs typeface="Times New Roman" panose="02020603050405020304" pitchFamily="18" charset="0"/>
              </a:rPr>
              <a:t>İZLENMEYEN</a:t>
            </a:r>
            <a:r>
              <a:rPr lang="tr-TR" sz="2400" b="1" i="0" u="none" strike="noStrike" baseline="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tutarlar için, ilgili hesap döneminde bu tutarlara ilişkin sermaye artırımı gerçekleştirilse dahi indirim uygulamasından faydalanılması mümkün değildir.</a:t>
            </a:r>
            <a:endParaRPr lang="tr-TR" sz="2400" dirty="0">
              <a:latin typeface="Times New Roman" panose="02020603050405020304" pitchFamily="18" charset="0"/>
              <a:cs typeface="Times New Roman" panose="02020603050405020304" pitchFamily="18" charset="0"/>
            </a:endParaRPr>
          </a:p>
        </p:txBody>
      </p:sp>
      <p:sp>
        <p:nvSpPr>
          <p:cNvPr id="3" name="Slayt Numarası Yer Tutucusu 1">
            <a:extLst>
              <a:ext uri="{FF2B5EF4-FFF2-40B4-BE49-F238E27FC236}">
                <a16:creationId xmlns:a16="http://schemas.microsoft.com/office/drawing/2014/main" id="{F36E05FC-563E-4356-5809-E2ABD3759840}"/>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134</a:t>
            </a:fld>
            <a:endParaRPr lang="tr-TR"/>
          </a:p>
        </p:txBody>
      </p:sp>
      <p:sp>
        <p:nvSpPr>
          <p:cNvPr id="4" name="Dikdörtgen 3">
            <a:extLst>
              <a:ext uri="{FF2B5EF4-FFF2-40B4-BE49-F238E27FC236}">
                <a16:creationId xmlns:a16="http://schemas.microsoft.com/office/drawing/2014/main" id="{C2D9D438-B535-439D-72C0-DA52A63F677A}"/>
              </a:ext>
            </a:extLst>
          </p:cNvPr>
          <p:cNvSpPr/>
          <p:nvPr/>
        </p:nvSpPr>
        <p:spPr>
          <a:xfrm>
            <a:off x="493776" y="429820"/>
            <a:ext cx="11219688" cy="1095066"/>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u="sng" dirty="0">
                <a:solidFill>
                  <a:schemeClr val="tx1"/>
                </a:solidFill>
                <a:latin typeface="Times New Roman" panose="02020603050405020304" pitchFamily="18" charset="0"/>
                <a:cs typeface="Times New Roman" panose="02020603050405020304" pitchFamily="18" charset="0"/>
              </a:rPr>
              <a:t>Nakdi Sermaye Artışından Kaynaklanan Faiz Uygulamasında DİKKATE ALINMAYACAK SERMAYE AVANSLARI</a:t>
            </a:r>
          </a:p>
        </p:txBody>
      </p:sp>
    </p:spTree>
    <p:extLst>
      <p:ext uri="{BB962C8B-B14F-4D97-AF65-F5344CB8AC3E}">
        <p14:creationId xmlns:p14="http://schemas.microsoft.com/office/powerpoint/2010/main" val="25258543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D000014B-BD92-B4FA-9940-CE697FDF1B00}"/>
              </a:ext>
            </a:extLst>
          </p:cNvPr>
          <p:cNvGrpSpPr/>
          <p:nvPr/>
        </p:nvGrpSpPr>
        <p:grpSpPr>
          <a:xfrm>
            <a:off x="815340" y="898994"/>
            <a:ext cx="10561320" cy="1368900"/>
            <a:chOff x="0" y="792778"/>
            <a:chExt cx="10561320" cy="1368900"/>
          </a:xfrm>
        </p:grpSpPr>
        <p:sp>
          <p:nvSpPr>
            <p:cNvPr id="9" name="Dikdörtgen: Köşeleri Yuvarlatılmış 8">
              <a:extLst>
                <a:ext uri="{FF2B5EF4-FFF2-40B4-BE49-F238E27FC236}">
                  <a16:creationId xmlns:a16="http://schemas.microsoft.com/office/drawing/2014/main" id="{4D8CED6C-8818-C3FF-9E7D-E00E6B189450}"/>
                </a:ext>
              </a:extLst>
            </p:cNvPr>
            <p:cNvSpPr/>
            <p:nvPr/>
          </p:nvSpPr>
          <p:spPr>
            <a:xfrm>
              <a:off x="0" y="792778"/>
              <a:ext cx="10561320" cy="1368900"/>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10" name="Dikdörtgen: Köşeleri Yuvarlatılmış 4">
              <a:extLst>
                <a:ext uri="{FF2B5EF4-FFF2-40B4-BE49-F238E27FC236}">
                  <a16:creationId xmlns:a16="http://schemas.microsoft.com/office/drawing/2014/main" id="{35879716-1535-D87C-144B-A4285CDF3854}"/>
                </a:ext>
              </a:extLst>
            </p:cNvPr>
            <p:cNvSpPr txBox="1"/>
            <p:nvPr/>
          </p:nvSpPr>
          <p:spPr>
            <a:xfrm>
              <a:off x="66824" y="859602"/>
              <a:ext cx="10427672" cy="1235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i="0" kern="1200" baseline="0" dirty="0">
                  <a:solidFill>
                    <a:schemeClr val="tx1"/>
                  </a:solidFill>
                  <a:latin typeface="Times New Roman" panose="02020603050405020304" pitchFamily="18" charset="0"/>
                  <a:cs typeface="Times New Roman" panose="02020603050405020304" pitchFamily="18" charset="0"/>
                </a:rPr>
                <a:t>SÜRE</a:t>
              </a:r>
            </a:p>
            <a:p>
              <a:pPr marL="0" lvl="0" indent="0" algn="ctr" defTabSz="1066800">
                <a:lnSpc>
                  <a:spcPct val="90000"/>
                </a:lnSpc>
                <a:spcBef>
                  <a:spcPct val="0"/>
                </a:spcBef>
                <a:spcAft>
                  <a:spcPct val="35000"/>
                </a:spcAft>
                <a:buNone/>
              </a:pPr>
              <a:r>
                <a:rPr lang="tr-TR" sz="2400" b="1" i="0" kern="1200" baseline="0" dirty="0">
                  <a:solidFill>
                    <a:schemeClr val="tx1"/>
                  </a:solidFill>
                  <a:latin typeface="Times New Roman" panose="02020603050405020304" pitchFamily="18" charset="0"/>
                  <a:cs typeface="Times New Roman" panose="02020603050405020304" pitchFamily="18" charset="0"/>
                </a:rPr>
                <a:t>NAKDİ SERMAYE ARTIŞINDAN KAYNAKLANAN FAİZ İNDİRİMİNİN HESAPLANMASINDA;</a:t>
              </a:r>
              <a:r>
                <a:rPr lang="tr-TR" sz="1600" b="0" i="0" kern="1200" baseline="0" dirty="0">
                  <a:solidFill>
                    <a:schemeClr val="tx1"/>
                  </a:solidFill>
                  <a:latin typeface="Times New Roman" panose="02020603050405020304" pitchFamily="18" charset="0"/>
                  <a:cs typeface="Times New Roman" panose="02020603050405020304" pitchFamily="18" charset="0"/>
                </a:rPr>
                <a:t> </a:t>
              </a:r>
              <a:endParaRPr lang="en-US" sz="1600" kern="1200" dirty="0">
                <a:solidFill>
                  <a:schemeClr val="tx1"/>
                </a:solidFill>
                <a:latin typeface="Times New Roman" panose="02020603050405020304" pitchFamily="18" charset="0"/>
                <a:cs typeface="Times New Roman" panose="02020603050405020304" pitchFamily="18" charset="0"/>
              </a:endParaRPr>
            </a:p>
          </p:txBody>
        </p:sp>
      </p:grpSp>
      <p:grpSp>
        <p:nvGrpSpPr>
          <p:cNvPr id="3" name="Grup 2">
            <a:extLst>
              <a:ext uri="{FF2B5EF4-FFF2-40B4-BE49-F238E27FC236}">
                <a16:creationId xmlns:a16="http://schemas.microsoft.com/office/drawing/2014/main" id="{EB02A490-91A2-8511-F879-EF20D2F957AF}"/>
              </a:ext>
            </a:extLst>
          </p:cNvPr>
          <p:cNvGrpSpPr/>
          <p:nvPr/>
        </p:nvGrpSpPr>
        <p:grpSpPr>
          <a:xfrm>
            <a:off x="815340" y="2622483"/>
            <a:ext cx="10561320" cy="1368900"/>
            <a:chOff x="0" y="2516267"/>
            <a:chExt cx="10561320" cy="1368900"/>
          </a:xfrm>
        </p:grpSpPr>
        <p:sp>
          <p:nvSpPr>
            <p:cNvPr id="7" name="Dikdörtgen: Köşeleri Yuvarlatılmış 6">
              <a:extLst>
                <a:ext uri="{FF2B5EF4-FFF2-40B4-BE49-F238E27FC236}">
                  <a16:creationId xmlns:a16="http://schemas.microsoft.com/office/drawing/2014/main" id="{1042AD4E-0932-63B0-6E9A-09F0AB8238C3}"/>
                </a:ext>
              </a:extLst>
            </p:cNvPr>
            <p:cNvSpPr/>
            <p:nvPr/>
          </p:nvSpPr>
          <p:spPr>
            <a:xfrm>
              <a:off x="0" y="2516267"/>
              <a:ext cx="10561320" cy="1368900"/>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8" name="Dikdörtgen: Köşeleri Yuvarlatılmış 6">
              <a:extLst>
                <a:ext uri="{FF2B5EF4-FFF2-40B4-BE49-F238E27FC236}">
                  <a16:creationId xmlns:a16="http://schemas.microsoft.com/office/drawing/2014/main" id="{F08CE1AD-E32F-E741-A8F2-DFEDABE543A2}"/>
                </a:ext>
              </a:extLst>
            </p:cNvPr>
            <p:cNvSpPr txBox="1"/>
            <p:nvPr/>
          </p:nvSpPr>
          <p:spPr>
            <a:xfrm>
              <a:off x="66824" y="2583091"/>
              <a:ext cx="10427672" cy="1235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tr-TR" sz="2000" b="1" kern="1200" dirty="0">
                  <a:solidFill>
                    <a:schemeClr val="tx1"/>
                  </a:solidFill>
                  <a:latin typeface="Times New Roman" panose="02020603050405020304" pitchFamily="18" charset="0"/>
                  <a:cs typeface="Times New Roman" panose="02020603050405020304" pitchFamily="18" charset="0"/>
                </a:rPr>
                <a:t>T</a:t>
              </a:r>
              <a:r>
                <a:rPr lang="tr-TR" sz="2000" b="1" i="0" kern="1200" baseline="0" dirty="0">
                  <a:solidFill>
                    <a:schemeClr val="tx1"/>
                  </a:solidFill>
                  <a:latin typeface="Times New Roman" panose="02020603050405020304" pitchFamily="18" charset="0"/>
                  <a:cs typeface="Times New Roman" panose="02020603050405020304" pitchFamily="18" charset="0"/>
                </a:rPr>
                <a:t>İCARET SİCİLİNE TESCİL EDİLEN </a:t>
              </a:r>
              <a:r>
                <a:rPr lang="tr-TR" sz="2000" b="0" i="0" kern="1200" baseline="0" dirty="0">
                  <a:solidFill>
                    <a:schemeClr val="tx1"/>
                  </a:solidFill>
                  <a:latin typeface="Times New Roman" panose="02020603050405020304" pitchFamily="18" charset="0"/>
                  <a:cs typeface="Times New Roman" panose="02020603050405020304" pitchFamily="18" charset="0"/>
                </a:rPr>
                <a:t>sermaye artırımının nakit olarak karşılanan kısmının </a:t>
              </a:r>
              <a:r>
                <a:rPr lang="tr-TR" sz="2000" b="1" i="0" u="sng" kern="1200" baseline="0" dirty="0">
                  <a:solidFill>
                    <a:schemeClr val="tx1"/>
                  </a:solidFill>
                  <a:latin typeface="Times New Roman" panose="02020603050405020304" pitchFamily="18" charset="0"/>
                  <a:cs typeface="Times New Roman" panose="02020603050405020304" pitchFamily="18" charset="0"/>
                </a:rPr>
                <a:t>şirketin banka hesabına yatırıldığı </a:t>
              </a:r>
              <a:r>
                <a:rPr lang="tr-TR" sz="2000" b="0" i="0" kern="1200" baseline="0" dirty="0">
                  <a:solidFill>
                    <a:schemeClr val="tx1"/>
                  </a:solidFill>
                  <a:latin typeface="Times New Roman" panose="02020603050405020304" pitchFamily="18" charset="0"/>
                  <a:cs typeface="Times New Roman" panose="02020603050405020304" pitchFamily="18" charset="0"/>
                </a:rPr>
                <a:t>tarihin içinde bulunduğu </a:t>
              </a:r>
            </a:p>
            <a:p>
              <a:pPr marL="0" lvl="0" indent="0" algn="ctr" defTabSz="889000">
                <a:lnSpc>
                  <a:spcPct val="90000"/>
                </a:lnSpc>
                <a:spcBef>
                  <a:spcPct val="0"/>
                </a:spcBef>
                <a:spcAft>
                  <a:spcPct val="35000"/>
                </a:spcAft>
                <a:buNone/>
              </a:pPr>
              <a:r>
                <a:rPr lang="tr-TR" sz="2000" b="1" i="0" kern="1200" baseline="0" dirty="0">
                  <a:solidFill>
                    <a:schemeClr val="tx1"/>
                  </a:solidFill>
                  <a:highlight>
                    <a:srgbClr val="FFFF00"/>
                  </a:highlight>
                  <a:latin typeface="Times New Roman" panose="02020603050405020304" pitchFamily="18" charset="0"/>
                  <a:cs typeface="Times New Roman" panose="02020603050405020304" pitchFamily="18" charset="0"/>
                </a:rPr>
                <a:t>-İLK TESCİL SONRA BANKAYA YATIRMA İSE </a:t>
              </a:r>
              <a:r>
                <a:rPr lang="tr-TR" sz="2000" b="1" i="0" kern="1200" baseline="0" dirty="0">
                  <a:solidFill>
                    <a:schemeClr val="tx1"/>
                  </a:solidFill>
                  <a:highlight>
                    <a:srgbClr val="00FFFF"/>
                  </a:highlight>
                  <a:latin typeface="Times New Roman" panose="02020603050405020304" pitchFamily="18" charset="0"/>
                  <a:cs typeface="Times New Roman" panose="02020603050405020304" pitchFamily="18" charset="0"/>
                </a:rPr>
                <a:t>BANKAYA YATIRMA TARİHİ</a:t>
              </a:r>
              <a:endParaRPr lang="en-US" sz="2000" b="1" kern="1200" dirty="0">
                <a:solidFill>
                  <a:schemeClr val="tx1"/>
                </a:solidFill>
                <a:highlight>
                  <a:srgbClr val="00FFFF"/>
                </a:highlight>
                <a:latin typeface="Times New Roman" panose="02020603050405020304" pitchFamily="18" charset="0"/>
                <a:cs typeface="Times New Roman" panose="02020603050405020304" pitchFamily="18" charset="0"/>
              </a:endParaRPr>
            </a:p>
          </p:txBody>
        </p:sp>
      </p:grpSp>
      <p:grpSp>
        <p:nvGrpSpPr>
          <p:cNvPr id="4" name="Grup 3">
            <a:extLst>
              <a:ext uri="{FF2B5EF4-FFF2-40B4-BE49-F238E27FC236}">
                <a16:creationId xmlns:a16="http://schemas.microsoft.com/office/drawing/2014/main" id="{684FD8B9-E9EC-74AD-0E35-218EA48B0402}"/>
              </a:ext>
            </a:extLst>
          </p:cNvPr>
          <p:cNvGrpSpPr/>
          <p:nvPr/>
        </p:nvGrpSpPr>
        <p:grpSpPr>
          <a:xfrm>
            <a:off x="815340" y="4590105"/>
            <a:ext cx="10561320" cy="1368900"/>
            <a:chOff x="0" y="4483889"/>
            <a:chExt cx="10561320" cy="1368900"/>
          </a:xfrm>
        </p:grpSpPr>
        <p:sp>
          <p:nvSpPr>
            <p:cNvPr id="5" name="Dikdörtgen: Köşeleri Yuvarlatılmış 4">
              <a:extLst>
                <a:ext uri="{FF2B5EF4-FFF2-40B4-BE49-F238E27FC236}">
                  <a16:creationId xmlns:a16="http://schemas.microsoft.com/office/drawing/2014/main" id="{3E0C267A-272B-8517-AEE8-3F08478256E4}"/>
                </a:ext>
              </a:extLst>
            </p:cNvPr>
            <p:cNvSpPr/>
            <p:nvPr/>
          </p:nvSpPr>
          <p:spPr>
            <a:xfrm>
              <a:off x="0" y="4483889"/>
              <a:ext cx="10561320" cy="1368900"/>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6" name="Dikdörtgen: Köşeleri Yuvarlatılmış 8">
              <a:extLst>
                <a:ext uri="{FF2B5EF4-FFF2-40B4-BE49-F238E27FC236}">
                  <a16:creationId xmlns:a16="http://schemas.microsoft.com/office/drawing/2014/main" id="{A9DF3524-A6FB-2299-D101-6907640AB65D}"/>
                </a:ext>
              </a:extLst>
            </p:cNvPr>
            <p:cNvSpPr txBox="1"/>
            <p:nvPr/>
          </p:nvSpPr>
          <p:spPr>
            <a:xfrm>
              <a:off x="66824" y="4550713"/>
              <a:ext cx="10427672" cy="1235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tr-TR" sz="2000" b="0" i="0" kern="1200" baseline="0" dirty="0">
                  <a:solidFill>
                    <a:schemeClr val="tx1"/>
                  </a:solidFill>
                  <a:latin typeface="Times New Roman" panose="02020603050405020304" pitchFamily="18" charset="0"/>
                  <a:cs typeface="Times New Roman" panose="02020603050405020304" pitchFamily="18" charset="0"/>
                </a:rPr>
                <a:t>Nakden taahhüt edilen sermayenin, sermaye artırımına ilişkin kararın ticaret siciline tescil edildiği tarihten önce şirketin banka hesabına yatırılan kısmı için tescil tarihinin içinde bulunduğu</a:t>
              </a:r>
              <a:r>
                <a:rPr lang="tr-TR" sz="2000" b="0" kern="1200" dirty="0">
                  <a:solidFill>
                    <a:schemeClr val="tx1"/>
                  </a:solidFill>
                  <a:latin typeface="Times New Roman" panose="02020603050405020304" pitchFamily="18" charset="0"/>
                  <a:cs typeface="Times New Roman" panose="02020603050405020304" pitchFamily="18" charset="0"/>
                </a:rPr>
                <a:t> </a:t>
              </a:r>
              <a:r>
                <a:rPr lang="tr-TR" sz="2000" b="1" u="sng" kern="1200" dirty="0">
                  <a:solidFill>
                    <a:schemeClr val="tx1"/>
                  </a:solidFill>
                  <a:latin typeface="Times New Roman" panose="02020603050405020304" pitchFamily="18" charset="0"/>
                  <a:cs typeface="Times New Roman" panose="02020603050405020304" pitchFamily="18" charset="0"/>
                </a:rPr>
                <a:t>YANİ İLK BANKA SONRA TESCİL İSE </a:t>
              </a:r>
              <a:r>
                <a:rPr lang="tr-TR" sz="2000" b="1" u="sng" kern="1200" dirty="0">
                  <a:solidFill>
                    <a:schemeClr val="tx1"/>
                  </a:solidFill>
                  <a:highlight>
                    <a:srgbClr val="00FFFF"/>
                  </a:highlight>
                  <a:latin typeface="Times New Roman" panose="02020603050405020304" pitchFamily="18" charset="0"/>
                  <a:cs typeface="Times New Roman" panose="02020603050405020304" pitchFamily="18" charset="0"/>
                </a:rPr>
                <a:t>TESCİL EDİLDİĞİ AYDAN  </a:t>
              </a:r>
              <a:r>
                <a:rPr lang="tr-TR" sz="2000" b="0" i="0" kern="1200" baseline="0" dirty="0">
                  <a:solidFill>
                    <a:schemeClr val="tx1"/>
                  </a:solidFill>
                  <a:highlight>
                    <a:srgbClr val="FFFF00"/>
                  </a:highlight>
                  <a:latin typeface="Times New Roman" panose="02020603050405020304" pitchFamily="18" charset="0"/>
                  <a:cs typeface="Times New Roman" panose="02020603050405020304" pitchFamily="18" charset="0"/>
                </a:rPr>
                <a:t>hesap döneminin sonuna kadar olan ay sayısının 12 aya olan oranı süre olarak dikkate alınacaktır.</a:t>
              </a:r>
              <a:endParaRPr lang="en-US" sz="2000" b="0" kern="1200" dirty="0">
                <a:solidFill>
                  <a:schemeClr val="tx1"/>
                </a:solidFill>
                <a:highlight>
                  <a:srgbClr val="FFFF00"/>
                </a:highligh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7075722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3AD03E8-0E23-8650-ACD7-79787F03B54F}"/>
              </a:ext>
            </a:extLst>
          </p:cNvPr>
          <p:cNvSpPr txBox="1"/>
          <p:nvPr/>
        </p:nvSpPr>
        <p:spPr>
          <a:xfrm>
            <a:off x="530352" y="1748998"/>
            <a:ext cx="11131296" cy="4401205"/>
          </a:xfrm>
          <a:prstGeom prst="rect">
            <a:avLst/>
          </a:prstGeom>
          <a:noFill/>
        </p:spPr>
        <p:txBody>
          <a:bodyPr wrap="square">
            <a:spAutoFit/>
          </a:bodyPr>
          <a:lstStyle/>
          <a:p>
            <a:pPr algn="just"/>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1- </a:t>
            </a:r>
            <a:r>
              <a:rPr lang="tr-TR" sz="2000" b="0" i="0" u="none" strike="noStrike" baseline="0" dirty="0">
                <a:latin typeface="Times New Roman" panose="02020603050405020304" pitchFamily="18" charset="0"/>
                <a:cs typeface="Times New Roman" panose="02020603050405020304" pitchFamily="18" charset="0"/>
              </a:rPr>
              <a:t>Gelirlerinin </a:t>
            </a:r>
            <a:r>
              <a:rPr lang="tr-TR" sz="2000" b="1" i="0" u="sng" strike="noStrike" baseline="0" dirty="0">
                <a:latin typeface="Times New Roman" panose="02020603050405020304" pitchFamily="18" charset="0"/>
                <a:cs typeface="Times New Roman" panose="02020603050405020304" pitchFamily="18" charset="0"/>
              </a:rPr>
              <a:t>%25 </a:t>
            </a:r>
            <a:r>
              <a:rPr lang="tr-TR" sz="2000" b="0" i="0" u="none" strike="noStrike" baseline="0" dirty="0">
                <a:latin typeface="Times New Roman" panose="02020603050405020304" pitchFamily="18" charset="0"/>
                <a:cs typeface="Times New Roman" panose="02020603050405020304" pitchFamily="18" charset="0"/>
              </a:rPr>
              <a:t>veya daha fazlası </a:t>
            </a:r>
            <a:r>
              <a:rPr lang="tr-TR" sz="2000" b="1" u="sng" dirty="0">
                <a:highlight>
                  <a:srgbClr val="00FFFF"/>
                </a:highlight>
                <a:latin typeface="Times New Roman" panose="02020603050405020304" pitchFamily="18" charset="0"/>
                <a:cs typeface="Times New Roman" panose="02020603050405020304" pitchFamily="18" charset="0"/>
              </a:rPr>
              <a:t>P</a:t>
            </a:r>
            <a:r>
              <a:rPr lang="tr-TR" sz="2000" b="1" i="0" u="sng" strike="noStrike" baseline="0" dirty="0">
                <a:highlight>
                  <a:srgbClr val="00FFFF"/>
                </a:highlight>
                <a:latin typeface="Times New Roman" panose="02020603050405020304" pitchFamily="18" charset="0"/>
                <a:cs typeface="Times New Roman" panose="02020603050405020304" pitchFamily="18" charset="0"/>
              </a:rPr>
              <a:t>asif </a:t>
            </a:r>
            <a:r>
              <a:rPr lang="tr-TR" sz="2000" b="1" u="sng" dirty="0">
                <a:highlight>
                  <a:srgbClr val="00FFFF"/>
                </a:highlight>
                <a:latin typeface="Times New Roman" panose="02020603050405020304" pitchFamily="18" charset="0"/>
                <a:cs typeface="Times New Roman" panose="02020603050405020304" pitchFamily="18" charset="0"/>
              </a:rPr>
              <a:t>N</a:t>
            </a:r>
            <a:r>
              <a:rPr lang="tr-TR" sz="2000" b="1" i="0" u="sng" strike="noStrike" baseline="0" dirty="0">
                <a:highlight>
                  <a:srgbClr val="00FFFF"/>
                </a:highlight>
                <a:latin typeface="Times New Roman" panose="02020603050405020304" pitchFamily="18" charset="0"/>
                <a:cs typeface="Times New Roman" panose="02020603050405020304" pitchFamily="18" charset="0"/>
              </a:rPr>
              <a:t>itelikli </a:t>
            </a:r>
            <a:r>
              <a:rPr lang="tr-TR" sz="2000" b="1" u="sng" dirty="0">
                <a:highlight>
                  <a:srgbClr val="00FFFF"/>
                </a:highlight>
                <a:latin typeface="Times New Roman" panose="02020603050405020304" pitchFamily="18" charset="0"/>
                <a:cs typeface="Times New Roman" panose="02020603050405020304" pitchFamily="18" charset="0"/>
              </a:rPr>
              <a:t>G</a:t>
            </a:r>
            <a:r>
              <a:rPr lang="tr-TR" sz="2000" b="1" i="0" u="sng" strike="noStrike" baseline="0" dirty="0">
                <a:highlight>
                  <a:srgbClr val="00FFFF"/>
                </a:highlight>
                <a:latin typeface="Times New Roman" panose="02020603050405020304" pitchFamily="18" charset="0"/>
                <a:cs typeface="Times New Roman" panose="02020603050405020304" pitchFamily="18" charset="0"/>
              </a:rPr>
              <a:t>elirlerden </a:t>
            </a:r>
            <a:r>
              <a:rPr lang="tr-TR" sz="2000" b="0" i="0" u="none" strike="noStrike" baseline="0" dirty="0">
                <a:latin typeface="Times New Roman" panose="02020603050405020304" pitchFamily="18" charset="0"/>
                <a:cs typeface="Times New Roman" panose="02020603050405020304" pitchFamily="18" charset="0"/>
              </a:rPr>
              <a:t>oluşan sermaye şirketleri için indirim oranı %0 olarak uygulanacaktır. </a:t>
            </a:r>
            <a:r>
              <a:rPr lang="tr-TR" sz="2000" b="1" dirty="0">
                <a:latin typeface="Times New Roman" panose="02020603050405020304" pitchFamily="18" charset="0"/>
                <a:cs typeface="Times New Roman" panose="02020603050405020304" pitchFamily="18" charset="0"/>
              </a:rPr>
              <a:t>(BU VE 4. DURUM ENÇOK KARŞILAŞILAN DURUMDUR.) </a:t>
            </a:r>
            <a:r>
              <a:rPr lang="tr-TR" sz="2000" dirty="0">
                <a:latin typeface="Times New Roman" panose="02020603050405020304" pitchFamily="18" charset="0"/>
                <a:cs typeface="Times New Roman" panose="02020603050405020304" pitchFamily="18" charset="0"/>
              </a:rPr>
              <a:t>(Fa</a:t>
            </a:r>
            <a:r>
              <a:rPr lang="tr-TR" dirty="0">
                <a:latin typeface="Times New Roman" panose="02020603050405020304" pitchFamily="18" charset="0"/>
                <a:cs typeface="Times New Roman" panose="02020603050405020304" pitchFamily="18" charset="0"/>
              </a:rPr>
              <a:t>iz, kâr payı, kira, lisans ücreti, menkul kıymet satış geliri gibi pasif nitelikli) </a:t>
            </a:r>
            <a:endParaRPr lang="tr-TR" sz="2000" i="0" u="none" strike="noStrike" baseline="0" dirty="0">
              <a:latin typeface="Times New Roman" panose="02020603050405020304" pitchFamily="18" charset="0"/>
              <a:cs typeface="Times New Roman" panose="02020603050405020304" pitchFamily="18" charset="0"/>
            </a:endParaRPr>
          </a:p>
          <a:p>
            <a:pPr algn="just"/>
            <a:endParaRPr lang="tr-TR" sz="2000" b="0" i="0" u="none" strike="noStrike" baseline="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2- </a:t>
            </a:r>
            <a:r>
              <a:rPr lang="tr-TR" sz="2000" b="0" i="0" u="none" strike="noStrike" baseline="0" dirty="0">
                <a:latin typeface="Times New Roman" panose="02020603050405020304" pitchFamily="18" charset="0"/>
                <a:cs typeface="Times New Roman" panose="02020603050405020304" pitchFamily="18" charset="0"/>
              </a:rPr>
              <a:t>Aktif toplamının </a:t>
            </a:r>
            <a:r>
              <a:rPr lang="tr-TR" sz="2000" b="1" i="0" u="sng" strike="noStrike" baseline="0" dirty="0">
                <a:latin typeface="Times New Roman" panose="02020603050405020304" pitchFamily="18" charset="0"/>
                <a:cs typeface="Times New Roman" panose="02020603050405020304" pitchFamily="18" charset="0"/>
              </a:rPr>
              <a:t>%50 veya daha fazlası bağlı </a:t>
            </a:r>
            <a:r>
              <a:rPr lang="tr-TR" sz="2000" b="1" i="0" u="sng" strike="noStrike" baseline="0" dirty="0">
                <a:highlight>
                  <a:srgbClr val="00FFFF"/>
                </a:highlight>
                <a:latin typeface="Times New Roman" panose="02020603050405020304" pitchFamily="18" charset="0"/>
                <a:cs typeface="Times New Roman" panose="02020603050405020304" pitchFamily="18" charset="0"/>
              </a:rPr>
              <a:t>menkul kıymetler ve iştirak paylarından </a:t>
            </a:r>
            <a:r>
              <a:rPr lang="tr-TR" sz="2000" b="0" i="0" u="none" strike="noStrike" baseline="0" dirty="0">
                <a:latin typeface="Times New Roman" panose="02020603050405020304" pitchFamily="18" charset="0"/>
                <a:cs typeface="Times New Roman" panose="02020603050405020304" pitchFamily="18" charset="0"/>
              </a:rPr>
              <a:t>oluşan sermaye şirketleri için indirilebilecek tutarın hesaplanmasında indirim oranı %0,</a:t>
            </a:r>
          </a:p>
          <a:p>
            <a:pPr algn="just"/>
            <a:endParaRPr lang="tr-TR" sz="2000" dirty="0">
              <a:latin typeface="Times New Roman" panose="02020603050405020304" pitchFamily="18" charset="0"/>
              <a:cs typeface="Times New Roman" panose="02020603050405020304" pitchFamily="18" charset="0"/>
            </a:endParaRPr>
          </a:p>
          <a:p>
            <a:pPr algn="just"/>
            <a:r>
              <a:rPr lang="tr-TR" sz="2000" b="0" i="0" u="none" strike="noStrike" baseline="0" dirty="0">
                <a:latin typeface="Times New Roman" panose="02020603050405020304" pitchFamily="18" charset="0"/>
                <a:cs typeface="Times New Roman" panose="02020603050405020304" pitchFamily="18" charset="0"/>
              </a:rPr>
              <a:t>	</a:t>
            </a:r>
            <a:r>
              <a:rPr lang="tr-TR" sz="2000" b="1" i="0" u="none" strike="noStrike" baseline="0" dirty="0">
                <a:latin typeface="Times New Roman" panose="02020603050405020304" pitchFamily="18" charset="0"/>
                <a:cs typeface="Times New Roman" panose="02020603050405020304" pitchFamily="18" charset="0"/>
              </a:rPr>
              <a:t>3- </a:t>
            </a:r>
            <a:r>
              <a:rPr lang="tr-TR" sz="2000" b="0" i="0" u="none" strike="noStrike" baseline="0" dirty="0">
                <a:latin typeface="Times New Roman" panose="02020603050405020304" pitchFamily="18" charset="0"/>
                <a:cs typeface="Times New Roman" panose="02020603050405020304" pitchFamily="18" charset="0"/>
              </a:rPr>
              <a:t>Artırılan nakdi sermayenin </a:t>
            </a:r>
            <a:r>
              <a:rPr lang="tr-TR" sz="2000" b="1" u="sng" dirty="0">
                <a:highlight>
                  <a:srgbClr val="00FFFF"/>
                </a:highlight>
                <a:latin typeface="Times New Roman" panose="02020603050405020304" pitchFamily="18" charset="0"/>
                <a:cs typeface="Times New Roman" panose="02020603050405020304" pitchFamily="18" charset="0"/>
              </a:rPr>
              <a:t>BAŞKA </a:t>
            </a:r>
            <a:r>
              <a:rPr lang="tr-TR" sz="2000" b="0" i="0" u="none" strike="noStrike" baseline="0" dirty="0">
                <a:latin typeface="Times New Roman" panose="02020603050405020304" pitchFamily="18" charset="0"/>
                <a:cs typeface="Times New Roman" panose="02020603050405020304" pitchFamily="18" charset="0"/>
              </a:rPr>
              <a:t>şirketlere </a:t>
            </a:r>
            <a:r>
              <a:rPr lang="tr-TR" sz="2000" b="1" i="0" u="sng" strike="noStrike" baseline="0" dirty="0">
                <a:latin typeface="Times New Roman" panose="02020603050405020304" pitchFamily="18" charset="0"/>
                <a:cs typeface="Times New Roman" panose="02020603050405020304" pitchFamily="18" charset="0"/>
              </a:rPr>
              <a:t>SERMAYE</a:t>
            </a:r>
            <a:r>
              <a:rPr lang="tr-TR" sz="2000" b="0" i="0" u="none" strike="noStrike" baseline="0" dirty="0">
                <a:latin typeface="Times New Roman" panose="02020603050405020304" pitchFamily="18" charset="0"/>
                <a:cs typeface="Times New Roman" panose="02020603050405020304" pitchFamily="18" charset="0"/>
              </a:rPr>
              <a:t> olarak </a:t>
            </a:r>
            <a:r>
              <a:rPr lang="tr-TR" sz="2000" b="1" i="0" u="sng" strike="noStrike" baseline="0" dirty="0">
                <a:latin typeface="Times New Roman" panose="02020603050405020304" pitchFamily="18" charset="0"/>
                <a:cs typeface="Times New Roman" panose="02020603050405020304" pitchFamily="18" charset="0"/>
              </a:rPr>
              <a:t>KONULAN</a:t>
            </a:r>
            <a:r>
              <a:rPr lang="tr-TR" sz="2000" b="0" i="0" u="none" strike="noStrike" baseline="0" dirty="0">
                <a:latin typeface="Times New Roman" panose="02020603050405020304" pitchFamily="18" charset="0"/>
                <a:cs typeface="Times New Roman" panose="02020603050405020304" pitchFamily="18" charset="0"/>
              </a:rPr>
              <a:t>  veya </a:t>
            </a:r>
            <a:r>
              <a:rPr lang="tr-TR" sz="2000" b="1" u="sng" dirty="0">
                <a:highlight>
                  <a:srgbClr val="00FFFF"/>
                </a:highlight>
                <a:latin typeface="Times New Roman" panose="02020603050405020304" pitchFamily="18" charset="0"/>
                <a:cs typeface="Times New Roman" panose="02020603050405020304" pitchFamily="18" charset="0"/>
              </a:rPr>
              <a:t>KREDİ</a:t>
            </a:r>
            <a:r>
              <a:rPr lang="tr-TR" sz="2000" b="0" i="0" u="none" strike="noStrike" baseline="0" dirty="0">
                <a:latin typeface="Times New Roman" panose="02020603050405020304" pitchFamily="18" charset="0"/>
                <a:cs typeface="Times New Roman" panose="02020603050405020304" pitchFamily="18" charset="0"/>
              </a:rPr>
              <a:t> olarak kullandırılan kısmına </a:t>
            </a:r>
            <a:r>
              <a:rPr lang="tr-TR" sz="2000" b="1" i="0" u="sng" strike="noStrike" baseline="0" dirty="0">
                <a:highlight>
                  <a:srgbClr val="00FFFF"/>
                </a:highlight>
                <a:latin typeface="Times New Roman" panose="02020603050405020304" pitchFamily="18" charset="0"/>
                <a:cs typeface="Times New Roman" panose="02020603050405020304" pitchFamily="18" charset="0"/>
              </a:rPr>
              <a:t>tekabül eden tutarla sınırlı olmak </a:t>
            </a:r>
            <a:r>
              <a:rPr lang="tr-TR" sz="2000" b="0" i="0" u="none" strike="noStrike" baseline="0" dirty="0">
                <a:latin typeface="Times New Roman" panose="02020603050405020304" pitchFamily="18" charset="0"/>
                <a:cs typeface="Times New Roman" panose="02020603050405020304" pitchFamily="18" charset="0"/>
              </a:rPr>
              <a:t>üzere indirilebilecek tutarın hesaplanmasında indirim oranı %0, (</a:t>
            </a:r>
            <a:r>
              <a:rPr lang="tr-TR" sz="2000" b="1" i="0" u="none" strike="noStrike" baseline="0" dirty="0">
                <a:latin typeface="Times New Roman" panose="02020603050405020304" pitchFamily="18" charset="0"/>
                <a:cs typeface="Times New Roman" panose="02020603050405020304" pitchFamily="18" charset="0"/>
              </a:rPr>
              <a:t>3. ŞİRKETE SERMAYE KONULAN TUTARLA SINIRLI)</a:t>
            </a:r>
          </a:p>
          <a:p>
            <a:pPr algn="just"/>
            <a:endParaRPr lang="tr-TR" sz="2000" dirty="0">
              <a:latin typeface="Times New Roman" panose="02020603050405020304" pitchFamily="18" charset="0"/>
              <a:cs typeface="Times New Roman" panose="02020603050405020304" pitchFamily="18" charset="0"/>
            </a:endParaRPr>
          </a:p>
          <a:p>
            <a:pPr algn="just"/>
            <a:r>
              <a:rPr lang="tr-TR" sz="2000" b="0" i="0" u="none" strike="noStrike" baseline="0" dirty="0">
                <a:latin typeface="Times New Roman" panose="02020603050405020304" pitchFamily="18" charset="0"/>
                <a:cs typeface="Times New Roman" panose="02020603050405020304" pitchFamily="18" charset="0"/>
              </a:rPr>
              <a:t>	</a:t>
            </a:r>
            <a:r>
              <a:rPr lang="tr-TR" sz="2000" b="1" i="0" u="none" strike="noStrike" baseline="0" dirty="0">
                <a:latin typeface="Times New Roman" panose="02020603050405020304" pitchFamily="18" charset="0"/>
                <a:cs typeface="Times New Roman" panose="02020603050405020304" pitchFamily="18" charset="0"/>
              </a:rPr>
              <a:t>4-</a:t>
            </a:r>
            <a:r>
              <a:rPr lang="tr-TR" sz="2000" b="0" i="0" u="none" strike="noStrike" baseline="0" dirty="0">
                <a:latin typeface="Times New Roman" panose="02020603050405020304" pitchFamily="18" charset="0"/>
                <a:cs typeface="Times New Roman" panose="02020603050405020304" pitchFamily="18" charset="0"/>
              </a:rPr>
              <a:t> </a:t>
            </a:r>
            <a:r>
              <a:rPr lang="tr-TR" sz="2000" b="1" i="0" u="sng" strike="noStrike" baseline="0" dirty="0">
                <a:highlight>
                  <a:srgbClr val="FFFF00"/>
                </a:highlight>
                <a:latin typeface="Times New Roman" panose="02020603050405020304" pitchFamily="18" charset="0"/>
                <a:cs typeface="Times New Roman" panose="02020603050405020304" pitchFamily="18" charset="0"/>
              </a:rPr>
              <a:t>ARSA </a:t>
            </a:r>
            <a:r>
              <a:rPr lang="tr-TR" sz="2000" b="1" u="sng" dirty="0">
                <a:highlight>
                  <a:srgbClr val="FFFF00"/>
                </a:highlight>
                <a:latin typeface="Times New Roman" panose="02020603050405020304" pitchFamily="18" charset="0"/>
                <a:cs typeface="Times New Roman" panose="02020603050405020304" pitchFamily="18" charset="0"/>
              </a:rPr>
              <a:t>VE ARAZİ </a:t>
            </a:r>
            <a:r>
              <a:rPr lang="tr-TR" sz="2000" b="0" i="0" u="none" strike="noStrike" baseline="0" dirty="0">
                <a:latin typeface="Times New Roman" panose="02020603050405020304" pitchFamily="18" charset="0"/>
                <a:cs typeface="Times New Roman" panose="02020603050405020304" pitchFamily="18" charset="0"/>
              </a:rPr>
              <a:t>yatırımı yapan sermaye şirketlerinde arsa ve arazi yatırımına tekabül eden tutarla sınırlı olmak üzere indirilebilecek tutarın hesaplanmasında indirim oranı %0 – </a:t>
            </a:r>
            <a:r>
              <a:rPr lang="tr-TR" sz="2000" b="1" i="0" u="sng" strike="noStrike" baseline="0" dirty="0">
                <a:highlight>
                  <a:srgbClr val="FFFF00"/>
                </a:highlight>
                <a:latin typeface="Times New Roman" panose="02020603050405020304" pitchFamily="18" charset="0"/>
                <a:cs typeface="Times New Roman" panose="02020603050405020304" pitchFamily="18" charset="0"/>
              </a:rPr>
              <a:t>DİKKAT EDİLMELİDİR</a:t>
            </a:r>
            <a:r>
              <a:rPr lang="tr-TR" sz="2000" b="0" i="0" u="sng" strike="noStrike" baseline="0" dirty="0">
                <a:highlight>
                  <a:srgbClr val="FFFF00"/>
                </a:highlight>
                <a:latin typeface="Times New Roman" panose="02020603050405020304" pitchFamily="18" charset="0"/>
                <a:cs typeface="Times New Roman" panose="02020603050405020304" pitchFamily="18" charset="0"/>
              </a:rPr>
              <a:t>. </a:t>
            </a:r>
            <a:r>
              <a:rPr lang="tr-TR" sz="2000" b="1" i="0" u="sng" strike="noStrike" baseline="0" dirty="0">
                <a:highlight>
                  <a:srgbClr val="FFFF00"/>
                </a:highlight>
                <a:latin typeface="Times New Roman" panose="02020603050405020304" pitchFamily="18" charset="0"/>
                <a:cs typeface="Times New Roman" panose="02020603050405020304" pitchFamily="18" charset="0"/>
              </a:rPr>
              <a:t>(SORUNLU KISIM)</a:t>
            </a:r>
          </a:p>
        </p:txBody>
      </p:sp>
      <p:sp>
        <p:nvSpPr>
          <p:cNvPr id="3" name="Slayt Numarası Yer Tutucusu 1">
            <a:extLst>
              <a:ext uri="{FF2B5EF4-FFF2-40B4-BE49-F238E27FC236}">
                <a16:creationId xmlns:a16="http://schemas.microsoft.com/office/drawing/2014/main" id="{E909B1EA-26A6-37B2-F1BD-B79679E02030}"/>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136</a:t>
            </a:fld>
            <a:endParaRPr lang="tr-TR"/>
          </a:p>
        </p:txBody>
      </p:sp>
      <p:sp>
        <p:nvSpPr>
          <p:cNvPr id="4" name="Dikdörtgen 3">
            <a:extLst>
              <a:ext uri="{FF2B5EF4-FFF2-40B4-BE49-F238E27FC236}">
                <a16:creationId xmlns:a16="http://schemas.microsoft.com/office/drawing/2014/main" id="{07164F64-B9A7-6DA5-3333-1CFB27074021}"/>
              </a:ext>
            </a:extLst>
          </p:cNvPr>
          <p:cNvSpPr/>
          <p:nvPr/>
        </p:nvSpPr>
        <p:spPr>
          <a:xfrm>
            <a:off x="530352" y="210312"/>
            <a:ext cx="11131296"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2800" b="1" dirty="0">
              <a:latin typeface="Times New Roman" panose="02020603050405020304" pitchFamily="18" charset="0"/>
              <a:cs typeface="Times New Roman" panose="02020603050405020304" pitchFamily="18" charset="0"/>
            </a:endParaRPr>
          </a:p>
          <a:p>
            <a:pPr algn="ctr"/>
            <a:r>
              <a:rPr lang="tr-TR" sz="2800" b="1" dirty="0">
                <a:latin typeface="Times New Roman" panose="02020603050405020304" pitchFamily="18" charset="0"/>
                <a:cs typeface="Times New Roman" panose="02020603050405020304" pitchFamily="18" charset="0"/>
              </a:rPr>
              <a:t>2015/7910 Sayılı Bakanlar Kurulu Kararının 1/3 Maddesinde İndirim Uygulamasına Getirilen SINIRLAMALAR:</a:t>
            </a:r>
          </a:p>
          <a:p>
            <a:pPr algn="ctr"/>
            <a:endParaRPr lang="tr-TR" sz="2800" dirty="0"/>
          </a:p>
        </p:txBody>
      </p:sp>
    </p:spTree>
    <p:extLst>
      <p:ext uri="{BB962C8B-B14F-4D97-AF65-F5344CB8AC3E}">
        <p14:creationId xmlns:p14="http://schemas.microsoft.com/office/powerpoint/2010/main" val="9039117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EA6867C-4695-9C1B-CC64-00A1642E6EAD}"/>
              </a:ext>
            </a:extLst>
          </p:cNvPr>
          <p:cNvSpPr txBox="1"/>
          <p:nvPr/>
        </p:nvSpPr>
        <p:spPr>
          <a:xfrm>
            <a:off x="925068" y="1322262"/>
            <a:ext cx="10341864" cy="3970318"/>
          </a:xfrm>
          <a:prstGeom prst="rect">
            <a:avLst/>
          </a:prstGeom>
          <a:solidFill>
            <a:schemeClr val="tx2">
              <a:lumMod val="10000"/>
              <a:lumOff val="90000"/>
            </a:schemeClr>
          </a:solidFill>
        </p:spPr>
        <p:txBody>
          <a:bodyPr wrap="square">
            <a:spAutoFit/>
          </a:bodyPr>
          <a:lstStyle/>
          <a:p>
            <a:pPr algn="just"/>
            <a:r>
              <a:rPr lang="tr-TR" sz="2800" b="1" i="0" u="none" strike="noStrike" baseline="0" dirty="0">
                <a:solidFill>
                  <a:srgbClr val="000000"/>
                </a:solidFill>
                <a:latin typeface="Times New Roman" panose="02020603050405020304" pitchFamily="18" charset="0"/>
                <a:cs typeface="Times New Roman" panose="02020603050405020304" pitchFamily="18" charset="0"/>
              </a:rPr>
              <a:t>	</a:t>
            </a:r>
            <a:r>
              <a:rPr lang="tr-TR" sz="2800" b="1" i="0" u="none" strike="noStrike" baseline="0" dirty="0">
                <a:latin typeface="Times New Roman" panose="02020603050405020304" pitchFamily="18" charset="0"/>
                <a:cs typeface="Times New Roman" panose="02020603050405020304" pitchFamily="18" charset="0"/>
              </a:rPr>
              <a:t>Şirketin banka hesabına </a:t>
            </a:r>
            <a:r>
              <a:rPr lang="tr-TR" sz="2800" b="1" i="0" u="none" strike="noStrike" baseline="0" dirty="0">
                <a:highlight>
                  <a:srgbClr val="FFFF00"/>
                </a:highlight>
                <a:latin typeface="Times New Roman" panose="02020603050405020304" pitchFamily="18" charset="0"/>
                <a:cs typeface="Times New Roman" panose="02020603050405020304" pitchFamily="18" charset="0"/>
              </a:rPr>
              <a:t>FİİLEN </a:t>
            </a:r>
            <a:r>
              <a:rPr lang="tr-TR" sz="2800" b="1" i="0" u="none" strike="noStrike" baseline="0" dirty="0">
                <a:latin typeface="Times New Roman" panose="02020603050405020304" pitchFamily="18" charset="0"/>
                <a:cs typeface="Times New Roman" panose="02020603050405020304" pitchFamily="18" charset="0"/>
              </a:rPr>
              <a:t>yatırılmayan kısmı indirim tutarının hesaplanmasında dikkate alınmayacaktır.</a:t>
            </a:r>
          </a:p>
          <a:p>
            <a:pPr algn="just"/>
            <a:endParaRPr lang="tr-TR" sz="2800" b="1" i="0" u="none" strike="noStrike" baseline="0" dirty="0">
              <a:solidFill>
                <a:srgbClr val="FF0000"/>
              </a:solidFill>
              <a:latin typeface="Times New Roman" panose="02020603050405020304" pitchFamily="18" charset="0"/>
              <a:cs typeface="Times New Roman" panose="02020603050405020304" pitchFamily="18" charset="0"/>
            </a:endParaRPr>
          </a:p>
          <a:p>
            <a:pPr algn="just"/>
            <a:r>
              <a:rPr lang="tr-TR" sz="2800" b="1" i="0" u="none" strike="noStrike" baseline="0" dirty="0">
                <a:solidFill>
                  <a:srgbClr val="00B150"/>
                </a:solidFill>
                <a:latin typeface="Times New Roman" panose="02020603050405020304" pitchFamily="18" charset="0"/>
                <a:cs typeface="Times New Roman" panose="02020603050405020304" pitchFamily="18" charset="0"/>
              </a:rPr>
              <a:t>	</a:t>
            </a:r>
            <a:r>
              <a:rPr lang="tr-TR" sz="2800" b="1" i="0" u="none" strike="noStrike" baseline="0" dirty="0">
                <a:latin typeface="Times New Roman" panose="02020603050405020304" pitchFamily="18" charset="0"/>
                <a:cs typeface="Times New Roman" panose="02020603050405020304" pitchFamily="18" charset="0"/>
              </a:rPr>
              <a:t>Ortakların şirketten olan </a:t>
            </a:r>
            <a:r>
              <a:rPr lang="tr-TR" sz="2800" b="1" i="0" u="none" strike="noStrike" baseline="0" dirty="0">
                <a:highlight>
                  <a:srgbClr val="FFFF00"/>
                </a:highlight>
                <a:latin typeface="Times New Roman" panose="02020603050405020304" pitchFamily="18" charset="0"/>
                <a:cs typeface="Times New Roman" panose="02020603050405020304" pitchFamily="18" charset="0"/>
              </a:rPr>
              <a:t>ALACAKLARININ</a:t>
            </a:r>
            <a:r>
              <a:rPr lang="tr-TR" sz="2800" b="1" i="0" u="none" strike="noStrike" baseline="0" dirty="0">
                <a:latin typeface="Times New Roman" panose="02020603050405020304" pitchFamily="18" charset="0"/>
                <a:cs typeface="Times New Roman" panose="02020603050405020304" pitchFamily="18" charset="0"/>
              </a:rPr>
              <a:t> sermaye artışına konu edilmesi halinde nakit girişinden söz edilemeyeceği için nakdi sermaye indiriminden yararlanılmayacaktır. </a:t>
            </a:r>
          </a:p>
          <a:p>
            <a:pPr algn="just"/>
            <a:endParaRPr lang="tr-TR" sz="2800" b="1" dirty="0">
              <a:latin typeface="Times New Roman" panose="02020603050405020304" pitchFamily="18" charset="0"/>
              <a:cs typeface="Times New Roman" panose="02020603050405020304" pitchFamily="18" charset="0"/>
            </a:endParaRPr>
          </a:p>
          <a:p>
            <a:pPr algn="just"/>
            <a:r>
              <a:rPr lang="tr-TR" sz="2800" b="1" i="0" u="none" strike="noStrike" baseline="0" dirty="0">
                <a:latin typeface="Times New Roman" panose="02020603050405020304" pitchFamily="18" charset="0"/>
                <a:cs typeface="Times New Roman" panose="02020603050405020304" pitchFamily="18" charset="0"/>
              </a:rPr>
              <a:t>	YANİ 331 NOLU HESAPTA YER ALAN TUTARIN 500 NOLU HESABA AKTARILMASI HALİ</a:t>
            </a:r>
            <a:endParaRPr lang="tr-TR" sz="2800" dirty="0">
              <a:latin typeface="Times New Roman" panose="02020603050405020304" pitchFamily="18" charset="0"/>
              <a:cs typeface="Times New Roman" panose="02020603050405020304" pitchFamily="18" charset="0"/>
            </a:endParaRPr>
          </a:p>
        </p:txBody>
      </p:sp>
      <p:sp>
        <p:nvSpPr>
          <p:cNvPr id="3" name="Slayt Numarası Yer Tutucusu 1">
            <a:extLst>
              <a:ext uri="{FF2B5EF4-FFF2-40B4-BE49-F238E27FC236}">
                <a16:creationId xmlns:a16="http://schemas.microsoft.com/office/drawing/2014/main" id="{601F658A-48E3-05A5-75BB-FAB839E7C954}"/>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137</a:t>
            </a:fld>
            <a:endParaRPr lang="tr-TR"/>
          </a:p>
        </p:txBody>
      </p:sp>
      <p:sp>
        <p:nvSpPr>
          <p:cNvPr id="4" name="Dikdörtgen 3">
            <a:extLst>
              <a:ext uri="{FF2B5EF4-FFF2-40B4-BE49-F238E27FC236}">
                <a16:creationId xmlns:a16="http://schemas.microsoft.com/office/drawing/2014/main" id="{C94B00EC-51F2-4E6A-E048-EEA868A3BE24}"/>
              </a:ext>
            </a:extLst>
          </p:cNvPr>
          <p:cNvSpPr/>
          <p:nvPr/>
        </p:nvSpPr>
        <p:spPr>
          <a:xfrm>
            <a:off x="7211568" y="5292580"/>
            <a:ext cx="4055364"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b="1" dirty="0">
                <a:latin typeface="Times New Roman" panose="02020603050405020304" pitchFamily="18" charset="0"/>
                <a:cs typeface="Times New Roman" panose="02020603050405020304" pitchFamily="18" charset="0"/>
              </a:rPr>
              <a:t>331- ORTAKLARA BORÇLAR HESABI</a:t>
            </a:r>
          </a:p>
        </p:txBody>
      </p:sp>
    </p:spTree>
    <p:extLst>
      <p:ext uri="{BB962C8B-B14F-4D97-AF65-F5344CB8AC3E}">
        <p14:creationId xmlns:p14="http://schemas.microsoft.com/office/powerpoint/2010/main" val="42388931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2FC0D53-D7F5-6984-758E-9874463C1C2C}"/>
              </a:ext>
            </a:extLst>
          </p:cNvPr>
          <p:cNvSpPr txBox="1"/>
          <p:nvPr/>
        </p:nvSpPr>
        <p:spPr>
          <a:xfrm>
            <a:off x="480644" y="1823098"/>
            <a:ext cx="10990072" cy="4401205"/>
          </a:xfrm>
          <a:prstGeom prst="rect">
            <a:avLst/>
          </a:prstGeom>
          <a:noFill/>
        </p:spPr>
        <p:txBody>
          <a:bodyPr wrap="square">
            <a:spAutoFit/>
          </a:bodyPr>
          <a:lstStyle/>
          <a:p>
            <a:pPr algn="just"/>
            <a:r>
              <a:rPr lang="tr-TR" sz="2800" b="1" i="0" u="none" strike="noStrike" baseline="0" dirty="0">
                <a:solidFill>
                  <a:srgbClr val="000000"/>
                </a:solidFill>
                <a:latin typeface="Times New Roman" panose="02020603050405020304" pitchFamily="18" charset="0"/>
                <a:cs typeface="Times New Roman" panose="02020603050405020304" pitchFamily="18" charset="0"/>
              </a:rPr>
              <a:t>	</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Bu indirimden, sermaye artırımına </a:t>
            </a:r>
            <a:r>
              <a:rPr lang="tr-TR" sz="2800" b="1" i="0" u="sng" strike="noStrike" baseline="0" dirty="0">
                <a:solidFill>
                  <a:srgbClr val="000000"/>
                </a:solidFill>
                <a:latin typeface="Times New Roman" panose="02020603050405020304" pitchFamily="18" charset="0"/>
                <a:cs typeface="Times New Roman" panose="02020603050405020304" pitchFamily="18" charset="0"/>
              </a:rPr>
              <a:t>ilişkin kararın veya ilk kuruluş aşamasında</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2800" b="1" i="0" u="sng" strike="noStrike" baseline="0" dirty="0">
                <a:solidFill>
                  <a:srgbClr val="000000"/>
                </a:solidFill>
                <a:latin typeface="Times New Roman" panose="02020603050405020304" pitchFamily="18" charset="0"/>
                <a:cs typeface="Times New Roman" panose="02020603050405020304" pitchFamily="18" charset="0"/>
              </a:rPr>
              <a:t>ANA SÖZLEŞMENİN </a:t>
            </a:r>
            <a:r>
              <a:rPr lang="tr-TR" sz="2800" b="1" i="0" u="sng" strike="noStrike" baseline="0" dirty="0">
                <a:solidFill>
                  <a:srgbClr val="C10000"/>
                </a:solidFill>
                <a:latin typeface="Times New Roman" panose="02020603050405020304" pitchFamily="18" charset="0"/>
                <a:cs typeface="Times New Roman" panose="02020603050405020304" pitchFamily="18" charset="0"/>
              </a:rPr>
              <a:t>TESCİL EDİLDİĞİ hesap dönemi ile bu dönemi </a:t>
            </a:r>
            <a:r>
              <a:rPr lang="tr-TR" sz="2800" b="1" i="0" u="sng" strike="noStrike" baseline="0" dirty="0">
                <a:solidFill>
                  <a:srgbClr val="C10000"/>
                </a:solidFill>
                <a:highlight>
                  <a:srgbClr val="00FFFF"/>
                </a:highlight>
                <a:latin typeface="Times New Roman" panose="02020603050405020304" pitchFamily="18" charset="0"/>
                <a:cs typeface="Times New Roman" panose="02020603050405020304" pitchFamily="18" charset="0"/>
              </a:rPr>
              <a:t>izleyen DÖRT </a:t>
            </a:r>
            <a:r>
              <a:rPr lang="tr-TR" sz="2800" b="1" i="0" u="sng" strike="noStrike" baseline="0" dirty="0">
                <a:solidFill>
                  <a:srgbClr val="C10000"/>
                </a:solidFill>
                <a:latin typeface="Times New Roman" panose="02020603050405020304" pitchFamily="18" charset="0"/>
                <a:cs typeface="Times New Roman" panose="02020603050405020304" pitchFamily="18" charset="0"/>
              </a:rPr>
              <a:t>hesap dönemi için </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ayrı ayrı yararlanılır. </a:t>
            </a:r>
          </a:p>
          <a:p>
            <a:pPr algn="just"/>
            <a:r>
              <a:rPr lang="tr-TR" sz="28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2800" b="1" i="0" u="sng" strike="noStrike" baseline="0" dirty="0">
                <a:solidFill>
                  <a:srgbClr val="000000"/>
                </a:solidFill>
                <a:highlight>
                  <a:srgbClr val="00FFFF"/>
                </a:highlight>
                <a:latin typeface="Times New Roman" panose="02020603050405020304" pitchFamily="18" charset="0"/>
                <a:cs typeface="Times New Roman" panose="02020603050405020304" pitchFamily="18" charset="0"/>
              </a:rPr>
              <a:t>(PLANLAMA YAPILMASI GEREKİR…)</a:t>
            </a:r>
          </a:p>
          <a:p>
            <a:pPr algn="just"/>
            <a:endParaRPr lang="tr-TR" sz="2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tr-TR" sz="2800" dirty="0">
                <a:solidFill>
                  <a:srgbClr val="000000"/>
                </a:solidFill>
                <a:latin typeface="Times New Roman" panose="02020603050405020304" pitchFamily="18" charset="0"/>
                <a:cs typeface="Times New Roman" panose="02020603050405020304" pitchFamily="18" charset="0"/>
              </a:rPr>
              <a:t>	</a:t>
            </a:r>
            <a:r>
              <a:rPr lang="tr-TR" sz="2800" b="1" i="0" u="none" strike="noStrike" baseline="0" dirty="0">
                <a:solidFill>
                  <a:srgbClr val="000000"/>
                </a:solidFill>
                <a:latin typeface="Times New Roman" panose="02020603050405020304" pitchFamily="18" charset="0"/>
                <a:cs typeface="Times New Roman" panose="02020603050405020304" pitchFamily="18" charset="0"/>
              </a:rPr>
              <a:t>BU DÖNEMLERDE </a:t>
            </a:r>
            <a:r>
              <a:rPr lang="tr-TR" sz="2800" b="1" i="0" u="sng" strike="noStrike" baseline="0" dirty="0">
                <a:solidFill>
                  <a:srgbClr val="000000"/>
                </a:solidFill>
                <a:latin typeface="Times New Roman" panose="02020603050405020304" pitchFamily="18" charset="0"/>
                <a:cs typeface="Times New Roman" panose="02020603050405020304" pitchFamily="18" charset="0"/>
              </a:rPr>
              <a:t>SERMAYE AZALTIMI YAPILMASI HÂLİNDE </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azaltılan sermaye tutarı indirim hesaplamasında dikkate alınmaz.</a:t>
            </a:r>
          </a:p>
          <a:p>
            <a:pPr algn="just"/>
            <a:endParaRPr lang="tr-TR" sz="2800" b="0" i="0" u="none" strike="noStrike" baseline="0" dirty="0">
              <a:solidFill>
                <a:srgbClr val="000000"/>
              </a:solidFill>
              <a:latin typeface="Times New Roman" panose="02020603050405020304" pitchFamily="18" charset="0"/>
              <a:cs typeface="Times New Roman" panose="02020603050405020304" pitchFamily="18" charset="0"/>
            </a:endParaRPr>
          </a:p>
          <a:p>
            <a:r>
              <a:rPr lang="tr-TR" sz="2800" dirty="0">
                <a:solidFill>
                  <a:srgbClr val="000000"/>
                </a:solidFill>
                <a:latin typeface="Times New Roman" panose="02020603050405020304" pitchFamily="18" charset="0"/>
                <a:cs typeface="Times New Roman" panose="02020603050405020304" pitchFamily="18" charset="0"/>
              </a:rPr>
              <a:t>	</a:t>
            </a:r>
            <a:r>
              <a:rPr lang="tr-TR" sz="2800" b="1" i="0" u="sng" strike="noStrike" baseline="0" dirty="0">
                <a:solidFill>
                  <a:srgbClr val="000000"/>
                </a:solidFill>
                <a:highlight>
                  <a:srgbClr val="00FFFF"/>
                </a:highlight>
                <a:latin typeface="Times New Roman" panose="02020603050405020304" pitchFamily="18" charset="0"/>
                <a:cs typeface="Times New Roman" panose="02020603050405020304" pitchFamily="18" charset="0"/>
              </a:rPr>
              <a:t>(ARTIRILAN-AZALTILAN)=NET KALAN NAKDİ SERMAYE</a:t>
            </a:r>
            <a:r>
              <a:rPr lang="tr-TR" sz="2800" b="0" i="0" u="none" strike="noStrike" baseline="0" dirty="0">
                <a:solidFill>
                  <a:srgbClr val="000000"/>
                </a:solidFill>
                <a:highlight>
                  <a:srgbClr val="00FFFF"/>
                </a:highlight>
                <a:latin typeface="Times New Roman" panose="02020603050405020304" pitchFamily="18" charset="0"/>
                <a:cs typeface="Times New Roman" panose="02020603050405020304" pitchFamily="18" charset="0"/>
              </a:rPr>
              <a:t> </a:t>
            </a:r>
          </a:p>
        </p:txBody>
      </p:sp>
      <p:sp>
        <p:nvSpPr>
          <p:cNvPr id="3" name="Slayt Numarası Yer Tutucusu 1">
            <a:extLst>
              <a:ext uri="{FF2B5EF4-FFF2-40B4-BE49-F238E27FC236}">
                <a16:creationId xmlns:a16="http://schemas.microsoft.com/office/drawing/2014/main" id="{F803A0E2-AA19-66C6-8BB8-FF3B74E118F4}"/>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138</a:t>
            </a:fld>
            <a:endParaRPr lang="tr-TR"/>
          </a:p>
        </p:txBody>
      </p:sp>
      <p:sp>
        <p:nvSpPr>
          <p:cNvPr id="4" name="Dikdörtgen 3">
            <a:extLst>
              <a:ext uri="{FF2B5EF4-FFF2-40B4-BE49-F238E27FC236}">
                <a16:creationId xmlns:a16="http://schemas.microsoft.com/office/drawing/2014/main" id="{1BFAF907-64BC-2BEA-6EA2-BE746AD2622E}"/>
              </a:ext>
            </a:extLst>
          </p:cNvPr>
          <p:cNvSpPr/>
          <p:nvPr/>
        </p:nvSpPr>
        <p:spPr>
          <a:xfrm>
            <a:off x="480644" y="633697"/>
            <a:ext cx="10990072" cy="786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Times New Roman" panose="02020603050405020304" pitchFamily="18" charset="0"/>
                <a:cs typeface="Times New Roman" panose="02020603050405020304" pitchFamily="18" charset="0"/>
              </a:rPr>
              <a:t>Her Bir Hesap Dönemi İçin Ayrı Ayrı Yararlanma: KIST + 4 HES. DÖNEMİ </a:t>
            </a:r>
          </a:p>
        </p:txBody>
      </p:sp>
    </p:spTree>
    <p:extLst>
      <p:ext uri="{BB962C8B-B14F-4D97-AF65-F5344CB8AC3E}">
        <p14:creationId xmlns:p14="http://schemas.microsoft.com/office/powerpoint/2010/main" val="9136831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C18FC27-81AA-F7B3-E119-C43111F640C9}"/>
              </a:ext>
            </a:extLst>
          </p:cNvPr>
          <p:cNvSpPr txBox="1"/>
          <p:nvPr/>
        </p:nvSpPr>
        <p:spPr>
          <a:xfrm>
            <a:off x="838200" y="2150608"/>
            <a:ext cx="10515600" cy="3970318"/>
          </a:xfrm>
          <a:prstGeom prst="rect">
            <a:avLst/>
          </a:prstGeom>
          <a:solidFill>
            <a:schemeClr val="bg2"/>
          </a:solidFill>
        </p:spPr>
        <p:txBody>
          <a:bodyPr wrap="square">
            <a:spAutoFit/>
          </a:bodyPr>
          <a:lstStyle/>
          <a:p>
            <a:pPr algn="just"/>
            <a:r>
              <a:rPr lang="tr-TR" sz="2800" b="1" i="0" u="none" strike="noStrike" baseline="0" dirty="0">
                <a:latin typeface="Times New Roman" panose="02020603050405020304" pitchFamily="18" charset="0"/>
                <a:cs typeface="Times New Roman" panose="02020603050405020304" pitchFamily="18" charset="0"/>
              </a:rPr>
              <a:t>	</a:t>
            </a:r>
            <a:r>
              <a:rPr lang="tr-TR" sz="2800" b="0" i="0" u="none" strike="noStrike" baseline="0" dirty="0">
                <a:latin typeface="Times New Roman" panose="02020603050405020304" pitchFamily="18" charset="0"/>
                <a:cs typeface="Times New Roman" panose="02020603050405020304" pitchFamily="18" charset="0"/>
              </a:rPr>
              <a:t>Sermaye şirketleri tarafından nakdi sermaye artışına ilişkin hesaplanan indirim tutarının kazanç yetersizliği nedeniyle ilgili olduğu hesap dönemine ait matrahın tespitinde indirim konusu yapılamaması halinde bu indirim tutarları, herhangi bir </a:t>
            </a:r>
            <a:r>
              <a:rPr lang="tr-TR" sz="2800" b="1" i="0" u="sng" strike="noStrike" baseline="0" dirty="0">
                <a:highlight>
                  <a:srgbClr val="00FFFF"/>
                </a:highlight>
                <a:latin typeface="Times New Roman" panose="02020603050405020304" pitchFamily="18" charset="0"/>
                <a:cs typeface="Times New Roman" panose="02020603050405020304" pitchFamily="18" charset="0"/>
              </a:rPr>
              <a:t>endekslemeye tabi tutulmaksızın </a:t>
            </a:r>
            <a:r>
              <a:rPr lang="tr-TR" sz="2800" b="0" i="0" u="none" strike="noStrike" baseline="0" dirty="0">
                <a:latin typeface="Times New Roman" panose="02020603050405020304" pitchFamily="18" charset="0"/>
                <a:cs typeface="Times New Roman" panose="02020603050405020304" pitchFamily="18" charset="0"/>
              </a:rPr>
              <a:t>izleyen hesap dönemlerine ilişkin matrahın tespitinde indirim konusu yapılabilecektir. </a:t>
            </a:r>
            <a:r>
              <a:rPr lang="tr-TR" sz="2800" b="1" i="0" u="none" strike="noStrike" baseline="0" dirty="0">
                <a:highlight>
                  <a:srgbClr val="FFFF00"/>
                </a:highlight>
                <a:latin typeface="Times New Roman" panose="02020603050405020304" pitchFamily="18" charset="0"/>
                <a:cs typeface="Times New Roman" panose="02020603050405020304" pitchFamily="18" charset="0"/>
              </a:rPr>
              <a:t>(izleyen tüm geçiciler de dahil)</a:t>
            </a:r>
          </a:p>
          <a:p>
            <a:pPr algn="just"/>
            <a:endParaRPr lang="tr-TR" sz="2800" b="0" i="0" u="none" strike="noStrike" baseline="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	</a:t>
            </a:r>
            <a:r>
              <a:rPr lang="tr-TR" sz="2800" b="1" i="0" u="sng" strike="noStrike" baseline="0" dirty="0">
                <a:highlight>
                  <a:srgbClr val="00FFFF"/>
                </a:highlight>
                <a:latin typeface="Times New Roman" panose="02020603050405020304" pitchFamily="18" charset="0"/>
                <a:cs typeface="Times New Roman" panose="02020603050405020304" pitchFamily="18" charset="0"/>
              </a:rPr>
              <a:t>(DEVREDEN TUTAR İÇİN BİR SÜRE SINIRI YOKTUR</a:t>
            </a:r>
            <a:r>
              <a:rPr lang="tr-TR" sz="2800" b="1" u="sng" dirty="0">
                <a:highlight>
                  <a:srgbClr val="00FFFF"/>
                </a:highlight>
                <a:latin typeface="Times New Roman" panose="02020603050405020304" pitchFamily="18" charset="0"/>
                <a:cs typeface="Times New Roman" panose="02020603050405020304" pitchFamily="18" charset="0"/>
              </a:rPr>
              <a:t>) !!!!!</a:t>
            </a:r>
          </a:p>
        </p:txBody>
      </p:sp>
      <p:sp>
        <p:nvSpPr>
          <p:cNvPr id="3" name="Slayt Numarası Yer Tutucusu 1">
            <a:extLst>
              <a:ext uri="{FF2B5EF4-FFF2-40B4-BE49-F238E27FC236}">
                <a16:creationId xmlns:a16="http://schemas.microsoft.com/office/drawing/2014/main" id="{801500D1-EC84-9854-690A-D245E17CC1FB}"/>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139</a:t>
            </a:fld>
            <a:endParaRPr lang="tr-TR"/>
          </a:p>
        </p:txBody>
      </p:sp>
      <p:sp>
        <p:nvSpPr>
          <p:cNvPr id="4" name="Dikdörtgen 3">
            <a:extLst>
              <a:ext uri="{FF2B5EF4-FFF2-40B4-BE49-F238E27FC236}">
                <a16:creationId xmlns:a16="http://schemas.microsoft.com/office/drawing/2014/main" id="{63166604-D0A6-90E3-99B0-B401345DA41B}"/>
              </a:ext>
            </a:extLst>
          </p:cNvPr>
          <p:cNvSpPr/>
          <p:nvPr/>
        </p:nvSpPr>
        <p:spPr>
          <a:xfrm>
            <a:off x="838200" y="758952"/>
            <a:ext cx="10515600" cy="10094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latin typeface="Times New Roman" panose="02020603050405020304" pitchFamily="18" charset="0"/>
                <a:cs typeface="Times New Roman" panose="02020603050405020304" pitchFamily="18" charset="0"/>
              </a:rPr>
              <a:t>- Kazanç Yetersizliği Nedeniyle İndirim Konusu Edilemeyen Tutarın Endekslenmeksizin Sonraki Dönemlere Devri: </a:t>
            </a:r>
          </a:p>
          <a:p>
            <a:pPr algn="ctr"/>
            <a:endParaRPr lang="tr-TR" dirty="0">
              <a:solidFill>
                <a:schemeClr val="tx1"/>
              </a:solidFill>
            </a:endParaRPr>
          </a:p>
        </p:txBody>
      </p:sp>
    </p:spTree>
    <p:extLst>
      <p:ext uri="{BB962C8B-B14F-4D97-AF65-F5344CB8AC3E}">
        <p14:creationId xmlns:p14="http://schemas.microsoft.com/office/powerpoint/2010/main" val="142707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47281D-ABE8-177E-966D-C9A9AABE2405}"/>
              </a:ext>
            </a:extLst>
          </p:cNvPr>
          <p:cNvSpPr>
            <a:spLocks noGrp="1"/>
          </p:cNvSpPr>
          <p:nvPr>
            <p:ph idx="1"/>
          </p:nvPr>
        </p:nvSpPr>
        <p:spPr>
          <a:xfrm>
            <a:off x="506361" y="1278124"/>
            <a:ext cx="11179277" cy="4301752"/>
          </a:xfrm>
          <a:solidFill>
            <a:schemeClr val="accent1">
              <a:lumMod val="20000"/>
              <a:lumOff val="80000"/>
            </a:schemeClr>
          </a:solidFill>
        </p:spPr>
        <p:txBody>
          <a:bodyPr>
            <a:normAutofit/>
          </a:bodyPr>
          <a:lstStyle/>
          <a:p>
            <a:pPr algn="just"/>
            <a:r>
              <a:rPr lang="tr-TR" dirty="0">
                <a:latin typeface="Times New Roman" panose="02020603050405020304" pitchFamily="18" charset="0"/>
                <a:cs typeface="Times New Roman" panose="02020603050405020304" pitchFamily="18" charset="0"/>
              </a:rPr>
              <a:t>Mukavelede, ortaklık merkezi belirtilmemiş ise </a:t>
            </a:r>
            <a:r>
              <a:rPr lang="tr-TR" b="1" u="sng" dirty="0">
                <a:latin typeface="Times New Roman" panose="02020603050405020304" pitchFamily="18" charset="0"/>
                <a:cs typeface="Times New Roman" panose="02020603050405020304" pitchFamily="18" charset="0"/>
              </a:rPr>
              <a:t>iş merkezinin bulunduğu yer vergi dairesi</a:t>
            </a:r>
            <a:r>
              <a:rPr lang="tr-TR" dirty="0">
                <a:latin typeface="Times New Roman" panose="02020603050405020304" pitchFamily="18" charset="0"/>
                <a:cs typeface="Times New Roman" panose="02020603050405020304" pitchFamily="18" charset="0"/>
              </a:rPr>
              <a:t>, bağlı olduğu vergi dairesi olacaktır. </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İŞİN BİTİMİ İŞ ORTAKLIĞININ DA </a:t>
            </a:r>
            <a:r>
              <a:rPr lang="tr-TR" b="1" u="sng" dirty="0">
                <a:latin typeface="Times New Roman" panose="02020603050405020304" pitchFamily="18" charset="0"/>
                <a:cs typeface="Times New Roman" panose="02020603050405020304" pitchFamily="18" charset="0"/>
              </a:rPr>
              <a:t>SONA ERDİĞİNİ GÖSTERMEZ. </a:t>
            </a:r>
            <a:r>
              <a:rPr lang="tr-TR" dirty="0">
                <a:latin typeface="Times New Roman" panose="02020603050405020304" pitchFamily="18" charset="0"/>
                <a:cs typeface="Times New Roman" panose="02020603050405020304" pitchFamily="18" charset="0"/>
              </a:rPr>
              <a:t>Bu iş dolayısıyla mükellefiyetle ilgili ödevlerin tamamının da yerine getirilmesi (Örneğin, tahakkuk eden vergilerin tamamının ödenmesi) gerekir. </a:t>
            </a:r>
            <a:r>
              <a:rPr lang="tr-TR" b="1" u="sng" dirty="0">
                <a:highlight>
                  <a:srgbClr val="FFFF00"/>
                </a:highlight>
                <a:latin typeface="Times New Roman" panose="02020603050405020304" pitchFamily="18" charset="0"/>
                <a:cs typeface="Times New Roman" panose="02020603050405020304" pitchFamily="18" charset="0"/>
              </a:rPr>
              <a:t>Vergisel ödevlerin tamamının ikmal edilmesinden sonra iş ortaklığı sona ermiş sayılır. </a:t>
            </a:r>
            <a:r>
              <a:rPr lang="tr-TR" dirty="0">
                <a:latin typeface="Times New Roman" panose="02020603050405020304" pitchFamily="18" charset="0"/>
                <a:cs typeface="Times New Roman" panose="02020603050405020304" pitchFamily="18" charset="0"/>
              </a:rPr>
              <a:t>Öte yandan, iş ortaklıklarının tasfiyesi, Borçlar Kanunundaki adi ortaklıkların dağılmasına ilişkin hükümlere göre yapılacaktır.</a:t>
            </a:r>
          </a:p>
        </p:txBody>
      </p:sp>
      <p:sp>
        <p:nvSpPr>
          <p:cNvPr id="2" name="Slayt Numarası Yer Tutucusu 1">
            <a:extLst>
              <a:ext uri="{FF2B5EF4-FFF2-40B4-BE49-F238E27FC236}">
                <a16:creationId xmlns:a16="http://schemas.microsoft.com/office/drawing/2014/main" id="{EE630790-BF6E-4BB5-CDC2-28B5A8EE85AE}"/>
              </a:ext>
            </a:extLst>
          </p:cNvPr>
          <p:cNvSpPr>
            <a:spLocks noGrp="1"/>
          </p:cNvSpPr>
          <p:nvPr>
            <p:ph type="sldNum" sz="quarter" idx="12"/>
          </p:nvPr>
        </p:nvSpPr>
        <p:spPr/>
        <p:txBody>
          <a:bodyPr/>
          <a:lstStyle/>
          <a:p>
            <a:fld id="{2CEB5BB1-9E20-481F-B7EE-B089C484B85F}" type="slidenum">
              <a:rPr lang="tr-TR" smtClean="0"/>
              <a:t>14</a:t>
            </a:fld>
            <a:endParaRPr lang="tr-TR" dirty="0"/>
          </a:p>
        </p:txBody>
      </p:sp>
    </p:spTree>
    <p:extLst>
      <p:ext uri="{BB962C8B-B14F-4D97-AF65-F5344CB8AC3E}">
        <p14:creationId xmlns:p14="http://schemas.microsoft.com/office/powerpoint/2010/main" val="64587843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908AC03-4134-A4D0-AFAB-FD9F5BF081E5}"/>
              </a:ext>
            </a:extLst>
          </p:cNvPr>
          <p:cNvSpPr txBox="1"/>
          <p:nvPr/>
        </p:nvSpPr>
        <p:spPr>
          <a:xfrm>
            <a:off x="759125" y="1260961"/>
            <a:ext cx="10817523" cy="2308324"/>
          </a:xfrm>
          <a:prstGeom prst="rect">
            <a:avLst/>
          </a:prstGeom>
          <a:solidFill>
            <a:schemeClr val="accent4">
              <a:lumMod val="20000"/>
              <a:lumOff val="80000"/>
            </a:schemeClr>
          </a:solidFill>
        </p:spPr>
        <p:txBody>
          <a:bodyPr wrap="square">
            <a:spAutoFit/>
          </a:bodyPr>
          <a:lstStyle/>
          <a:p>
            <a:pPr algn="just"/>
            <a:endParaRPr lang="tr-TR" sz="2400" b="1" i="0" u="none" strike="noStrike" baseline="0" dirty="0">
              <a:latin typeface="Times New Roman" panose="02020603050405020304" pitchFamily="18" charset="0"/>
              <a:cs typeface="Times New Roman" panose="02020603050405020304" pitchFamily="18" charset="0"/>
            </a:endParaRPr>
          </a:p>
          <a:p>
            <a:pPr algn="just"/>
            <a:r>
              <a:rPr lang="tr-TR" sz="2400" b="0" i="0" u="none" strike="noStrike" baseline="0" dirty="0">
                <a:latin typeface="Times New Roman" panose="02020603050405020304" pitchFamily="18" charset="0"/>
                <a:cs typeface="Times New Roman" panose="02020603050405020304" pitchFamily="18" charset="0"/>
              </a:rPr>
              <a:t>	Bu indirimden yararlanan sermaye şirketlerinin daha sonra sermaye azaltımı yapmaları halinde, nakdi sermaye artışının azaltılan sermaye tutarı kadarlık kısmı için sermaye azaltımına ilişkin </a:t>
            </a:r>
            <a:r>
              <a:rPr lang="tr-TR" sz="2400" b="1" i="0" u="sng" strike="noStrike" baseline="0" dirty="0">
                <a:highlight>
                  <a:srgbClr val="00FFFF"/>
                </a:highlight>
                <a:latin typeface="Times New Roman" panose="02020603050405020304" pitchFamily="18" charset="0"/>
                <a:cs typeface="Times New Roman" panose="02020603050405020304" pitchFamily="18" charset="0"/>
              </a:rPr>
              <a:t>kararın ticaret siciline tescil edildiği AYI İZLEYEN AYDAN İTİBAREN </a:t>
            </a:r>
            <a:r>
              <a:rPr lang="tr-TR" sz="2400" b="0" i="0" u="none" strike="noStrike" baseline="0" dirty="0">
                <a:latin typeface="Times New Roman" panose="02020603050405020304" pitchFamily="18" charset="0"/>
                <a:cs typeface="Times New Roman" panose="02020603050405020304" pitchFamily="18" charset="0"/>
              </a:rPr>
              <a:t>bu indirimden yararlanmaları mümkün bulunmamaktadır.  </a:t>
            </a:r>
            <a:r>
              <a:rPr lang="tr-TR" sz="2400" b="1" i="0" u="sng" strike="noStrike" baseline="0" dirty="0">
                <a:highlight>
                  <a:srgbClr val="FFFF00"/>
                </a:highlight>
                <a:latin typeface="Times New Roman" panose="02020603050405020304" pitchFamily="18" charset="0"/>
                <a:cs typeface="Times New Roman" panose="02020603050405020304" pitchFamily="18" charset="0"/>
              </a:rPr>
              <a:t>(AZALTILAN TUTARLA SINIRLI OLARAK)</a:t>
            </a:r>
            <a:endParaRPr lang="tr-TR" sz="2400" b="1" u="sng" dirty="0">
              <a:highlight>
                <a:srgbClr val="FFFF00"/>
              </a:highlight>
              <a:latin typeface="Times New Roman" panose="02020603050405020304" pitchFamily="18" charset="0"/>
              <a:cs typeface="Times New Roman" panose="02020603050405020304" pitchFamily="18" charset="0"/>
            </a:endParaRPr>
          </a:p>
        </p:txBody>
      </p:sp>
      <p:sp>
        <p:nvSpPr>
          <p:cNvPr id="3" name="Slayt Numarası Yer Tutucusu 1">
            <a:extLst>
              <a:ext uri="{FF2B5EF4-FFF2-40B4-BE49-F238E27FC236}">
                <a16:creationId xmlns:a16="http://schemas.microsoft.com/office/drawing/2014/main" id="{9E7D9AEE-3073-CC35-A68A-658471C210A8}"/>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140</a:t>
            </a:fld>
            <a:endParaRPr lang="tr-TR"/>
          </a:p>
        </p:txBody>
      </p:sp>
      <p:sp>
        <p:nvSpPr>
          <p:cNvPr id="4" name="Dikdörtgen 3">
            <a:extLst>
              <a:ext uri="{FF2B5EF4-FFF2-40B4-BE49-F238E27FC236}">
                <a16:creationId xmlns:a16="http://schemas.microsoft.com/office/drawing/2014/main" id="{4CF6D55F-8E0D-BD69-663C-35964C2A5B17}"/>
              </a:ext>
            </a:extLst>
          </p:cNvPr>
          <p:cNvSpPr/>
          <p:nvPr/>
        </p:nvSpPr>
        <p:spPr>
          <a:xfrm>
            <a:off x="759125" y="3951118"/>
            <a:ext cx="10817523" cy="203820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000" b="1" dirty="0">
                <a:latin typeface="Times New Roman" panose="02020603050405020304" pitchFamily="18" charset="0"/>
                <a:cs typeface="Times New Roman" panose="02020603050405020304" pitchFamily="18" charset="0"/>
              </a:rPr>
              <a:t>2024 YILINDA 10.000.000-TL NAKDİ SERMAYE ARTIRIMI YAPAN VE TAMAMINI PEŞİN ÖDEYEN MAG A.Ş MART 2026 YILINDA 2.000.000 NAKDİ SERMAYEYİ AZALTMIŞTIR. (TÜM SERMAYESİ NAKİT 32/B) O HALDE 2026 </a:t>
            </a:r>
            <a:r>
              <a:rPr lang="tr-TR" sz="2000" b="1" i="1" u="sng" dirty="0">
                <a:latin typeface="Times New Roman" panose="02020603050405020304" pitchFamily="18" charset="0"/>
                <a:cs typeface="Times New Roman" panose="02020603050405020304" pitchFamily="18" charset="0"/>
              </a:rPr>
              <a:t>NIN İLK 3 AYI İÇİN 10 Milyon, KALAN 9 AYI İÇİN 8 Milyon DİKKATE ALINARAK</a:t>
            </a:r>
            <a:r>
              <a:rPr lang="tr-TR" sz="2000" b="1" dirty="0">
                <a:latin typeface="Times New Roman" panose="02020603050405020304" pitchFamily="18" charset="0"/>
                <a:cs typeface="Times New Roman" panose="02020603050405020304" pitchFamily="18" charset="0"/>
              </a:rPr>
              <a:t> HESAPLAMA YAPILACAKTIR. </a:t>
            </a:r>
          </a:p>
        </p:txBody>
      </p:sp>
      <p:sp>
        <p:nvSpPr>
          <p:cNvPr id="5" name="Dikdörtgen 4">
            <a:extLst>
              <a:ext uri="{FF2B5EF4-FFF2-40B4-BE49-F238E27FC236}">
                <a16:creationId xmlns:a16="http://schemas.microsoft.com/office/drawing/2014/main" id="{63AA283C-14AF-A87C-4933-F33204CF2828}"/>
              </a:ext>
            </a:extLst>
          </p:cNvPr>
          <p:cNvSpPr/>
          <p:nvPr/>
        </p:nvSpPr>
        <p:spPr>
          <a:xfrm>
            <a:off x="759125" y="437705"/>
            <a:ext cx="10817523" cy="538585"/>
          </a:xfrm>
          <a:prstGeom prst="rect">
            <a:avLst/>
          </a:prstGeom>
          <a:solidFill>
            <a:schemeClr val="tx2">
              <a:lumMod val="10000"/>
              <a:lumOff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a:latin typeface="Times New Roman" panose="02020603050405020304" pitchFamily="18" charset="0"/>
                <a:cs typeface="Times New Roman" panose="02020603050405020304" pitchFamily="18" charset="0"/>
              </a:rPr>
              <a:t>Sermaye Azaltımı</a:t>
            </a:r>
          </a:p>
        </p:txBody>
      </p:sp>
    </p:spTree>
    <p:extLst>
      <p:ext uri="{BB962C8B-B14F-4D97-AF65-F5344CB8AC3E}">
        <p14:creationId xmlns:p14="http://schemas.microsoft.com/office/powerpoint/2010/main" val="12800495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F00FDE1-21F2-8A06-C331-00F57A1E7E00}"/>
              </a:ext>
            </a:extLst>
          </p:cNvPr>
          <p:cNvSpPr txBox="1"/>
          <p:nvPr/>
        </p:nvSpPr>
        <p:spPr>
          <a:xfrm>
            <a:off x="1024128" y="3059668"/>
            <a:ext cx="10396728" cy="400110"/>
          </a:xfrm>
          <a:prstGeom prst="rect">
            <a:avLst/>
          </a:prstGeom>
          <a:solidFill>
            <a:schemeClr val="accent4">
              <a:lumMod val="20000"/>
              <a:lumOff val="80000"/>
            </a:schemeClr>
          </a:solidFill>
        </p:spPr>
        <p:txBody>
          <a:bodyPr wrap="square">
            <a:spAutoFit/>
          </a:bodyPr>
          <a:lstStyle/>
          <a:p>
            <a:r>
              <a:rPr lang="tr-TR" sz="2000" b="1" i="0" u="none" strike="noStrike" baseline="0" dirty="0">
                <a:latin typeface="TimesNewRoman,Bold"/>
              </a:rPr>
              <a:t>İndirim Tutarı = Nakdi Sermaye </a:t>
            </a:r>
            <a:r>
              <a:rPr lang="tr-TR" sz="2000" b="1" dirty="0">
                <a:latin typeface="TimesNewRoman,Bold"/>
              </a:rPr>
              <a:t>A</a:t>
            </a:r>
            <a:r>
              <a:rPr lang="tr-TR" sz="2000" b="1" i="0" u="none" strike="noStrike" baseline="0" dirty="0">
                <a:latin typeface="TimesNewRoman,Bold"/>
              </a:rPr>
              <a:t>rtışı x Ticari Krediler </a:t>
            </a:r>
            <a:r>
              <a:rPr lang="tr-TR" sz="2000" b="1" dirty="0">
                <a:latin typeface="TimesNewRoman,Bold"/>
              </a:rPr>
              <a:t>F</a:t>
            </a:r>
            <a:r>
              <a:rPr lang="tr-TR" sz="2000" b="1" i="0" u="none" strike="noStrike" baseline="0" dirty="0">
                <a:latin typeface="TimesNewRoman,Bold"/>
              </a:rPr>
              <a:t>aiz </a:t>
            </a:r>
            <a:r>
              <a:rPr lang="tr-TR" sz="2000" b="1" dirty="0">
                <a:latin typeface="TimesNewRoman,Bold"/>
              </a:rPr>
              <a:t>O</a:t>
            </a:r>
            <a:r>
              <a:rPr lang="tr-TR" sz="2000" b="1" i="0" u="none" strike="noStrike" baseline="0" dirty="0">
                <a:latin typeface="TimesNewRoman,Bold"/>
              </a:rPr>
              <a:t>ranı x İndirim Oranı x Süre</a:t>
            </a:r>
            <a:endParaRPr lang="tr-TR" sz="2000" dirty="0"/>
          </a:p>
        </p:txBody>
      </p:sp>
      <p:sp>
        <p:nvSpPr>
          <p:cNvPr id="3" name="Slayt Numarası Yer Tutucusu 1">
            <a:extLst>
              <a:ext uri="{FF2B5EF4-FFF2-40B4-BE49-F238E27FC236}">
                <a16:creationId xmlns:a16="http://schemas.microsoft.com/office/drawing/2014/main" id="{6114C7B1-96B6-39BB-442D-30A5927D5E5E}"/>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141</a:t>
            </a:fld>
            <a:endParaRPr lang="tr-TR"/>
          </a:p>
        </p:txBody>
      </p:sp>
    </p:spTree>
    <p:extLst>
      <p:ext uri="{BB962C8B-B14F-4D97-AF65-F5344CB8AC3E}">
        <p14:creationId xmlns:p14="http://schemas.microsoft.com/office/powerpoint/2010/main" val="32901772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FDB25BB-6A36-2FEC-82DE-7F51B49D4C1A}"/>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latin typeface="Times New Roman" panose="02020603050405020304" pitchFamily="18" charset="0"/>
                <a:cs typeface="Times New Roman" panose="02020603050405020304" pitchFamily="18" charset="0"/>
              </a:rPr>
              <a:t>142</a:t>
            </a:fld>
            <a:endParaRPr lang="tr-TR">
              <a:latin typeface="Times New Roman" panose="02020603050405020304" pitchFamily="18" charset="0"/>
              <a:cs typeface="Times New Roman" panose="02020603050405020304" pitchFamily="18" charset="0"/>
            </a:endParaRPr>
          </a:p>
        </p:txBody>
      </p:sp>
      <p:sp>
        <p:nvSpPr>
          <p:cNvPr id="3" name="Metin kutusu 2">
            <a:extLst>
              <a:ext uri="{FF2B5EF4-FFF2-40B4-BE49-F238E27FC236}">
                <a16:creationId xmlns:a16="http://schemas.microsoft.com/office/drawing/2014/main" id="{A86A7A89-65C5-D3CB-E3BE-91DDB36A9A6A}"/>
              </a:ext>
            </a:extLst>
          </p:cNvPr>
          <p:cNvSpPr txBox="1"/>
          <p:nvPr/>
        </p:nvSpPr>
        <p:spPr>
          <a:xfrm>
            <a:off x="396814" y="2588524"/>
            <a:ext cx="11291977" cy="3767826"/>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tr-TR" sz="2800" b="1" dirty="0">
                <a:latin typeface="Times New Roman" panose="02020603050405020304" pitchFamily="18" charset="0"/>
                <a:cs typeface="Times New Roman" panose="02020603050405020304" pitchFamily="18" charset="0"/>
              </a:rPr>
              <a:t>	10.6.5.1.</a:t>
            </a:r>
            <a:r>
              <a:rPr lang="tr-TR" sz="2800" dirty="0">
                <a:latin typeface="Times New Roman" panose="02020603050405020304" pitchFamily="18" charset="0"/>
                <a:cs typeface="Times New Roman" panose="02020603050405020304" pitchFamily="18" charset="0"/>
              </a:rPr>
              <a:t> </a:t>
            </a:r>
            <a:r>
              <a:rPr lang="tr-TR" sz="2800" b="1" dirty="0">
                <a:highlight>
                  <a:srgbClr val="00FFFF"/>
                </a:highlight>
                <a:latin typeface="Times New Roman" panose="02020603050405020304" pitchFamily="18" charset="0"/>
                <a:cs typeface="Times New Roman" panose="02020603050405020304" pitchFamily="18" charset="0"/>
              </a:rPr>
              <a:t>(Değişik paragraf:RG-1/3/2023-32119) </a:t>
            </a:r>
            <a:r>
              <a:rPr lang="tr-TR" sz="2800" dirty="0">
                <a:latin typeface="Times New Roman" panose="02020603050405020304" pitchFamily="18" charset="0"/>
                <a:cs typeface="Times New Roman" panose="02020603050405020304" pitchFamily="18" charset="0"/>
              </a:rPr>
              <a:t>İndirim tutarının hesaplanmasında TCMB tarafından yararlanılan yıl için en son açıklanan ticari krediler faiz oranı dikkate alınacağından, sadece yıllık hesap dönemi itibarıyla bu indirimden yararlanılması mümkün bulunmaktadır.</a:t>
            </a:r>
          </a:p>
          <a:p>
            <a:pPr algn="just"/>
            <a:r>
              <a:rPr lang="tr-TR" sz="2800" dirty="0">
                <a:latin typeface="Times New Roman" panose="02020603050405020304" pitchFamily="18" charset="0"/>
                <a:cs typeface="Times New Roman" panose="02020603050405020304" pitchFamily="18" charset="0"/>
              </a:rPr>
              <a:t>	Öte yandan, kazancın yetersiz olması nedeniyle ilgili hesap döneminde indirim konusu yapılamayan tutarlar, izleyen hesap dönemine ilişkin geçici vergilendirme dönemlerine ait geçici vergi matrahlarının tespitinde indirim konusu yapılabilecektir.</a:t>
            </a:r>
          </a:p>
          <a:p>
            <a:pPr algn="just">
              <a:lnSpc>
                <a:spcPts val="1524"/>
              </a:lnSpc>
              <a:buNone/>
            </a:pPr>
            <a:endParaRPr lang="tr-TR"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96FDE7E3-1CCF-369B-2DF4-A00339DACE0E}"/>
              </a:ext>
            </a:extLst>
          </p:cNvPr>
          <p:cNvSpPr/>
          <p:nvPr/>
        </p:nvSpPr>
        <p:spPr>
          <a:xfrm>
            <a:off x="396815" y="153777"/>
            <a:ext cx="11291977" cy="393192"/>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2025 4. GEÇİCİ VERGİ </a:t>
            </a:r>
          </a:p>
        </p:txBody>
      </p:sp>
      <p:sp>
        <p:nvSpPr>
          <p:cNvPr id="5" name="Dikdörtgen 4">
            <a:extLst>
              <a:ext uri="{FF2B5EF4-FFF2-40B4-BE49-F238E27FC236}">
                <a16:creationId xmlns:a16="http://schemas.microsoft.com/office/drawing/2014/main" id="{2894E854-7DB3-76CF-D7FC-345656C91B34}"/>
              </a:ext>
            </a:extLst>
          </p:cNvPr>
          <p:cNvSpPr/>
          <p:nvPr/>
        </p:nvSpPr>
        <p:spPr>
          <a:xfrm>
            <a:off x="396815" y="759125"/>
            <a:ext cx="11291977" cy="118181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4.3.2016 tarih ve 29643 sayılı Resmi </a:t>
            </a:r>
            <a:r>
              <a:rPr lang="tr-TR" sz="1400" dirty="0" err="1">
                <a:solidFill>
                  <a:schemeClr val="tx1"/>
                </a:solidFill>
                <a:latin typeface="Times New Roman" panose="02020603050405020304" pitchFamily="18" charset="0"/>
                <a:cs typeface="Times New Roman" panose="02020603050405020304" pitchFamily="18" charset="0"/>
              </a:rPr>
              <a:t>Gazete’de</a:t>
            </a:r>
            <a:r>
              <a:rPr lang="tr-TR" sz="1400" dirty="0">
                <a:solidFill>
                  <a:schemeClr val="tx1"/>
                </a:solidFill>
                <a:latin typeface="Times New Roman" panose="02020603050405020304" pitchFamily="18" charset="0"/>
                <a:cs typeface="Times New Roman" panose="02020603050405020304" pitchFamily="18" charset="0"/>
              </a:rPr>
              <a:t> yayımlan 9 Seri </a:t>
            </a:r>
            <a:r>
              <a:rPr lang="tr-TR" sz="1400" dirty="0" err="1">
                <a:solidFill>
                  <a:schemeClr val="tx1"/>
                </a:solidFill>
                <a:latin typeface="Times New Roman" panose="02020603050405020304" pitchFamily="18" charset="0"/>
                <a:cs typeface="Times New Roman" panose="02020603050405020304" pitchFamily="18" charset="0"/>
              </a:rPr>
              <a:t>Nolu</a:t>
            </a:r>
            <a:r>
              <a:rPr lang="tr-TR" sz="1400" dirty="0">
                <a:solidFill>
                  <a:schemeClr val="tx1"/>
                </a:solidFill>
                <a:latin typeface="Times New Roman" panose="02020603050405020304" pitchFamily="18" charset="0"/>
                <a:cs typeface="Times New Roman" panose="02020603050405020304" pitchFamily="18" charset="0"/>
              </a:rPr>
              <a:t> Kurumlar Vergisi Genel Tebliği (Seri No: 1)’</a:t>
            </a:r>
            <a:r>
              <a:rPr lang="tr-TR" sz="1400" dirty="0" err="1">
                <a:solidFill>
                  <a:schemeClr val="tx1"/>
                </a:solidFill>
                <a:latin typeface="Times New Roman" panose="02020603050405020304" pitchFamily="18" charset="0"/>
                <a:cs typeface="Times New Roman" panose="02020603050405020304" pitchFamily="18" charset="0"/>
              </a:rPr>
              <a:t>nde</a:t>
            </a:r>
            <a:r>
              <a:rPr lang="tr-TR" sz="1400" dirty="0">
                <a:solidFill>
                  <a:schemeClr val="tx1"/>
                </a:solidFill>
                <a:latin typeface="Times New Roman" panose="02020603050405020304" pitchFamily="18" charset="0"/>
                <a:cs typeface="Times New Roman" panose="02020603050405020304" pitchFamily="18" charset="0"/>
              </a:rPr>
              <a:t> Değişiklik Yapılmasına Dair Tebliğ’de uygulamanın usul ve esasları açıklanmış ve Tebliğin 10.6.5.1. bölümünde indirim tutarının hesaplanmasında TCMB tarafından yararlanılan yıl için en son açıklanan ticari krediler faiz oranı dikkate alınacağından geçici vergi dönemlerinden sadece dördüncü geçici vergilendirme dönemi itibarıyla bu indirimden yararlanılmasının mümkün bulunduğu açıklanmıştır</a:t>
            </a:r>
          </a:p>
        </p:txBody>
      </p:sp>
      <p:sp>
        <p:nvSpPr>
          <p:cNvPr id="6" name="Dikdörtgen 5">
            <a:extLst>
              <a:ext uri="{FF2B5EF4-FFF2-40B4-BE49-F238E27FC236}">
                <a16:creationId xmlns:a16="http://schemas.microsoft.com/office/drawing/2014/main" id="{98C3B018-479C-D227-CB7E-E114EE73F9BB}"/>
              </a:ext>
            </a:extLst>
          </p:cNvPr>
          <p:cNvSpPr/>
          <p:nvPr/>
        </p:nvSpPr>
        <p:spPr>
          <a:xfrm>
            <a:off x="396814" y="2026803"/>
            <a:ext cx="11291977" cy="393192"/>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TEBLİĞİN -10.6.5. Diğer hususlar- BAŞLIKLI KISMI</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357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D2DF2C-353C-D1FC-FF6F-C961431217F1}"/>
              </a:ext>
            </a:extLst>
          </p:cNvPr>
          <p:cNvSpPr>
            <a:spLocks noGrp="1"/>
          </p:cNvSpPr>
          <p:nvPr>
            <p:ph type="ctrTitle"/>
          </p:nvPr>
        </p:nvSpPr>
        <p:spPr>
          <a:xfrm>
            <a:off x="707366" y="1122363"/>
            <a:ext cx="10981426" cy="2387600"/>
          </a:xfrm>
          <a:solidFill>
            <a:schemeClr val="tx2">
              <a:lumMod val="10000"/>
              <a:lumOff val="90000"/>
            </a:schemeClr>
          </a:solidFill>
        </p:spPr>
        <p:txBody>
          <a:bodyPr>
            <a:normAutofit/>
          </a:bodyPr>
          <a:lstStyle/>
          <a:p>
            <a:r>
              <a:rPr lang="tr-TR" b="1" dirty="0">
                <a:latin typeface="Times New Roman" panose="02020603050405020304" pitchFamily="18" charset="0"/>
                <a:cs typeface="Times New Roman" panose="02020603050405020304" pitchFamily="18" charset="0"/>
              </a:rPr>
              <a:t>Sermaye Artırımın Avantajları Neler Olabilir ?</a:t>
            </a:r>
          </a:p>
        </p:txBody>
      </p:sp>
    </p:spTree>
    <p:extLst>
      <p:ext uri="{BB962C8B-B14F-4D97-AF65-F5344CB8AC3E}">
        <p14:creationId xmlns:p14="http://schemas.microsoft.com/office/powerpoint/2010/main" val="2047246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88E854-E6C1-1215-A544-18BB6EEFFEC6}"/>
              </a:ext>
            </a:extLst>
          </p:cNvPr>
          <p:cNvSpPr txBox="1">
            <a:spLocks/>
          </p:cNvSpPr>
          <p:nvPr/>
        </p:nvSpPr>
        <p:spPr>
          <a:xfrm>
            <a:off x="357809" y="79948"/>
            <a:ext cx="11549269" cy="480770"/>
          </a:xfrm>
          <a:prstGeom prst="rect">
            <a:avLst/>
          </a:prstGeom>
          <a:solidFill>
            <a:schemeClr val="tx2">
              <a:lumMod val="10000"/>
              <a:lumOff val="90000"/>
            </a:schemeClr>
          </a:solid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latin typeface="Times New Roman" panose="02020603050405020304" pitchFamily="18" charset="0"/>
                <a:cs typeface="Times New Roman" panose="02020603050405020304" pitchFamily="18" charset="0"/>
              </a:rPr>
              <a:t>-MADDE 32/B SERMAYE AZALTIMINDA VERGİLEME -</a:t>
            </a:r>
          </a:p>
        </p:txBody>
      </p:sp>
      <p:sp>
        <p:nvSpPr>
          <p:cNvPr id="3" name="Alt Başlık 2">
            <a:extLst>
              <a:ext uri="{FF2B5EF4-FFF2-40B4-BE49-F238E27FC236}">
                <a16:creationId xmlns:a16="http://schemas.microsoft.com/office/drawing/2014/main" id="{24D6D0D8-11CD-5188-C64A-602D039C970E}"/>
              </a:ext>
            </a:extLst>
          </p:cNvPr>
          <p:cNvSpPr txBox="1">
            <a:spLocks/>
          </p:cNvSpPr>
          <p:nvPr/>
        </p:nvSpPr>
        <p:spPr>
          <a:xfrm>
            <a:off x="357809" y="689422"/>
            <a:ext cx="11549269" cy="5927037"/>
          </a:xfrm>
          <a:prstGeom prst="rect">
            <a:avLst/>
          </a:prstGeom>
          <a:solidFill>
            <a:schemeClr val="bg2">
              <a:lumMod val="90000"/>
            </a:schemeClr>
          </a:solid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dirty="0">
                <a:latin typeface="Times New Roman" panose="02020603050405020304" pitchFamily="18" charset="0"/>
                <a:cs typeface="Times New Roman" panose="02020603050405020304" pitchFamily="18" charset="0"/>
              </a:rPr>
              <a:t>	7420 sayılı Kanunun 22 </a:t>
            </a:r>
            <a:r>
              <a:rPr lang="tr-TR" dirty="0" err="1">
                <a:latin typeface="Times New Roman" panose="02020603050405020304" pitchFamily="18" charset="0"/>
                <a:cs typeface="Times New Roman" panose="02020603050405020304" pitchFamily="18" charset="0"/>
              </a:rPr>
              <a:t>nci</a:t>
            </a:r>
            <a:r>
              <a:rPr lang="tr-TR" dirty="0">
                <a:latin typeface="Times New Roman" panose="02020603050405020304" pitchFamily="18" charset="0"/>
                <a:cs typeface="Times New Roman" panose="02020603050405020304" pitchFamily="18" charset="0"/>
              </a:rPr>
              <a:t> maddesiyle Kurumlar Vergisi Kanununa aşağıdaki madde eklenmiştir.</a:t>
            </a:r>
          </a:p>
          <a:p>
            <a:pPr marL="0" indent="0" algn="just">
              <a:lnSpc>
                <a:spcPct val="120000"/>
              </a:lnSpc>
              <a:buNone/>
            </a:pPr>
            <a:r>
              <a:rPr lang="tr-TR" dirty="0">
                <a:latin typeface="Times New Roman" panose="02020603050405020304" pitchFamily="18" charset="0"/>
                <a:cs typeface="Times New Roman" panose="02020603050405020304" pitchFamily="18" charset="0"/>
              </a:rPr>
              <a:t>	</a:t>
            </a:r>
            <a:r>
              <a:rPr lang="tr-TR" b="1" dirty="0">
                <a:highlight>
                  <a:srgbClr val="00FFFF"/>
                </a:highlight>
                <a:latin typeface="Times New Roman" panose="02020603050405020304" pitchFamily="18" charset="0"/>
                <a:cs typeface="Times New Roman" panose="02020603050405020304" pitchFamily="18" charset="0"/>
              </a:rPr>
              <a:t>MADDE 32/B-</a:t>
            </a:r>
            <a:r>
              <a:rPr lang="tr-TR" dirty="0">
                <a:latin typeface="Times New Roman" panose="02020603050405020304" pitchFamily="18" charset="0"/>
                <a:cs typeface="Times New Roman" panose="02020603050405020304" pitchFamily="18" charset="0"/>
              </a:rPr>
              <a:t> (1) Kurumlar tarafından </a:t>
            </a:r>
            <a:r>
              <a:rPr lang="tr-TR" b="1" dirty="0">
                <a:highlight>
                  <a:srgbClr val="00FFFF"/>
                </a:highlight>
                <a:latin typeface="Times New Roman" panose="02020603050405020304" pitchFamily="18" charset="0"/>
                <a:cs typeface="Times New Roman" panose="02020603050405020304" pitchFamily="18" charset="0"/>
              </a:rPr>
              <a:t>SERMAYEYE</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EKLENEN</a:t>
            </a:r>
            <a:r>
              <a:rPr lang="tr-TR" dirty="0">
                <a:latin typeface="Times New Roman" panose="02020603050405020304" pitchFamily="18" charset="0"/>
                <a:cs typeface="Times New Roman" panose="02020603050405020304" pitchFamily="18" charset="0"/>
              </a:rPr>
              <a:t> öz sermaye kalemlerinin, </a:t>
            </a:r>
            <a:r>
              <a:rPr lang="tr-TR" b="1" i="1" u="sng" dirty="0">
                <a:latin typeface="Times New Roman" panose="02020603050405020304" pitchFamily="18" charset="0"/>
                <a:cs typeface="Times New Roman" panose="02020603050405020304" pitchFamily="18" charset="0"/>
              </a:rPr>
              <a:t>sermayeye eklendiği tarihten itibaren </a:t>
            </a:r>
            <a:r>
              <a:rPr lang="tr-TR" b="1" i="1" u="sng" dirty="0">
                <a:highlight>
                  <a:srgbClr val="FFFF00"/>
                </a:highlight>
                <a:latin typeface="Times New Roman" panose="02020603050405020304" pitchFamily="18" charset="0"/>
                <a:cs typeface="Times New Roman" panose="02020603050405020304" pitchFamily="18" charset="0"/>
              </a:rPr>
              <a:t>BEŞ TAM YIL GEÇTİKTEN SONRA</a:t>
            </a:r>
            <a:r>
              <a:rPr lang="tr-TR" i="1" dirty="0">
                <a:highlight>
                  <a:srgbClr val="FFFF00"/>
                </a:highlight>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herhangi bir şekilde sermaye azaltımına konu edilmesi durumunda, </a:t>
            </a:r>
            <a:r>
              <a:rPr lang="tr-TR" b="1" dirty="0">
                <a:latin typeface="Times New Roman" panose="02020603050405020304" pitchFamily="18" charset="0"/>
                <a:cs typeface="Times New Roman" panose="02020603050405020304" pitchFamily="18" charset="0"/>
              </a:rPr>
              <a:t>NAKDİ</a:t>
            </a:r>
            <a:r>
              <a:rPr lang="tr-TR" dirty="0">
                <a:latin typeface="Times New Roman" panose="02020603050405020304" pitchFamily="18" charset="0"/>
                <a:cs typeface="Times New Roman" panose="02020603050405020304" pitchFamily="18" charset="0"/>
              </a:rPr>
              <a:t> veya </a:t>
            </a:r>
            <a:r>
              <a:rPr lang="tr-TR" b="1" dirty="0">
                <a:latin typeface="Times New Roman" panose="02020603050405020304" pitchFamily="18" charset="0"/>
                <a:cs typeface="Times New Roman" panose="02020603050405020304" pitchFamily="18" charset="0"/>
              </a:rPr>
              <a:t>AYNİ SERMAYE </a:t>
            </a:r>
            <a:r>
              <a:rPr lang="tr-TR" dirty="0">
                <a:latin typeface="Times New Roman" panose="02020603050405020304" pitchFamily="18" charset="0"/>
                <a:cs typeface="Times New Roman" panose="02020603050405020304" pitchFamily="18" charset="0"/>
              </a:rPr>
              <a:t>ile </a:t>
            </a:r>
            <a:r>
              <a:rPr lang="tr-TR" b="1" dirty="0">
                <a:latin typeface="Times New Roman" panose="02020603050405020304" pitchFamily="18" charset="0"/>
                <a:cs typeface="Times New Roman" panose="02020603050405020304" pitchFamily="18" charset="0"/>
              </a:rPr>
              <a:t>SERMAYEYE EKLENEN DİĞER UNSURLARIN </a:t>
            </a:r>
            <a:r>
              <a:rPr lang="tr-TR" b="1" u="sng" dirty="0">
                <a:highlight>
                  <a:srgbClr val="FFFF00"/>
                </a:highlight>
                <a:latin typeface="Times New Roman" panose="02020603050405020304" pitchFamily="18" charset="0"/>
                <a:cs typeface="Times New Roman" panose="02020603050405020304" pitchFamily="18" charset="0"/>
              </a:rPr>
              <a:t>TOPLAM SERMAYEYE ORANLANMASI SURETİYLE </a:t>
            </a:r>
            <a:r>
              <a:rPr lang="tr-TR" dirty="0">
                <a:latin typeface="Times New Roman" panose="02020603050405020304" pitchFamily="18" charset="0"/>
                <a:cs typeface="Times New Roman" panose="02020603050405020304" pitchFamily="18" charset="0"/>
              </a:rPr>
              <a:t>azaltıma konu edilen tutar içerisindeki sermaye unsurları tespit olunur.  </a:t>
            </a:r>
            <a:r>
              <a:rPr lang="tr-TR" b="1" dirty="0">
                <a:solidFill>
                  <a:srgbClr val="FF0000"/>
                </a:solidFill>
                <a:highlight>
                  <a:srgbClr val="FFFF00"/>
                </a:highlight>
                <a:latin typeface="Times New Roman" panose="02020603050405020304" pitchFamily="18" charset="0"/>
                <a:cs typeface="Times New Roman" panose="02020603050405020304" pitchFamily="18" charset="0"/>
              </a:rPr>
              <a:t>!!!!!!!!!!!!!!!!!!!!!! 3.3.2023-3.3.2028</a:t>
            </a:r>
          </a:p>
          <a:p>
            <a:pPr marL="0" indent="0" algn="just">
              <a:buNone/>
            </a:pPr>
            <a:r>
              <a:rPr lang="tr-TR" dirty="0">
                <a:latin typeface="Times New Roman" panose="02020603050405020304" pitchFamily="18" charset="0"/>
                <a:cs typeface="Times New Roman" panose="02020603050405020304" pitchFamily="18" charset="0"/>
              </a:rPr>
              <a:t>	</a:t>
            </a:r>
            <a:r>
              <a:rPr lang="tr-TR" b="1" u="sng" dirty="0">
                <a:highlight>
                  <a:srgbClr val="00FFFF"/>
                </a:highlight>
                <a:latin typeface="Times New Roman" panose="02020603050405020304" pitchFamily="18" charset="0"/>
                <a:cs typeface="Times New Roman" panose="02020603050405020304" pitchFamily="18" charset="0"/>
              </a:rPr>
              <a:t>Söz Konusu Oranın Tespitinde;</a:t>
            </a:r>
          </a:p>
          <a:p>
            <a:pPr marL="457200" indent="-457200" algn="just">
              <a:lnSpc>
                <a:spcPct val="120000"/>
              </a:lnSpc>
              <a:buFont typeface="Arial" panose="020B0604020202020204" pitchFamily="34" charset="0"/>
              <a:buAutoNum type="alphaLcParenR"/>
            </a:pPr>
            <a:r>
              <a:rPr lang="tr-TR" dirty="0">
                <a:latin typeface="Times New Roman" panose="02020603050405020304" pitchFamily="18" charset="0"/>
                <a:cs typeface="Times New Roman" panose="02020603050405020304" pitchFamily="18" charset="0"/>
              </a:rPr>
              <a:t>Sermayeye ilave dışında başka bir hesaba nakledilmesi, işletmeden çekilmesi veya sermaye hesabından başka hesaplara aktarımı </a:t>
            </a:r>
            <a:r>
              <a:rPr lang="tr-TR" b="1" u="sng" dirty="0">
                <a:latin typeface="Times New Roman" panose="02020603050405020304" pitchFamily="18" charset="0"/>
                <a:cs typeface="Times New Roman" panose="02020603050405020304" pitchFamily="18" charset="0"/>
              </a:rPr>
              <a:t>KURUMLAR VERGİSİNE </a:t>
            </a:r>
            <a:r>
              <a:rPr lang="tr-TR" b="1" u="sng" dirty="0">
                <a:highlight>
                  <a:srgbClr val="FFFF00"/>
                </a:highlight>
                <a:latin typeface="Times New Roman" panose="02020603050405020304" pitchFamily="18" charset="0"/>
                <a:cs typeface="Times New Roman" panose="02020603050405020304" pitchFamily="18" charset="0"/>
              </a:rPr>
              <a:t>VE</a:t>
            </a:r>
            <a:r>
              <a:rPr lang="tr-TR" b="1" u="sng" dirty="0">
                <a:latin typeface="Times New Roman" panose="02020603050405020304" pitchFamily="18" charset="0"/>
                <a:cs typeface="Times New Roman" panose="02020603050405020304" pitchFamily="18" charset="0"/>
              </a:rPr>
              <a:t> KAR DAĞITIMINA VEYA ANA MERKEZE AKTARILAN TUTARA BAĞLI VERGİ KESİNTİSİNE TABİ TUTULACAK ÖZ SERMAYE KALEMLERİNİN, </a:t>
            </a:r>
            <a:r>
              <a:rPr lang="tr-TR" b="1" u="sng" dirty="0">
                <a:highlight>
                  <a:srgbClr val="00FFFF"/>
                </a:highlight>
                <a:latin typeface="Times New Roman" panose="02020603050405020304" pitchFamily="18" charset="0"/>
                <a:cs typeface="Times New Roman" panose="02020603050405020304" pitchFamily="18" charset="0"/>
              </a:rPr>
              <a:t>(KV + STPJ)</a:t>
            </a:r>
            <a:r>
              <a:rPr lang="tr-TR" dirty="0">
                <a:highlight>
                  <a:srgbClr val="00FFFF"/>
                </a:highlight>
                <a:latin typeface="Times New Roman" panose="02020603050405020304" pitchFamily="18" charset="0"/>
                <a:cs typeface="Times New Roman" panose="02020603050405020304" pitchFamily="18" charset="0"/>
              </a:rPr>
              <a:t> </a:t>
            </a:r>
          </a:p>
          <a:p>
            <a:pPr marL="457200" indent="-457200" algn="just">
              <a:lnSpc>
                <a:spcPct val="120000"/>
              </a:lnSpc>
              <a:buFont typeface="Arial" panose="020B0604020202020204" pitchFamily="34" charset="0"/>
              <a:buAutoNum type="alphaLcParenR"/>
            </a:pPr>
            <a:r>
              <a:rPr lang="tr-TR" dirty="0">
                <a:latin typeface="Times New Roman" panose="02020603050405020304" pitchFamily="18" charset="0"/>
                <a:cs typeface="Times New Roman" panose="02020603050405020304" pitchFamily="18" charset="0"/>
              </a:rPr>
              <a:t> Sadece kar dağıtımına veya ana merkeze aktarılan tutara bağlı </a:t>
            </a:r>
            <a:r>
              <a:rPr lang="tr-TR" b="1" dirty="0">
                <a:latin typeface="Times New Roman" panose="02020603050405020304" pitchFamily="18" charset="0"/>
                <a:cs typeface="Times New Roman" panose="02020603050405020304" pitchFamily="18" charset="0"/>
              </a:rPr>
              <a:t>VERGİ KESİNTİSİNE </a:t>
            </a:r>
            <a:r>
              <a:rPr lang="tr-TR" dirty="0">
                <a:latin typeface="Times New Roman" panose="02020603050405020304" pitchFamily="18" charset="0"/>
                <a:cs typeface="Times New Roman" panose="02020603050405020304" pitchFamily="18" charset="0"/>
              </a:rPr>
              <a:t>tabi tutulacak öz sermaye kalemlerinin,  </a:t>
            </a:r>
            <a:r>
              <a:rPr lang="tr-TR" b="1" dirty="0">
                <a:highlight>
                  <a:srgbClr val="00FFFF"/>
                </a:highlight>
                <a:latin typeface="Times New Roman" panose="02020603050405020304" pitchFamily="18" charset="0"/>
                <a:cs typeface="Times New Roman" panose="02020603050405020304" pitchFamily="18" charset="0"/>
              </a:rPr>
              <a:t>STPJ</a:t>
            </a:r>
          </a:p>
          <a:p>
            <a:pPr marL="514350" indent="-514350" algn="just">
              <a:lnSpc>
                <a:spcPct val="120000"/>
              </a:lnSpc>
              <a:buAutoNum type="alphaLcParenR" startAt="3"/>
            </a:pPr>
            <a:r>
              <a:rPr lang="tr-TR" dirty="0">
                <a:latin typeface="Times New Roman" panose="02020603050405020304" pitchFamily="18" charset="0"/>
                <a:cs typeface="Times New Roman" panose="02020603050405020304" pitchFamily="18" charset="0"/>
              </a:rPr>
              <a:t>Başka bir hesaba nakledilmesi veya işletmeden çekilmesi halinde </a:t>
            </a:r>
            <a:r>
              <a:rPr lang="tr-TR" b="1" dirty="0">
                <a:highlight>
                  <a:srgbClr val="00FFFF"/>
                </a:highlight>
                <a:latin typeface="Times New Roman" panose="02020603050405020304" pitchFamily="18" charset="0"/>
                <a:cs typeface="Times New Roman" panose="02020603050405020304" pitchFamily="18" charset="0"/>
              </a:rPr>
              <a:t>VERGİLENDİRİLMEYECEK</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olan ayni ve nakdi sermayenin </a:t>
            </a:r>
          </a:p>
          <a:p>
            <a:pPr marL="0" indent="0" algn="just">
              <a:lnSpc>
                <a:spcPct val="120000"/>
              </a:lnSpc>
              <a:buNone/>
            </a:pPr>
            <a:r>
              <a:rPr lang="tr-TR" b="1" dirty="0">
                <a:highlight>
                  <a:srgbClr val="FFFF00"/>
                </a:highlight>
                <a:latin typeface="Times New Roman" panose="02020603050405020304" pitchFamily="18" charset="0"/>
                <a:cs typeface="Times New Roman" panose="02020603050405020304" pitchFamily="18" charset="0"/>
              </a:rPr>
              <a:t>	TOPLAM SERMAYE İÇİNDEKİ PAYLARI DİKKATE ALINIR.</a:t>
            </a:r>
          </a:p>
          <a:p>
            <a:pPr algn="just"/>
            <a:endParaRPr lang="tr-TR" b="1" u="sng"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A6EA4375-DA30-8919-5401-BAD6862E5119}"/>
              </a:ext>
            </a:extLst>
          </p:cNvPr>
          <p:cNvSpPr>
            <a:spLocks noGrp="1"/>
          </p:cNvSpPr>
          <p:nvPr>
            <p:ph type="sldNum" sz="quarter" idx="12"/>
          </p:nvPr>
        </p:nvSpPr>
        <p:spPr/>
        <p:txBody>
          <a:bodyPr/>
          <a:lstStyle/>
          <a:p>
            <a:fld id="{2CEB5BB1-9E20-481F-B7EE-B089C484B85F}" type="slidenum">
              <a:rPr lang="tr-TR" smtClean="0"/>
              <a:t>144</a:t>
            </a:fld>
            <a:endParaRPr lang="tr-TR" dirty="0"/>
          </a:p>
        </p:txBody>
      </p:sp>
    </p:spTree>
    <p:extLst>
      <p:ext uri="{BB962C8B-B14F-4D97-AF65-F5344CB8AC3E}">
        <p14:creationId xmlns:p14="http://schemas.microsoft.com/office/powerpoint/2010/main" val="41432671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3768D69-D7FB-B793-55BA-66667BD87E74}"/>
              </a:ext>
            </a:extLst>
          </p:cNvPr>
          <p:cNvSpPr txBox="1">
            <a:spLocks/>
          </p:cNvSpPr>
          <p:nvPr/>
        </p:nvSpPr>
        <p:spPr>
          <a:xfrm>
            <a:off x="230038" y="491706"/>
            <a:ext cx="11731924" cy="5874588"/>
          </a:xfrm>
          <a:prstGeom prst="rect">
            <a:avLst/>
          </a:prstGeom>
          <a:solidFill>
            <a:schemeClr val="accent2">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Times New Roman" panose="02020603050405020304" pitchFamily="18" charset="0"/>
                <a:cs typeface="Times New Roman" panose="02020603050405020304" pitchFamily="18" charset="0"/>
              </a:rPr>
              <a:t>(2) Kurumların öz sermaye kalemlerini sermayeye </a:t>
            </a:r>
            <a:r>
              <a:rPr lang="tr-TR" b="1" u="sng" dirty="0">
                <a:latin typeface="Times New Roman" panose="02020603050405020304" pitchFamily="18" charset="0"/>
                <a:cs typeface="Times New Roman" panose="02020603050405020304" pitchFamily="18" charset="0"/>
              </a:rPr>
              <a:t>ekledikleri tarihten itibaren </a:t>
            </a:r>
            <a:r>
              <a:rPr lang="tr-TR" b="1" dirty="0">
                <a:highlight>
                  <a:srgbClr val="00FFFF"/>
                </a:highlight>
                <a:latin typeface="Times New Roman" panose="02020603050405020304" pitchFamily="18" charset="0"/>
                <a:cs typeface="Times New Roman" panose="02020603050405020304" pitchFamily="18" charset="0"/>
              </a:rPr>
              <a:t>BEŞ TAM YILLIK SÜRE </a:t>
            </a:r>
            <a:r>
              <a:rPr lang="tr-TR" b="1" u="sng" dirty="0">
                <a:highlight>
                  <a:srgbClr val="FFFF00"/>
                </a:highlight>
                <a:latin typeface="Times New Roman" panose="02020603050405020304" pitchFamily="18" charset="0"/>
                <a:cs typeface="Times New Roman" panose="02020603050405020304" pitchFamily="18" charset="0"/>
              </a:rPr>
              <a:t>tamamlanmadan</a:t>
            </a:r>
            <a:r>
              <a:rPr lang="tr-TR" dirty="0">
                <a:latin typeface="Times New Roman" panose="02020603050405020304" pitchFamily="18" charset="0"/>
                <a:cs typeface="Times New Roman" panose="02020603050405020304" pitchFamily="18" charset="0"/>
              </a:rPr>
              <a:t> sermaye azaltımı yapmaları durumunda, azaltımın </a:t>
            </a:r>
            <a:r>
              <a:rPr lang="tr-TR" b="1" u="sng" dirty="0">
                <a:highlight>
                  <a:srgbClr val="FFFF00"/>
                </a:highlight>
                <a:latin typeface="Times New Roman" panose="02020603050405020304" pitchFamily="18" charset="0"/>
                <a:cs typeface="Times New Roman" panose="02020603050405020304" pitchFamily="18" charset="0"/>
              </a:rPr>
              <a:t>SIRASIYLA</a:t>
            </a:r>
            <a:r>
              <a:rPr lang="tr-TR" b="1" u="sng" dirty="0">
                <a:latin typeface="Times New Roman" panose="02020603050405020304" pitchFamily="18" charset="0"/>
                <a:cs typeface="Times New Roman" panose="02020603050405020304" pitchFamily="18" charset="0"/>
              </a:rPr>
              <a:t> yukarıda </a:t>
            </a:r>
            <a:r>
              <a:rPr lang="tr-TR" b="1" u="sng" dirty="0">
                <a:highlight>
                  <a:srgbClr val="00FFFF"/>
                </a:highlight>
                <a:latin typeface="Times New Roman" panose="02020603050405020304" pitchFamily="18" charset="0"/>
                <a:cs typeface="Times New Roman" panose="02020603050405020304" pitchFamily="18" charset="0"/>
              </a:rPr>
              <a:t>(a), (b) ve (c) </a:t>
            </a:r>
            <a:r>
              <a:rPr lang="tr-TR" b="1" u="sng" dirty="0">
                <a:latin typeface="Times New Roman" panose="02020603050405020304" pitchFamily="18" charset="0"/>
                <a:cs typeface="Times New Roman" panose="02020603050405020304" pitchFamily="18" charset="0"/>
              </a:rPr>
              <a:t>bentlerinde yer alan sermaye unsurlarından yapıldığı kabul edilir. </a:t>
            </a:r>
          </a:p>
          <a:p>
            <a:pPr algn="just"/>
            <a:endParaRPr lang="tr-TR" b="1" u="sng"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(3) </a:t>
            </a:r>
            <a:r>
              <a:rPr lang="tr-TR" b="1" u="sng" dirty="0">
                <a:latin typeface="Times New Roman" panose="02020603050405020304" pitchFamily="18" charset="0"/>
                <a:cs typeface="Times New Roman" panose="02020603050405020304" pitchFamily="18" charset="0"/>
              </a:rPr>
              <a:t>Sermaye azaltımında, öncelikli </a:t>
            </a:r>
            <a:r>
              <a:rPr lang="tr-TR" dirty="0">
                <a:latin typeface="Times New Roman" panose="02020603050405020304" pitchFamily="18" charset="0"/>
                <a:cs typeface="Times New Roman" panose="02020603050405020304" pitchFamily="18" charset="0"/>
              </a:rPr>
              <a:t>olarak sermayeye ilave edilen öz sermaye kalemlerinden, sermayeye eklenme tarihi </a:t>
            </a:r>
            <a:r>
              <a:rPr lang="tr-TR" b="1" i="1" u="sng" dirty="0">
                <a:highlight>
                  <a:srgbClr val="00FFFF"/>
                </a:highlight>
                <a:latin typeface="Times New Roman" panose="02020603050405020304" pitchFamily="18" charset="0"/>
                <a:cs typeface="Times New Roman" panose="02020603050405020304" pitchFamily="18" charset="0"/>
              </a:rPr>
              <a:t>BEŞ TAM YILLIK SÜREYİ GEÇMEMİŞ</a:t>
            </a:r>
            <a:r>
              <a:rPr lang="tr-TR" b="1" u="sng" dirty="0">
                <a:highlight>
                  <a:srgbClr val="00FFFF"/>
                </a:highlight>
                <a:latin typeface="Times New Roman" panose="02020603050405020304" pitchFamily="18" charset="0"/>
                <a:cs typeface="Times New Roman" panose="02020603050405020304" pitchFamily="18" charset="0"/>
              </a:rPr>
              <a:t> olanların işletmeden çekildiği kabul edilir. </a:t>
            </a:r>
          </a:p>
          <a:p>
            <a:pPr algn="just"/>
            <a:endParaRPr lang="tr-TR" b="1" u="sng" dirty="0">
              <a:highlight>
                <a:srgbClr val="00FFFF"/>
              </a:highlight>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(4) </a:t>
            </a:r>
            <a:r>
              <a:rPr lang="tr-TR" b="1" u="sng" dirty="0">
                <a:latin typeface="Times New Roman" panose="02020603050405020304" pitchFamily="18" charset="0"/>
                <a:cs typeface="Times New Roman" panose="02020603050405020304" pitchFamily="18" charset="0"/>
              </a:rPr>
              <a:t>GEÇMİŞ YIL ZARARLARININ MAHSUBU SURETİYLE sermaye azaltılması durumunda, bu şekilde azaltıma konu edilen sermaye unsurları birinci, ikinci ve üçüncü fıkra hükümlerine göre tespit edilir </a:t>
            </a:r>
            <a:r>
              <a:rPr lang="tr-TR" b="1" u="sng" dirty="0">
                <a:highlight>
                  <a:srgbClr val="FFFF00"/>
                </a:highlight>
                <a:latin typeface="Times New Roman" panose="02020603050405020304" pitchFamily="18" charset="0"/>
                <a:cs typeface="Times New Roman" panose="02020603050405020304" pitchFamily="18" charset="0"/>
              </a:rPr>
              <a:t>ANCAK</a:t>
            </a:r>
            <a:r>
              <a:rPr lang="tr-TR" b="1" u="sng"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VERGİ KESİNTİSİNE TABİ TUTULMAZ.</a:t>
            </a:r>
          </a:p>
        </p:txBody>
      </p:sp>
      <p:sp>
        <p:nvSpPr>
          <p:cNvPr id="3" name="Slayt Numarası Yer Tutucusu 2">
            <a:extLst>
              <a:ext uri="{FF2B5EF4-FFF2-40B4-BE49-F238E27FC236}">
                <a16:creationId xmlns:a16="http://schemas.microsoft.com/office/drawing/2014/main" id="{CB1FBA5D-99F3-EEC4-6D16-8846D6A6B08F}"/>
              </a:ext>
            </a:extLst>
          </p:cNvPr>
          <p:cNvSpPr>
            <a:spLocks noGrp="1"/>
          </p:cNvSpPr>
          <p:nvPr>
            <p:ph type="sldNum" sz="quarter" idx="12"/>
          </p:nvPr>
        </p:nvSpPr>
        <p:spPr/>
        <p:txBody>
          <a:bodyPr/>
          <a:lstStyle/>
          <a:p>
            <a:fld id="{2CEB5BB1-9E20-481F-B7EE-B089C484B85F}" type="slidenum">
              <a:rPr lang="tr-TR" smtClean="0"/>
              <a:t>145</a:t>
            </a:fld>
            <a:endParaRPr lang="tr-TR" dirty="0"/>
          </a:p>
        </p:txBody>
      </p:sp>
    </p:spTree>
    <p:extLst>
      <p:ext uri="{BB962C8B-B14F-4D97-AF65-F5344CB8AC3E}">
        <p14:creationId xmlns:p14="http://schemas.microsoft.com/office/powerpoint/2010/main" val="42908385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5F7701-505D-4665-63EF-AF6CCF47557A}"/>
              </a:ext>
            </a:extLst>
          </p:cNvPr>
          <p:cNvSpPr txBox="1">
            <a:spLocks/>
          </p:cNvSpPr>
          <p:nvPr/>
        </p:nvSpPr>
        <p:spPr>
          <a:xfrm>
            <a:off x="474453" y="308113"/>
            <a:ext cx="11266096" cy="478271"/>
          </a:xfrm>
          <a:prstGeom prst="rect">
            <a:avLst/>
          </a:prstGeom>
          <a:solidFill>
            <a:schemeClr val="accent1">
              <a:lumMod val="20000"/>
              <a:lumOff val="80000"/>
            </a:schemeClr>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latin typeface="Times New Roman" panose="02020603050405020304" pitchFamily="18" charset="0"/>
                <a:cs typeface="Times New Roman" panose="02020603050405020304" pitchFamily="18" charset="0"/>
              </a:rPr>
              <a:t>SERMAYE AZALTIMINA KONU EDİLEBİLECEK SERMAYE UNSURLARI</a:t>
            </a:r>
          </a:p>
        </p:txBody>
      </p:sp>
      <p:sp>
        <p:nvSpPr>
          <p:cNvPr id="3" name="İçerik Yer Tutucusu 2">
            <a:extLst>
              <a:ext uri="{FF2B5EF4-FFF2-40B4-BE49-F238E27FC236}">
                <a16:creationId xmlns:a16="http://schemas.microsoft.com/office/drawing/2014/main" id="{D92A613B-0993-8653-415D-D51E3BB1F73A}"/>
              </a:ext>
            </a:extLst>
          </p:cNvPr>
          <p:cNvSpPr txBox="1">
            <a:spLocks/>
          </p:cNvSpPr>
          <p:nvPr/>
        </p:nvSpPr>
        <p:spPr>
          <a:xfrm>
            <a:off x="474453" y="987552"/>
            <a:ext cx="11266097" cy="5562335"/>
          </a:xfrm>
          <a:prstGeom prst="rect">
            <a:avLst/>
          </a:prstGeom>
          <a:solidFill>
            <a:schemeClr val="bg1"/>
          </a:solid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tr-TR" dirty="0">
                <a:latin typeface="Times New Roman" panose="02020603050405020304" pitchFamily="18" charset="0"/>
                <a:cs typeface="Times New Roman" panose="02020603050405020304" pitchFamily="18" charset="0"/>
              </a:rPr>
              <a:t>KURUMLARIN ÖZ SERMAYE KALEMLERİ İÇERİSİNDE YER ALAN</a:t>
            </a:r>
            <a:r>
              <a:rPr lang="tr-TR" u="sng"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YENİDEN DEĞERLEME FONLARI, </a:t>
            </a:r>
            <a:r>
              <a:rPr lang="tr-TR" b="1" u="sng" dirty="0">
                <a:highlight>
                  <a:srgbClr val="00FF00"/>
                </a:highlight>
                <a:latin typeface="Times New Roman" panose="02020603050405020304" pitchFamily="18" charset="0"/>
                <a:cs typeface="Times New Roman" panose="02020603050405020304" pitchFamily="18" charset="0"/>
              </a:rPr>
              <a:t>SERMAYE DÜZELTMESİ OLUMLU FARKLARI </a:t>
            </a:r>
            <a:r>
              <a:rPr lang="tr-TR" b="1" u="sng" dirty="0">
                <a:latin typeface="Times New Roman" panose="02020603050405020304" pitchFamily="18" charset="0"/>
                <a:cs typeface="Times New Roman" panose="02020603050405020304" pitchFamily="18" charset="0"/>
              </a:rPr>
              <a:t>GİBİ BAZI HESAP KALEMLERİ İŞLETMEDEN ÇEKİLDİĞİNDE </a:t>
            </a:r>
            <a:r>
              <a:rPr lang="tr-TR" b="1" u="sng" dirty="0">
                <a:highlight>
                  <a:srgbClr val="FFFF00"/>
                </a:highlight>
                <a:latin typeface="Times New Roman" panose="02020603050405020304" pitchFamily="18" charset="0"/>
                <a:cs typeface="Times New Roman" panose="02020603050405020304" pitchFamily="18" charset="0"/>
              </a:rPr>
              <a:t>KURUMLAR VERGİSİNE VE KAR PAYI DAĞITIMINA BAĞLI VERGİ KESİNTİSİNE; </a:t>
            </a:r>
          </a:p>
          <a:p>
            <a:pPr algn="just">
              <a:lnSpc>
                <a:spcPct val="110000"/>
              </a:lnSpc>
            </a:pPr>
            <a:endParaRPr lang="tr-TR" b="1" u="sng" dirty="0">
              <a:highlight>
                <a:srgbClr val="FFFF00"/>
              </a:highlight>
              <a:latin typeface="Times New Roman" panose="02020603050405020304" pitchFamily="18" charset="0"/>
              <a:cs typeface="Times New Roman" panose="02020603050405020304" pitchFamily="18" charset="0"/>
            </a:endParaRPr>
          </a:p>
          <a:p>
            <a:pPr algn="just">
              <a:lnSpc>
                <a:spcPct val="110000"/>
              </a:lnSpc>
            </a:pPr>
            <a:r>
              <a:rPr lang="tr-TR" b="1" u="sng" dirty="0">
                <a:highlight>
                  <a:srgbClr val="00FF00"/>
                </a:highlight>
                <a:latin typeface="Times New Roman" panose="02020603050405020304" pitchFamily="18" charset="0"/>
                <a:cs typeface="Times New Roman" panose="02020603050405020304" pitchFamily="18" charset="0"/>
              </a:rPr>
              <a:t>GEÇMİŞ YIL KARLARI GİBİ </a:t>
            </a:r>
            <a:r>
              <a:rPr lang="tr-TR" b="1" u="sng" dirty="0">
                <a:latin typeface="Times New Roman" panose="02020603050405020304" pitchFamily="18" charset="0"/>
                <a:cs typeface="Times New Roman" panose="02020603050405020304" pitchFamily="18" charset="0"/>
              </a:rPr>
              <a:t>BAZI HESAP KALEMLERİ İSE İŞLETMEDEN ÇEKİLDİĞİNDE </a:t>
            </a:r>
            <a:r>
              <a:rPr lang="tr-TR" b="1" u="sng" dirty="0">
                <a:highlight>
                  <a:srgbClr val="00FF00"/>
                </a:highlight>
                <a:latin typeface="Times New Roman" panose="02020603050405020304" pitchFamily="18" charset="0"/>
                <a:cs typeface="Times New Roman" panose="02020603050405020304" pitchFamily="18" charset="0"/>
              </a:rPr>
              <a:t>KAR PAYI DAĞITIMINA </a:t>
            </a:r>
            <a:r>
              <a:rPr lang="tr-TR" b="1" u="sng" dirty="0">
                <a:latin typeface="Times New Roman" panose="02020603050405020304" pitchFamily="18" charset="0"/>
                <a:cs typeface="Times New Roman" panose="02020603050405020304" pitchFamily="18" charset="0"/>
              </a:rPr>
              <a:t>BAĞLI VERGİ KESİNTİSİNE TABİ TUTULMAKTADIR. </a:t>
            </a:r>
          </a:p>
          <a:p>
            <a:pPr algn="just"/>
            <a:endParaRPr lang="tr-TR" b="1" u="sng" dirty="0">
              <a:latin typeface="Times New Roman" panose="02020603050405020304" pitchFamily="18" charset="0"/>
              <a:cs typeface="Times New Roman" panose="02020603050405020304" pitchFamily="18" charset="0"/>
            </a:endParaRPr>
          </a:p>
          <a:p>
            <a:pPr algn="just">
              <a:lnSpc>
                <a:spcPct val="120000"/>
              </a:lnSpc>
            </a:pPr>
            <a:r>
              <a:rPr lang="tr-TR" b="1" u="sng" dirty="0">
                <a:highlight>
                  <a:srgbClr val="00FFFF"/>
                </a:highlight>
                <a:latin typeface="Times New Roman" panose="02020603050405020304" pitchFamily="18" charset="0"/>
                <a:cs typeface="Times New Roman" panose="02020603050405020304" pitchFamily="18" charset="0"/>
              </a:rPr>
              <a:t>SERMAYE AZALTIMININ SERMAYEYE İLAVE EDİLEN HANGİ KALEMLERDEN YAPILDIĞI VERGİLENDİRME AÇISINDAN ÖNEM ARZ ETMEKTEDİR. </a:t>
            </a:r>
          </a:p>
          <a:p>
            <a:pPr algn="just">
              <a:lnSpc>
                <a:spcPct val="120000"/>
              </a:lnSpc>
            </a:pPr>
            <a:endParaRPr lang="tr-TR" b="1" u="sng" dirty="0">
              <a:highlight>
                <a:srgbClr val="00FFFF"/>
              </a:highlight>
              <a:latin typeface="Times New Roman" panose="02020603050405020304" pitchFamily="18" charset="0"/>
              <a:cs typeface="Times New Roman" panose="02020603050405020304" pitchFamily="18" charset="0"/>
            </a:endParaRPr>
          </a:p>
          <a:p>
            <a:pPr algn="just">
              <a:lnSpc>
                <a:spcPct val="120000"/>
              </a:lnSpc>
            </a:pPr>
            <a:r>
              <a:rPr lang="tr-TR" b="1" dirty="0">
                <a:solidFill>
                  <a:srgbClr val="FF0000"/>
                </a:solidFill>
                <a:latin typeface="Times New Roman" panose="02020603050405020304" pitchFamily="18" charset="0"/>
                <a:cs typeface="Times New Roman" panose="02020603050405020304" pitchFamily="18" charset="0"/>
              </a:rPr>
              <a:t>KURUMLAR VERGİSİ KANUNUNUN 32/B MADDESİNDE YAPILAN DÜZENLEME İLE KURUMLARIN SERMAYELERİNİ </a:t>
            </a:r>
            <a:r>
              <a:rPr lang="tr-TR" b="1" u="sng" dirty="0">
                <a:solidFill>
                  <a:srgbClr val="FF0000"/>
                </a:solidFill>
                <a:latin typeface="Times New Roman" panose="02020603050405020304" pitchFamily="18" charset="0"/>
                <a:cs typeface="Times New Roman" panose="02020603050405020304" pitchFamily="18" charset="0"/>
              </a:rPr>
              <a:t>AZALTMALARI DURUMUNDA, HANGİ SERMAYE UNSURUNUN NE KADAR TUTARDA AZALTILMIŞ KABUL EDİLECEĞİ VE AZALTILAN BU TUTARIN NASIL VERGİLENDİRİLECEĞİ HUSUSLARI BELİRLENMİŞTİR. </a:t>
            </a:r>
          </a:p>
        </p:txBody>
      </p:sp>
      <p:sp>
        <p:nvSpPr>
          <p:cNvPr id="4" name="Slayt Numarası Yer Tutucusu 3">
            <a:extLst>
              <a:ext uri="{FF2B5EF4-FFF2-40B4-BE49-F238E27FC236}">
                <a16:creationId xmlns:a16="http://schemas.microsoft.com/office/drawing/2014/main" id="{472680EF-7B62-2E35-0A26-FF8E91F63A2F}"/>
              </a:ext>
            </a:extLst>
          </p:cNvPr>
          <p:cNvSpPr>
            <a:spLocks noGrp="1"/>
          </p:cNvSpPr>
          <p:nvPr>
            <p:ph type="sldNum" sz="quarter" idx="12"/>
          </p:nvPr>
        </p:nvSpPr>
        <p:spPr/>
        <p:txBody>
          <a:bodyPr/>
          <a:lstStyle/>
          <a:p>
            <a:fld id="{2CEB5BB1-9E20-481F-B7EE-B089C484B85F}" type="slidenum">
              <a:rPr lang="tr-TR" smtClean="0"/>
              <a:t>146</a:t>
            </a:fld>
            <a:endParaRPr lang="tr-TR" dirty="0"/>
          </a:p>
        </p:txBody>
      </p:sp>
    </p:spTree>
    <p:extLst>
      <p:ext uri="{BB962C8B-B14F-4D97-AF65-F5344CB8AC3E}">
        <p14:creationId xmlns:p14="http://schemas.microsoft.com/office/powerpoint/2010/main" val="8166933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C4296768-8AEB-52D2-76B0-AC0E6D4FD425}"/>
              </a:ext>
            </a:extLst>
          </p:cNvPr>
          <p:cNvSpPr txBox="1">
            <a:spLocks/>
          </p:cNvSpPr>
          <p:nvPr/>
        </p:nvSpPr>
        <p:spPr>
          <a:xfrm>
            <a:off x="331305" y="839578"/>
            <a:ext cx="11529390" cy="5624423"/>
          </a:xfrm>
          <a:prstGeom prst="rect">
            <a:avLst/>
          </a:prstGeom>
          <a:solidFill>
            <a:schemeClr val="accent4">
              <a:lumMod val="20000"/>
              <a:lumOff val="80000"/>
            </a:schemeClr>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dirty="0">
                <a:latin typeface="Times New Roman" panose="02020603050405020304" pitchFamily="18" charset="0"/>
                <a:cs typeface="Times New Roman" panose="02020603050405020304" pitchFamily="18" charset="0"/>
              </a:rPr>
              <a:t>	</a:t>
            </a:r>
            <a:r>
              <a:rPr lang="tr-TR" b="1" u="sng" dirty="0">
                <a:highlight>
                  <a:srgbClr val="00FF00"/>
                </a:highlight>
                <a:latin typeface="Times New Roman" panose="02020603050405020304" pitchFamily="18" charset="0"/>
                <a:cs typeface="Times New Roman" panose="02020603050405020304" pitchFamily="18" charset="0"/>
              </a:rPr>
              <a:t>ÜÇ SINIFTA GRUPLANDIRILABİLECEKTİR.</a:t>
            </a:r>
            <a:r>
              <a:rPr lang="tr-TR" b="1" dirty="0">
                <a:latin typeface="Times New Roman" panose="02020603050405020304" pitchFamily="18" charset="0"/>
                <a:cs typeface="Times New Roman" panose="02020603050405020304" pitchFamily="18" charset="0"/>
              </a:rPr>
              <a:t> </a:t>
            </a:r>
          </a:p>
          <a:p>
            <a:pPr marL="514350" indent="-514350" algn="just">
              <a:lnSpc>
                <a:spcPct val="120000"/>
              </a:lnSpc>
              <a:buFont typeface="+mj-lt"/>
              <a:buAutoNum type="arabicParenR"/>
            </a:pPr>
            <a:r>
              <a:rPr lang="tr-TR" dirty="0">
                <a:latin typeface="Times New Roman" panose="02020603050405020304" pitchFamily="18" charset="0"/>
                <a:cs typeface="Times New Roman" panose="02020603050405020304" pitchFamily="18" charset="0"/>
              </a:rPr>
              <a:t>Sermayeye ilave dışında başka bir hesaba nakledilmesi, işletmeden çekilmesi veya sermaye hesabından başka hesaplara aktarımı </a:t>
            </a:r>
            <a:r>
              <a:rPr lang="tr-TR" b="1" u="sng" dirty="0">
                <a:highlight>
                  <a:srgbClr val="00FFFF"/>
                </a:highlight>
                <a:latin typeface="Times New Roman" panose="02020603050405020304" pitchFamily="18" charset="0"/>
                <a:cs typeface="Times New Roman" panose="02020603050405020304" pitchFamily="18" charset="0"/>
              </a:rPr>
              <a:t>kurumlar vergisine ve kar dağıtımına/ana merkeze aktarılan tutara bağlı vergi kesintisine tabi tutulacak öz sermaye kalemleri, </a:t>
            </a:r>
          </a:p>
          <a:p>
            <a:pPr marL="514350" indent="-514350" algn="just">
              <a:lnSpc>
                <a:spcPct val="120000"/>
              </a:lnSpc>
              <a:buFont typeface="+mj-lt"/>
              <a:buAutoNum type="arabicParenR"/>
            </a:pPr>
            <a:r>
              <a:rPr lang="tr-TR" b="1" u="sng" dirty="0">
                <a:highlight>
                  <a:srgbClr val="00FFFF"/>
                </a:highlight>
                <a:latin typeface="Times New Roman" panose="02020603050405020304" pitchFamily="18" charset="0"/>
                <a:cs typeface="Times New Roman" panose="02020603050405020304" pitchFamily="18" charset="0"/>
              </a:rPr>
              <a:t>Sadece kar dağıtımına/ana merkeze aktarılan tutara bağlı vergi kesintisine tabi tutulacak öz sermaye kalemleri, </a:t>
            </a:r>
          </a:p>
          <a:p>
            <a:pPr marL="514350" indent="-514350" algn="just">
              <a:lnSpc>
                <a:spcPct val="120000"/>
              </a:lnSpc>
              <a:buFont typeface="+mj-lt"/>
              <a:buAutoNum type="arabicParenR"/>
            </a:pPr>
            <a:r>
              <a:rPr lang="tr-TR" b="1" u="sng" dirty="0">
                <a:highlight>
                  <a:srgbClr val="FFFF00"/>
                </a:highlight>
                <a:latin typeface="Times New Roman" panose="02020603050405020304" pitchFamily="18" charset="0"/>
                <a:cs typeface="Times New Roman" panose="02020603050405020304" pitchFamily="18" charset="0"/>
              </a:rPr>
              <a:t>Başka bir hesaba nakledilmesi veya işletmeden çekilmesi halinde vergilendirilmeyecek olan ayni ve nakdi sermaye </a:t>
            </a:r>
          </a:p>
          <a:p>
            <a:pPr marL="0" indent="0" algn="just">
              <a:lnSpc>
                <a:spcPct val="120000"/>
              </a:lnSpc>
              <a:buFont typeface="Arial" panose="020B0604020202020204" pitchFamily="34" charset="0"/>
              <a:buNone/>
            </a:pPr>
            <a:r>
              <a:rPr lang="tr-TR" b="1" u="sng" dirty="0">
                <a:highlight>
                  <a:srgbClr val="FFFF00"/>
                </a:highlight>
                <a:latin typeface="Times New Roman" panose="02020603050405020304" pitchFamily="18" charset="0"/>
                <a:cs typeface="Times New Roman" panose="02020603050405020304" pitchFamily="18" charset="0"/>
              </a:rPr>
              <a:t>Şeklinde sınıflanır.</a:t>
            </a:r>
            <a:endParaRPr lang="tr-TR" b="1" u="sng" dirty="0">
              <a:highlight>
                <a:srgbClr val="00FF00"/>
              </a:highlight>
              <a:latin typeface="Times New Roman" panose="02020603050405020304" pitchFamily="18" charset="0"/>
              <a:cs typeface="Times New Roman" panose="02020603050405020304" pitchFamily="18" charset="0"/>
            </a:endParaRPr>
          </a:p>
          <a:p>
            <a:pPr marL="0" indent="0" algn="just">
              <a:lnSpc>
                <a:spcPct val="120000"/>
              </a:lnSpc>
              <a:buFont typeface="Arial" panose="020B0604020202020204" pitchFamily="34" charset="0"/>
              <a:buNone/>
            </a:pPr>
            <a:r>
              <a:rPr lang="tr-TR" dirty="0">
                <a:latin typeface="Times New Roman" panose="02020603050405020304" pitchFamily="18" charset="0"/>
                <a:cs typeface="Times New Roman" panose="02020603050405020304" pitchFamily="18" charset="0"/>
              </a:rPr>
              <a:t>	Kurumlar Vergisi Kanununun 32/B maddesi uyarınca, </a:t>
            </a:r>
            <a:r>
              <a:rPr lang="tr-TR" b="1" u="sng" dirty="0">
                <a:latin typeface="Times New Roman" panose="02020603050405020304" pitchFamily="18" charset="0"/>
                <a:cs typeface="Times New Roman" panose="02020603050405020304" pitchFamily="18" charset="0"/>
              </a:rPr>
              <a:t>ÖZ SERMAYE KALEMLERİNİN SERMAYEYE EKLENDİĞİ TARİHTEN İTİBAREN </a:t>
            </a:r>
            <a:r>
              <a:rPr lang="tr-TR" b="1" u="sng" dirty="0">
                <a:highlight>
                  <a:srgbClr val="00FFFF"/>
                </a:highlight>
                <a:latin typeface="Times New Roman" panose="02020603050405020304" pitchFamily="18" charset="0"/>
                <a:cs typeface="Times New Roman" panose="02020603050405020304" pitchFamily="18" charset="0"/>
              </a:rPr>
              <a:t>BEŞ TAM YILLIK SÜRE TAMAMLANMADAN SERMAYE AZALTIMI YAPILMASI DURUMUNDA, AZALTIMIN YUKARIDAKİ GRUPLANDIRMADA (1), (2) VE (3) NUMARALI SINIFLARDA YER ALAN SERMAYE UNSURLARINDAN </a:t>
            </a:r>
            <a:r>
              <a:rPr lang="tr-TR" b="1" u="sng" dirty="0">
                <a:highlight>
                  <a:srgbClr val="FFFF00"/>
                </a:highlight>
                <a:latin typeface="Times New Roman" panose="02020603050405020304" pitchFamily="18" charset="0"/>
                <a:cs typeface="Times New Roman" panose="02020603050405020304" pitchFamily="18" charset="0"/>
              </a:rPr>
              <a:t>SIRASIYLA</a:t>
            </a:r>
            <a:r>
              <a:rPr lang="tr-TR" b="1" u="sng" dirty="0">
                <a:highlight>
                  <a:srgbClr val="00FFFF"/>
                </a:highlight>
                <a:latin typeface="Times New Roman" panose="02020603050405020304" pitchFamily="18" charset="0"/>
                <a:cs typeface="Times New Roman" panose="02020603050405020304" pitchFamily="18" charset="0"/>
              </a:rPr>
              <a:t> YAPILDIĞI KABUL EDİLECEKTİR. </a:t>
            </a:r>
          </a:p>
        </p:txBody>
      </p:sp>
      <p:sp>
        <p:nvSpPr>
          <p:cNvPr id="4" name="Slayt Numarası Yer Tutucusu 3">
            <a:extLst>
              <a:ext uri="{FF2B5EF4-FFF2-40B4-BE49-F238E27FC236}">
                <a16:creationId xmlns:a16="http://schemas.microsoft.com/office/drawing/2014/main" id="{DE7A1C19-CA4D-777B-411C-AE577A752E47}"/>
              </a:ext>
            </a:extLst>
          </p:cNvPr>
          <p:cNvSpPr>
            <a:spLocks noGrp="1"/>
          </p:cNvSpPr>
          <p:nvPr>
            <p:ph type="sldNum" sz="quarter" idx="12"/>
          </p:nvPr>
        </p:nvSpPr>
        <p:spPr/>
        <p:txBody>
          <a:bodyPr/>
          <a:lstStyle/>
          <a:p>
            <a:fld id="{2CEB5BB1-9E20-481F-B7EE-B089C484B85F}" type="slidenum">
              <a:rPr lang="tr-TR" smtClean="0"/>
              <a:t>147</a:t>
            </a:fld>
            <a:endParaRPr lang="tr-TR" dirty="0"/>
          </a:p>
        </p:txBody>
      </p:sp>
      <p:sp>
        <p:nvSpPr>
          <p:cNvPr id="3" name="Dikdörtgen 2">
            <a:extLst>
              <a:ext uri="{FF2B5EF4-FFF2-40B4-BE49-F238E27FC236}">
                <a16:creationId xmlns:a16="http://schemas.microsoft.com/office/drawing/2014/main" id="{24DF3441-AD1D-34BC-A21A-D09A733A901D}"/>
              </a:ext>
            </a:extLst>
          </p:cNvPr>
          <p:cNvSpPr/>
          <p:nvPr/>
        </p:nvSpPr>
        <p:spPr>
          <a:xfrm>
            <a:off x="331306" y="153778"/>
            <a:ext cx="11529390" cy="506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latin typeface="Times New Roman" panose="02020603050405020304" pitchFamily="18" charset="0"/>
                <a:cs typeface="Times New Roman" panose="02020603050405020304" pitchFamily="18" charset="0"/>
              </a:rPr>
              <a:t>Azaltıma Konu Edilebilecek Sermaye Unsurları Esas İtibarıyla;</a:t>
            </a:r>
          </a:p>
        </p:txBody>
      </p:sp>
    </p:spTree>
    <p:extLst>
      <p:ext uri="{BB962C8B-B14F-4D97-AF65-F5344CB8AC3E}">
        <p14:creationId xmlns:p14="http://schemas.microsoft.com/office/powerpoint/2010/main" val="15477741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3A43B346-E933-3D37-9FC0-C674FFCAB522}"/>
              </a:ext>
            </a:extLst>
          </p:cNvPr>
          <p:cNvSpPr txBox="1">
            <a:spLocks/>
          </p:cNvSpPr>
          <p:nvPr/>
        </p:nvSpPr>
        <p:spPr>
          <a:xfrm>
            <a:off x="341243" y="1388853"/>
            <a:ext cx="11509513" cy="4408098"/>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b="1" dirty="0">
                <a:highlight>
                  <a:srgbClr val="FFFF00"/>
                </a:highlight>
                <a:latin typeface="Times New Roman" panose="02020603050405020304" pitchFamily="18" charset="0"/>
                <a:cs typeface="Times New Roman" panose="02020603050405020304" pitchFamily="18" charset="0"/>
              </a:rPr>
              <a:t>BU UNSURLARIN SERMAYEYE EKLENDİĞİ TARİHTEN İTİBAREN BEŞ TAM YIL GEÇTİKTEN SONRA HERHANGİ </a:t>
            </a:r>
            <a:r>
              <a:rPr lang="tr-TR" dirty="0">
                <a:latin typeface="Times New Roman" panose="02020603050405020304" pitchFamily="18" charset="0"/>
                <a:cs typeface="Times New Roman" panose="02020603050405020304" pitchFamily="18" charset="0"/>
              </a:rPr>
              <a:t>bir şekilde sermaye azaltımına konu edilmesi durumunda ise söz konusu sınıflandırmalarda yer alan sermaye unsurlarının </a:t>
            </a:r>
            <a:r>
              <a:rPr lang="tr-TR" b="1" u="sng" dirty="0">
                <a:latin typeface="Times New Roman" panose="02020603050405020304" pitchFamily="18" charset="0"/>
                <a:cs typeface="Times New Roman" panose="02020603050405020304" pitchFamily="18" charset="0"/>
              </a:rPr>
              <a:t>TOPLAM SERMAYEYE ORANLANMASI SURETİYLE AZALTIMA KONU EDİLEN TUTAR İÇERİSİNDEKİ SERMAYE UNSURLARI TESPİT OLUNACAKTIR. </a:t>
            </a:r>
          </a:p>
          <a:p>
            <a:pPr marL="0" indent="0" algn="just">
              <a:lnSpc>
                <a:spcPct val="150000"/>
              </a:lnSpc>
              <a:buNone/>
            </a:pPr>
            <a:endParaRPr lang="tr-TR" b="1" u="sng" dirty="0">
              <a:latin typeface="Times New Roman" panose="02020603050405020304" pitchFamily="18" charset="0"/>
              <a:cs typeface="Times New Roman" panose="02020603050405020304" pitchFamily="18" charset="0"/>
            </a:endParaRPr>
          </a:p>
        </p:txBody>
      </p:sp>
      <p:sp>
        <p:nvSpPr>
          <p:cNvPr id="3" name="Slayt Numarası Yer Tutucusu 2">
            <a:extLst>
              <a:ext uri="{FF2B5EF4-FFF2-40B4-BE49-F238E27FC236}">
                <a16:creationId xmlns:a16="http://schemas.microsoft.com/office/drawing/2014/main" id="{81066EC6-D58C-7B62-7542-BAFCB403EC9B}"/>
              </a:ext>
            </a:extLst>
          </p:cNvPr>
          <p:cNvSpPr>
            <a:spLocks noGrp="1"/>
          </p:cNvSpPr>
          <p:nvPr>
            <p:ph type="sldNum" sz="quarter" idx="12"/>
          </p:nvPr>
        </p:nvSpPr>
        <p:spPr/>
        <p:txBody>
          <a:bodyPr/>
          <a:lstStyle/>
          <a:p>
            <a:fld id="{2CEB5BB1-9E20-481F-B7EE-B089C484B85F}" type="slidenum">
              <a:rPr lang="tr-TR" smtClean="0"/>
              <a:t>148</a:t>
            </a:fld>
            <a:endParaRPr lang="tr-TR" dirty="0"/>
          </a:p>
        </p:txBody>
      </p:sp>
    </p:spTree>
    <p:extLst>
      <p:ext uri="{BB962C8B-B14F-4D97-AF65-F5344CB8AC3E}">
        <p14:creationId xmlns:p14="http://schemas.microsoft.com/office/powerpoint/2010/main" val="32622910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02FA46-6AA5-843B-10FF-79FD5D339FED}"/>
              </a:ext>
            </a:extLst>
          </p:cNvPr>
          <p:cNvSpPr txBox="1">
            <a:spLocks/>
          </p:cNvSpPr>
          <p:nvPr/>
        </p:nvSpPr>
        <p:spPr>
          <a:xfrm>
            <a:off x="397564" y="580786"/>
            <a:ext cx="11350487" cy="688423"/>
          </a:xfrm>
          <a:prstGeom prst="rect">
            <a:avLst/>
          </a:prstGeom>
          <a:solidFill>
            <a:schemeClr val="accent1">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Times New Roman" panose="02020603050405020304" pitchFamily="18" charset="0"/>
                <a:cs typeface="Times New Roman" panose="02020603050405020304" pitchFamily="18" charset="0"/>
              </a:rPr>
              <a:t>Örnek:</a:t>
            </a:r>
            <a:endParaRPr lang="tr-TR" b="1" dirty="0"/>
          </a:p>
        </p:txBody>
      </p:sp>
      <p:sp>
        <p:nvSpPr>
          <p:cNvPr id="3" name="İçerik Yer Tutucusu 2">
            <a:extLst>
              <a:ext uri="{FF2B5EF4-FFF2-40B4-BE49-F238E27FC236}">
                <a16:creationId xmlns:a16="http://schemas.microsoft.com/office/drawing/2014/main" id="{D935C3ED-CD08-B122-5A9D-BB96D2565350}"/>
              </a:ext>
            </a:extLst>
          </p:cNvPr>
          <p:cNvSpPr txBox="1">
            <a:spLocks/>
          </p:cNvSpPr>
          <p:nvPr/>
        </p:nvSpPr>
        <p:spPr>
          <a:xfrm>
            <a:off x="397564" y="1717520"/>
            <a:ext cx="11350487" cy="3974857"/>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600.000 TL nakdi sermayesi bulunan (MAG) A.Ş., </a:t>
            </a:r>
            <a:r>
              <a:rPr lang="tr-TR" b="1" u="sng" dirty="0">
                <a:highlight>
                  <a:srgbClr val="FFFF00"/>
                </a:highlight>
                <a:latin typeface="Times New Roman" panose="02020603050405020304" pitchFamily="18" charset="0"/>
                <a:cs typeface="Times New Roman" panose="02020603050405020304" pitchFamily="18" charset="0"/>
              </a:rPr>
              <a:t>26/3/2016</a:t>
            </a:r>
            <a:r>
              <a:rPr lang="tr-TR" dirty="0">
                <a:highlight>
                  <a:srgbClr val="FFFF00"/>
                </a:highlight>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tarihinde tescil edilen kararla </a:t>
            </a:r>
            <a:r>
              <a:rPr lang="tr-TR" b="1" dirty="0">
                <a:highlight>
                  <a:srgbClr val="00FFFF"/>
                </a:highlight>
                <a:latin typeface="Times New Roman" panose="02020603050405020304" pitchFamily="18" charset="0"/>
                <a:cs typeface="Times New Roman" panose="02020603050405020304" pitchFamily="18" charset="0"/>
              </a:rPr>
              <a:t>enflasyon düzeltmesi olumlu farklarından 300.000 </a:t>
            </a:r>
            <a:r>
              <a:rPr lang="tr-TR" dirty="0">
                <a:latin typeface="Times New Roman" panose="02020603050405020304" pitchFamily="18" charset="0"/>
                <a:cs typeface="Times New Roman" panose="02020603050405020304" pitchFamily="18" charset="0"/>
              </a:rPr>
              <a:t>TL, </a:t>
            </a:r>
            <a:r>
              <a:rPr lang="tr-TR" b="1" dirty="0">
                <a:latin typeface="Times New Roman" panose="02020603050405020304" pitchFamily="18" charset="0"/>
                <a:cs typeface="Times New Roman" panose="02020603050405020304" pitchFamily="18" charset="0"/>
              </a:rPr>
              <a:t>geçmiş yıl karlarından ise 100.000 TL </a:t>
            </a:r>
            <a:r>
              <a:rPr lang="tr-TR" dirty="0">
                <a:latin typeface="Times New Roman" panose="02020603050405020304" pitchFamily="18" charset="0"/>
                <a:cs typeface="Times New Roman" panose="02020603050405020304" pitchFamily="18" charset="0"/>
              </a:rPr>
              <a:t>sermayesine ilave etmek suretiyle sermayesini </a:t>
            </a:r>
            <a:r>
              <a:rPr lang="tr-TR" b="1" u="sng" dirty="0">
                <a:highlight>
                  <a:srgbClr val="FFFF00"/>
                </a:highlight>
                <a:latin typeface="Times New Roman" panose="02020603050405020304" pitchFamily="18" charset="0"/>
                <a:cs typeface="Times New Roman" panose="02020603050405020304" pitchFamily="18" charset="0"/>
              </a:rPr>
              <a:t>1.000.000 TL’ye </a:t>
            </a:r>
            <a:r>
              <a:rPr lang="tr-TR" dirty="0">
                <a:latin typeface="Times New Roman" panose="02020603050405020304" pitchFamily="18" charset="0"/>
                <a:cs typeface="Times New Roman" panose="02020603050405020304" pitchFamily="18" charset="0"/>
              </a:rPr>
              <a:t>çıkarmıştır. </a:t>
            </a:r>
          </a:p>
          <a:p>
            <a:pPr marL="0" indent="0" algn="just">
              <a:buNone/>
            </a:pPr>
            <a:r>
              <a:rPr lang="tr-TR" dirty="0">
                <a:latin typeface="Times New Roman" panose="02020603050405020304" pitchFamily="18" charset="0"/>
                <a:cs typeface="Times New Roman" panose="02020603050405020304" pitchFamily="18" charset="0"/>
              </a:rPr>
              <a:t>	Mükellef, </a:t>
            </a:r>
            <a:r>
              <a:rPr lang="tr-TR" b="1" u="sng" dirty="0">
                <a:highlight>
                  <a:srgbClr val="FFFF00"/>
                </a:highlight>
                <a:latin typeface="Times New Roman" panose="02020603050405020304" pitchFamily="18" charset="0"/>
                <a:cs typeface="Times New Roman" panose="02020603050405020304" pitchFamily="18" charset="0"/>
              </a:rPr>
              <a:t>1/9/2023 </a:t>
            </a:r>
            <a:r>
              <a:rPr lang="tr-TR" dirty="0">
                <a:latin typeface="Times New Roman" panose="02020603050405020304" pitchFamily="18" charset="0"/>
                <a:cs typeface="Times New Roman" panose="02020603050405020304" pitchFamily="18" charset="0"/>
              </a:rPr>
              <a:t>tarihinde ise ticaret sicil gazetesinde tescil edilen kararla sermayesini </a:t>
            </a:r>
            <a:r>
              <a:rPr lang="tr-TR" b="1" dirty="0">
                <a:highlight>
                  <a:srgbClr val="FFFF00"/>
                </a:highlight>
                <a:latin typeface="Times New Roman" panose="02020603050405020304" pitchFamily="18" charset="0"/>
                <a:cs typeface="Times New Roman" panose="02020603050405020304" pitchFamily="18" charset="0"/>
              </a:rPr>
              <a:t>400.000 TL </a:t>
            </a:r>
            <a:r>
              <a:rPr lang="tr-TR" dirty="0">
                <a:latin typeface="Times New Roman" panose="02020603050405020304" pitchFamily="18" charset="0"/>
                <a:cs typeface="Times New Roman" panose="02020603050405020304" pitchFamily="18" charset="0"/>
              </a:rPr>
              <a:t>azaltmıştır. </a:t>
            </a:r>
          </a:p>
          <a:p>
            <a:pPr marL="0" indent="0" algn="just">
              <a:buNone/>
            </a:pPr>
            <a:r>
              <a:rPr lang="tr-TR" b="1" dirty="0">
                <a:latin typeface="Times New Roman" panose="02020603050405020304" pitchFamily="18" charset="0"/>
                <a:cs typeface="Times New Roman" panose="02020603050405020304" pitchFamily="18" charset="0"/>
              </a:rPr>
              <a:t>Sermaye artışından sonra 5 yıl geçmiş mi ? </a:t>
            </a:r>
            <a:r>
              <a:rPr lang="tr-TR" b="1" u="sng" dirty="0">
                <a:latin typeface="Times New Roman" panose="02020603050405020304" pitchFamily="18" charset="0"/>
                <a:cs typeface="Times New Roman" panose="02020603050405020304" pitchFamily="18" charset="0"/>
              </a:rPr>
              <a:t>Evet/Hayır </a:t>
            </a:r>
          </a:p>
        </p:txBody>
      </p:sp>
      <p:cxnSp>
        <p:nvCxnSpPr>
          <p:cNvPr id="5" name="Düz Ok Bağlayıcısı 4">
            <a:extLst>
              <a:ext uri="{FF2B5EF4-FFF2-40B4-BE49-F238E27FC236}">
                <a16:creationId xmlns:a16="http://schemas.microsoft.com/office/drawing/2014/main" id="{BBF569E8-0260-A87A-DBD1-6FB5ACAC5BFF}"/>
              </a:ext>
            </a:extLst>
          </p:cNvPr>
          <p:cNvCxnSpPr>
            <a:cxnSpLocks/>
          </p:cNvCxnSpPr>
          <p:nvPr/>
        </p:nvCxnSpPr>
        <p:spPr>
          <a:xfrm flipH="1">
            <a:off x="4701396" y="2708694"/>
            <a:ext cx="4865298" cy="12939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 name="Slayt Numarası Yer Tutucusu 3">
            <a:extLst>
              <a:ext uri="{FF2B5EF4-FFF2-40B4-BE49-F238E27FC236}">
                <a16:creationId xmlns:a16="http://schemas.microsoft.com/office/drawing/2014/main" id="{CA471632-9ADC-EAD9-11A1-9963BAE1809F}"/>
              </a:ext>
            </a:extLst>
          </p:cNvPr>
          <p:cNvSpPr>
            <a:spLocks noGrp="1"/>
          </p:cNvSpPr>
          <p:nvPr>
            <p:ph type="sldNum" sz="quarter" idx="12"/>
          </p:nvPr>
        </p:nvSpPr>
        <p:spPr/>
        <p:txBody>
          <a:bodyPr/>
          <a:lstStyle/>
          <a:p>
            <a:fld id="{2CEB5BB1-9E20-481F-B7EE-B089C484B85F}" type="slidenum">
              <a:rPr lang="tr-TR" smtClean="0"/>
              <a:t>149</a:t>
            </a:fld>
            <a:endParaRPr lang="tr-TR" dirty="0"/>
          </a:p>
        </p:txBody>
      </p:sp>
      <mc:AlternateContent xmlns:mc="http://schemas.openxmlformats.org/markup-compatibility/2006" xmlns:p14="http://schemas.microsoft.com/office/powerpoint/2010/main">
        <mc:Choice Requires="p14">
          <p:contentPart p14:bwMode="auto" r:id="rId2">
            <p14:nvContentPartPr>
              <p14:cNvPr id="8" name="Mürekkep 7">
                <a:extLst>
                  <a:ext uri="{FF2B5EF4-FFF2-40B4-BE49-F238E27FC236}">
                    <a16:creationId xmlns:a16="http://schemas.microsoft.com/office/drawing/2014/main" id="{105D4363-0E7F-A79D-47A1-5AA9453CE6AC}"/>
                  </a:ext>
                </a:extLst>
              </p14:cNvPr>
              <p14:cNvContentPartPr/>
              <p14:nvPr/>
            </p14:nvContentPartPr>
            <p14:xfrm>
              <a:off x="6995275" y="4726630"/>
              <a:ext cx="855720" cy="693000"/>
            </p14:xfrm>
          </p:contentPart>
        </mc:Choice>
        <mc:Fallback xmlns="">
          <p:pic>
            <p:nvPicPr>
              <p:cNvPr id="8" name="Mürekkep 7">
                <a:extLst>
                  <a:ext uri="{FF2B5EF4-FFF2-40B4-BE49-F238E27FC236}">
                    <a16:creationId xmlns:a16="http://schemas.microsoft.com/office/drawing/2014/main" id="{105D4363-0E7F-A79D-47A1-5AA9453CE6AC}"/>
                  </a:ext>
                </a:extLst>
              </p:cNvPr>
              <p:cNvPicPr/>
              <p:nvPr/>
            </p:nvPicPr>
            <p:blipFill>
              <a:blip r:embed="rId3"/>
              <a:stretch>
                <a:fillRect/>
              </a:stretch>
            </p:blipFill>
            <p:spPr>
              <a:xfrm>
                <a:off x="6989155" y="4720510"/>
                <a:ext cx="86796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Mürekkep 8">
                <a:extLst>
                  <a:ext uri="{FF2B5EF4-FFF2-40B4-BE49-F238E27FC236}">
                    <a16:creationId xmlns:a16="http://schemas.microsoft.com/office/drawing/2014/main" id="{89B1C05A-1FB5-1D7D-2CA3-38A453050985}"/>
                  </a:ext>
                </a:extLst>
              </p14:cNvPr>
              <p14:cNvContentPartPr/>
              <p14:nvPr/>
            </p14:nvContentPartPr>
            <p14:xfrm>
              <a:off x="4236595" y="3001870"/>
              <a:ext cx="6098400" cy="1036080"/>
            </p14:xfrm>
          </p:contentPart>
        </mc:Choice>
        <mc:Fallback xmlns="">
          <p:pic>
            <p:nvPicPr>
              <p:cNvPr id="9" name="Mürekkep 8">
                <a:extLst>
                  <a:ext uri="{FF2B5EF4-FFF2-40B4-BE49-F238E27FC236}">
                    <a16:creationId xmlns:a16="http://schemas.microsoft.com/office/drawing/2014/main" id="{89B1C05A-1FB5-1D7D-2CA3-38A453050985}"/>
                  </a:ext>
                </a:extLst>
              </p:cNvPr>
              <p:cNvPicPr/>
              <p:nvPr/>
            </p:nvPicPr>
            <p:blipFill>
              <a:blip r:embed="rId5"/>
              <a:stretch>
                <a:fillRect/>
              </a:stretch>
            </p:blipFill>
            <p:spPr>
              <a:xfrm>
                <a:off x="4230475" y="2995750"/>
                <a:ext cx="6110640" cy="1048320"/>
              </a:xfrm>
              <a:prstGeom prst="rect">
                <a:avLst/>
              </a:prstGeom>
            </p:spPr>
          </p:pic>
        </mc:Fallback>
      </mc:AlternateContent>
      <p:grpSp>
        <p:nvGrpSpPr>
          <p:cNvPr id="16" name="Grup 15">
            <a:extLst>
              <a:ext uri="{FF2B5EF4-FFF2-40B4-BE49-F238E27FC236}">
                <a16:creationId xmlns:a16="http://schemas.microsoft.com/office/drawing/2014/main" id="{D0216ADA-F329-99FD-582E-3C701F86E38D}"/>
              </a:ext>
            </a:extLst>
          </p:cNvPr>
          <p:cNvGrpSpPr/>
          <p:nvPr/>
        </p:nvGrpSpPr>
        <p:grpSpPr>
          <a:xfrm>
            <a:off x="10066795" y="3528190"/>
            <a:ext cx="976320" cy="455760"/>
            <a:chOff x="10066795" y="3528190"/>
            <a:chExt cx="976320" cy="455760"/>
          </a:xfrm>
        </p:grpSpPr>
        <mc:AlternateContent xmlns:mc="http://schemas.openxmlformats.org/markup-compatibility/2006" xmlns:p14="http://schemas.microsoft.com/office/powerpoint/2010/main">
          <mc:Choice Requires="p14">
            <p:contentPart p14:bwMode="auto" r:id="rId6">
              <p14:nvContentPartPr>
                <p14:cNvPr id="10" name="Mürekkep 9">
                  <a:extLst>
                    <a:ext uri="{FF2B5EF4-FFF2-40B4-BE49-F238E27FC236}">
                      <a16:creationId xmlns:a16="http://schemas.microsoft.com/office/drawing/2014/main" id="{D2DF2B96-8BB0-B91B-B40E-FA0589C5A894}"/>
                    </a:ext>
                  </a:extLst>
                </p14:cNvPr>
                <p14:cNvContentPartPr/>
                <p14:nvPr/>
              </p14:nvContentPartPr>
              <p14:xfrm>
                <a:off x="10066795" y="3803230"/>
                <a:ext cx="439200" cy="180720"/>
              </p14:xfrm>
            </p:contentPart>
          </mc:Choice>
          <mc:Fallback xmlns="">
            <p:pic>
              <p:nvPicPr>
                <p:cNvPr id="10" name="Mürekkep 9">
                  <a:extLst>
                    <a:ext uri="{FF2B5EF4-FFF2-40B4-BE49-F238E27FC236}">
                      <a16:creationId xmlns:a16="http://schemas.microsoft.com/office/drawing/2014/main" id="{D2DF2B96-8BB0-B91B-B40E-FA0589C5A894}"/>
                    </a:ext>
                  </a:extLst>
                </p:cNvPr>
                <p:cNvPicPr/>
                <p:nvPr/>
              </p:nvPicPr>
              <p:blipFill>
                <a:blip r:embed="rId7"/>
                <a:stretch>
                  <a:fillRect/>
                </a:stretch>
              </p:blipFill>
              <p:spPr>
                <a:xfrm>
                  <a:off x="10060675" y="3797110"/>
                  <a:ext cx="451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Mürekkep 10">
                  <a:extLst>
                    <a:ext uri="{FF2B5EF4-FFF2-40B4-BE49-F238E27FC236}">
                      <a16:creationId xmlns:a16="http://schemas.microsoft.com/office/drawing/2014/main" id="{B8785AA0-4CC4-826C-6690-4F5D2AE55CDC}"/>
                    </a:ext>
                  </a:extLst>
                </p14:cNvPr>
                <p14:cNvContentPartPr/>
                <p14:nvPr/>
              </p14:nvContentPartPr>
              <p14:xfrm>
                <a:off x="10532635" y="3648790"/>
                <a:ext cx="225720" cy="225000"/>
              </p14:xfrm>
            </p:contentPart>
          </mc:Choice>
          <mc:Fallback xmlns="">
            <p:pic>
              <p:nvPicPr>
                <p:cNvPr id="11" name="Mürekkep 10">
                  <a:extLst>
                    <a:ext uri="{FF2B5EF4-FFF2-40B4-BE49-F238E27FC236}">
                      <a16:creationId xmlns:a16="http://schemas.microsoft.com/office/drawing/2014/main" id="{B8785AA0-4CC4-826C-6690-4F5D2AE55CDC}"/>
                    </a:ext>
                  </a:extLst>
                </p:cNvPr>
                <p:cNvPicPr/>
                <p:nvPr/>
              </p:nvPicPr>
              <p:blipFill>
                <a:blip r:embed="rId9"/>
                <a:stretch>
                  <a:fillRect/>
                </a:stretch>
              </p:blipFill>
              <p:spPr>
                <a:xfrm>
                  <a:off x="10526515" y="3642670"/>
                  <a:ext cx="237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Mürekkep 12">
                  <a:extLst>
                    <a:ext uri="{FF2B5EF4-FFF2-40B4-BE49-F238E27FC236}">
                      <a16:creationId xmlns:a16="http://schemas.microsoft.com/office/drawing/2014/main" id="{ADC771D8-5CF3-607F-B8AF-07A4543B3156}"/>
                    </a:ext>
                  </a:extLst>
                </p14:cNvPr>
                <p14:cNvContentPartPr/>
                <p14:nvPr/>
              </p14:nvContentPartPr>
              <p14:xfrm>
                <a:off x="10808755" y="3855790"/>
                <a:ext cx="360" cy="360"/>
              </p14:xfrm>
            </p:contentPart>
          </mc:Choice>
          <mc:Fallback xmlns="">
            <p:pic>
              <p:nvPicPr>
                <p:cNvPr id="13" name="Mürekkep 12">
                  <a:extLst>
                    <a:ext uri="{FF2B5EF4-FFF2-40B4-BE49-F238E27FC236}">
                      <a16:creationId xmlns:a16="http://schemas.microsoft.com/office/drawing/2014/main" id="{ADC771D8-5CF3-607F-B8AF-07A4543B3156}"/>
                    </a:ext>
                  </a:extLst>
                </p:cNvPr>
                <p:cNvPicPr/>
                <p:nvPr/>
              </p:nvPicPr>
              <p:blipFill>
                <a:blip r:embed="rId11"/>
                <a:stretch>
                  <a:fillRect/>
                </a:stretch>
              </p:blipFill>
              <p:spPr>
                <a:xfrm>
                  <a:off x="10802635" y="38496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Mürekkep 14">
                  <a:extLst>
                    <a:ext uri="{FF2B5EF4-FFF2-40B4-BE49-F238E27FC236}">
                      <a16:creationId xmlns:a16="http://schemas.microsoft.com/office/drawing/2014/main" id="{739A3842-6F20-9AFD-41DD-EE044A75E987}"/>
                    </a:ext>
                  </a:extLst>
                </p14:cNvPr>
                <p14:cNvContentPartPr/>
                <p14:nvPr/>
              </p14:nvContentPartPr>
              <p14:xfrm>
                <a:off x="10814875" y="3528190"/>
                <a:ext cx="228240" cy="373680"/>
              </p14:xfrm>
            </p:contentPart>
          </mc:Choice>
          <mc:Fallback xmlns="">
            <p:pic>
              <p:nvPicPr>
                <p:cNvPr id="15" name="Mürekkep 14">
                  <a:extLst>
                    <a:ext uri="{FF2B5EF4-FFF2-40B4-BE49-F238E27FC236}">
                      <a16:creationId xmlns:a16="http://schemas.microsoft.com/office/drawing/2014/main" id="{739A3842-6F20-9AFD-41DD-EE044A75E987}"/>
                    </a:ext>
                  </a:extLst>
                </p:cNvPr>
                <p:cNvPicPr/>
                <p:nvPr/>
              </p:nvPicPr>
              <p:blipFill>
                <a:blip r:embed="rId13"/>
                <a:stretch>
                  <a:fillRect/>
                </a:stretch>
              </p:blipFill>
              <p:spPr>
                <a:xfrm>
                  <a:off x="10808755" y="3522070"/>
                  <a:ext cx="240480" cy="38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7" name="Mürekkep 16">
                <a:extLst>
                  <a:ext uri="{FF2B5EF4-FFF2-40B4-BE49-F238E27FC236}">
                    <a16:creationId xmlns:a16="http://schemas.microsoft.com/office/drawing/2014/main" id="{E6DBB18F-8250-410F-C948-1A7D8641D153}"/>
                  </a:ext>
                </a:extLst>
              </p14:cNvPr>
              <p14:cNvContentPartPr/>
              <p14:nvPr/>
            </p14:nvContentPartPr>
            <p14:xfrm>
              <a:off x="10733875" y="3536470"/>
              <a:ext cx="84240" cy="57960"/>
            </p14:xfrm>
          </p:contentPart>
        </mc:Choice>
        <mc:Fallback xmlns="">
          <p:pic>
            <p:nvPicPr>
              <p:cNvPr id="17" name="Mürekkep 16">
                <a:extLst>
                  <a:ext uri="{FF2B5EF4-FFF2-40B4-BE49-F238E27FC236}">
                    <a16:creationId xmlns:a16="http://schemas.microsoft.com/office/drawing/2014/main" id="{E6DBB18F-8250-410F-C948-1A7D8641D153}"/>
                  </a:ext>
                </a:extLst>
              </p:cNvPr>
              <p:cNvPicPr/>
              <p:nvPr/>
            </p:nvPicPr>
            <p:blipFill>
              <a:blip r:embed="rId15"/>
              <a:stretch>
                <a:fillRect/>
              </a:stretch>
            </p:blipFill>
            <p:spPr>
              <a:xfrm>
                <a:off x="10727755" y="3530350"/>
                <a:ext cx="96480" cy="70200"/>
              </a:xfrm>
              <a:prstGeom prst="rect">
                <a:avLst/>
              </a:prstGeom>
            </p:spPr>
          </p:pic>
        </mc:Fallback>
      </mc:AlternateContent>
      <p:grpSp>
        <p:nvGrpSpPr>
          <p:cNvPr id="23" name="Grup 22">
            <a:extLst>
              <a:ext uri="{FF2B5EF4-FFF2-40B4-BE49-F238E27FC236}">
                <a16:creationId xmlns:a16="http://schemas.microsoft.com/office/drawing/2014/main" id="{DF50256D-4F1E-FBC6-4806-3D4E6AD24905}"/>
              </a:ext>
            </a:extLst>
          </p:cNvPr>
          <p:cNvGrpSpPr/>
          <p:nvPr/>
        </p:nvGrpSpPr>
        <p:grpSpPr>
          <a:xfrm>
            <a:off x="11179555" y="3434590"/>
            <a:ext cx="688680" cy="404640"/>
            <a:chOff x="11179555" y="3434590"/>
            <a:chExt cx="688680" cy="404640"/>
          </a:xfrm>
        </p:grpSpPr>
        <mc:AlternateContent xmlns:mc="http://schemas.openxmlformats.org/markup-compatibility/2006" xmlns:p14="http://schemas.microsoft.com/office/powerpoint/2010/main">
          <mc:Choice Requires="p14">
            <p:contentPart p14:bwMode="auto" r:id="rId16">
              <p14:nvContentPartPr>
                <p14:cNvPr id="18" name="Mürekkep 17">
                  <a:extLst>
                    <a:ext uri="{FF2B5EF4-FFF2-40B4-BE49-F238E27FC236}">
                      <a16:creationId xmlns:a16="http://schemas.microsoft.com/office/drawing/2014/main" id="{BF189E79-F810-E74A-10A1-2A54ED6852A7}"/>
                    </a:ext>
                  </a:extLst>
                </p14:cNvPr>
                <p14:cNvContentPartPr/>
                <p14:nvPr/>
              </p14:nvContentPartPr>
              <p14:xfrm>
                <a:off x="11179555" y="3743830"/>
                <a:ext cx="360" cy="360"/>
              </p14:xfrm>
            </p:contentPart>
          </mc:Choice>
          <mc:Fallback xmlns="">
            <p:pic>
              <p:nvPicPr>
                <p:cNvPr id="18" name="Mürekkep 17">
                  <a:extLst>
                    <a:ext uri="{FF2B5EF4-FFF2-40B4-BE49-F238E27FC236}">
                      <a16:creationId xmlns:a16="http://schemas.microsoft.com/office/drawing/2014/main" id="{BF189E79-F810-E74A-10A1-2A54ED6852A7}"/>
                    </a:ext>
                  </a:extLst>
                </p:cNvPr>
                <p:cNvPicPr/>
                <p:nvPr/>
              </p:nvPicPr>
              <p:blipFill>
                <a:blip r:embed="rId11"/>
                <a:stretch>
                  <a:fillRect/>
                </a:stretch>
              </p:blipFill>
              <p:spPr>
                <a:xfrm>
                  <a:off x="11173435" y="373771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Mürekkep 18">
                  <a:extLst>
                    <a:ext uri="{FF2B5EF4-FFF2-40B4-BE49-F238E27FC236}">
                      <a16:creationId xmlns:a16="http://schemas.microsoft.com/office/drawing/2014/main" id="{CC3C7314-C09A-B75C-0033-DDC9367CB283}"/>
                    </a:ext>
                  </a:extLst>
                </p14:cNvPr>
                <p14:cNvContentPartPr/>
                <p14:nvPr/>
              </p14:nvContentPartPr>
              <p14:xfrm>
                <a:off x="11179555" y="3719350"/>
                <a:ext cx="52560" cy="24840"/>
              </p14:xfrm>
            </p:contentPart>
          </mc:Choice>
          <mc:Fallback xmlns="">
            <p:pic>
              <p:nvPicPr>
                <p:cNvPr id="19" name="Mürekkep 18">
                  <a:extLst>
                    <a:ext uri="{FF2B5EF4-FFF2-40B4-BE49-F238E27FC236}">
                      <a16:creationId xmlns:a16="http://schemas.microsoft.com/office/drawing/2014/main" id="{CC3C7314-C09A-B75C-0033-DDC9367CB283}"/>
                    </a:ext>
                  </a:extLst>
                </p:cNvPr>
                <p:cNvPicPr/>
                <p:nvPr/>
              </p:nvPicPr>
              <p:blipFill>
                <a:blip r:embed="rId18"/>
                <a:stretch>
                  <a:fillRect/>
                </a:stretch>
              </p:blipFill>
              <p:spPr>
                <a:xfrm>
                  <a:off x="11173435" y="3713230"/>
                  <a:ext cx="64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Mürekkep 20">
                  <a:extLst>
                    <a:ext uri="{FF2B5EF4-FFF2-40B4-BE49-F238E27FC236}">
                      <a16:creationId xmlns:a16="http://schemas.microsoft.com/office/drawing/2014/main" id="{A672894C-414D-4580-BB65-5360FA58FEAF}"/>
                    </a:ext>
                  </a:extLst>
                </p14:cNvPr>
                <p14:cNvContentPartPr/>
                <p14:nvPr/>
              </p14:nvContentPartPr>
              <p14:xfrm>
                <a:off x="11335075" y="3511990"/>
                <a:ext cx="388440" cy="327240"/>
              </p14:xfrm>
            </p:contentPart>
          </mc:Choice>
          <mc:Fallback xmlns="">
            <p:pic>
              <p:nvPicPr>
                <p:cNvPr id="21" name="Mürekkep 20">
                  <a:extLst>
                    <a:ext uri="{FF2B5EF4-FFF2-40B4-BE49-F238E27FC236}">
                      <a16:creationId xmlns:a16="http://schemas.microsoft.com/office/drawing/2014/main" id="{A672894C-414D-4580-BB65-5360FA58FEAF}"/>
                    </a:ext>
                  </a:extLst>
                </p:cNvPr>
                <p:cNvPicPr/>
                <p:nvPr/>
              </p:nvPicPr>
              <p:blipFill>
                <a:blip r:embed="rId20"/>
                <a:stretch>
                  <a:fillRect/>
                </a:stretch>
              </p:blipFill>
              <p:spPr>
                <a:xfrm>
                  <a:off x="11328955" y="3505870"/>
                  <a:ext cx="4006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Mürekkep 21">
                  <a:extLst>
                    <a:ext uri="{FF2B5EF4-FFF2-40B4-BE49-F238E27FC236}">
                      <a16:creationId xmlns:a16="http://schemas.microsoft.com/office/drawing/2014/main" id="{D73F6754-6F21-5D0C-7901-86817A39EFDB}"/>
                    </a:ext>
                  </a:extLst>
                </p14:cNvPr>
                <p14:cNvContentPartPr/>
                <p14:nvPr/>
              </p14:nvContentPartPr>
              <p14:xfrm>
                <a:off x="11654395" y="3434590"/>
                <a:ext cx="213840" cy="370800"/>
              </p14:xfrm>
            </p:contentPart>
          </mc:Choice>
          <mc:Fallback xmlns="">
            <p:pic>
              <p:nvPicPr>
                <p:cNvPr id="22" name="Mürekkep 21">
                  <a:extLst>
                    <a:ext uri="{FF2B5EF4-FFF2-40B4-BE49-F238E27FC236}">
                      <a16:creationId xmlns:a16="http://schemas.microsoft.com/office/drawing/2014/main" id="{D73F6754-6F21-5D0C-7901-86817A39EFDB}"/>
                    </a:ext>
                  </a:extLst>
                </p:cNvPr>
                <p:cNvPicPr/>
                <p:nvPr/>
              </p:nvPicPr>
              <p:blipFill>
                <a:blip r:embed="rId22"/>
                <a:stretch>
                  <a:fillRect/>
                </a:stretch>
              </p:blipFill>
              <p:spPr>
                <a:xfrm>
                  <a:off x="11648275" y="3428470"/>
                  <a:ext cx="226080" cy="383040"/>
                </a:xfrm>
                <a:prstGeom prst="rect">
                  <a:avLst/>
                </a:prstGeom>
              </p:spPr>
            </p:pic>
          </mc:Fallback>
        </mc:AlternateContent>
      </p:grpSp>
    </p:spTree>
    <p:extLst>
      <p:ext uri="{BB962C8B-B14F-4D97-AF65-F5344CB8AC3E}">
        <p14:creationId xmlns:p14="http://schemas.microsoft.com/office/powerpoint/2010/main" val="10269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F9C5B0-59DC-CC9B-1AA6-F7E1FA47757F}"/>
              </a:ext>
            </a:extLst>
          </p:cNvPr>
          <p:cNvSpPr>
            <a:spLocks noGrp="1"/>
          </p:cNvSpPr>
          <p:nvPr>
            <p:ph type="title"/>
          </p:nvPr>
        </p:nvSpPr>
        <p:spPr>
          <a:xfrm>
            <a:off x="232913" y="285612"/>
            <a:ext cx="11688793" cy="594207"/>
          </a:xfrm>
          <a:solidFill>
            <a:schemeClr val="accent1">
              <a:lumMod val="20000"/>
              <a:lumOff val="80000"/>
            </a:schemeClr>
          </a:solidFill>
        </p:spPr>
        <p:txBody>
          <a:bodyPr>
            <a:normAutofit/>
          </a:bodyPr>
          <a:lstStyle/>
          <a:p>
            <a:pPr algn="ctr"/>
            <a:r>
              <a:rPr lang="tr-TR" sz="3600" b="1" dirty="0">
                <a:latin typeface="Times New Roman" panose="02020603050405020304" pitchFamily="18" charset="0"/>
                <a:cs typeface="Times New Roman" panose="02020603050405020304" pitchFamily="18" charset="0"/>
              </a:rPr>
              <a:t>İşin Bitiminde Ortaya Çıkan Zararların Durumu</a:t>
            </a:r>
          </a:p>
        </p:txBody>
      </p:sp>
      <p:sp>
        <p:nvSpPr>
          <p:cNvPr id="3" name="İçerik Yer Tutucusu 2">
            <a:extLst>
              <a:ext uri="{FF2B5EF4-FFF2-40B4-BE49-F238E27FC236}">
                <a16:creationId xmlns:a16="http://schemas.microsoft.com/office/drawing/2014/main" id="{DA05AA20-76C9-305F-129E-5559A84D4BDC}"/>
              </a:ext>
            </a:extLst>
          </p:cNvPr>
          <p:cNvSpPr>
            <a:spLocks noGrp="1"/>
          </p:cNvSpPr>
          <p:nvPr>
            <p:ph idx="1"/>
          </p:nvPr>
        </p:nvSpPr>
        <p:spPr>
          <a:xfrm>
            <a:off x="232913" y="1248542"/>
            <a:ext cx="11688793" cy="4988356"/>
          </a:xfrm>
          <a:solidFill>
            <a:schemeClr val="accent1">
              <a:lumMod val="20000"/>
              <a:lumOff val="80000"/>
            </a:schemeClr>
          </a:solidFill>
        </p:spPr>
        <p:txBody>
          <a:bodyPr>
            <a:noAutofit/>
          </a:bodyPr>
          <a:lstStyle/>
          <a:p>
            <a:pPr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Kurumlar, </a:t>
            </a:r>
            <a:r>
              <a:rPr lang="tr-TR" sz="2400" b="1" dirty="0">
                <a:highlight>
                  <a:srgbClr val="00FFFF"/>
                </a:highlight>
                <a:latin typeface="Times New Roman" panose="02020603050405020304" pitchFamily="18" charset="0"/>
                <a:cs typeface="Times New Roman" panose="02020603050405020304" pitchFamily="18" charset="0"/>
              </a:rPr>
              <a:t>adi ortaklık </a:t>
            </a:r>
            <a:r>
              <a:rPr lang="tr-TR" sz="2400" dirty="0">
                <a:latin typeface="Times New Roman" panose="02020603050405020304" pitchFamily="18" charset="0"/>
                <a:cs typeface="Times New Roman" panose="02020603050405020304" pitchFamily="18" charset="0"/>
              </a:rPr>
              <a:t>veya </a:t>
            </a:r>
            <a:r>
              <a:rPr lang="tr-TR" sz="2400" b="1" dirty="0">
                <a:highlight>
                  <a:srgbClr val="00FFFF"/>
                </a:highlight>
                <a:latin typeface="Times New Roman" panose="02020603050405020304" pitchFamily="18" charset="0"/>
                <a:cs typeface="Times New Roman" panose="02020603050405020304" pitchFamily="18" charset="0"/>
              </a:rPr>
              <a:t>iş ortaklığı şeklinde </a:t>
            </a:r>
            <a:r>
              <a:rPr lang="tr-TR" sz="2400" dirty="0">
                <a:latin typeface="Times New Roman" panose="02020603050405020304" pitchFamily="18" charset="0"/>
                <a:cs typeface="Times New Roman" panose="02020603050405020304" pitchFamily="18" charset="0"/>
              </a:rPr>
              <a:t>ortaklıklar oluşturarak faaliyet gösterebilmektedirler. </a:t>
            </a:r>
          </a:p>
          <a:p>
            <a:pPr algn="just">
              <a:buFont typeface="Wingdings" panose="05000000000000000000" pitchFamily="2" charset="2"/>
              <a:buChar char="q"/>
            </a:pPr>
            <a:r>
              <a:rPr lang="tr-TR" sz="2400" b="1" u="sng" dirty="0">
                <a:highlight>
                  <a:srgbClr val="FFFF00"/>
                </a:highlight>
                <a:latin typeface="Times New Roman" panose="02020603050405020304" pitchFamily="18" charset="0"/>
                <a:cs typeface="Times New Roman" panose="02020603050405020304" pitchFamily="18" charset="0"/>
              </a:rPr>
              <a:t>Adi ortaklıklar,</a:t>
            </a:r>
            <a:r>
              <a:rPr lang="tr-TR" sz="2400" dirty="0">
                <a:highlight>
                  <a:srgbClr val="FFFF00"/>
                </a:highlight>
                <a:latin typeface="Times New Roman" panose="02020603050405020304" pitchFamily="18" charset="0"/>
                <a:cs typeface="Times New Roman" panose="02020603050405020304" pitchFamily="18" charset="0"/>
              </a:rPr>
              <a:t> kurumlar vergisi mükellefi olmamalarına rağmen </a:t>
            </a:r>
            <a:r>
              <a:rPr lang="tr-TR" sz="2400" b="1" u="sng" dirty="0">
                <a:highlight>
                  <a:srgbClr val="FFFF00"/>
                </a:highlight>
                <a:latin typeface="Times New Roman" panose="02020603050405020304" pitchFamily="18" charset="0"/>
                <a:cs typeface="Times New Roman" panose="02020603050405020304" pitchFamily="18" charset="0"/>
              </a:rPr>
              <a:t>Katma Değer Vergisi </a:t>
            </a:r>
            <a:r>
              <a:rPr lang="tr-TR" sz="2400" dirty="0">
                <a:highlight>
                  <a:srgbClr val="FFFF00"/>
                </a:highlight>
                <a:latin typeface="Times New Roman" panose="02020603050405020304" pitchFamily="18" charset="0"/>
                <a:cs typeface="Times New Roman" panose="02020603050405020304" pitchFamily="18" charset="0"/>
              </a:rPr>
              <a:t>mükellefi olmaları nedeniyle ayrı defter tutar. Ortaklar ise dönem sonlarında ortaya çıkan </a:t>
            </a:r>
            <a:r>
              <a:rPr lang="tr-TR" sz="2400" b="1" u="sng" dirty="0">
                <a:highlight>
                  <a:srgbClr val="FFFF00"/>
                </a:highlight>
                <a:latin typeface="Times New Roman" panose="02020603050405020304" pitchFamily="18" charset="0"/>
                <a:cs typeface="Times New Roman" panose="02020603050405020304" pitchFamily="18" charset="0"/>
              </a:rPr>
              <a:t>kâr veya zararı, </a:t>
            </a:r>
            <a:r>
              <a:rPr lang="tr-TR" sz="2400" dirty="0">
                <a:highlight>
                  <a:srgbClr val="FFFF00"/>
                </a:highlight>
                <a:latin typeface="Times New Roman" panose="02020603050405020304" pitchFamily="18" charset="0"/>
                <a:cs typeface="Times New Roman" panose="02020603050405020304" pitchFamily="18" charset="0"/>
              </a:rPr>
              <a:t>ortaklıktaki </a:t>
            </a:r>
            <a:r>
              <a:rPr lang="tr-TR" sz="2400" b="1" u="sng" dirty="0">
                <a:highlight>
                  <a:srgbClr val="00FFFF"/>
                </a:highlight>
                <a:latin typeface="Times New Roman" panose="02020603050405020304" pitchFamily="18" charset="0"/>
                <a:cs typeface="Times New Roman" panose="02020603050405020304" pitchFamily="18" charset="0"/>
              </a:rPr>
              <a:t>hisseleri oranında paylaşarak </a:t>
            </a:r>
            <a:r>
              <a:rPr lang="tr-TR" sz="2400" b="1" dirty="0">
                <a:highlight>
                  <a:srgbClr val="00FFFF"/>
                </a:highlight>
                <a:latin typeface="Times New Roman" panose="02020603050405020304" pitchFamily="18" charset="0"/>
                <a:cs typeface="Times New Roman" panose="02020603050405020304" pitchFamily="18" charset="0"/>
              </a:rPr>
              <a:t>kendi hesaplarına dahil etmektedirler. </a:t>
            </a:r>
          </a:p>
          <a:p>
            <a:pPr algn="just">
              <a:buFont typeface="Wingdings" panose="05000000000000000000" pitchFamily="2" charset="2"/>
              <a:buChar char="q"/>
            </a:pPr>
            <a:r>
              <a:rPr lang="tr-TR" sz="2400" b="1" u="sng" dirty="0">
                <a:highlight>
                  <a:srgbClr val="FFFF00"/>
                </a:highlight>
                <a:latin typeface="Times New Roman" panose="02020603050405020304" pitchFamily="18" charset="0"/>
                <a:cs typeface="Times New Roman" panose="02020603050405020304" pitchFamily="18" charset="0"/>
              </a:rPr>
              <a:t>İş ortaklıkları ise Kurumlar Vergisi Kanununda ayrı bir kurum olarak değerlendirilmekte ve kurumlar vergisi mükellefi olarak sayılmaktadırlar. </a:t>
            </a:r>
          </a:p>
          <a:p>
            <a:pPr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İş ortaklıklarının faaliyetinden doğan kazanç, kurumlar vergisine tabi tutulmakta ve vergi sonrası kazanç ortakların hisselerine göre ortaklara dağıtılmaktadır. </a:t>
            </a:r>
            <a:r>
              <a:rPr lang="tr-TR" sz="2400" b="1" u="sng" dirty="0">
                <a:latin typeface="Times New Roman" panose="02020603050405020304" pitchFamily="18" charset="0"/>
                <a:cs typeface="Times New Roman" panose="02020603050405020304" pitchFamily="18" charset="0"/>
              </a:rPr>
              <a:t>Kurumlar vergisi mükelleflerinin zararlarının, bu mükelleflerin ortaklarınca indirilebilmesi mümkün olmayıp aynı durum kurumlar vergisi mükellefi iş ortaklıklarının zararları için de geçerlidir</a:t>
            </a:r>
          </a:p>
        </p:txBody>
      </p:sp>
      <p:sp>
        <p:nvSpPr>
          <p:cNvPr id="4" name="Ok: Yukarı 3">
            <a:extLst>
              <a:ext uri="{FF2B5EF4-FFF2-40B4-BE49-F238E27FC236}">
                <a16:creationId xmlns:a16="http://schemas.microsoft.com/office/drawing/2014/main" id="{383DB61A-0E6D-4339-18AD-AD1D11BD3D03}"/>
              </a:ext>
            </a:extLst>
          </p:cNvPr>
          <p:cNvSpPr/>
          <p:nvPr/>
        </p:nvSpPr>
        <p:spPr>
          <a:xfrm>
            <a:off x="6404602" y="3084871"/>
            <a:ext cx="363794" cy="344129"/>
          </a:xfrm>
          <a:prstGeom prst="upArrow">
            <a:avLst>
              <a:gd name="adj1" fmla="val 50000"/>
              <a:gd name="adj2"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Slayt Numarası Yer Tutucusu 4">
            <a:extLst>
              <a:ext uri="{FF2B5EF4-FFF2-40B4-BE49-F238E27FC236}">
                <a16:creationId xmlns:a16="http://schemas.microsoft.com/office/drawing/2014/main" id="{74C851CF-9DA7-1AF4-7338-9AB8C08BD38F}"/>
              </a:ext>
            </a:extLst>
          </p:cNvPr>
          <p:cNvSpPr>
            <a:spLocks noGrp="1"/>
          </p:cNvSpPr>
          <p:nvPr>
            <p:ph type="sldNum" sz="quarter" idx="12"/>
          </p:nvPr>
        </p:nvSpPr>
        <p:spPr/>
        <p:txBody>
          <a:bodyPr/>
          <a:lstStyle/>
          <a:p>
            <a:fld id="{2CEB5BB1-9E20-481F-B7EE-B089C484B85F}" type="slidenum">
              <a:rPr lang="tr-TR" smtClean="0"/>
              <a:t>15</a:t>
            </a:fld>
            <a:endParaRPr lang="tr-TR" dirty="0"/>
          </a:p>
        </p:txBody>
      </p:sp>
    </p:spTree>
    <p:extLst>
      <p:ext uri="{BB962C8B-B14F-4D97-AF65-F5344CB8AC3E}">
        <p14:creationId xmlns:p14="http://schemas.microsoft.com/office/powerpoint/2010/main" val="8123100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539F2765-C4B8-3121-561F-DEAE92C51311}"/>
              </a:ext>
            </a:extLst>
          </p:cNvPr>
          <p:cNvSpPr txBox="1">
            <a:spLocks/>
          </p:cNvSpPr>
          <p:nvPr/>
        </p:nvSpPr>
        <p:spPr>
          <a:xfrm>
            <a:off x="301925" y="557784"/>
            <a:ext cx="11473132" cy="56191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Times New Roman" panose="02020603050405020304" pitchFamily="18" charset="0"/>
                <a:cs typeface="Times New Roman" panose="02020603050405020304" pitchFamily="18" charset="0"/>
              </a:rPr>
              <a:t>Mükellefin toplam </a:t>
            </a:r>
            <a:r>
              <a:rPr lang="tr-TR" b="1" dirty="0">
                <a:highlight>
                  <a:srgbClr val="FFFF00"/>
                </a:highlight>
                <a:latin typeface="Times New Roman" panose="02020603050405020304" pitchFamily="18" charset="0"/>
                <a:cs typeface="Times New Roman" panose="02020603050405020304" pitchFamily="18" charset="0"/>
              </a:rPr>
              <a:t>1.000.000 TL tutarındaki sermayesinin </a:t>
            </a:r>
          </a:p>
          <a:p>
            <a:pPr marL="0" indent="0" algn="just">
              <a:buNone/>
            </a:pPr>
            <a:r>
              <a:rPr lang="tr-TR" dirty="0">
                <a:latin typeface="Times New Roman" panose="02020603050405020304" pitchFamily="18" charset="0"/>
                <a:cs typeface="Times New Roman" panose="02020603050405020304" pitchFamily="18" charset="0"/>
              </a:rPr>
              <a:t>- %60’ı nakdi sermayeden, </a:t>
            </a:r>
          </a:p>
          <a:p>
            <a:pPr algn="just">
              <a:buFontTx/>
              <a:buChar char="-"/>
            </a:pPr>
            <a:r>
              <a:rPr lang="tr-TR" dirty="0">
                <a:latin typeface="Times New Roman" panose="02020603050405020304" pitchFamily="18" charset="0"/>
                <a:cs typeface="Times New Roman" panose="02020603050405020304" pitchFamily="18" charset="0"/>
              </a:rPr>
              <a:t>%30’u enflasyon düzeltmesi olumlu farklarından, </a:t>
            </a:r>
          </a:p>
          <a:p>
            <a:pPr algn="just">
              <a:buFontTx/>
              <a:buChar char="-"/>
            </a:pPr>
            <a:r>
              <a:rPr lang="tr-TR" dirty="0">
                <a:latin typeface="Times New Roman" panose="02020603050405020304" pitchFamily="18" charset="0"/>
                <a:cs typeface="Times New Roman" panose="02020603050405020304" pitchFamily="18" charset="0"/>
              </a:rPr>
              <a:t>%10’u ise geçmiş yıl karlarından oluşmaktadır. </a:t>
            </a:r>
          </a:p>
          <a:p>
            <a:pPr marL="0" indent="0" algn="just">
              <a:buNone/>
            </a:pPr>
            <a:r>
              <a:rPr lang="tr-TR" b="1" dirty="0">
                <a:latin typeface="Times New Roman" panose="02020603050405020304" pitchFamily="18" charset="0"/>
                <a:cs typeface="Times New Roman" panose="02020603050405020304" pitchFamily="18" charset="0"/>
              </a:rPr>
              <a:t>	</a:t>
            </a:r>
            <a:r>
              <a:rPr lang="tr-TR" b="1" u="sng" dirty="0">
                <a:highlight>
                  <a:srgbClr val="00FFFF"/>
                </a:highlight>
                <a:latin typeface="Times New Roman" panose="02020603050405020304" pitchFamily="18" charset="0"/>
                <a:cs typeface="Times New Roman" panose="02020603050405020304" pitchFamily="18" charset="0"/>
              </a:rPr>
              <a:t>5 YIL GEÇTİĞİ İÇİN ORANLAMA YAPILMALI:</a:t>
            </a:r>
          </a:p>
          <a:p>
            <a:pPr marL="0" indent="0" algn="just">
              <a:buNone/>
            </a:pPr>
            <a:r>
              <a:rPr lang="tr-TR" dirty="0">
                <a:latin typeface="Times New Roman" panose="02020603050405020304" pitchFamily="18" charset="0"/>
                <a:cs typeface="Times New Roman" panose="02020603050405020304" pitchFamily="18" charset="0"/>
              </a:rPr>
              <a:t>-1/9/2023 tarihinde sermayenin 400.000 TL azaltılması nedeniyle azaltılan tutarın </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240.000 TL’sinin (400.000 TLx0,60) nakdi sermayeden, </a:t>
            </a:r>
          </a:p>
          <a:p>
            <a:pPr marL="0" indent="0" algn="just">
              <a:buNone/>
            </a:pPr>
            <a:endParaRPr lang="tr-TR" b="1"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120.000 TL’sinin </a:t>
            </a:r>
            <a:r>
              <a:rPr lang="tr-TR" dirty="0">
                <a:latin typeface="Times New Roman" panose="02020603050405020304" pitchFamily="18" charset="0"/>
                <a:cs typeface="Times New Roman" panose="02020603050405020304" pitchFamily="18" charset="0"/>
              </a:rPr>
              <a:t>(400.000 TLx0,30) </a:t>
            </a:r>
            <a:r>
              <a:rPr lang="tr-TR" b="1" u="sng" dirty="0">
                <a:highlight>
                  <a:srgbClr val="00FFFF"/>
                </a:highlight>
                <a:latin typeface="Times New Roman" panose="02020603050405020304" pitchFamily="18" charset="0"/>
                <a:cs typeface="Times New Roman" panose="02020603050405020304" pitchFamily="18" charset="0"/>
              </a:rPr>
              <a:t>enflasyon düzeltmesi olumlu farklarından,</a:t>
            </a:r>
          </a:p>
          <a:p>
            <a:pPr marL="0" indent="0" algn="just">
              <a:buNone/>
            </a:pPr>
            <a:r>
              <a:rPr lang="tr-TR" b="1" dirty="0">
                <a:highlight>
                  <a:srgbClr val="00FFFF"/>
                </a:highlight>
                <a:latin typeface="Times New Roman" panose="02020603050405020304" pitchFamily="18" charset="0"/>
                <a:cs typeface="Times New Roman" panose="02020603050405020304" pitchFamily="18" charset="0"/>
              </a:rPr>
              <a:t> </a:t>
            </a:r>
          </a:p>
          <a:p>
            <a:pPr algn="just"/>
            <a:r>
              <a:rPr lang="tr-TR" b="1" dirty="0">
                <a:latin typeface="Times New Roman" panose="02020603050405020304" pitchFamily="18" charset="0"/>
                <a:cs typeface="Times New Roman" panose="02020603050405020304" pitchFamily="18" charset="0"/>
              </a:rPr>
              <a:t>40.000 TL’sinin </a:t>
            </a:r>
            <a:r>
              <a:rPr lang="tr-TR" dirty="0">
                <a:latin typeface="Times New Roman" panose="02020603050405020304" pitchFamily="18" charset="0"/>
                <a:cs typeface="Times New Roman" panose="02020603050405020304" pitchFamily="18" charset="0"/>
              </a:rPr>
              <a:t>(400.000 TLx0,10) ise geçmiş yıl karlarından kaynaklandığı kabul edilecektir.</a:t>
            </a:r>
          </a:p>
        </p:txBody>
      </p:sp>
      <p:sp>
        <p:nvSpPr>
          <p:cNvPr id="3" name="Slayt Numarası Yer Tutucusu 2">
            <a:extLst>
              <a:ext uri="{FF2B5EF4-FFF2-40B4-BE49-F238E27FC236}">
                <a16:creationId xmlns:a16="http://schemas.microsoft.com/office/drawing/2014/main" id="{D8119A4C-98B9-562A-E3D0-491FCD644FAC}"/>
              </a:ext>
            </a:extLst>
          </p:cNvPr>
          <p:cNvSpPr>
            <a:spLocks noGrp="1"/>
          </p:cNvSpPr>
          <p:nvPr>
            <p:ph type="sldNum" sz="quarter" idx="12"/>
          </p:nvPr>
        </p:nvSpPr>
        <p:spPr/>
        <p:txBody>
          <a:bodyPr/>
          <a:lstStyle/>
          <a:p>
            <a:fld id="{2CEB5BB1-9E20-481F-B7EE-B089C484B85F}" type="slidenum">
              <a:rPr lang="tr-TR" smtClean="0"/>
              <a:t>150</a:t>
            </a:fld>
            <a:endParaRPr lang="tr-TR" dirty="0"/>
          </a:p>
        </p:txBody>
      </p:sp>
    </p:spTree>
    <p:extLst>
      <p:ext uri="{BB962C8B-B14F-4D97-AF65-F5344CB8AC3E}">
        <p14:creationId xmlns:p14="http://schemas.microsoft.com/office/powerpoint/2010/main" val="32633586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2BBAD6B3-48C7-BCDC-8352-80BD4BD1E5A3}"/>
              </a:ext>
            </a:extLst>
          </p:cNvPr>
          <p:cNvSpPr txBox="1">
            <a:spLocks/>
          </p:cNvSpPr>
          <p:nvPr/>
        </p:nvSpPr>
        <p:spPr>
          <a:xfrm>
            <a:off x="471577" y="935341"/>
            <a:ext cx="11248845" cy="4473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Times New Roman" panose="02020603050405020304" pitchFamily="18" charset="0"/>
                <a:cs typeface="Times New Roman" panose="02020603050405020304" pitchFamily="18" charset="0"/>
              </a:rPr>
              <a:t>Bu kapsamda, azaltıma konu edilen ve enflasyon düzeltmesi olumlu farklarından kaynaklanan </a:t>
            </a:r>
            <a:r>
              <a:rPr lang="tr-TR" b="1" u="sng" dirty="0">
                <a:highlight>
                  <a:srgbClr val="FFFF00"/>
                </a:highlight>
                <a:latin typeface="Times New Roman" panose="02020603050405020304" pitchFamily="18" charset="0"/>
                <a:cs typeface="Times New Roman" panose="02020603050405020304" pitchFamily="18" charset="0"/>
              </a:rPr>
              <a:t>120.000 </a:t>
            </a:r>
            <a:r>
              <a:rPr lang="tr-TR" b="1" u="sng" dirty="0">
                <a:latin typeface="Times New Roman" panose="02020603050405020304" pitchFamily="18" charset="0"/>
                <a:cs typeface="Times New Roman" panose="02020603050405020304" pitchFamily="18" charset="0"/>
              </a:rPr>
              <a:t>TL hem kurumlar vergisine hem de ortakların niteliğine bağlı olarak kar dağıtımına bağlı vergi kesintisine</a:t>
            </a:r>
            <a:r>
              <a:rPr lang="tr-TR" dirty="0">
                <a:latin typeface="Times New Roman" panose="02020603050405020304" pitchFamily="18" charset="0"/>
                <a:cs typeface="Times New Roman" panose="02020603050405020304" pitchFamily="18" charset="0"/>
              </a:rPr>
              <a:t>,</a:t>
            </a:r>
          </a:p>
          <a:p>
            <a:pPr marL="0" indent="0" algn="just">
              <a:buNone/>
            </a:pPr>
            <a:r>
              <a:rPr lang="tr-TR" dirty="0">
                <a:latin typeface="Times New Roman" panose="02020603050405020304" pitchFamily="18" charset="0"/>
                <a:cs typeface="Times New Roman" panose="02020603050405020304" pitchFamily="18" charset="0"/>
              </a:rPr>
              <a:t> </a:t>
            </a:r>
          </a:p>
          <a:p>
            <a:pPr algn="just"/>
            <a:r>
              <a:rPr lang="tr-TR" b="1" u="sng" dirty="0">
                <a:highlight>
                  <a:srgbClr val="00FFFF"/>
                </a:highlight>
                <a:latin typeface="Times New Roman" panose="02020603050405020304" pitchFamily="18" charset="0"/>
                <a:cs typeface="Times New Roman" panose="02020603050405020304" pitchFamily="18" charset="0"/>
              </a:rPr>
              <a:t>Geçmiş yıl karından </a:t>
            </a:r>
            <a:r>
              <a:rPr lang="tr-TR" dirty="0">
                <a:latin typeface="Times New Roman" panose="02020603050405020304" pitchFamily="18" charset="0"/>
                <a:cs typeface="Times New Roman" panose="02020603050405020304" pitchFamily="18" charset="0"/>
              </a:rPr>
              <a:t>kaynaklanan </a:t>
            </a:r>
            <a:r>
              <a:rPr lang="tr-TR" b="1" dirty="0">
                <a:highlight>
                  <a:srgbClr val="FFFF00"/>
                </a:highlight>
                <a:latin typeface="Times New Roman" panose="02020603050405020304" pitchFamily="18" charset="0"/>
                <a:cs typeface="Times New Roman" panose="02020603050405020304" pitchFamily="18" charset="0"/>
              </a:rPr>
              <a:t>40.000 TL</a:t>
            </a:r>
            <a:r>
              <a:rPr lang="tr-TR" dirty="0">
                <a:latin typeface="Times New Roman" panose="02020603050405020304" pitchFamily="18" charset="0"/>
                <a:cs typeface="Times New Roman" panose="02020603050405020304" pitchFamily="18" charset="0"/>
              </a:rPr>
              <a:t> ise ortakların niteliğine bağlı olarak </a:t>
            </a:r>
            <a:r>
              <a:rPr lang="tr-TR" b="1" u="sng" dirty="0">
                <a:latin typeface="Times New Roman" panose="02020603050405020304" pitchFamily="18" charset="0"/>
                <a:cs typeface="Times New Roman" panose="02020603050405020304" pitchFamily="18" charset="0"/>
              </a:rPr>
              <a:t>yalnızca kar dağıtımına bağlı vergi kesintisine tabi tutulacaktır. </a:t>
            </a:r>
            <a:r>
              <a:rPr lang="tr-TR" b="1" u="sng" dirty="0">
                <a:highlight>
                  <a:srgbClr val="FFFF00"/>
                </a:highlight>
                <a:latin typeface="Times New Roman" panose="02020603050405020304" pitchFamily="18" charset="0"/>
                <a:cs typeface="Times New Roman" panose="02020603050405020304" pitchFamily="18" charset="0"/>
              </a:rPr>
              <a:t>Çünkü….</a:t>
            </a:r>
          </a:p>
          <a:p>
            <a:pPr algn="just"/>
            <a:endParaRPr lang="tr-TR" b="1" u="sng" dirty="0">
              <a:latin typeface="Times New Roman" panose="02020603050405020304" pitchFamily="18" charset="0"/>
              <a:cs typeface="Times New Roman" panose="02020603050405020304" pitchFamily="18" charset="0"/>
            </a:endParaRPr>
          </a:p>
          <a:p>
            <a:pPr algn="just"/>
            <a:r>
              <a:rPr lang="tr-TR" b="1" u="sng" dirty="0">
                <a:latin typeface="Times New Roman" panose="02020603050405020304" pitchFamily="18" charset="0"/>
                <a:cs typeface="Times New Roman" panose="02020603050405020304" pitchFamily="18" charset="0"/>
              </a:rPr>
              <a:t>Nakdi sermayeden kaynaklanan </a:t>
            </a:r>
            <a:r>
              <a:rPr lang="tr-TR" b="1" dirty="0">
                <a:highlight>
                  <a:srgbClr val="FFFF00"/>
                </a:highlight>
                <a:latin typeface="Times New Roman" panose="02020603050405020304" pitchFamily="18" charset="0"/>
                <a:cs typeface="Times New Roman" panose="02020603050405020304" pitchFamily="18" charset="0"/>
              </a:rPr>
              <a:t>240.000 TL </a:t>
            </a:r>
            <a:r>
              <a:rPr lang="tr-TR" dirty="0">
                <a:latin typeface="Times New Roman" panose="02020603050405020304" pitchFamily="18" charset="0"/>
                <a:cs typeface="Times New Roman" panose="02020603050405020304" pitchFamily="18" charset="0"/>
              </a:rPr>
              <a:t>üzerinden ise </a:t>
            </a:r>
            <a:r>
              <a:rPr lang="tr-TR" b="1" dirty="0">
                <a:highlight>
                  <a:srgbClr val="00FFFF"/>
                </a:highlight>
                <a:latin typeface="Times New Roman" panose="02020603050405020304" pitchFamily="18" charset="0"/>
                <a:cs typeface="Times New Roman" panose="02020603050405020304" pitchFamily="18" charset="0"/>
              </a:rPr>
              <a:t>herhangi bir vergileme yapılması söz konusu olmayacaktır. </a:t>
            </a:r>
          </a:p>
        </p:txBody>
      </p:sp>
      <p:sp>
        <p:nvSpPr>
          <p:cNvPr id="3" name="Slayt Numarası Yer Tutucusu 2">
            <a:extLst>
              <a:ext uri="{FF2B5EF4-FFF2-40B4-BE49-F238E27FC236}">
                <a16:creationId xmlns:a16="http://schemas.microsoft.com/office/drawing/2014/main" id="{D9A4695C-7596-4672-E8A7-AFB1FE881ABF}"/>
              </a:ext>
            </a:extLst>
          </p:cNvPr>
          <p:cNvSpPr>
            <a:spLocks noGrp="1"/>
          </p:cNvSpPr>
          <p:nvPr>
            <p:ph type="sldNum" sz="quarter" idx="12"/>
          </p:nvPr>
        </p:nvSpPr>
        <p:spPr/>
        <p:txBody>
          <a:bodyPr/>
          <a:lstStyle/>
          <a:p>
            <a:fld id="{2CEB5BB1-9E20-481F-B7EE-B089C484B85F}" type="slidenum">
              <a:rPr lang="tr-TR" smtClean="0"/>
              <a:t>151</a:t>
            </a:fld>
            <a:endParaRPr lang="tr-TR" dirty="0"/>
          </a:p>
        </p:txBody>
      </p:sp>
      <p:grpSp>
        <p:nvGrpSpPr>
          <p:cNvPr id="13" name="Grup 12">
            <a:extLst>
              <a:ext uri="{FF2B5EF4-FFF2-40B4-BE49-F238E27FC236}">
                <a16:creationId xmlns:a16="http://schemas.microsoft.com/office/drawing/2014/main" id="{E862C458-1BA5-2168-F8F1-6D24A2A84FB6}"/>
              </a:ext>
            </a:extLst>
          </p:cNvPr>
          <p:cNvGrpSpPr/>
          <p:nvPr/>
        </p:nvGrpSpPr>
        <p:grpSpPr>
          <a:xfrm>
            <a:off x="5356555" y="491230"/>
            <a:ext cx="2975040" cy="863640"/>
            <a:chOff x="5356555" y="491230"/>
            <a:chExt cx="2975040" cy="863640"/>
          </a:xfrm>
        </p:grpSpPr>
        <mc:AlternateContent xmlns:mc="http://schemas.openxmlformats.org/markup-compatibility/2006" xmlns:p14="http://schemas.microsoft.com/office/powerpoint/2010/main">
          <mc:Choice Requires="p14">
            <p:contentPart p14:bwMode="auto" r:id="rId2">
              <p14:nvContentPartPr>
                <p14:cNvPr id="4" name="Mürekkep 3">
                  <a:extLst>
                    <a:ext uri="{FF2B5EF4-FFF2-40B4-BE49-F238E27FC236}">
                      <a16:creationId xmlns:a16="http://schemas.microsoft.com/office/drawing/2014/main" id="{647C40F2-F86B-3816-34D5-6C6EBACB0D4E}"/>
                    </a:ext>
                  </a:extLst>
                </p14:cNvPr>
                <p14:cNvContentPartPr/>
                <p14:nvPr/>
              </p14:nvContentPartPr>
              <p14:xfrm>
                <a:off x="5356555" y="534430"/>
                <a:ext cx="1347840" cy="820440"/>
              </p14:xfrm>
            </p:contentPart>
          </mc:Choice>
          <mc:Fallback xmlns="">
            <p:pic>
              <p:nvPicPr>
                <p:cNvPr id="4" name="Mürekkep 3">
                  <a:extLst>
                    <a:ext uri="{FF2B5EF4-FFF2-40B4-BE49-F238E27FC236}">
                      <a16:creationId xmlns:a16="http://schemas.microsoft.com/office/drawing/2014/main" id="{647C40F2-F86B-3816-34D5-6C6EBACB0D4E}"/>
                    </a:ext>
                  </a:extLst>
                </p:cNvPr>
                <p:cNvPicPr/>
                <p:nvPr/>
              </p:nvPicPr>
              <p:blipFill>
                <a:blip r:embed="rId3"/>
                <a:stretch>
                  <a:fillRect/>
                </a:stretch>
              </p:blipFill>
              <p:spPr>
                <a:xfrm>
                  <a:off x="5350435" y="528310"/>
                  <a:ext cx="1360080"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Mürekkep 4">
                  <a:extLst>
                    <a:ext uri="{FF2B5EF4-FFF2-40B4-BE49-F238E27FC236}">
                      <a16:creationId xmlns:a16="http://schemas.microsoft.com/office/drawing/2014/main" id="{3B52DE97-7E30-DA6F-251E-00677BF71D92}"/>
                    </a:ext>
                  </a:extLst>
                </p14:cNvPr>
                <p14:cNvContentPartPr/>
                <p14:nvPr/>
              </p14:nvContentPartPr>
              <p14:xfrm>
                <a:off x="7029835" y="569350"/>
                <a:ext cx="9360" cy="275760"/>
              </p14:xfrm>
            </p:contentPart>
          </mc:Choice>
          <mc:Fallback xmlns="">
            <p:pic>
              <p:nvPicPr>
                <p:cNvPr id="5" name="Mürekkep 4">
                  <a:extLst>
                    <a:ext uri="{FF2B5EF4-FFF2-40B4-BE49-F238E27FC236}">
                      <a16:creationId xmlns:a16="http://schemas.microsoft.com/office/drawing/2014/main" id="{3B52DE97-7E30-DA6F-251E-00677BF71D92}"/>
                    </a:ext>
                  </a:extLst>
                </p:cNvPr>
                <p:cNvPicPr/>
                <p:nvPr/>
              </p:nvPicPr>
              <p:blipFill>
                <a:blip r:embed="rId5"/>
                <a:stretch>
                  <a:fillRect/>
                </a:stretch>
              </p:blipFill>
              <p:spPr>
                <a:xfrm>
                  <a:off x="7023715" y="563230"/>
                  <a:ext cx="21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Mürekkep 6">
                  <a:extLst>
                    <a:ext uri="{FF2B5EF4-FFF2-40B4-BE49-F238E27FC236}">
                      <a16:creationId xmlns:a16="http://schemas.microsoft.com/office/drawing/2014/main" id="{7A9D1F86-A8AB-EB86-8157-0DD2CF59C51B}"/>
                    </a:ext>
                  </a:extLst>
                </p14:cNvPr>
                <p14:cNvContentPartPr/>
                <p14:nvPr/>
              </p14:nvContentPartPr>
              <p14:xfrm>
                <a:off x="7038835" y="586270"/>
                <a:ext cx="325800" cy="212760"/>
              </p14:xfrm>
            </p:contentPart>
          </mc:Choice>
          <mc:Fallback xmlns="">
            <p:pic>
              <p:nvPicPr>
                <p:cNvPr id="7" name="Mürekkep 6">
                  <a:extLst>
                    <a:ext uri="{FF2B5EF4-FFF2-40B4-BE49-F238E27FC236}">
                      <a16:creationId xmlns:a16="http://schemas.microsoft.com/office/drawing/2014/main" id="{7A9D1F86-A8AB-EB86-8157-0DD2CF59C51B}"/>
                    </a:ext>
                  </a:extLst>
                </p:cNvPr>
                <p:cNvPicPr/>
                <p:nvPr/>
              </p:nvPicPr>
              <p:blipFill>
                <a:blip r:embed="rId7"/>
                <a:stretch>
                  <a:fillRect/>
                </a:stretch>
              </p:blipFill>
              <p:spPr>
                <a:xfrm>
                  <a:off x="7032715" y="580150"/>
                  <a:ext cx="338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Mürekkep 8">
                  <a:extLst>
                    <a:ext uri="{FF2B5EF4-FFF2-40B4-BE49-F238E27FC236}">
                      <a16:creationId xmlns:a16="http://schemas.microsoft.com/office/drawing/2014/main" id="{26724D3A-8CD9-C7C6-0411-24234D7FF1E9}"/>
                    </a:ext>
                  </a:extLst>
                </p14:cNvPr>
                <p14:cNvContentPartPr/>
                <p14:nvPr/>
              </p14:nvContentPartPr>
              <p14:xfrm>
                <a:off x="7444555" y="491230"/>
                <a:ext cx="215280" cy="355320"/>
              </p14:xfrm>
            </p:contentPart>
          </mc:Choice>
          <mc:Fallback xmlns="">
            <p:pic>
              <p:nvPicPr>
                <p:cNvPr id="9" name="Mürekkep 8">
                  <a:extLst>
                    <a:ext uri="{FF2B5EF4-FFF2-40B4-BE49-F238E27FC236}">
                      <a16:creationId xmlns:a16="http://schemas.microsoft.com/office/drawing/2014/main" id="{26724D3A-8CD9-C7C6-0411-24234D7FF1E9}"/>
                    </a:ext>
                  </a:extLst>
                </p:cNvPr>
                <p:cNvPicPr/>
                <p:nvPr/>
              </p:nvPicPr>
              <p:blipFill>
                <a:blip r:embed="rId9"/>
                <a:stretch>
                  <a:fillRect/>
                </a:stretch>
              </p:blipFill>
              <p:spPr>
                <a:xfrm>
                  <a:off x="7438435" y="485110"/>
                  <a:ext cx="2275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Mürekkep 9">
                  <a:extLst>
                    <a:ext uri="{FF2B5EF4-FFF2-40B4-BE49-F238E27FC236}">
                      <a16:creationId xmlns:a16="http://schemas.microsoft.com/office/drawing/2014/main" id="{1254334B-A1C9-7673-0C76-44119B02801F}"/>
                    </a:ext>
                  </a:extLst>
                </p14:cNvPr>
                <p14:cNvContentPartPr/>
                <p14:nvPr/>
              </p14:nvContentPartPr>
              <p14:xfrm>
                <a:off x="7927675" y="621190"/>
                <a:ext cx="403920" cy="43920"/>
              </p14:xfrm>
            </p:contentPart>
          </mc:Choice>
          <mc:Fallback xmlns="">
            <p:pic>
              <p:nvPicPr>
                <p:cNvPr id="10" name="Mürekkep 9">
                  <a:extLst>
                    <a:ext uri="{FF2B5EF4-FFF2-40B4-BE49-F238E27FC236}">
                      <a16:creationId xmlns:a16="http://schemas.microsoft.com/office/drawing/2014/main" id="{1254334B-A1C9-7673-0C76-44119B02801F}"/>
                    </a:ext>
                  </a:extLst>
                </p:cNvPr>
                <p:cNvPicPr/>
                <p:nvPr/>
              </p:nvPicPr>
              <p:blipFill>
                <a:blip r:embed="rId11"/>
                <a:stretch>
                  <a:fillRect/>
                </a:stretch>
              </p:blipFill>
              <p:spPr>
                <a:xfrm>
                  <a:off x="7921555" y="615070"/>
                  <a:ext cx="416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Mürekkep 11">
                  <a:extLst>
                    <a:ext uri="{FF2B5EF4-FFF2-40B4-BE49-F238E27FC236}">
                      <a16:creationId xmlns:a16="http://schemas.microsoft.com/office/drawing/2014/main" id="{F232AFF4-F6CA-7F6C-1357-B7E4CECFE8C0}"/>
                    </a:ext>
                  </a:extLst>
                </p14:cNvPr>
                <p14:cNvContentPartPr/>
                <p14:nvPr/>
              </p14:nvContentPartPr>
              <p14:xfrm>
                <a:off x="8094715" y="517510"/>
                <a:ext cx="48960" cy="281880"/>
              </p14:xfrm>
            </p:contentPart>
          </mc:Choice>
          <mc:Fallback xmlns="">
            <p:pic>
              <p:nvPicPr>
                <p:cNvPr id="12" name="Mürekkep 11">
                  <a:extLst>
                    <a:ext uri="{FF2B5EF4-FFF2-40B4-BE49-F238E27FC236}">
                      <a16:creationId xmlns:a16="http://schemas.microsoft.com/office/drawing/2014/main" id="{F232AFF4-F6CA-7F6C-1357-B7E4CECFE8C0}"/>
                    </a:ext>
                  </a:extLst>
                </p:cNvPr>
                <p:cNvPicPr/>
                <p:nvPr/>
              </p:nvPicPr>
              <p:blipFill>
                <a:blip r:embed="rId13"/>
                <a:stretch>
                  <a:fillRect/>
                </a:stretch>
              </p:blipFill>
              <p:spPr>
                <a:xfrm>
                  <a:off x="8088595" y="511390"/>
                  <a:ext cx="61200" cy="294120"/>
                </a:xfrm>
                <a:prstGeom prst="rect">
                  <a:avLst/>
                </a:prstGeom>
              </p:spPr>
            </p:pic>
          </mc:Fallback>
        </mc:AlternateContent>
      </p:grpSp>
      <p:grpSp>
        <p:nvGrpSpPr>
          <p:cNvPr id="18" name="Grup 17">
            <a:extLst>
              <a:ext uri="{FF2B5EF4-FFF2-40B4-BE49-F238E27FC236}">
                <a16:creationId xmlns:a16="http://schemas.microsoft.com/office/drawing/2014/main" id="{0EEF4349-4E51-5549-21C9-55696B7943D9}"/>
              </a:ext>
            </a:extLst>
          </p:cNvPr>
          <p:cNvGrpSpPr/>
          <p:nvPr/>
        </p:nvGrpSpPr>
        <p:grpSpPr>
          <a:xfrm>
            <a:off x="8670355" y="457390"/>
            <a:ext cx="660960" cy="380520"/>
            <a:chOff x="8670355" y="457390"/>
            <a:chExt cx="660960" cy="380520"/>
          </a:xfrm>
        </p:grpSpPr>
        <mc:AlternateContent xmlns:mc="http://schemas.openxmlformats.org/markup-compatibility/2006" xmlns:p14="http://schemas.microsoft.com/office/powerpoint/2010/main">
          <mc:Choice Requires="p14">
            <p:contentPart p14:bwMode="auto" r:id="rId14">
              <p14:nvContentPartPr>
                <p14:cNvPr id="14" name="Mürekkep 13">
                  <a:extLst>
                    <a:ext uri="{FF2B5EF4-FFF2-40B4-BE49-F238E27FC236}">
                      <a16:creationId xmlns:a16="http://schemas.microsoft.com/office/drawing/2014/main" id="{3285222C-8060-AFDC-8AAD-5402E0198D13}"/>
                    </a:ext>
                  </a:extLst>
                </p14:cNvPr>
                <p14:cNvContentPartPr/>
                <p14:nvPr/>
              </p14:nvContentPartPr>
              <p14:xfrm>
                <a:off x="8670355" y="585190"/>
                <a:ext cx="277200" cy="191880"/>
              </p14:xfrm>
            </p:contentPart>
          </mc:Choice>
          <mc:Fallback xmlns="">
            <p:pic>
              <p:nvPicPr>
                <p:cNvPr id="14" name="Mürekkep 13">
                  <a:extLst>
                    <a:ext uri="{FF2B5EF4-FFF2-40B4-BE49-F238E27FC236}">
                      <a16:creationId xmlns:a16="http://schemas.microsoft.com/office/drawing/2014/main" id="{3285222C-8060-AFDC-8AAD-5402E0198D13}"/>
                    </a:ext>
                  </a:extLst>
                </p:cNvPr>
                <p:cNvPicPr/>
                <p:nvPr/>
              </p:nvPicPr>
              <p:blipFill>
                <a:blip r:embed="rId15"/>
                <a:stretch>
                  <a:fillRect/>
                </a:stretch>
              </p:blipFill>
              <p:spPr>
                <a:xfrm>
                  <a:off x="8664235" y="579070"/>
                  <a:ext cx="289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Mürekkep 14">
                  <a:extLst>
                    <a:ext uri="{FF2B5EF4-FFF2-40B4-BE49-F238E27FC236}">
                      <a16:creationId xmlns:a16="http://schemas.microsoft.com/office/drawing/2014/main" id="{E4B4150D-FC49-9083-64A7-300871EA28BA}"/>
                    </a:ext>
                  </a:extLst>
                </p14:cNvPr>
                <p14:cNvContentPartPr/>
                <p14:nvPr/>
              </p14:nvContentPartPr>
              <p14:xfrm>
                <a:off x="9065995" y="457390"/>
                <a:ext cx="265320" cy="380520"/>
              </p14:xfrm>
            </p:contentPart>
          </mc:Choice>
          <mc:Fallback xmlns="">
            <p:pic>
              <p:nvPicPr>
                <p:cNvPr id="15" name="Mürekkep 14">
                  <a:extLst>
                    <a:ext uri="{FF2B5EF4-FFF2-40B4-BE49-F238E27FC236}">
                      <a16:creationId xmlns:a16="http://schemas.microsoft.com/office/drawing/2014/main" id="{E4B4150D-FC49-9083-64A7-300871EA28BA}"/>
                    </a:ext>
                  </a:extLst>
                </p:cNvPr>
                <p:cNvPicPr/>
                <p:nvPr/>
              </p:nvPicPr>
              <p:blipFill>
                <a:blip r:embed="rId17"/>
                <a:stretch>
                  <a:fillRect/>
                </a:stretch>
              </p:blipFill>
              <p:spPr>
                <a:xfrm>
                  <a:off x="9059875" y="451270"/>
                  <a:ext cx="2775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Mürekkep 16">
                  <a:extLst>
                    <a:ext uri="{FF2B5EF4-FFF2-40B4-BE49-F238E27FC236}">
                      <a16:creationId xmlns:a16="http://schemas.microsoft.com/office/drawing/2014/main" id="{AEB63173-1A33-2612-7105-CDCECE3994C4}"/>
                    </a:ext>
                  </a:extLst>
                </p14:cNvPr>
                <p14:cNvContentPartPr/>
                <p14:nvPr/>
              </p14:nvContentPartPr>
              <p14:xfrm>
                <a:off x="9005875" y="646750"/>
                <a:ext cx="180360" cy="18000"/>
              </p14:xfrm>
            </p:contentPart>
          </mc:Choice>
          <mc:Fallback xmlns="">
            <p:pic>
              <p:nvPicPr>
                <p:cNvPr id="17" name="Mürekkep 16">
                  <a:extLst>
                    <a:ext uri="{FF2B5EF4-FFF2-40B4-BE49-F238E27FC236}">
                      <a16:creationId xmlns:a16="http://schemas.microsoft.com/office/drawing/2014/main" id="{AEB63173-1A33-2612-7105-CDCECE3994C4}"/>
                    </a:ext>
                  </a:extLst>
                </p:cNvPr>
                <p:cNvPicPr/>
                <p:nvPr/>
              </p:nvPicPr>
              <p:blipFill>
                <a:blip r:embed="rId19"/>
                <a:stretch>
                  <a:fillRect/>
                </a:stretch>
              </p:blipFill>
              <p:spPr>
                <a:xfrm>
                  <a:off x="8999755" y="640630"/>
                  <a:ext cx="192600" cy="30240"/>
                </a:xfrm>
                <a:prstGeom prst="rect">
                  <a:avLst/>
                </a:prstGeom>
              </p:spPr>
            </p:pic>
          </mc:Fallback>
        </mc:AlternateContent>
      </p:grpSp>
      <p:grpSp>
        <p:nvGrpSpPr>
          <p:cNvPr id="23" name="Grup 22">
            <a:extLst>
              <a:ext uri="{FF2B5EF4-FFF2-40B4-BE49-F238E27FC236}">
                <a16:creationId xmlns:a16="http://schemas.microsoft.com/office/drawing/2014/main" id="{A745D74C-BEE0-186E-4BC8-F98DDBB05BD2}"/>
              </a:ext>
            </a:extLst>
          </p:cNvPr>
          <p:cNvGrpSpPr/>
          <p:nvPr/>
        </p:nvGrpSpPr>
        <p:grpSpPr>
          <a:xfrm>
            <a:off x="9463795" y="457390"/>
            <a:ext cx="480960" cy="511560"/>
            <a:chOff x="9463795" y="457390"/>
            <a:chExt cx="480960" cy="511560"/>
          </a:xfrm>
        </p:grpSpPr>
        <mc:AlternateContent xmlns:mc="http://schemas.openxmlformats.org/markup-compatibility/2006" xmlns:p14="http://schemas.microsoft.com/office/powerpoint/2010/main">
          <mc:Choice Requires="p14">
            <p:contentPart p14:bwMode="auto" r:id="rId20">
              <p14:nvContentPartPr>
                <p14:cNvPr id="19" name="Mürekkep 18">
                  <a:extLst>
                    <a:ext uri="{FF2B5EF4-FFF2-40B4-BE49-F238E27FC236}">
                      <a16:creationId xmlns:a16="http://schemas.microsoft.com/office/drawing/2014/main" id="{3E5B5AF8-0E70-47A5-465E-E11D1DAE5A2F}"/>
                    </a:ext>
                  </a:extLst>
                </p14:cNvPr>
                <p14:cNvContentPartPr/>
                <p14:nvPr/>
              </p14:nvContentPartPr>
              <p14:xfrm>
                <a:off x="9471715" y="664030"/>
                <a:ext cx="360" cy="304920"/>
              </p14:xfrm>
            </p:contentPart>
          </mc:Choice>
          <mc:Fallback xmlns="">
            <p:pic>
              <p:nvPicPr>
                <p:cNvPr id="19" name="Mürekkep 18">
                  <a:extLst>
                    <a:ext uri="{FF2B5EF4-FFF2-40B4-BE49-F238E27FC236}">
                      <a16:creationId xmlns:a16="http://schemas.microsoft.com/office/drawing/2014/main" id="{3E5B5AF8-0E70-47A5-465E-E11D1DAE5A2F}"/>
                    </a:ext>
                  </a:extLst>
                </p:cNvPr>
                <p:cNvPicPr/>
                <p:nvPr/>
              </p:nvPicPr>
              <p:blipFill>
                <a:blip r:embed="rId21"/>
                <a:stretch>
                  <a:fillRect/>
                </a:stretch>
              </p:blipFill>
              <p:spPr>
                <a:xfrm>
                  <a:off x="9465595" y="657910"/>
                  <a:ext cx="126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Mürekkep 19">
                  <a:extLst>
                    <a:ext uri="{FF2B5EF4-FFF2-40B4-BE49-F238E27FC236}">
                      <a16:creationId xmlns:a16="http://schemas.microsoft.com/office/drawing/2014/main" id="{64286D12-7BE1-3B12-0E7B-81022121FAED}"/>
                    </a:ext>
                  </a:extLst>
                </p14:cNvPr>
                <p14:cNvContentPartPr/>
                <p14:nvPr/>
              </p14:nvContentPartPr>
              <p14:xfrm>
                <a:off x="9463795" y="569350"/>
                <a:ext cx="173520" cy="260640"/>
              </p14:xfrm>
            </p:contentPart>
          </mc:Choice>
          <mc:Fallback xmlns="">
            <p:pic>
              <p:nvPicPr>
                <p:cNvPr id="20" name="Mürekkep 19">
                  <a:extLst>
                    <a:ext uri="{FF2B5EF4-FFF2-40B4-BE49-F238E27FC236}">
                      <a16:creationId xmlns:a16="http://schemas.microsoft.com/office/drawing/2014/main" id="{64286D12-7BE1-3B12-0E7B-81022121FAED}"/>
                    </a:ext>
                  </a:extLst>
                </p:cNvPr>
                <p:cNvPicPr/>
                <p:nvPr/>
              </p:nvPicPr>
              <p:blipFill>
                <a:blip r:embed="rId23"/>
                <a:stretch>
                  <a:fillRect/>
                </a:stretch>
              </p:blipFill>
              <p:spPr>
                <a:xfrm>
                  <a:off x="9457675" y="563230"/>
                  <a:ext cx="185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Mürekkep 20">
                  <a:extLst>
                    <a:ext uri="{FF2B5EF4-FFF2-40B4-BE49-F238E27FC236}">
                      <a16:creationId xmlns:a16="http://schemas.microsoft.com/office/drawing/2014/main" id="{864622FF-3E1A-AB4F-8F26-1134FD0F8C90}"/>
                    </a:ext>
                  </a:extLst>
                </p14:cNvPr>
                <p14:cNvContentPartPr/>
                <p14:nvPr/>
              </p14:nvContentPartPr>
              <p14:xfrm>
                <a:off x="9714355" y="569350"/>
                <a:ext cx="129960" cy="329040"/>
              </p14:xfrm>
            </p:contentPart>
          </mc:Choice>
          <mc:Fallback xmlns="">
            <p:pic>
              <p:nvPicPr>
                <p:cNvPr id="21" name="Mürekkep 20">
                  <a:extLst>
                    <a:ext uri="{FF2B5EF4-FFF2-40B4-BE49-F238E27FC236}">
                      <a16:creationId xmlns:a16="http://schemas.microsoft.com/office/drawing/2014/main" id="{864622FF-3E1A-AB4F-8F26-1134FD0F8C90}"/>
                    </a:ext>
                  </a:extLst>
                </p:cNvPr>
                <p:cNvPicPr/>
                <p:nvPr/>
              </p:nvPicPr>
              <p:blipFill>
                <a:blip r:embed="rId25"/>
                <a:stretch>
                  <a:fillRect/>
                </a:stretch>
              </p:blipFill>
              <p:spPr>
                <a:xfrm>
                  <a:off x="9708235" y="563230"/>
                  <a:ext cx="1422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Mürekkep 21">
                  <a:extLst>
                    <a:ext uri="{FF2B5EF4-FFF2-40B4-BE49-F238E27FC236}">
                      <a16:creationId xmlns:a16="http://schemas.microsoft.com/office/drawing/2014/main" id="{FEA8D735-9693-9CB8-87DC-5B9318D740BE}"/>
                    </a:ext>
                  </a:extLst>
                </p14:cNvPr>
                <p14:cNvContentPartPr/>
                <p14:nvPr/>
              </p14:nvContentPartPr>
              <p14:xfrm>
                <a:off x="9704275" y="457390"/>
                <a:ext cx="240480" cy="360"/>
              </p14:xfrm>
            </p:contentPart>
          </mc:Choice>
          <mc:Fallback xmlns="">
            <p:pic>
              <p:nvPicPr>
                <p:cNvPr id="22" name="Mürekkep 21">
                  <a:extLst>
                    <a:ext uri="{FF2B5EF4-FFF2-40B4-BE49-F238E27FC236}">
                      <a16:creationId xmlns:a16="http://schemas.microsoft.com/office/drawing/2014/main" id="{FEA8D735-9693-9CB8-87DC-5B9318D740BE}"/>
                    </a:ext>
                  </a:extLst>
                </p:cNvPr>
                <p:cNvPicPr/>
                <p:nvPr/>
              </p:nvPicPr>
              <p:blipFill>
                <a:blip r:embed="rId27"/>
                <a:stretch>
                  <a:fillRect/>
                </a:stretch>
              </p:blipFill>
              <p:spPr>
                <a:xfrm>
                  <a:off x="9698155" y="451270"/>
                  <a:ext cx="25272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4" name="Mürekkep 23">
                <a:extLst>
                  <a:ext uri="{FF2B5EF4-FFF2-40B4-BE49-F238E27FC236}">
                    <a16:creationId xmlns:a16="http://schemas.microsoft.com/office/drawing/2014/main" id="{1744BE0A-9D72-4F42-BE34-C5E175606237}"/>
                  </a:ext>
                </a:extLst>
              </p14:cNvPr>
              <p14:cNvContentPartPr/>
              <p14:nvPr/>
            </p14:nvContentPartPr>
            <p14:xfrm>
              <a:off x="7332235" y="2520910"/>
              <a:ext cx="439920" cy="239760"/>
            </p14:xfrm>
          </p:contentPart>
        </mc:Choice>
        <mc:Fallback xmlns="">
          <p:pic>
            <p:nvPicPr>
              <p:cNvPr id="24" name="Mürekkep 23">
                <a:extLst>
                  <a:ext uri="{FF2B5EF4-FFF2-40B4-BE49-F238E27FC236}">
                    <a16:creationId xmlns:a16="http://schemas.microsoft.com/office/drawing/2014/main" id="{1744BE0A-9D72-4F42-BE34-C5E175606237}"/>
                  </a:ext>
                </a:extLst>
              </p:cNvPr>
              <p:cNvPicPr/>
              <p:nvPr/>
            </p:nvPicPr>
            <p:blipFill>
              <a:blip r:embed="rId29"/>
              <a:stretch>
                <a:fillRect/>
              </a:stretch>
            </p:blipFill>
            <p:spPr>
              <a:xfrm>
                <a:off x="7326115" y="2514790"/>
                <a:ext cx="452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Mürekkep 38">
                <a:extLst>
                  <a:ext uri="{FF2B5EF4-FFF2-40B4-BE49-F238E27FC236}">
                    <a16:creationId xmlns:a16="http://schemas.microsoft.com/office/drawing/2014/main" id="{F1F2DE77-EC86-BF2A-D4DA-F9E40D578BEA}"/>
                  </a:ext>
                </a:extLst>
              </p14:cNvPr>
              <p14:cNvContentPartPr/>
              <p14:nvPr/>
            </p14:nvContentPartPr>
            <p14:xfrm>
              <a:off x="7944595" y="2492830"/>
              <a:ext cx="199080" cy="720"/>
            </p14:xfrm>
          </p:contentPart>
        </mc:Choice>
        <mc:Fallback xmlns="">
          <p:pic>
            <p:nvPicPr>
              <p:cNvPr id="39" name="Mürekkep 38">
                <a:extLst>
                  <a:ext uri="{FF2B5EF4-FFF2-40B4-BE49-F238E27FC236}">
                    <a16:creationId xmlns:a16="http://schemas.microsoft.com/office/drawing/2014/main" id="{F1F2DE77-EC86-BF2A-D4DA-F9E40D578BEA}"/>
                  </a:ext>
                </a:extLst>
              </p:cNvPr>
              <p:cNvPicPr/>
              <p:nvPr/>
            </p:nvPicPr>
            <p:blipFill>
              <a:blip r:embed="rId31"/>
              <a:stretch>
                <a:fillRect/>
              </a:stretch>
            </p:blipFill>
            <p:spPr>
              <a:xfrm>
                <a:off x="7938475" y="2480590"/>
                <a:ext cx="211320" cy="25200"/>
              </a:xfrm>
              <a:prstGeom prst="rect">
                <a:avLst/>
              </a:prstGeom>
            </p:spPr>
          </p:pic>
        </mc:Fallback>
      </mc:AlternateContent>
      <p:grpSp>
        <p:nvGrpSpPr>
          <p:cNvPr id="41" name="Grup 40">
            <a:extLst>
              <a:ext uri="{FF2B5EF4-FFF2-40B4-BE49-F238E27FC236}">
                <a16:creationId xmlns:a16="http://schemas.microsoft.com/office/drawing/2014/main" id="{EDEC7AFE-1A46-3157-BF1E-6ADF5E95EBDE}"/>
              </a:ext>
            </a:extLst>
          </p:cNvPr>
          <p:cNvGrpSpPr/>
          <p:nvPr/>
        </p:nvGrpSpPr>
        <p:grpSpPr>
          <a:xfrm>
            <a:off x="7917235" y="2311750"/>
            <a:ext cx="1051920" cy="563400"/>
            <a:chOff x="7917235" y="2311750"/>
            <a:chExt cx="1051920" cy="563400"/>
          </a:xfrm>
        </p:grpSpPr>
        <mc:AlternateContent xmlns:mc="http://schemas.openxmlformats.org/markup-compatibility/2006" xmlns:p14="http://schemas.microsoft.com/office/powerpoint/2010/main">
          <mc:Choice Requires="p14">
            <p:contentPart p14:bwMode="auto" r:id="rId32">
              <p14:nvContentPartPr>
                <p14:cNvPr id="25" name="Mürekkep 24">
                  <a:extLst>
                    <a:ext uri="{FF2B5EF4-FFF2-40B4-BE49-F238E27FC236}">
                      <a16:creationId xmlns:a16="http://schemas.microsoft.com/office/drawing/2014/main" id="{81674F4F-40D1-4F06-7B05-FA20AFF485AC}"/>
                    </a:ext>
                  </a:extLst>
                </p14:cNvPr>
                <p14:cNvContentPartPr/>
                <p14:nvPr/>
              </p14:nvContentPartPr>
              <p14:xfrm>
                <a:off x="7917235" y="2501110"/>
                <a:ext cx="228600" cy="149760"/>
              </p14:xfrm>
            </p:contentPart>
          </mc:Choice>
          <mc:Fallback xmlns="">
            <p:pic>
              <p:nvPicPr>
                <p:cNvPr id="25" name="Mürekkep 24">
                  <a:extLst>
                    <a:ext uri="{FF2B5EF4-FFF2-40B4-BE49-F238E27FC236}">
                      <a16:creationId xmlns:a16="http://schemas.microsoft.com/office/drawing/2014/main" id="{81674F4F-40D1-4F06-7B05-FA20AFF485AC}"/>
                    </a:ext>
                  </a:extLst>
                </p:cNvPr>
                <p:cNvPicPr/>
                <p:nvPr/>
              </p:nvPicPr>
              <p:blipFill>
                <a:blip r:embed="rId33"/>
                <a:stretch>
                  <a:fillRect/>
                </a:stretch>
              </p:blipFill>
              <p:spPr>
                <a:xfrm>
                  <a:off x="7911115" y="2494990"/>
                  <a:ext cx="240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Mürekkep 25">
                  <a:extLst>
                    <a:ext uri="{FF2B5EF4-FFF2-40B4-BE49-F238E27FC236}">
                      <a16:creationId xmlns:a16="http://schemas.microsoft.com/office/drawing/2014/main" id="{E357F4A4-C38F-F329-0DB2-178EF4EC5141}"/>
                    </a:ext>
                  </a:extLst>
                </p14:cNvPr>
                <p14:cNvContentPartPr/>
                <p14:nvPr/>
              </p14:nvContentPartPr>
              <p14:xfrm>
                <a:off x="8289835" y="2311750"/>
                <a:ext cx="208440" cy="436680"/>
              </p14:xfrm>
            </p:contentPart>
          </mc:Choice>
          <mc:Fallback xmlns="">
            <p:pic>
              <p:nvPicPr>
                <p:cNvPr id="26" name="Mürekkep 25">
                  <a:extLst>
                    <a:ext uri="{FF2B5EF4-FFF2-40B4-BE49-F238E27FC236}">
                      <a16:creationId xmlns:a16="http://schemas.microsoft.com/office/drawing/2014/main" id="{E357F4A4-C38F-F329-0DB2-178EF4EC5141}"/>
                    </a:ext>
                  </a:extLst>
                </p:cNvPr>
                <p:cNvPicPr/>
                <p:nvPr/>
              </p:nvPicPr>
              <p:blipFill>
                <a:blip r:embed="rId35"/>
                <a:stretch>
                  <a:fillRect/>
                </a:stretch>
              </p:blipFill>
              <p:spPr>
                <a:xfrm>
                  <a:off x="8283715" y="2305630"/>
                  <a:ext cx="22068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Mürekkep 27">
                  <a:extLst>
                    <a:ext uri="{FF2B5EF4-FFF2-40B4-BE49-F238E27FC236}">
                      <a16:creationId xmlns:a16="http://schemas.microsoft.com/office/drawing/2014/main" id="{0F2810D9-88C2-1164-F1D1-9B7D88CF644A}"/>
                    </a:ext>
                  </a:extLst>
                </p14:cNvPr>
                <p14:cNvContentPartPr/>
                <p14:nvPr/>
              </p14:nvContentPartPr>
              <p14:xfrm>
                <a:off x="8195155" y="2561590"/>
                <a:ext cx="232200" cy="360"/>
              </p14:xfrm>
            </p:contentPart>
          </mc:Choice>
          <mc:Fallback xmlns="">
            <p:pic>
              <p:nvPicPr>
                <p:cNvPr id="28" name="Mürekkep 27">
                  <a:extLst>
                    <a:ext uri="{FF2B5EF4-FFF2-40B4-BE49-F238E27FC236}">
                      <a16:creationId xmlns:a16="http://schemas.microsoft.com/office/drawing/2014/main" id="{0F2810D9-88C2-1164-F1D1-9B7D88CF644A}"/>
                    </a:ext>
                  </a:extLst>
                </p:cNvPr>
                <p:cNvPicPr/>
                <p:nvPr/>
              </p:nvPicPr>
              <p:blipFill>
                <a:blip r:embed="rId37"/>
                <a:stretch>
                  <a:fillRect/>
                </a:stretch>
              </p:blipFill>
              <p:spPr>
                <a:xfrm>
                  <a:off x="8189035" y="2555470"/>
                  <a:ext cx="244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Mürekkep 29">
                  <a:extLst>
                    <a:ext uri="{FF2B5EF4-FFF2-40B4-BE49-F238E27FC236}">
                      <a16:creationId xmlns:a16="http://schemas.microsoft.com/office/drawing/2014/main" id="{86555C28-5DE0-C080-882E-1CCE24A57AE4}"/>
                    </a:ext>
                  </a:extLst>
                </p14:cNvPr>
                <p14:cNvContentPartPr/>
                <p14:nvPr/>
              </p14:nvContentPartPr>
              <p14:xfrm>
                <a:off x="8626075" y="2535670"/>
                <a:ext cx="360" cy="279000"/>
              </p14:xfrm>
            </p:contentPart>
          </mc:Choice>
          <mc:Fallback xmlns="">
            <p:pic>
              <p:nvPicPr>
                <p:cNvPr id="30" name="Mürekkep 29">
                  <a:extLst>
                    <a:ext uri="{FF2B5EF4-FFF2-40B4-BE49-F238E27FC236}">
                      <a16:creationId xmlns:a16="http://schemas.microsoft.com/office/drawing/2014/main" id="{86555C28-5DE0-C080-882E-1CCE24A57AE4}"/>
                    </a:ext>
                  </a:extLst>
                </p:cNvPr>
                <p:cNvPicPr/>
                <p:nvPr/>
              </p:nvPicPr>
              <p:blipFill>
                <a:blip r:embed="rId39"/>
                <a:stretch>
                  <a:fillRect/>
                </a:stretch>
              </p:blipFill>
              <p:spPr>
                <a:xfrm>
                  <a:off x="8619955" y="2529550"/>
                  <a:ext cx="12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Mürekkep 31">
                  <a:extLst>
                    <a:ext uri="{FF2B5EF4-FFF2-40B4-BE49-F238E27FC236}">
                      <a16:creationId xmlns:a16="http://schemas.microsoft.com/office/drawing/2014/main" id="{60EAE518-F1EB-D09C-0BAF-3CB54C986466}"/>
                    </a:ext>
                  </a:extLst>
                </p14:cNvPr>
                <p14:cNvContentPartPr/>
                <p14:nvPr/>
              </p14:nvContentPartPr>
              <p14:xfrm>
                <a:off x="8583595" y="2500750"/>
                <a:ext cx="226080" cy="218880"/>
              </p14:xfrm>
            </p:contentPart>
          </mc:Choice>
          <mc:Fallback xmlns="">
            <p:pic>
              <p:nvPicPr>
                <p:cNvPr id="32" name="Mürekkep 31">
                  <a:extLst>
                    <a:ext uri="{FF2B5EF4-FFF2-40B4-BE49-F238E27FC236}">
                      <a16:creationId xmlns:a16="http://schemas.microsoft.com/office/drawing/2014/main" id="{60EAE518-F1EB-D09C-0BAF-3CB54C986466}"/>
                    </a:ext>
                  </a:extLst>
                </p:cNvPr>
                <p:cNvPicPr/>
                <p:nvPr/>
              </p:nvPicPr>
              <p:blipFill>
                <a:blip r:embed="rId41"/>
                <a:stretch>
                  <a:fillRect/>
                </a:stretch>
              </p:blipFill>
              <p:spPr>
                <a:xfrm>
                  <a:off x="8577475" y="2494630"/>
                  <a:ext cx="238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Mürekkep 33">
                  <a:extLst>
                    <a:ext uri="{FF2B5EF4-FFF2-40B4-BE49-F238E27FC236}">
                      <a16:creationId xmlns:a16="http://schemas.microsoft.com/office/drawing/2014/main" id="{27A1A6BF-1122-9592-2CAA-9B082370C686}"/>
                    </a:ext>
                  </a:extLst>
                </p14:cNvPr>
                <p14:cNvContentPartPr/>
                <p14:nvPr/>
              </p14:nvContentPartPr>
              <p14:xfrm>
                <a:off x="8756395" y="2553310"/>
                <a:ext cx="172440" cy="321840"/>
              </p14:xfrm>
            </p:contentPart>
          </mc:Choice>
          <mc:Fallback xmlns="">
            <p:pic>
              <p:nvPicPr>
                <p:cNvPr id="34" name="Mürekkep 33">
                  <a:extLst>
                    <a:ext uri="{FF2B5EF4-FFF2-40B4-BE49-F238E27FC236}">
                      <a16:creationId xmlns:a16="http://schemas.microsoft.com/office/drawing/2014/main" id="{27A1A6BF-1122-9592-2CAA-9B082370C686}"/>
                    </a:ext>
                  </a:extLst>
                </p:cNvPr>
                <p:cNvPicPr/>
                <p:nvPr/>
              </p:nvPicPr>
              <p:blipFill>
                <a:blip r:embed="rId43"/>
                <a:stretch>
                  <a:fillRect/>
                </a:stretch>
              </p:blipFill>
              <p:spPr>
                <a:xfrm>
                  <a:off x="8750275" y="2547190"/>
                  <a:ext cx="1846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Mürekkep 35">
                  <a:extLst>
                    <a:ext uri="{FF2B5EF4-FFF2-40B4-BE49-F238E27FC236}">
                      <a16:creationId xmlns:a16="http://schemas.microsoft.com/office/drawing/2014/main" id="{97235BDA-AAD5-0350-D1D2-2E0FE94D8610}"/>
                    </a:ext>
                  </a:extLst>
                </p14:cNvPr>
                <p14:cNvContentPartPr/>
                <p14:nvPr/>
              </p14:nvContentPartPr>
              <p14:xfrm>
                <a:off x="8876275" y="2466190"/>
                <a:ext cx="92880" cy="35640"/>
              </p14:xfrm>
            </p:contentPart>
          </mc:Choice>
          <mc:Fallback xmlns="">
            <p:pic>
              <p:nvPicPr>
                <p:cNvPr id="36" name="Mürekkep 35">
                  <a:extLst>
                    <a:ext uri="{FF2B5EF4-FFF2-40B4-BE49-F238E27FC236}">
                      <a16:creationId xmlns:a16="http://schemas.microsoft.com/office/drawing/2014/main" id="{97235BDA-AAD5-0350-D1D2-2E0FE94D8610}"/>
                    </a:ext>
                  </a:extLst>
                </p:cNvPr>
                <p:cNvPicPr/>
                <p:nvPr/>
              </p:nvPicPr>
              <p:blipFill>
                <a:blip r:embed="rId45"/>
                <a:stretch>
                  <a:fillRect/>
                </a:stretch>
              </p:blipFill>
              <p:spPr>
                <a:xfrm>
                  <a:off x="8870155" y="2460070"/>
                  <a:ext cx="105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Mürekkep 39">
                  <a:extLst>
                    <a:ext uri="{FF2B5EF4-FFF2-40B4-BE49-F238E27FC236}">
                      <a16:creationId xmlns:a16="http://schemas.microsoft.com/office/drawing/2014/main" id="{FEFF75DA-4FB0-47D5-5F13-48DC61456AFF}"/>
                    </a:ext>
                  </a:extLst>
                </p14:cNvPr>
                <p14:cNvContentPartPr/>
                <p14:nvPr/>
              </p14:nvContentPartPr>
              <p14:xfrm>
                <a:off x="7940635" y="2622430"/>
                <a:ext cx="134280" cy="33480"/>
              </p14:xfrm>
            </p:contentPart>
          </mc:Choice>
          <mc:Fallback xmlns="">
            <p:pic>
              <p:nvPicPr>
                <p:cNvPr id="40" name="Mürekkep 39">
                  <a:extLst>
                    <a:ext uri="{FF2B5EF4-FFF2-40B4-BE49-F238E27FC236}">
                      <a16:creationId xmlns:a16="http://schemas.microsoft.com/office/drawing/2014/main" id="{FEFF75DA-4FB0-47D5-5F13-48DC61456AFF}"/>
                    </a:ext>
                  </a:extLst>
                </p:cNvPr>
                <p:cNvPicPr/>
                <p:nvPr/>
              </p:nvPicPr>
              <p:blipFill>
                <a:blip r:embed="rId47"/>
                <a:stretch>
                  <a:fillRect/>
                </a:stretch>
              </p:blipFill>
              <p:spPr>
                <a:xfrm>
                  <a:off x="7934515" y="2616310"/>
                  <a:ext cx="146520" cy="45720"/>
                </a:xfrm>
                <a:prstGeom prst="rect">
                  <a:avLst/>
                </a:prstGeom>
              </p:spPr>
            </p:pic>
          </mc:Fallback>
        </mc:AlternateContent>
      </p:grpSp>
      <p:grpSp>
        <p:nvGrpSpPr>
          <p:cNvPr id="46" name="Grup 45">
            <a:extLst>
              <a:ext uri="{FF2B5EF4-FFF2-40B4-BE49-F238E27FC236}">
                <a16:creationId xmlns:a16="http://schemas.microsoft.com/office/drawing/2014/main" id="{21EAFD02-6B6B-86C3-E449-48AFCC2FBDC1}"/>
              </a:ext>
            </a:extLst>
          </p:cNvPr>
          <p:cNvGrpSpPr/>
          <p:nvPr/>
        </p:nvGrpSpPr>
        <p:grpSpPr>
          <a:xfrm>
            <a:off x="7504675" y="3898990"/>
            <a:ext cx="1070280" cy="604440"/>
            <a:chOff x="7504675" y="3898990"/>
            <a:chExt cx="1070280" cy="604440"/>
          </a:xfrm>
        </p:grpSpPr>
        <mc:AlternateContent xmlns:mc="http://schemas.openxmlformats.org/markup-compatibility/2006" xmlns:p14="http://schemas.microsoft.com/office/powerpoint/2010/main">
          <mc:Choice Requires="p14">
            <p:contentPart p14:bwMode="auto" r:id="rId48">
              <p14:nvContentPartPr>
                <p14:cNvPr id="42" name="Mürekkep 41">
                  <a:extLst>
                    <a:ext uri="{FF2B5EF4-FFF2-40B4-BE49-F238E27FC236}">
                      <a16:creationId xmlns:a16="http://schemas.microsoft.com/office/drawing/2014/main" id="{3C089723-2E9F-9A78-1EDB-54C84C183BF8}"/>
                    </a:ext>
                  </a:extLst>
                </p14:cNvPr>
                <p14:cNvContentPartPr/>
                <p14:nvPr/>
              </p14:nvContentPartPr>
              <p14:xfrm>
                <a:off x="7504675" y="4122550"/>
                <a:ext cx="484920" cy="380880"/>
              </p14:xfrm>
            </p:contentPart>
          </mc:Choice>
          <mc:Fallback xmlns="">
            <p:pic>
              <p:nvPicPr>
                <p:cNvPr id="42" name="Mürekkep 41">
                  <a:extLst>
                    <a:ext uri="{FF2B5EF4-FFF2-40B4-BE49-F238E27FC236}">
                      <a16:creationId xmlns:a16="http://schemas.microsoft.com/office/drawing/2014/main" id="{3C089723-2E9F-9A78-1EDB-54C84C183BF8}"/>
                    </a:ext>
                  </a:extLst>
                </p:cNvPr>
                <p:cNvPicPr/>
                <p:nvPr/>
              </p:nvPicPr>
              <p:blipFill>
                <a:blip r:embed="rId49"/>
                <a:stretch>
                  <a:fillRect/>
                </a:stretch>
              </p:blipFill>
              <p:spPr>
                <a:xfrm>
                  <a:off x="7498555" y="4116430"/>
                  <a:ext cx="4971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Mürekkep 42">
                  <a:extLst>
                    <a:ext uri="{FF2B5EF4-FFF2-40B4-BE49-F238E27FC236}">
                      <a16:creationId xmlns:a16="http://schemas.microsoft.com/office/drawing/2014/main" id="{A7F643AA-F6DD-16BF-390B-CEC89B2AAD77}"/>
                    </a:ext>
                  </a:extLst>
                </p14:cNvPr>
                <p14:cNvContentPartPr/>
                <p14:nvPr/>
              </p14:nvContentPartPr>
              <p14:xfrm>
                <a:off x="8125675" y="3941830"/>
                <a:ext cx="444960" cy="366840"/>
              </p14:xfrm>
            </p:contentPart>
          </mc:Choice>
          <mc:Fallback xmlns="">
            <p:pic>
              <p:nvPicPr>
                <p:cNvPr id="43" name="Mürekkep 42">
                  <a:extLst>
                    <a:ext uri="{FF2B5EF4-FFF2-40B4-BE49-F238E27FC236}">
                      <a16:creationId xmlns:a16="http://schemas.microsoft.com/office/drawing/2014/main" id="{A7F643AA-F6DD-16BF-390B-CEC89B2AAD77}"/>
                    </a:ext>
                  </a:extLst>
                </p:cNvPr>
                <p:cNvPicPr/>
                <p:nvPr/>
              </p:nvPicPr>
              <p:blipFill>
                <a:blip r:embed="rId51"/>
                <a:stretch>
                  <a:fillRect/>
                </a:stretch>
              </p:blipFill>
              <p:spPr>
                <a:xfrm>
                  <a:off x="8119555" y="3935710"/>
                  <a:ext cx="4572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Mürekkep 44">
                  <a:extLst>
                    <a:ext uri="{FF2B5EF4-FFF2-40B4-BE49-F238E27FC236}">
                      <a16:creationId xmlns:a16="http://schemas.microsoft.com/office/drawing/2014/main" id="{A919E93A-F300-CFC5-E454-BA4353F34AE5}"/>
                    </a:ext>
                  </a:extLst>
                </p14:cNvPr>
                <p14:cNvContentPartPr/>
                <p14:nvPr/>
              </p14:nvContentPartPr>
              <p14:xfrm>
                <a:off x="8121355" y="3898990"/>
                <a:ext cx="453600" cy="243360"/>
              </p14:xfrm>
            </p:contentPart>
          </mc:Choice>
          <mc:Fallback xmlns="">
            <p:pic>
              <p:nvPicPr>
                <p:cNvPr id="45" name="Mürekkep 44">
                  <a:extLst>
                    <a:ext uri="{FF2B5EF4-FFF2-40B4-BE49-F238E27FC236}">
                      <a16:creationId xmlns:a16="http://schemas.microsoft.com/office/drawing/2014/main" id="{A919E93A-F300-CFC5-E454-BA4353F34AE5}"/>
                    </a:ext>
                  </a:extLst>
                </p:cNvPr>
                <p:cNvPicPr/>
                <p:nvPr/>
              </p:nvPicPr>
              <p:blipFill>
                <a:blip r:embed="rId53"/>
                <a:stretch>
                  <a:fillRect/>
                </a:stretch>
              </p:blipFill>
              <p:spPr>
                <a:xfrm>
                  <a:off x="8115235" y="3892870"/>
                  <a:ext cx="465840" cy="255600"/>
                </a:xfrm>
                <a:prstGeom prst="rect">
                  <a:avLst/>
                </a:prstGeom>
              </p:spPr>
            </p:pic>
          </mc:Fallback>
        </mc:AlternateContent>
      </p:grpSp>
    </p:spTree>
    <p:extLst>
      <p:ext uri="{BB962C8B-B14F-4D97-AF65-F5344CB8AC3E}">
        <p14:creationId xmlns:p14="http://schemas.microsoft.com/office/powerpoint/2010/main" val="19586992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4">
            <a:extLst>
              <a:ext uri="{FF2B5EF4-FFF2-40B4-BE49-F238E27FC236}">
                <a16:creationId xmlns:a16="http://schemas.microsoft.com/office/drawing/2014/main" id="{D5E9D186-1602-3B92-0565-7AE3EEA52357}"/>
              </a:ext>
            </a:extLst>
          </p:cNvPr>
          <p:cNvGraphicFramePr>
            <a:graphicFrameLocks/>
          </p:cNvGraphicFramePr>
          <p:nvPr/>
        </p:nvGraphicFramePr>
        <p:xfrm>
          <a:off x="289818" y="914902"/>
          <a:ext cx="11612363" cy="3121861"/>
        </p:xfrm>
        <a:graphic>
          <a:graphicData uri="http://schemas.openxmlformats.org/drawingml/2006/table">
            <a:tbl>
              <a:tblPr firstRow="1" bandRow="1">
                <a:tableStyleId>{5C22544A-7EE6-4342-B048-85BDC9FD1C3A}</a:tableStyleId>
              </a:tblPr>
              <a:tblGrid>
                <a:gridCol w="2289165">
                  <a:extLst>
                    <a:ext uri="{9D8B030D-6E8A-4147-A177-3AD203B41FA5}">
                      <a16:colId xmlns:a16="http://schemas.microsoft.com/office/drawing/2014/main" val="398528319"/>
                    </a:ext>
                  </a:extLst>
                </a:gridCol>
                <a:gridCol w="3598159">
                  <a:extLst>
                    <a:ext uri="{9D8B030D-6E8A-4147-A177-3AD203B41FA5}">
                      <a16:colId xmlns:a16="http://schemas.microsoft.com/office/drawing/2014/main" val="2211706797"/>
                    </a:ext>
                  </a:extLst>
                </a:gridCol>
                <a:gridCol w="2988741">
                  <a:extLst>
                    <a:ext uri="{9D8B030D-6E8A-4147-A177-3AD203B41FA5}">
                      <a16:colId xmlns:a16="http://schemas.microsoft.com/office/drawing/2014/main" val="1059744193"/>
                    </a:ext>
                  </a:extLst>
                </a:gridCol>
                <a:gridCol w="2736298">
                  <a:extLst>
                    <a:ext uri="{9D8B030D-6E8A-4147-A177-3AD203B41FA5}">
                      <a16:colId xmlns:a16="http://schemas.microsoft.com/office/drawing/2014/main" val="243984975"/>
                    </a:ext>
                  </a:extLst>
                </a:gridCol>
              </a:tblGrid>
              <a:tr h="659336">
                <a:tc>
                  <a:txBody>
                    <a:bodyPr/>
                    <a:lstStyle/>
                    <a:p>
                      <a:pPr algn="ctr"/>
                      <a:r>
                        <a:rPr lang="tr-TR" dirty="0">
                          <a:latin typeface="Times New Roman" panose="02020603050405020304" pitchFamily="18" charset="0"/>
                          <a:cs typeface="Times New Roman" panose="02020603050405020304" pitchFamily="18" charset="0"/>
                        </a:rPr>
                        <a:t>Azaltılan Sermaye Unsuru</a:t>
                      </a:r>
                    </a:p>
                  </a:txBody>
                  <a:tcPr/>
                </a:tc>
                <a:tc>
                  <a:txBody>
                    <a:bodyPr/>
                    <a:lstStyle/>
                    <a:p>
                      <a:pPr algn="ctr"/>
                      <a:r>
                        <a:rPr lang="tr-TR" dirty="0">
                          <a:latin typeface="Times New Roman" panose="02020603050405020304" pitchFamily="18" charset="0"/>
                          <a:cs typeface="Times New Roman" panose="02020603050405020304" pitchFamily="18" charset="0"/>
                        </a:rPr>
                        <a:t>Azaltıma Konu Edilen Tutar (400.000 TL)</a:t>
                      </a:r>
                    </a:p>
                  </a:txBody>
                  <a:tcPr/>
                </a:tc>
                <a:tc>
                  <a:txBody>
                    <a:bodyPr/>
                    <a:lstStyle/>
                    <a:p>
                      <a:pPr algn="ctr"/>
                      <a:r>
                        <a:rPr lang="tr-TR" dirty="0">
                          <a:latin typeface="Times New Roman" panose="02020603050405020304" pitchFamily="18" charset="0"/>
                          <a:cs typeface="Times New Roman" panose="02020603050405020304" pitchFamily="18" charset="0"/>
                        </a:rPr>
                        <a:t>Hesaplanan Kurumlar Vergisi </a:t>
                      </a:r>
                    </a:p>
                  </a:txBody>
                  <a:tcPr/>
                </a:tc>
                <a:tc>
                  <a:txBody>
                    <a:bodyPr/>
                    <a:lstStyle/>
                    <a:p>
                      <a:pPr algn="ctr"/>
                      <a:r>
                        <a:rPr lang="tr-TR" dirty="0">
                          <a:latin typeface="Times New Roman" panose="02020603050405020304" pitchFamily="18" charset="0"/>
                          <a:cs typeface="Times New Roman" panose="02020603050405020304" pitchFamily="18" charset="0"/>
                        </a:rPr>
                        <a:t>Gelir Vergisi Kesintisi </a:t>
                      </a:r>
                    </a:p>
                  </a:txBody>
                  <a:tcPr/>
                </a:tc>
                <a:extLst>
                  <a:ext uri="{0D108BD9-81ED-4DB2-BD59-A6C34878D82A}">
                    <a16:rowId xmlns:a16="http://schemas.microsoft.com/office/drawing/2014/main" val="2893215441"/>
                  </a:ext>
                </a:extLst>
              </a:tr>
              <a:tr h="879115">
                <a:tc>
                  <a:txBody>
                    <a:bodyPr/>
                    <a:lstStyle/>
                    <a:p>
                      <a:pPr algn="ctr"/>
                      <a:r>
                        <a:rPr lang="tr-TR" b="1" dirty="0">
                          <a:latin typeface="Times New Roman" panose="02020603050405020304" pitchFamily="18" charset="0"/>
                          <a:cs typeface="Times New Roman" panose="02020603050405020304" pitchFamily="18" charset="0"/>
                        </a:rPr>
                        <a:t>1-Enflasyon Düzeltmesi Olumlu Farkları </a:t>
                      </a:r>
                    </a:p>
                  </a:txBody>
                  <a:tcPr/>
                </a:tc>
                <a:tc>
                  <a:txBody>
                    <a:bodyPr/>
                    <a:lstStyle/>
                    <a:p>
                      <a:pPr algn="ctr"/>
                      <a:r>
                        <a:rPr lang="tr-TR" dirty="0">
                          <a:latin typeface="Times New Roman" panose="02020603050405020304" pitchFamily="18" charset="0"/>
                          <a:cs typeface="Times New Roman" panose="02020603050405020304" pitchFamily="18" charset="0"/>
                        </a:rPr>
                        <a:t>(400.000x0,30) = 120.000 TL</a:t>
                      </a:r>
                    </a:p>
                  </a:txBody>
                  <a:tcPr/>
                </a:tc>
                <a:tc>
                  <a:txBody>
                    <a:bodyPr/>
                    <a:lstStyle/>
                    <a:p>
                      <a:pPr algn="ctr"/>
                      <a:r>
                        <a:rPr lang="tr-TR" dirty="0">
                          <a:latin typeface="Times New Roman" panose="02020603050405020304" pitchFamily="18" charset="0"/>
                          <a:cs typeface="Times New Roman" panose="02020603050405020304" pitchFamily="18" charset="0"/>
                        </a:rPr>
                        <a:t>(120.000x0,20*) = 24.000 TL</a:t>
                      </a:r>
                    </a:p>
                  </a:txBody>
                  <a:tcPr/>
                </a:tc>
                <a:tc>
                  <a:txBody>
                    <a:bodyPr/>
                    <a:lstStyle/>
                    <a:p>
                      <a:pPr algn="ctr"/>
                      <a:r>
                        <a:rPr lang="tr-TR" dirty="0">
                          <a:latin typeface="Times New Roman" panose="02020603050405020304" pitchFamily="18" charset="0"/>
                          <a:cs typeface="Times New Roman" panose="02020603050405020304" pitchFamily="18" charset="0"/>
                        </a:rPr>
                        <a:t>(96.000 TLx0,10**) = 9.600 TL</a:t>
                      </a:r>
                    </a:p>
                  </a:txBody>
                  <a:tcPr/>
                </a:tc>
                <a:extLst>
                  <a:ext uri="{0D108BD9-81ED-4DB2-BD59-A6C34878D82A}">
                    <a16:rowId xmlns:a16="http://schemas.microsoft.com/office/drawing/2014/main" val="1146033184"/>
                  </a:ext>
                </a:extLst>
              </a:tr>
              <a:tr h="615380">
                <a:tc>
                  <a:txBody>
                    <a:bodyPr/>
                    <a:lstStyle/>
                    <a:p>
                      <a:pPr algn="ctr"/>
                      <a:r>
                        <a:rPr lang="tr-TR" b="1" dirty="0">
                          <a:latin typeface="Times New Roman" panose="02020603050405020304" pitchFamily="18" charset="0"/>
                          <a:cs typeface="Times New Roman" panose="02020603050405020304" pitchFamily="18" charset="0"/>
                        </a:rPr>
                        <a:t>2-Geçmiş Yıl Karları</a:t>
                      </a:r>
                    </a:p>
                  </a:txBody>
                  <a:tcPr/>
                </a:tc>
                <a:tc>
                  <a:txBody>
                    <a:bodyPr/>
                    <a:lstStyle/>
                    <a:p>
                      <a:pPr algn="ctr"/>
                      <a:r>
                        <a:rPr lang="tr-TR" dirty="0">
                          <a:latin typeface="Times New Roman" panose="02020603050405020304" pitchFamily="18" charset="0"/>
                          <a:cs typeface="Times New Roman" panose="02020603050405020304" pitchFamily="18" charset="0"/>
                        </a:rPr>
                        <a:t>(400.000x0,10) = 40.000 TL</a:t>
                      </a:r>
                    </a:p>
                  </a:txBody>
                  <a:tcPr/>
                </a:tc>
                <a:tc>
                  <a:txBody>
                    <a:bodyPr/>
                    <a:lstStyle/>
                    <a:p>
                      <a:pPr algn="ctr"/>
                      <a:r>
                        <a:rPr lang="tr-TR" dirty="0">
                          <a:latin typeface="Times New Roman" panose="02020603050405020304" pitchFamily="18" charset="0"/>
                          <a:cs typeface="Times New Roman" panose="02020603050405020304" pitchFamily="18" charset="0"/>
                        </a:rPr>
                        <a:t>0,00</a:t>
                      </a:r>
                    </a:p>
                  </a:txBody>
                  <a:tcPr/>
                </a:tc>
                <a:tc>
                  <a:txBody>
                    <a:bodyPr/>
                    <a:lstStyle/>
                    <a:p>
                      <a:pPr algn="ctr"/>
                      <a:r>
                        <a:rPr lang="tr-TR" dirty="0">
                          <a:latin typeface="Times New Roman" panose="02020603050405020304" pitchFamily="18" charset="0"/>
                          <a:cs typeface="Times New Roman" panose="02020603050405020304" pitchFamily="18" charset="0"/>
                        </a:rPr>
                        <a:t>(40.000 TLx0,10**) = 4.000 TL</a:t>
                      </a:r>
                    </a:p>
                  </a:txBody>
                  <a:tcPr/>
                </a:tc>
                <a:extLst>
                  <a:ext uri="{0D108BD9-81ED-4DB2-BD59-A6C34878D82A}">
                    <a16:rowId xmlns:a16="http://schemas.microsoft.com/office/drawing/2014/main" val="524997390"/>
                  </a:ext>
                </a:extLst>
              </a:tr>
              <a:tr h="413184">
                <a:tc>
                  <a:txBody>
                    <a:bodyPr/>
                    <a:lstStyle/>
                    <a:p>
                      <a:pPr algn="ctr"/>
                      <a:r>
                        <a:rPr lang="tr-TR" b="1" dirty="0">
                          <a:latin typeface="Times New Roman" panose="02020603050405020304" pitchFamily="18" charset="0"/>
                          <a:cs typeface="Times New Roman" panose="02020603050405020304" pitchFamily="18" charset="0"/>
                        </a:rPr>
                        <a:t>3-Nakdi Sermaye</a:t>
                      </a:r>
                    </a:p>
                  </a:txBody>
                  <a:tcPr/>
                </a:tc>
                <a:tc>
                  <a:txBody>
                    <a:bodyPr/>
                    <a:lstStyle/>
                    <a:p>
                      <a:pPr algn="ctr"/>
                      <a:r>
                        <a:rPr lang="tr-TR" dirty="0">
                          <a:latin typeface="Times New Roman" panose="02020603050405020304" pitchFamily="18" charset="0"/>
                          <a:cs typeface="Times New Roman" panose="02020603050405020304" pitchFamily="18" charset="0"/>
                        </a:rPr>
                        <a:t>(400.000x0,60) = 240.000 TL</a:t>
                      </a:r>
                    </a:p>
                  </a:txBody>
                  <a:tcPr/>
                </a:tc>
                <a:tc>
                  <a:txBody>
                    <a:bodyPr/>
                    <a:lstStyle/>
                    <a:p>
                      <a:pPr algn="ctr"/>
                      <a:r>
                        <a:rPr lang="tr-TR" dirty="0">
                          <a:latin typeface="Times New Roman" panose="02020603050405020304" pitchFamily="18" charset="0"/>
                          <a:cs typeface="Times New Roman" panose="02020603050405020304" pitchFamily="18" charset="0"/>
                        </a:rPr>
                        <a:t>0,00</a:t>
                      </a:r>
                    </a:p>
                  </a:txBody>
                  <a:tcPr/>
                </a:tc>
                <a:tc>
                  <a:txBody>
                    <a:bodyPr/>
                    <a:lstStyle/>
                    <a:p>
                      <a:pPr algn="ctr"/>
                      <a:r>
                        <a:rPr lang="tr-TR" dirty="0">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val="424808668"/>
                  </a:ext>
                </a:extLst>
              </a:tr>
              <a:tr h="494861">
                <a:tc>
                  <a:txBody>
                    <a:bodyPr/>
                    <a:lstStyle/>
                    <a:p>
                      <a:pPr algn="ctr"/>
                      <a:r>
                        <a:rPr lang="tr-TR" b="1" dirty="0">
                          <a:latin typeface="Times New Roman" panose="02020603050405020304" pitchFamily="18" charset="0"/>
                          <a:cs typeface="Times New Roman" panose="02020603050405020304" pitchFamily="18" charset="0"/>
                        </a:rPr>
                        <a:t>TOPLAM</a:t>
                      </a:r>
                    </a:p>
                  </a:txBody>
                  <a:tcPr/>
                </a:tc>
                <a:tc>
                  <a:txBody>
                    <a:bodyPr/>
                    <a:lstStyle/>
                    <a:p>
                      <a:pPr algn="ctr"/>
                      <a:r>
                        <a:rPr lang="tr-TR" b="1" dirty="0">
                          <a:latin typeface="Times New Roman" panose="02020603050405020304" pitchFamily="18" charset="0"/>
                          <a:cs typeface="Times New Roman" panose="02020603050405020304" pitchFamily="18" charset="0"/>
                        </a:rPr>
                        <a:t>400.000 TL</a:t>
                      </a:r>
                    </a:p>
                  </a:txBody>
                  <a:tcPr/>
                </a:tc>
                <a:tc>
                  <a:txBody>
                    <a:bodyPr/>
                    <a:lstStyle/>
                    <a:p>
                      <a:pPr algn="ctr"/>
                      <a:r>
                        <a:rPr lang="tr-TR" b="1" dirty="0">
                          <a:latin typeface="Times New Roman" panose="02020603050405020304" pitchFamily="18" charset="0"/>
                          <a:cs typeface="Times New Roman" panose="02020603050405020304" pitchFamily="18" charset="0"/>
                        </a:rPr>
                        <a:t>24.000 TL</a:t>
                      </a:r>
                    </a:p>
                  </a:txBody>
                  <a:tcPr/>
                </a:tc>
                <a:tc>
                  <a:txBody>
                    <a:bodyPr/>
                    <a:lstStyle/>
                    <a:p>
                      <a:pPr algn="ctr"/>
                      <a:r>
                        <a:rPr lang="tr-TR" b="1" dirty="0">
                          <a:latin typeface="Times New Roman" panose="02020603050405020304" pitchFamily="18" charset="0"/>
                          <a:cs typeface="Times New Roman" panose="02020603050405020304" pitchFamily="18" charset="0"/>
                        </a:rPr>
                        <a:t>13.600 TL</a:t>
                      </a:r>
                    </a:p>
                  </a:txBody>
                  <a:tcPr/>
                </a:tc>
                <a:extLst>
                  <a:ext uri="{0D108BD9-81ED-4DB2-BD59-A6C34878D82A}">
                    <a16:rowId xmlns:a16="http://schemas.microsoft.com/office/drawing/2014/main" val="1708583319"/>
                  </a:ext>
                </a:extLst>
              </a:tr>
            </a:tbl>
          </a:graphicData>
        </a:graphic>
      </p:graphicFrame>
      <p:sp>
        <p:nvSpPr>
          <p:cNvPr id="3" name="Metin kutusu 2">
            <a:extLst>
              <a:ext uri="{FF2B5EF4-FFF2-40B4-BE49-F238E27FC236}">
                <a16:creationId xmlns:a16="http://schemas.microsoft.com/office/drawing/2014/main" id="{78948824-48BA-81F7-012B-A2B8771B0D6A}"/>
              </a:ext>
            </a:extLst>
          </p:cNvPr>
          <p:cNvSpPr txBox="1"/>
          <p:nvPr/>
        </p:nvSpPr>
        <p:spPr>
          <a:xfrm>
            <a:off x="283464" y="4533707"/>
            <a:ext cx="11265408" cy="1200329"/>
          </a:xfrm>
          <a:prstGeom prst="rect">
            <a:avLst/>
          </a:prstGeom>
          <a:noFill/>
        </p:spPr>
        <p:txBody>
          <a:bodyPr wrap="square">
            <a:spAutoFit/>
          </a:bodyPr>
          <a:lstStyle/>
          <a:p>
            <a:r>
              <a:rPr lang="tr-TR" sz="2400" dirty="0">
                <a:latin typeface="Times New Roman" panose="02020603050405020304" pitchFamily="18" charset="0"/>
                <a:cs typeface="Times New Roman" panose="02020603050405020304" pitchFamily="18" charset="0"/>
              </a:rPr>
              <a:t>(*) 2023 yılında kurumlar vergisi oranının %20 olduğu varsayılmıştır. </a:t>
            </a:r>
          </a:p>
          <a:p>
            <a:r>
              <a:rPr lang="tr-TR" sz="2400" dirty="0">
                <a:latin typeface="Times New Roman" panose="02020603050405020304" pitchFamily="18" charset="0"/>
                <a:cs typeface="Times New Roman" panose="02020603050405020304" pitchFamily="18" charset="0"/>
              </a:rPr>
              <a:t>(**) 2023 yılında kar dağıtımına bağlı vergi kesintisi oranının %10 ve ortakların gerçek kişi olduğu varsayılmıştır</a:t>
            </a:r>
          </a:p>
        </p:txBody>
      </p:sp>
      <p:sp>
        <p:nvSpPr>
          <p:cNvPr id="4" name="Slayt Numarası Yer Tutucusu 3">
            <a:extLst>
              <a:ext uri="{FF2B5EF4-FFF2-40B4-BE49-F238E27FC236}">
                <a16:creationId xmlns:a16="http://schemas.microsoft.com/office/drawing/2014/main" id="{3DDFA9D6-E1F5-EFFD-5D60-10EB726AA0EC}"/>
              </a:ext>
            </a:extLst>
          </p:cNvPr>
          <p:cNvSpPr>
            <a:spLocks noGrp="1"/>
          </p:cNvSpPr>
          <p:nvPr>
            <p:ph type="sldNum" sz="quarter" idx="12"/>
          </p:nvPr>
        </p:nvSpPr>
        <p:spPr/>
        <p:txBody>
          <a:bodyPr/>
          <a:lstStyle/>
          <a:p>
            <a:fld id="{2CEB5BB1-9E20-481F-B7EE-B089C484B85F}" type="slidenum">
              <a:rPr lang="tr-TR" smtClean="0"/>
              <a:t>152</a:t>
            </a:fld>
            <a:endParaRPr lang="tr-TR" dirty="0"/>
          </a:p>
        </p:txBody>
      </p:sp>
      <p:sp>
        <p:nvSpPr>
          <p:cNvPr id="5" name="Blok Yay 4">
            <a:extLst>
              <a:ext uri="{FF2B5EF4-FFF2-40B4-BE49-F238E27FC236}">
                <a16:creationId xmlns:a16="http://schemas.microsoft.com/office/drawing/2014/main" id="{3154BFA9-18FF-BF84-03C1-515915FD06DB}"/>
              </a:ext>
            </a:extLst>
          </p:cNvPr>
          <p:cNvSpPr/>
          <p:nvPr/>
        </p:nvSpPr>
        <p:spPr>
          <a:xfrm rot="10800000">
            <a:off x="7942563" y="3913318"/>
            <a:ext cx="2108443" cy="267227"/>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a:extLst>
              <a:ext uri="{FF2B5EF4-FFF2-40B4-BE49-F238E27FC236}">
                <a16:creationId xmlns:a16="http://schemas.microsoft.com/office/drawing/2014/main" id="{6C2A0922-46C6-FBE0-BA02-BA68C03B43CD}"/>
              </a:ext>
            </a:extLst>
          </p:cNvPr>
          <p:cNvSpPr/>
          <p:nvPr/>
        </p:nvSpPr>
        <p:spPr>
          <a:xfrm>
            <a:off x="8195094" y="4180546"/>
            <a:ext cx="1535502" cy="3531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37.600</a:t>
            </a:r>
          </a:p>
        </p:txBody>
      </p:sp>
    </p:spTree>
    <p:extLst>
      <p:ext uri="{BB962C8B-B14F-4D97-AF65-F5344CB8AC3E}">
        <p14:creationId xmlns:p14="http://schemas.microsoft.com/office/powerpoint/2010/main" val="19983510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542225-FC3D-45BF-20DA-EC9FCFAD9FB0}"/>
              </a:ext>
            </a:extLst>
          </p:cNvPr>
          <p:cNvSpPr txBox="1">
            <a:spLocks/>
          </p:cNvSpPr>
          <p:nvPr/>
        </p:nvSpPr>
        <p:spPr>
          <a:xfrm>
            <a:off x="439948" y="268358"/>
            <a:ext cx="11337922" cy="950975"/>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latin typeface="Times New Roman" panose="02020603050405020304" pitchFamily="18" charset="0"/>
                <a:cs typeface="Times New Roman" panose="02020603050405020304" pitchFamily="18" charset="0"/>
              </a:rPr>
              <a:t>Öz sermaye Kalemlerinin Sermayeye Eklendiği Tarihten İtibaren Beş Tam Yıl Geçmeden Kurumlar Tarafından Sermaye Azaltılması </a:t>
            </a:r>
          </a:p>
        </p:txBody>
      </p:sp>
      <p:sp>
        <p:nvSpPr>
          <p:cNvPr id="3" name="İçerik Yer Tutucusu 2">
            <a:extLst>
              <a:ext uri="{FF2B5EF4-FFF2-40B4-BE49-F238E27FC236}">
                <a16:creationId xmlns:a16="http://schemas.microsoft.com/office/drawing/2014/main" id="{11FDC9DB-1EE3-D756-ADF2-A5572CD65F26}"/>
              </a:ext>
            </a:extLst>
          </p:cNvPr>
          <p:cNvSpPr txBox="1">
            <a:spLocks/>
          </p:cNvSpPr>
          <p:nvPr/>
        </p:nvSpPr>
        <p:spPr>
          <a:xfrm>
            <a:off x="379562" y="1577142"/>
            <a:ext cx="11398308" cy="47043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Sermayeye ilave olunan öz sermaye kalemlerinin </a:t>
            </a:r>
            <a:r>
              <a:rPr lang="tr-TR" sz="2400" b="1" u="sng" dirty="0">
                <a:latin typeface="Times New Roman" panose="02020603050405020304" pitchFamily="18" charset="0"/>
                <a:cs typeface="Times New Roman" panose="02020603050405020304" pitchFamily="18" charset="0"/>
              </a:rPr>
              <a:t>sermayenin bir unsuru olduğu tarihten itibaren</a:t>
            </a:r>
            <a:r>
              <a:rPr lang="tr-TR" sz="2400" dirty="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BEŞ TAM YIL GEÇMEDEN, </a:t>
            </a:r>
            <a:r>
              <a:rPr lang="tr-TR" sz="2400" dirty="0">
                <a:latin typeface="Times New Roman" panose="02020603050405020304" pitchFamily="18" charset="0"/>
                <a:cs typeface="Times New Roman" panose="02020603050405020304" pitchFamily="18" charset="0"/>
              </a:rPr>
              <a:t>kurumların sermayelerini azaltmaları durumunda sırasıyla azaltıma konu edildiği kabul edilecektir. Buna göre, beş tam yıllık süre tamamlanmadan sermaye azaltımı yapılması durumunda, sermaye azaltımının 	</a:t>
            </a:r>
            <a:r>
              <a:rPr lang="tr-TR" sz="2400" b="1" u="sng" dirty="0">
                <a:highlight>
                  <a:srgbClr val="FFFF00"/>
                </a:highlight>
                <a:latin typeface="Times New Roman" panose="02020603050405020304" pitchFamily="18" charset="0"/>
                <a:cs typeface="Times New Roman" panose="02020603050405020304" pitchFamily="18" charset="0"/>
              </a:rPr>
              <a:t>SIRASIYLA; </a:t>
            </a:r>
          </a:p>
          <a:p>
            <a:pPr algn="just"/>
            <a:r>
              <a:rPr lang="tr-TR" sz="2400" b="1" dirty="0">
                <a:latin typeface="Times New Roman" panose="02020603050405020304" pitchFamily="18" charset="0"/>
                <a:cs typeface="Times New Roman" panose="02020603050405020304" pitchFamily="18" charset="0"/>
              </a:rPr>
              <a:t>I. </a:t>
            </a:r>
            <a:r>
              <a:rPr lang="tr-TR" sz="2400" dirty="0">
                <a:latin typeface="Times New Roman" panose="02020603050405020304" pitchFamily="18" charset="0"/>
                <a:cs typeface="Times New Roman" panose="02020603050405020304" pitchFamily="18" charset="0"/>
              </a:rPr>
              <a:t>Sermayeye ilave dışında başka bir hesaba nakledilmesi, işletmeden çekilmesi veya sermaye hesabından başka hesaplara aktarımı </a:t>
            </a:r>
            <a:r>
              <a:rPr lang="tr-TR" sz="2400" b="1" dirty="0">
                <a:highlight>
                  <a:srgbClr val="FFFF00"/>
                </a:highlight>
                <a:latin typeface="Times New Roman" panose="02020603050405020304" pitchFamily="18" charset="0"/>
                <a:cs typeface="Times New Roman" panose="02020603050405020304" pitchFamily="18" charset="0"/>
              </a:rPr>
              <a:t>kurumlar vergisine </a:t>
            </a:r>
            <a:r>
              <a:rPr lang="tr-TR" sz="2400" dirty="0">
                <a:latin typeface="Times New Roman" panose="02020603050405020304" pitchFamily="18" charset="0"/>
                <a:cs typeface="Times New Roman" panose="02020603050405020304" pitchFamily="18" charset="0"/>
              </a:rPr>
              <a:t>ve kar dağıtımına/ana merkeze aktarılan tutara bağlı </a:t>
            </a:r>
            <a:r>
              <a:rPr lang="tr-TR" sz="2400" b="1" dirty="0">
                <a:highlight>
                  <a:srgbClr val="FFFF00"/>
                </a:highlight>
                <a:latin typeface="Times New Roman" panose="02020603050405020304" pitchFamily="18" charset="0"/>
                <a:cs typeface="Times New Roman" panose="02020603050405020304" pitchFamily="18" charset="0"/>
              </a:rPr>
              <a:t>vergi kesintisine </a:t>
            </a:r>
            <a:r>
              <a:rPr lang="tr-TR" sz="2400" dirty="0">
                <a:latin typeface="Times New Roman" panose="02020603050405020304" pitchFamily="18" charset="0"/>
                <a:cs typeface="Times New Roman" panose="02020603050405020304" pitchFamily="18" charset="0"/>
              </a:rPr>
              <a:t>tabi tutulacak öz sermaye kalemlerinden, </a:t>
            </a:r>
          </a:p>
          <a:p>
            <a:pPr algn="just"/>
            <a:r>
              <a:rPr lang="tr-TR" sz="2400" b="1" dirty="0">
                <a:latin typeface="Times New Roman" panose="02020603050405020304" pitchFamily="18" charset="0"/>
                <a:cs typeface="Times New Roman" panose="02020603050405020304" pitchFamily="18" charset="0"/>
              </a:rPr>
              <a:t>II. </a:t>
            </a:r>
            <a:r>
              <a:rPr lang="tr-TR" sz="2400" dirty="0">
                <a:latin typeface="Times New Roman" panose="02020603050405020304" pitchFamily="18" charset="0"/>
                <a:cs typeface="Times New Roman" panose="02020603050405020304" pitchFamily="18" charset="0"/>
              </a:rPr>
              <a:t>Sadece </a:t>
            </a:r>
            <a:r>
              <a:rPr lang="tr-TR" sz="2400" b="1" dirty="0">
                <a:latin typeface="Times New Roman" panose="02020603050405020304" pitchFamily="18" charset="0"/>
                <a:cs typeface="Times New Roman" panose="02020603050405020304" pitchFamily="18" charset="0"/>
              </a:rPr>
              <a:t>kar dağıtımına</a:t>
            </a:r>
            <a:r>
              <a:rPr lang="tr-TR" sz="2400" dirty="0">
                <a:latin typeface="Times New Roman" panose="02020603050405020304" pitchFamily="18" charset="0"/>
                <a:cs typeface="Times New Roman" panose="02020603050405020304" pitchFamily="18" charset="0"/>
              </a:rPr>
              <a:t>/ana merkeze aktarılan tutara bağlı </a:t>
            </a:r>
            <a:r>
              <a:rPr lang="tr-TR" sz="2400" b="1" dirty="0">
                <a:highlight>
                  <a:srgbClr val="FFFF00"/>
                </a:highlight>
                <a:latin typeface="Times New Roman" panose="02020603050405020304" pitchFamily="18" charset="0"/>
                <a:cs typeface="Times New Roman" panose="02020603050405020304" pitchFamily="18" charset="0"/>
              </a:rPr>
              <a:t>vergi kesintisine </a:t>
            </a:r>
            <a:r>
              <a:rPr lang="tr-TR" sz="2400" dirty="0">
                <a:latin typeface="Times New Roman" panose="02020603050405020304" pitchFamily="18" charset="0"/>
                <a:cs typeface="Times New Roman" panose="02020603050405020304" pitchFamily="18" charset="0"/>
              </a:rPr>
              <a:t>tabi tutulacak öz sermaye kalemlerinden, </a:t>
            </a:r>
          </a:p>
          <a:p>
            <a:pPr algn="just"/>
            <a:r>
              <a:rPr lang="tr-TR" sz="2400" b="1" dirty="0">
                <a:latin typeface="Times New Roman" panose="02020603050405020304" pitchFamily="18" charset="0"/>
                <a:cs typeface="Times New Roman" panose="02020603050405020304" pitchFamily="18" charset="0"/>
              </a:rPr>
              <a:t>III. </a:t>
            </a:r>
            <a:r>
              <a:rPr lang="tr-TR" sz="2400" dirty="0">
                <a:latin typeface="Times New Roman" panose="02020603050405020304" pitchFamily="18" charset="0"/>
                <a:cs typeface="Times New Roman" panose="02020603050405020304" pitchFamily="18" charset="0"/>
              </a:rPr>
              <a:t>Başka bir hesaba nakledilmesi veya işletmeden çekilmesi halinde </a:t>
            </a:r>
            <a:r>
              <a:rPr lang="tr-TR" sz="2400" b="1" dirty="0">
                <a:highlight>
                  <a:srgbClr val="FFFF00"/>
                </a:highlight>
                <a:latin typeface="Times New Roman" panose="02020603050405020304" pitchFamily="18" charset="0"/>
                <a:cs typeface="Times New Roman" panose="02020603050405020304" pitchFamily="18" charset="0"/>
              </a:rPr>
              <a:t>vergilendirilmeyecek</a:t>
            </a:r>
            <a:r>
              <a:rPr lang="tr-TR" sz="2400" dirty="0">
                <a:latin typeface="Times New Roman" panose="02020603050405020304" pitchFamily="18" charset="0"/>
                <a:cs typeface="Times New Roman" panose="02020603050405020304" pitchFamily="18" charset="0"/>
              </a:rPr>
              <a:t> olan </a:t>
            </a:r>
            <a:r>
              <a:rPr lang="tr-TR" sz="2400" b="1" dirty="0">
                <a:latin typeface="Times New Roman" panose="02020603050405020304" pitchFamily="18" charset="0"/>
                <a:cs typeface="Times New Roman" panose="02020603050405020304" pitchFamily="18" charset="0"/>
              </a:rPr>
              <a:t>AYNİ VE NAKDİ </a:t>
            </a:r>
            <a:r>
              <a:rPr lang="tr-TR" sz="2400" dirty="0">
                <a:latin typeface="Times New Roman" panose="02020603050405020304" pitchFamily="18" charset="0"/>
                <a:cs typeface="Times New Roman" panose="02020603050405020304" pitchFamily="18" charset="0"/>
              </a:rPr>
              <a:t>sermaye unsurlarından yapıldığı kabul edilecek ve buna göre vergileme yapılacaktır.</a:t>
            </a:r>
          </a:p>
        </p:txBody>
      </p:sp>
      <p:sp>
        <p:nvSpPr>
          <p:cNvPr id="4" name="Slayt Numarası Yer Tutucusu 3">
            <a:extLst>
              <a:ext uri="{FF2B5EF4-FFF2-40B4-BE49-F238E27FC236}">
                <a16:creationId xmlns:a16="http://schemas.microsoft.com/office/drawing/2014/main" id="{E9845A8E-640F-6001-4A18-423E91EF3FA2}"/>
              </a:ext>
            </a:extLst>
          </p:cNvPr>
          <p:cNvSpPr>
            <a:spLocks noGrp="1"/>
          </p:cNvSpPr>
          <p:nvPr>
            <p:ph type="sldNum" sz="quarter" idx="12"/>
          </p:nvPr>
        </p:nvSpPr>
        <p:spPr/>
        <p:txBody>
          <a:bodyPr/>
          <a:lstStyle/>
          <a:p>
            <a:fld id="{2CEB5BB1-9E20-481F-B7EE-B089C484B85F}" type="slidenum">
              <a:rPr lang="tr-TR" smtClean="0"/>
              <a:t>153</a:t>
            </a:fld>
            <a:endParaRPr lang="tr-TR" dirty="0"/>
          </a:p>
        </p:txBody>
      </p:sp>
    </p:spTree>
    <p:extLst>
      <p:ext uri="{BB962C8B-B14F-4D97-AF65-F5344CB8AC3E}">
        <p14:creationId xmlns:p14="http://schemas.microsoft.com/office/powerpoint/2010/main" val="41126310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21771D-41C1-B2CE-6039-9B52523E36D9}"/>
              </a:ext>
            </a:extLst>
          </p:cNvPr>
          <p:cNvSpPr txBox="1">
            <a:spLocks/>
          </p:cNvSpPr>
          <p:nvPr/>
        </p:nvSpPr>
        <p:spPr>
          <a:xfrm>
            <a:off x="596347" y="110646"/>
            <a:ext cx="11089684" cy="601033"/>
          </a:xfrm>
          <a:prstGeom prst="rect">
            <a:avLst/>
          </a:prstGeom>
          <a:solidFill>
            <a:schemeClr val="accent2">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Times New Roman" panose="02020603050405020304" pitchFamily="18" charset="0"/>
                <a:cs typeface="Times New Roman" panose="02020603050405020304" pitchFamily="18" charset="0"/>
              </a:rPr>
              <a:t>Örnek:</a:t>
            </a:r>
          </a:p>
        </p:txBody>
      </p:sp>
      <p:sp>
        <p:nvSpPr>
          <p:cNvPr id="3" name="İçerik Yer Tutucusu 2">
            <a:extLst>
              <a:ext uri="{FF2B5EF4-FFF2-40B4-BE49-F238E27FC236}">
                <a16:creationId xmlns:a16="http://schemas.microsoft.com/office/drawing/2014/main" id="{2698351F-DAE0-9813-8F25-51DB3CC19F8C}"/>
              </a:ext>
            </a:extLst>
          </p:cNvPr>
          <p:cNvSpPr txBox="1">
            <a:spLocks/>
          </p:cNvSpPr>
          <p:nvPr/>
        </p:nvSpPr>
        <p:spPr>
          <a:xfrm>
            <a:off x="596348" y="829633"/>
            <a:ext cx="11089683" cy="5526717"/>
          </a:xfrm>
          <a:prstGeom prst="rect">
            <a:avLst/>
          </a:prstGeom>
          <a:solidFill>
            <a:schemeClr val="tx2">
              <a:lumMod val="10000"/>
              <a:lumOff val="90000"/>
            </a:schemeClr>
          </a:solid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tr-TR" dirty="0">
                <a:latin typeface="Times New Roman" panose="02020603050405020304" pitchFamily="18" charset="0"/>
                <a:cs typeface="Times New Roman" panose="02020603050405020304" pitchFamily="18" charset="0"/>
              </a:rPr>
              <a:t>(MAG) A.Ş. </a:t>
            </a:r>
            <a:r>
              <a:rPr lang="tr-TR" b="1" dirty="0">
                <a:highlight>
                  <a:srgbClr val="FFFF00"/>
                </a:highlight>
                <a:latin typeface="Times New Roman" panose="02020603050405020304" pitchFamily="18" charset="0"/>
                <a:cs typeface="Times New Roman" panose="02020603050405020304" pitchFamily="18" charset="0"/>
              </a:rPr>
              <a:t>50.000 TL nakdi sermaye </a:t>
            </a:r>
            <a:r>
              <a:rPr lang="tr-TR" dirty="0">
                <a:latin typeface="Times New Roman" panose="02020603050405020304" pitchFamily="18" charset="0"/>
                <a:cs typeface="Times New Roman" panose="02020603050405020304" pitchFamily="18" charset="0"/>
              </a:rPr>
              <a:t>ile 16/6/2000 tarihinde kurulmuştur. Şirket genel kurulunun </a:t>
            </a:r>
            <a:r>
              <a:rPr lang="tr-TR" b="1" dirty="0">
                <a:highlight>
                  <a:srgbClr val="00FFFF"/>
                </a:highlight>
                <a:latin typeface="Times New Roman" panose="02020603050405020304" pitchFamily="18" charset="0"/>
                <a:cs typeface="Times New Roman" panose="02020603050405020304" pitchFamily="18" charset="0"/>
              </a:rPr>
              <a:t>29/12/2022</a:t>
            </a:r>
            <a:r>
              <a:rPr lang="tr-TR" dirty="0">
                <a:latin typeface="Times New Roman" panose="02020603050405020304" pitchFamily="18" charset="0"/>
                <a:cs typeface="Times New Roman" panose="02020603050405020304" pitchFamily="18" charset="0"/>
              </a:rPr>
              <a:t> tarihinde aldığı kararla şirketin sermayesinin </a:t>
            </a:r>
            <a:r>
              <a:rPr lang="tr-TR" b="1" u="sng" dirty="0">
                <a:highlight>
                  <a:srgbClr val="FFFF00"/>
                </a:highlight>
                <a:latin typeface="Times New Roman" panose="02020603050405020304" pitchFamily="18" charset="0"/>
                <a:cs typeface="Times New Roman" panose="02020603050405020304" pitchFamily="18" charset="0"/>
              </a:rPr>
              <a:t>1.000.000 TL’ye</a:t>
            </a:r>
            <a:r>
              <a:rPr lang="tr-TR" b="1" u="sng" dirty="0">
                <a:latin typeface="Times New Roman" panose="02020603050405020304" pitchFamily="18" charset="0"/>
                <a:cs typeface="Times New Roman" panose="02020603050405020304" pitchFamily="18" charset="0"/>
              </a:rPr>
              <a:t> çıkarılması </a:t>
            </a:r>
            <a:r>
              <a:rPr lang="tr-TR" dirty="0">
                <a:latin typeface="Times New Roman" panose="02020603050405020304" pitchFamily="18" charset="0"/>
                <a:cs typeface="Times New Roman" panose="02020603050405020304" pitchFamily="18" charset="0"/>
              </a:rPr>
              <a:t>ve bu tutarın </a:t>
            </a:r>
            <a:r>
              <a:rPr lang="tr-TR" b="1" dirty="0">
                <a:highlight>
                  <a:srgbClr val="FFFF00"/>
                </a:highlight>
                <a:latin typeface="Times New Roman" panose="02020603050405020304" pitchFamily="18" charset="0"/>
                <a:cs typeface="Times New Roman" panose="02020603050405020304" pitchFamily="18" charset="0"/>
              </a:rPr>
              <a:t>650.000 TL’sinin </a:t>
            </a:r>
            <a:r>
              <a:rPr lang="tr-TR" b="1" dirty="0">
                <a:latin typeface="Times New Roman" panose="02020603050405020304" pitchFamily="18" charset="0"/>
                <a:cs typeface="Times New Roman" panose="02020603050405020304" pitchFamily="18" charset="0"/>
              </a:rPr>
              <a:t>şirket ortaklarınca nakden </a:t>
            </a:r>
            <a:r>
              <a:rPr lang="tr-TR" dirty="0">
                <a:latin typeface="Times New Roman" panose="02020603050405020304" pitchFamily="18" charset="0"/>
                <a:cs typeface="Times New Roman" panose="02020603050405020304" pitchFamily="18" charset="0"/>
              </a:rPr>
              <a:t>işletmeye konulması, </a:t>
            </a:r>
            <a:r>
              <a:rPr lang="tr-TR" b="1" u="sng" dirty="0">
                <a:highlight>
                  <a:srgbClr val="FFFF00"/>
                </a:highlight>
                <a:latin typeface="Times New Roman" panose="02020603050405020304" pitchFamily="18" charset="0"/>
                <a:cs typeface="Times New Roman" panose="02020603050405020304" pitchFamily="18" charset="0"/>
              </a:rPr>
              <a:t>200.000 TL’sinin </a:t>
            </a:r>
            <a:r>
              <a:rPr lang="tr-TR" b="1" u="sng" dirty="0">
                <a:latin typeface="Times New Roman" panose="02020603050405020304" pitchFamily="18" charset="0"/>
                <a:cs typeface="Times New Roman" panose="02020603050405020304" pitchFamily="18" charset="0"/>
              </a:rPr>
              <a:t>enflasyon düzeltmesi olumlu farklarından, </a:t>
            </a:r>
            <a:r>
              <a:rPr lang="tr-TR" b="1" u="sng" dirty="0">
                <a:highlight>
                  <a:srgbClr val="FFFF00"/>
                </a:highlight>
                <a:latin typeface="Times New Roman" panose="02020603050405020304" pitchFamily="18" charset="0"/>
                <a:cs typeface="Times New Roman" panose="02020603050405020304" pitchFamily="18" charset="0"/>
              </a:rPr>
              <a:t>100.000 TL’sinin </a:t>
            </a:r>
            <a:r>
              <a:rPr lang="tr-TR" b="1" u="sng" dirty="0">
                <a:latin typeface="Times New Roman" panose="02020603050405020304" pitchFamily="18" charset="0"/>
                <a:cs typeface="Times New Roman" panose="02020603050405020304" pitchFamily="18" charset="0"/>
              </a:rPr>
              <a:t>ise geçmiş yıl karlarından karşılanması kararı alınmıştır. </a:t>
            </a:r>
            <a:r>
              <a:rPr lang="tr-TR" dirty="0">
                <a:latin typeface="Times New Roman" panose="02020603050405020304" pitchFamily="18" charset="0"/>
                <a:cs typeface="Times New Roman" panose="02020603050405020304" pitchFamily="18" charset="0"/>
              </a:rPr>
              <a:t>Bu karar, </a:t>
            </a:r>
            <a:r>
              <a:rPr lang="tr-TR" b="1" u="sng" dirty="0">
                <a:highlight>
                  <a:srgbClr val="00FFFF"/>
                </a:highlight>
                <a:latin typeface="Times New Roman" panose="02020603050405020304" pitchFamily="18" charset="0"/>
                <a:cs typeface="Times New Roman" panose="02020603050405020304" pitchFamily="18" charset="0"/>
              </a:rPr>
              <a:t>11/1/2023</a:t>
            </a:r>
            <a:r>
              <a:rPr lang="tr-TR" dirty="0">
                <a:latin typeface="Times New Roman" panose="02020603050405020304" pitchFamily="18" charset="0"/>
                <a:cs typeface="Times New Roman" panose="02020603050405020304" pitchFamily="18" charset="0"/>
              </a:rPr>
              <a:t> tarihinde tescil edilmiştir. </a:t>
            </a:r>
          </a:p>
          <a:p>
            <a:pPr algn="just">
              <a:lnSpc>
                <a:spcPct val="110000"/>
              </a:lnSpc>
            </a:pPr>
            <a:r>
              <a:rPr lang="tr-TR" dirty="0">
                <a:latin typeface="Times New Roman" panose="02020603050405020304" pitchFamily="18" charset="0"/>
                <a:cs typeface="Times New Roman" panose="02020603050405020304" pitchFamily="18" charset="0"/>
              </a:rPr>
              <a:t>Mükellef kurum tarafından </a:t>
            </a:r>
            <a:r>
              <a:rPr lang="tr-TR" b="1" u="sng" dirty="0">
                <a:highlight>
                  <a:srgbClr val="00FFFF"/>
                </a:highlight>
                <a:latin typeface="Times New Roman" panose="02020603050405020304" pitchFamily="18" charset="0"/>
                <a:cs typeface="Times New Roman" panose="02020603050405020304" pitchFamily="18" charset="0"/>
              </a:rPr>
              <a:t>7/8/2025</a:t>
            </a:r>
            <a:r>
              <a:rPr lang="tr-TR" b="1" u="sng" dirty="0">
                <a:latin typeface="Times New Roman" panose="02020603050405020304" pitchFamily="18" charset="0"/>
                <a:cs typeface="Times New Roman" panose="02020603050405020304" pitchFamily="18" charset="0"/>
              </a:rPr>
              <a:t> tarihinde tescil edilen kararla şirket sermayesinin </a:t>
            </a:r>
            <a:r>
              <a:rPr lang="tr-TR" b="1" u="sng" dirty="0">
                <a:highlight>
                  <a:srgbClr val="FFFF00"/>
                </a:highlight>
                <a:latin typeface="Times New Roman" panose="02020603050405020304" pitchFamily="18" charset="0"/>
                <a:cs typeface="Times New Roman" panose="02020603050405020304" pitchFamily="18" charset="0"/>
              </a:rPr>
              <a:t>400.000 TL </a:t>
            </a:r>
            <a:r>
              <a:rPr lang="tr-TR" b="1" u="sng" dirty="0">
                <a:latin typeface="Times New Roman" panose="02020603050405020304" pitchFamily="18" charset="0"/>
                <a:cs typeface="Times New Roman" panose="02020603050405020304" pitchFamily="18" charset="0"/>
              </a:rPr>
              <a:t>azaltılması kararı alınmıştır. </a:t>
            </a:r>
          </a:p>
          <a:p>
            <a:pPr algn="just">
              <a:lnSpc>
                <a:spcPct val="110000"/>
              </a:lnSpc>
            </a:pPr>
            <a:r>
              <a:rPr lang="tr-TR" dirty="0">
                <a:latin typeface="Times New Roman" panose="02020603050405020304" pitchFamily="18" charset="0"/>
                <a:cs typeface="Times New Roman" panose="02020603050405020304" pitchFamily="18" charset="0"/>
              </a:rPr>
              <a:t>Buna göre, azaltıma konu edilen sermayenin </a:t>
            </a:r>
          </a:p>
          <a:p>
            <a:pPr marL="514350" indent="-514350" algn="just">
              <a:lnSpc>
                <a:spcPct val="110000"/>
              </a:lnSpc>
              <a:buFont typeface="+mj-lt"/>
              <a:buAutoNum type="arabicParenR"/>
            </a:pPr>
            <a:r>
              <a:rPr lang="tr-TR" b="1" u="sng" dirty="0">
                <a:highlight>
                  <a:srgbClr val="00FFFF"/>
                </a:highlight>
                <a:latin typeface="Times New Roman" panose="02020603050405020304" pitchFamily="18" charset="0"/>
                <a:cs typeface="Times New Roman" panose="02020603050405020304" pitchFamily="18" charset="0"/>
              </a:rPr>
              <a:t>200.000 TL’sinin Enflasyon Düzeltmesi Olumlu Farklarından, </a:t>
            </a:r>
          </a:p>
          <a:p>
            <a:pPr marL="514350" indent="-514350" algn="just">
              <a:lnSpc>
                <a:spcPct val="110000"/>
              </a:lnSpc>
              <a:buFont typeface="+mj-lt"/>
              <a:buAutoNum type="arabicParenR"/>
            </a:pPr>
            <a:r>
              <a:rPr lang="tr-TR" b="1" u="sng" dirty="0">
                <a:highlight>
                  <a:srgbClr val="00FFFF"/>
                </a:highlight>
                <a:latin typeface="Times New Roman" panose="02020603050405020304" pitchFamily="18" charset="0"/>
                <a:cs typeface="Times New Roman" panose="02020603050405020304" pitchFamily="18" charset="0"/>
              </a:rPr>
              <a:t>100.000 TL’sinin Geçmiş Yıl Karlarından</a:t>
            </a:r>
          </a:p>
          <a:p>
            <a:pPr marL="514350" indent="-514350" algn="just">
              <a:lnSpc>
                <a:spcPct val="110000"/>
              </a:lnSpc>
              <a:buFont typeface="+mj-lt"/>
              <a:buAutoNum type="arabicParenR"/>
            </a:pPr>
            <a:r>
              <a:rPr lang="tr-TR" b="1" u="sng" dirty="0">
                <a:highlight>
                  <a:srgbClr val="00FFFF"/>
                </a:highlight>
                <a:latin typeface="Times New Roman" panose="02020603050405020304" pitchFamily="18" charset="0"/>
                <a:cs typeface="Times New Roman" panose="02020603050405020304" pitchFamily="18" charset="0"/>
              </a:rPr>
              <a:t>Kalan 100.000 TL’sinin de Nakdi Sermayeden yapıldığı kabul edilecektir. </a:t>
            </a:r>
          </a:p>
        </p:txBody>
      </p:sp>
      <p:sp>
        <p:nvSpPr>
          <p:cNvPr id="4" name="Slayt Numarası Yer Tutucusu 3">
            <a:extLst>
              <a:ext uri="{FF2B5EF4-FFF2-40B4-BE49-F238E27FC236}">
                <a16:creationId xmlns:a16="http://schemas.microsoft.com/office/drawing/2014/main" id="{3A2C805F-ED92-4938-A072-A50D662D6A11}"/>
              </a:ext>
            </a:extLst>
          </p:cNvPr>
          <p:cNvSpPr>
            <a:spLocks noGrp="1"/>
          </p:cNvSpPr>
          <p:nvPr>
            <p:ph type="sldNum" sz="quarter" idx="12"/>
          </p:nvPr>
        </p:nvSpPr>
        <p:spPr/>
        <p:txBody>
          <a:bodyPr/>
          <a:lstStyle/>
          <a:p>
            <a:fld id="{2CEB5BB1-9E20-481F-B7EE-B089C484B85F}" type="slidenum">
              <a:rPr lang="tr-TR" smtClean="0"/>
              <a:t>154</a:t>
            </a:fld>
            <a:endParaRPr lang="tr-TR" dirty="0"/>
          </a:p>
        </p:txBody>
      </p:sp>
      <mc:AlternateContent xmlns:mc="http://schemas.openxmlformats.org/markup-compatibility/2006" xmlns:p14="http://schemas.microsoft.com/office/powerpoint/2010/main">
        <mc:Choice Requires="p14">
          <p:contentPart p14:bwMode="auto" r:id="rId2">
            <p14:nvContentPartPr>
              <p14:cNvPr id="7" name="Mürekkep 6">
                <a:extLst>
                  <a:ext uri="{FF2B5EF4-FFF2-40B4-BE49-F238E27FC236}">
                    <a16:creationId xmlns:a16="http://schemas.microsoft.com/office/drawing/2014/main" id="{9F1A8380-470D-894D-71FF-3A0805CCBACE}"/>
                  </a:ext>
                </a:extLst>
              </p14:cNvPr>
              <p14:cNvContentPartPr/>
              <p14:nvPr/>
            </p14:nvContentPartPr>
            <p14:xfrm>
              <a:off x="5468774" y="3108172"/>
              <a:ext cx="3916800" cy="302040"/>
            </p14:xfrm>
          </p:contentPart>
        </mc:Choice>
        <mc:Fallback xmlns="">
          <p:pic>
            <p:nvPicPr>
              <p:cNvPr id="7" name="Mürekkep 6">
                <a:extLst>
                  <a:ext uri="{FF2B5EF4-FFF2-40B4-BE49-F238E27FC236}">
                    <a16:creationId xmlns:a16="http://schemas.microsoft.com/office/drawing/2014/main" id="{9F1A8380-470D-894D-71FF-3A0805CCBACE}"/>
                  </a:ext>
                </a:extLst>
              </p:cNvPr>
              <p:cNvPicPr/>
              <p:nvPr/>
            </p:nvPicPr>
            <p:blipFill>
              <a:blip r:embed="rId3"/>
              <a:stretch>
                <a:fillRect/>
              </a:stretch>
            </p:blipFill>
            <p:spPr>
              <a:xfrm>
                <a:off x="5414774" y="3000532"/>
                <a:ext cx="4024440" cy="517680"/>
              </a:xfrm>
              <a:prstGeom prst="rect">
                <a:avLst/>
              </a:prstGeom>
            </p:spPr>
          </p:pic>
        </mc:Fallback>
      </mc:AlternateContent>
    </p:spTree>
    <p:extLst>
      <p:ext uri="{BB962C8B-B14F-4D97-AF65-F5344CB8AC3E}">
        <p14:creationId xmlns:p14="http://schemas.microsoft.com/office/powerpoint/2010/main" val="14582225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3">
            <a:extLst>
              <a:ext uri="{FF2B5EF4-FFF2-40B4-BE49-F238E27FC236}">
                <a16:creationId xmlns:a16="http://schemas.microsoft.com/office/drawing/2014/main" id="{7718972B-D867-6FB0-6BAE-A7F326B588C5}"/>
              </a:ext>
            </a:extLst>
          </p:cNvPr>
          <p:cNvGraphicFramePr>
            <a:graphicFrameLocks/>
          </p:cNvGraphicFramePr>
          <p:nvPr>
            <p:extLst>
              <p:ext uri="{D42A27DB-BD31-4B8C-83A1-F6EECF244321}">
                <p14:modId xmlns:p14="http://schemas.microsoft.com/office/powerpoint/2010/main" val="1803010125"/>
              </p:ext>
            </p:extLst>
          </p:nvPr>
        </p:nvGraphicFramePr>
        <p:xfrm>
          <a:off x="748747" y="921164"/>
          <a:ext cx="10515600" cy="26619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473403194"/>
                    </a:ext>
                  </a:extLst>
                </a:gridCol>
                <a:gridCol w="2628900">
                  <a:extLst>
                    <a:ext uri="{9D8B030D-6E8A-4147-A177-3AD203B41FA5}">
                      <a16:colId xmlns:a16="http://schemas.microsoft.com/office/drawing/2014/main" val="3100706826"/>
                    </a:ext>
                  </a:extLst>
                </a:gridCol>
                <a:gridCol w="2628900">
                  <a:extLst>
                    <a:ext uri="{9D8B030D-6E8A-4147-A177-3AD203B41FA5}">
                      <a16:colId xmlns:a16="http://schemas.microsoft.com/office/drawing/2014/main" val="2441897822"/>
                    </a:ext>
                  </a:extLst>
                </a:gridCol>
                <a:gridCol w="2628900">
                  <a:extLst>
                    <a:ext uri="{9D8B030D-6E8A-4147-A177-3AD203B41FA5}">
                      <a16:colId xmlns:a16="http://schemas.microsoft.com/office/drawing/2014/main" val="716711178"/>
                    </a:ext>
                  </a:extLst>
                </a:gridCol>
              </a:tblGrid>
              <a:tr h="370840">
                <a:tc>
                  <a:txBody>
                    <a:bodyPr/>
                    <a:lstStyle/>
                    <a:p>
                      <a:pPr algn="ctr"/>
                      <a:r>
                        <a:rPr lang="tr-TR" dirty="0">
                          <a:latin typeface="Times New Roman" panose="02020603050405020304" pitchFamily="18" charset="0"/>
                          <a:cs typeface="Times New Roman" panose="02020603050405020304" pitchFamily="18" charset="0"/>
                        </a:rPr>
                        <a:t>Azaltılan Sermaye Unsuru</a:t>
                      </a:r>
                    </a:p>
                  </a:txBody>
                  <a:tcPr/>
                </a:tc>
                <a:tc>
                  <a:txBody>
                    <a:bodyPr/>
                    <a:lstStyle/>
                    <a:p>
                      <a:pPr algn="ctr"/>
                      <a:r>
                        <a:rPr lang="tr-TR" dirty="0">
                          <a:latin typeface="Times New Roman" panose="02020603050405020304" pitchFamily="18" charset="0"/>
                          <a:cs typeface="Times New Roman" panose="02020603050405020304" pitchFamily="18" charset="0"/>
                        </a:rPr>
                        <a:t>Azaltıma Konu Edilen Tutar (TL)</a:t>
                      </a:r>
                    </a:p>
                  </a:txBody>
                  <a:tcPr/>
                </a:tc>
                <a:tc>
                  <a:txBody>
                    <a:bodyPr/>
                    <a:lstStyle/>
                    <a:p>
                      <a:pPr algn="ctr"/>
                      <a:r>
                        <a:rPr lang="tr-TR" dirty="0">
                          <a:latin typeface="Times New Roman" panose="02020603050405020304" pitchFamily="18" charset="0"/>
                          <a:cs typeface="Times New Roman" panose="02020603050405020304" pitchFamily="18" charset="0"/>
                        </a:rPr>
                        <a:t>Hesaplanan Kurumlar Vergisi </a:t>
                      </a:r>
                    </a:p>
                  </a:txBody>
                  <a:tcPr/>
                </a:tc>
                <a:tc>
                  <a:txBody>
                    <a:bodyPr/>
                    <a:lstStyle/>
                    <a:p>
                      <a:pPr algn="ctr"/>
                      <a:r>
                        <a:rPr lang="tr-TR" dirty="0">
                          <a:latin typeface="Times New Roman" panose="02020603050405020304" pitchFamily="18" charset="0"/>
                          <a:cs typeface="Times New Roman" panose="02020603050405020304" pitchFamily="18" charset="0"/>
                        </a:rPr>
                        <a:t>Gelir Vergisi Kesintisi </a:t>
                      </a:r>
                    </a:p>
                  </a:txBody>
                  <a:tcPr/>
                </a:tc>
                <a:extLst>
                  <a:ext uri="{0D108BD9-81ED-4DB2-BD59-A6C34878D82A}">
                    <a16:rowId xmlns:a16="http://schemas.microsoft.com/office/drawing/2014/main" val="2713588962"/>
                  </a:ext>
                </a:extLst>
              </a:tr>
              <a:tr h="370840">
                <a:tc>
                  <a:txBody>
                    <a:bodyPr/>
                    <a:lstStyle/>
                    <a:p>
                      <a:pPr algn="ctr"/>
                      <a:r>
                        <a:rPr lang="tr-TR" b="1" dirty="0">
                          <a:latin typeface="Times New Roman" panose="02020603050405020304" pitchFamily="18" charset="0"/>
                          <a:cs typeface="Times New Roman" panose="02020603050405020304" pitchFamily="18" charset="0"/>
                        </a:rPr>
                        <a:t>1-Enflasyon Düzeltmesi Olumlu Farkları </a:t>
                      </a:r>
                    </a:p>
                  </a:txBody>
                  <a:tcPr/>
                </a:tc>
                <a:tc>
                  <a:txBody>
                    <a:bodyPr/>
                    <a:lstStyle/>
                    <a:p>
                      <a:pPr algn="ctr"/>
                      <a:r>
                        <a:rPr lang="tr-TR" dirty="0">
                          <a:latin typeface="Times New Roman" panose="02020603050405020304" pitchFamily="18" charset="0"/>
                          <a:cs typeface="Times New Roman" panose="02020603050405020304" pitchFamily="18" charset="0"/>
                        </a:rPr>
                        <a:t>200.000 TL</a:t>
                      </a:r>
                    </a:p>
                  </a:txBody>
                  <a:tcPr/>
                </a:tc>
                <a:tc>
                  <a:txBody>
                    <a:bodyPr/>
                    <a:lstStyle/>
                    <a:p>
                      <a:pPr algn="ctr"/>
                      <a:r>
                        <a:rPr lang="tr-TR" dirty="0">
                          <a:latin typeface="Times New Roman" panose="02020603050405020304" pitchFamily="18" charset="0"/>
                          <a:cs typeface="Times New Roman" panose="02020603050405020304" pitchFamily="18" charset="0"/>
                        </a:rPr>
                        <a:t>(200.000 TLx0,20*) = 40.000 TL</a:t>
                      </a:r>
                    </a:p>
                  </a:txBody>
                  <a:tcPr/>
                </a:tc>
                <a:tc>
                  <a:txBody>
                    <a:bodyPr/>
                    <a:lstStyle/>
                    <a:p>
                      <a:pPr algn="ctr"/>
                      <a:r>
                        <a:rPr lang="tr-TR" dirty="0">
                          <a:latin typeface="Times New Roman" panose="02020603050405020304" pitchFamily="18" charset="0"/>
                          <a:cs typeface="Times New Roman" panose="02020603050405020304" pitchFamily="18" charset="0"/>
                        </a:rPr>
                        <a:t>(160.000 TLx0,10**) = 16.000 TL</a:t>
                      </a:r>
                    </a:p>
                  </a:txBody>
                  <a:tcPr/>
                </a:tc>
                <a:extLst>
                  <a:ext uri="{0D108BD9-81ED-4DB2-BD59-A6C34878D82A}">
                    <a16:rowId xmlns:a16="http://schemas.microsoft.com/office/drawing/2014/main" val="3362711159"/>
                  </a:ext>
                </a:extLst>
              </a:tr>
              <a:tr h="370840">
                <a:tc>
                  <a:txBody>
                    <a:bodyPr/>
                    <a:lstStyle/>
                    <a:p>
                      <a:pPr algn="ctr"/>
                      <a:r>
                        <a:rPr lang="tr-TR" b="1" dirty="0">
                          <a:latin typeface="Times New Roman" panose="02020603050405020304" pitchFamily="18" charset="0"/>
                          <a:cs typeface="Times New Roman" panose="02020603050405020304" pitchFamily="18" charset="0"/>
                        </a:rPr>
                        <a:t>2-Geçmiş Yıl Karları</a:t>
                      </a:r>
                    </a:p>
                  </a:txBody>
                  <a:tcPr/>
                </a:tc>
                <a:tc>
                  <a:txBody>
                    <a:bodyPr/>
                    <a:lstStyle/>
                    <a:p>
                      <a:pPr algn="ctr"/>
                      <a:r>
                        <a:rPr lang="tr-TR" dirty="0">
                          <a:latin typeface="Times New Roman" panose="02020603050405020304" pitchFamily="18" charset="0"/>
                          <a:cs typeface="Times New Roman" panose="02020603050405020304" pitchFamily="18" charset="0"/>
                        </a:rPr>
                        <a:t>100.000 TL</a:t>
                      </a:r>
                    </a:p>
                  </a:txBody>
                  <a:tcPr/>
                </a:tc>
                <a:tc>
                  <a:txBody>
                    <a:bodyPr/>
                    <a:lstStyle/>
                    <a:p>
                      <a:pPr algn="ctr"/>
                      <a:endParaRPr lang="tr-TR"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latin typeface="Times New Roman" panose="02020603050405020304" pitchFamily="18" charset="0"/>
                          <a:cs typeface="Times New Roman" panose="02020603050405020304" pitchFamily="18" charset="0"/>
                        </a:rPr>
                        <a:t>(100.000 TLx0,10**) = 10.000 TL</a:t>
                      </a:r>
                    </a:p>
                  </a:txBody>
                  <a:tcPr/>
                </a:tc>
                <a:extLst>
                  <a:ext uri="{0D108BD9-81ED-4DB2-BD59-A6C34878D82A}">
                    <a16:rowId xmlns:a16="http://schemas.microsoft.com/office/drawing/2014/main" val="4119273565"/>
                  </a:ext>
                </a:extLst>
              </a:tr>
              <a:tr h="370840">
                <a:tc>
                  <a:txBody>
                    <a:bodyPr/>
                    <a:lstStyle/>
                    <a:p>
                      <a:pPr algn="ctr"/>
                      <a:r>
                        <a:rPr lang="tr-TR" b="1" dirty="0">
                          <a:latin typeface="Times New Roman" panose="02020603050405020304" pitchFamily="18" charset="0"/>
                          <a:cs typeface="Times New Roman" panose="02020603050405020304" pitchFamily="18" charset="0"/>
                        </a:rPr>
                        <a:t>3-Nakdi Sermaye</a:t>
                      </a:r>
                    </a:p>
                  </a:txBody>
                  <a:tcPr/>
                </a:tc>
                <a:tc>
                  <a:txBody>
                    <a:bodyPr/>
                    <a:lstStyle/>
                    <a:p>
                      <a:pPr algn="ctr"/>
                      <a:r>
                        <a:rPr lang="tr-TR" dirty="0">
                          <a:latin typeface="Times New Roman" panose="02020603050405020304" pitchFamily="18" charset="0"/>
                          <a:cs typeface="Times New Roman" panose="02020603050405020304" pitchFamily="18" charset="0"/>
                        </a:rPr>
                        <a:t>100.000 TL</a:t>
                      </a:r>
                    </a:p>
                  </a:txBody>
                  <a:tcPr/>
                </a:tc>
                <a:tc>
                  <a:txBody>
                    <a:bodyPr/>
                    <a:lstStyle/>
                    <a:p>
                      <a:pPr algn="ctr"/>
                      <a:endParaRPr lang="tr-TR" dirty="0">
                        <a:latin typeface="Times New Roman" panose="02020603050405020304" pitchFamily="18" charset="0"/>
                        <a:cs typeface="Times New Roman" panose="02020603050405020304" pitchFamily="18" charset="0"/>
                      </a:endParaRPr>
                    </a:p>
                  </a:txBody>
                  <a:tcPr/>
                </a:tc>
                <a:tc>
                  <a:txBody>
                    <a:bodyPr/>
                    <a:lstStyle/>
                    <a:p>
                      <a:pPr algn="ctr"/>
                      <a:endParaRPr lang="tr-T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4447971"/>
                  </a:ext>
                </a:extLst>
              </a:tr>
              <a:tr h="370840">
                <a:tc>
                  <a:txBody>
                    <a:bodyPr/>
                    <a:lstStyle/>
                    <a:p>
                      <a:pPr algn="ctr"/>
                      <a:r>
                        <a:rPr lang="tr-TR" b="1" dirty="0">
                          <a:latin typeface="Times New Roman" panose="02020603050405020304" pitchFamily="18" charset="0"/>
                          <a:cs typeface="Times New Roman" panose="02020603050405020304" pitchFamily="18" charset="0"/>
                        </a:rPr>
                        <a:t>TOPLAM</a:t>
                      </a:r>
                    </a:p>
                  </a:txBody>
                  <a:tcPr/>
                </a:tc>
                <a:tc>
                  <a:txBody>
                    <a:bodyPr/>
                    <a:lstStyle/>
                    <a:p>
                      <a:pPr algn="ctr"/>
                      <a:r>
                        <a:rPr lang="tr-TR" dirty="0">
                          <a:latin typeface="Times New Roman" panose="02020603050405020304" pitchFamily="18" charset="0"/>
                          <a:cs typeface="Times New Roman" panose="02020603050405020304" pitchFamily="18" charset="0"/>
                        </a:rPr>
                        <a:t>400.000 TL</a:t>
                      </a:r>
                    </a:p>
                  </a:txBody>
                  <a:tcPr/>
                </a:tc>
                <a:tc>
                  <a:txBody>
                    <a:bodyPr/>
                    <a:lstStyle/>
                    <a:p>
                      <a:pPr algn="ctr"/>
                      <a:r>
                        <a:rPr lang="tr-TR" dirty="0">
                          <a:latin typeface="Times New Roman" panose="02020603050405020304" pitchFamily="18" charset="0"/>
                          <a:cs typeface="Times New Roman" panose="02020603050405020304" pitchFamily="18" charset="0"/>
                        </a:rPr>
                        <a:t>40.000 TL</a:t>
                      </a:r>
                    </a:p>
                  </a:txBody>
                  <a:tcPr/>
                </a:tc>
                <a:tc>
                  <a:txBody>
                    <a:bodyPr/>
                    <a:lstStyle/>
                    <a:p>
                      <a:pPr algn="ctr"/>
                      <a:r>
                        <a:rPr lang="tr-TR" dirty="0">
                          <a:latin typeface="Times New Roman" panose="02020603050405020304" pitchFamily="18" charset="0"/>
                          <a:cs typeface="Times New Roman" panose="02020603050405020304" pitchFamily="18" charset="0"/>
                        </a:rPr>
                        <a:t>26.000 TL</a:t>
                      </a:r>
                    </a:p>
                  </a:txBody>
                  <a:tcPr/>
                </a:tc>
                <a:extLst>
                  <a:ext uri="{0D108BD9-81ED-4DB2-BD59-A6C34878D82A}">
                    <a16:rowId xmlns:a16="http://schemas.microsoft.com/office/drawing/2014/main" val="3329049559"/>
                  </a:ext>
                </a:extLst>
              </a:tr>
            </a:tbl>
          </a:graphicData>
        </a:graphic>
      </p:graphicFrame>
      <p:sp>
        <p:nvSpPr>
          <p:cNvPr id="3" name="Metin kutusu 2">
            <a:extLst>
              <a:ext uri="{FF2B5EF4-FFF2-40B4-BE49-F238E27FC236}">
                <a16:creationId xmlns:a16="http://schemas.microsoft.com/office/drawing/2014/main" id="{F4EC2496-C8BC-99C0-F800-9A7224226D10}"/>
              </a:ext>
            </a:extLst>
          </p:cNvPr>
          <p:cNvSpPr txBox="1"/>
          <p:nvPr/>
        </p:nvSpPr>
        <p:spPr>
          <a:xfrm>
            <a:off x="616226" y="4327259"/>
            <a:ext cx="10648121" cy="646331"/>
          </a:xfrm>
          <a:prstGeom prst="rect">
            <a:avLst/>
          </a:prstGeom>
          <a:solidFill>
            <a:schemeClr val="accent1">
              <a:lumMod val="20000"/>
              <a:lumOff val="80000"/>
            </a:schemeClr>
          </a:solidFill>
        </p:spPr>
        <p:txBody>
          <a:bodyPr wrap="square">
            <a:spAutoFit/>
          </a:bodyPr>
          <a:lstStyle/>
          <a:p>
            <a:r>
              <a:rPr lang="tr-TR" sz="1800" dirty="0">
                <a:latin typeface="Times New Roman" panose="02020603050405020304" pitchFamily="18" charset="0"/>
                <a:cs typeface="Times New Roman" panose="02020603050405020304" pitchFamily="18" charset="0"/>
              </a:rPr>
              <a:t>(*) 2023 yılında kurumlar vergisi oranının %20 olduğu varsayılmıştır. </a:t>
            </a:r>
          </a:p>
          <a:p>
            <a:r>
              <a:rPr lang="tr-TR" sz="1800" dirty="0">
                <a:latin typeface="Times New Roman" panose="02020603050405020304" pitchFamily="18" charset="0"/>
                <a:cs typeface="Times New Roman" panose="02020603050405020304" pitchFamily="18" charset="0"/>
              </a:rPr>
              <a:t>(**) 2023 yılında kar dağıtımına bağlı vergi kesintisi oranının %10 ve ortakların gerçek kişi olduğu varsayılmıştır</a:t>
            </a:r>
          </a:p>
        </p:txBody>
      </p:sp>
      <p:sp>
        <p:nvSpPr>
          <p:cNvPr id="4" name="Slayt Numarası Yer Tutucusu 3">
            <a:extLst>
              <a:ext uri="{FF2B5EF4-FFF2-40B4-BE49-F238E27FC236}">
                <a16:creationId xmlns:a16="http://schemas.microsoft.com/office/drawing/2014/main" id="{DA002368-2117-4B0C-21E7-74EAC1983EB6}"/>
              </a:ext>
            </a:extLst>
          </p:cNvPr>
          <p:cNvSpPr>
            <a:spLocks noGrp="1"/>
          </p:cNvSpPr>
          <p:nvPr>
            <p:ph type="sldNum" sz="quarter" idx="12"/>
          </p:nvPr>
        </p:nvSpPr>
        <p:spPr/>
        <p:txBody>
          <a:bodyPr/>
          <a:lstStyle/>
          <a:p>
            <a:fld id="{2CEB5BB1-9E20-481F-B7EE-B089C484B85F}" type="slidenum">
              <a:rPr lang="tr-TR" smtClean="0"/>
              <a:t>155</a:t>
            </a:fld>
            <a:endParaRPr lang="tr-TR" dirty="0"/>
          </a:p>
        </p:txBody>
      </p:sp>
      <p:sp>
        <p:nvSpPr>
          <p:cNvPr id="5" name="Blok Yay 4">
            <a:extLst>
              <a:ext uri="{FF2B5EF4-FFF2-40B4-BE49-F238E27FC236}">
                <a16:creationId xmlns:a16="http://schemas.microsoft.com/office/drawing/2014/main" id="{69229C13-4D84-52BB-53C7-4FA903EB6CE5}"/>
              </a:ext>
            </a:extLst>
          </p:cNvPr>
          <p:cNvSpPr/>
          <p:nvPr/>
        </p:nvSpPr>
        <p:spPr>
          <a:xfrm rot="10800000">
            <a:off x="7718276" y="3583084"/>
            <a:ext cx="2108443" cy="267227"/>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a:extLst>
              <a:ext uri="{FF2B5EF4-FFF2-40B4-BE49-F238E27FC236}">
                <a16:creationId xmlns:a16="http://schemas.microsoft.com/office/drawing/2014/main" id="{074B5485-10B3-64FC-13A1-2A15639F1785}"/>
              </a:ext>
            </a:extLst>
          </p:cNvPr>
          <p:cNvSpPr/>
          <p:nvPr/>
        </p:nvSpPr>
        <p:spPr>
          <a:xfrm>
            <a:off x="7970807" y="3850312"/>
            <a:ext cx="1535502" cy="3531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66.000</a:t>
            </a:r>
          </a:p>
        </p:txBody>
      </p:sp>
    </p:spTree>
    <p:extLst>
      <p:ext uri="{BB962C8B-B14F-4D97-AF65-F5344CB8AC3E}">
        <p14:creationId xmlns:p14="http://schemas.microsoft.com/office/powerpoint/2010/main" val="36393959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82DEBC-42C9-0CA1-507C-5A1936183353}"/>
              </a:ext>
            </a:extLst>
          </p:cNvPr>
          <p:cNvSpPr>
            <a:spLocks noGrp="1"/>
          </p:cNvSpPr>
          <p:nvPr>
            <p:ph type="title"/>
          </p:nvPr>
        </p:nvSpPr>
        <p:spPr>
          <a:xfrm>
            <a:off x="513733" y="862641"/>
            <a:ext cx="11127659" cy="819510"/>
          </a:xfrm>
          <a:solidFill>
            <a:schemeClr val="accent2">
              <a:lumMod val="20000"/>
              <a:lumOff val="80000"/>
            </a:schemeClr>
          </a:solidFill>
        </p:spPr>
        <p:txBody>
          <a:bodyPr>
            <a:normAutofit fontScale="90000"/>
          </a:bodyPr>
          <a:lstStyle/>
          <a:p>
            <a:pPr algn="ct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Öz Sermaye Unsurlarının Sermayeye İlave Edilme Tarihine Göre Sermaye Azaltımındaki Öncelik Durumu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82F3E373-D131-75DA-4A59-D54187726EA1}"/>
              </a:ext>
            </a:extLst>
          </p:cNvPr>
          <p:cNvSpPr>
            <a:spLocks noGrp="1"/>
          </p:cNvSpPr>
          <p:nvPr>
            <p:ph idx="1"/>
          </p:nvPr>
        </p:nvSpPr>
        <p:spPr>
          <a:xfrm>
            <a:off x="513733" y="2268076"/>
            <a:ext cx="11127659" cy="3106181"/>
          </a:xfrm>
        </p:spPr>
        <p:txBody>
          <a:bodyPr/>
          <a:lstStyle/>
          <a:p>
            <a:pPr algn="just"/>
            <a:r>
              <a:rPr lang="tr-TR" b="1" dirty="0">
                <a:latin typeface="Times New Roman" panose="02020603050405020304" pitchFamily="18" charset="0"/>
                <a:cs typeface="Times New Roman" panose="02020603050405020304" pitchFamily="18" charset="0"/>
              </a:rPr>
              <a:t>BAZILARININ BEŞ TAM YILLIK SÜREYİ AŞMASI </a:t>
            </a:r>
          </a:p>
          <a:p>
            <a:pPr algn="just"/>
            <a:r>
              <a:rPr lang="tr-TR" b="1" dirty="0">
                <a:latin typeface="Times New Roman" panose="02020603050405020304" pitchFamily="18" charset="0"/>
                <a:cs typeface="Times New Roman" panose="02020603050405020304" pitchFamily="18" charset="0"/>
              </a:rPr>
              <a:t>BAZILARININ İSE BU SÜREYİ AŞMAMASI </a:t>
            </a:r>
            <a:r>
              <a:rPr lang="tr-TR" dirty="0">
                <a:latin typeface="Times New Roman" panose="02020603050405020304" pitchFamily="18" charset="0"/>
                <a:cs typeface="Times New Roman" panose="02020603050405020304" pitchFamily="18" charset="0"/>
              </a:rPr>
              <a:t>söz konusu olabilmektedir. Bu durumda, sermayeye ilave edilen öz sermaye unsurlarından </a:t>
            </a:r>
          </a:p>
          <a:p>
            <a:pPr algn="just"/>
            <a:r>
              <a:rPr lang="tr-TR" b="1" u="sng" dirty="0">
                <a:highlight>
                  <a:srgbClr val="00FF00"/>
                </a:highlight>
                <a:latin typeface="Times New Roman" panose="02020603050405020304" pitchFamily="18" charset="0"/>
                <a:cs typeface="Times New Roman" panose="02020603050405020304" pitchFamily="18" charset="0"/>
              </a:rPr>
              <a:t>ÖNCELİKLE SERMAYEYE EKLENME TARİHİ BEŞ TAM YILI GEÇMEMİŞ OLAN UNSURLARIN SERMAYEDEN AZALTILDIĞI KABUL EDİLECEKTİR. </a:t>
            </a:r>
          </a:p>
        </p:txBody>
      </p:sp>
      <p:sp>
        <p:nvSpPr>
          <p:cNvPr id="4" name="Slayt Numarası Yer Tutucusu 3">
            <a:extLst>
              <a:ext uri="{FF2B5EF4-FFF2-40B4-BE49-F238E27FC236}">
                <a16:creationId xmlns:a16="http://schemas.microsoft.com/office/drawing/2014/main" id="{31AC03E4-B836-C0C2-EF8D-8F97E6F9B233}"/>
              </a:ext>
            </a:extLst>
          </p:cNvPr>
          <p:cNvSpPr>
            <a:spLocks noGrp="1"/>
          </p:cNvSpPr>
          <p:nvPr>
            <p:ph type="sldNum" sz="quarter" idx="12"/>
          </p:nvPr>
        </p:nvSpPr>
        <p:spPr/>
        <p:txBody>
          <a:bodyPr/>
          <a:lstStyle/>
          <a:p>
            <a:fld id="{2CEB5BB1-9E20-481F-B7EE-B089C484B85F}" type="slidenum">
              <a:rPr lang="tr-TR" smtClean="0"/>
              <a:t>156</a:t>
            </a:fld>
            <a:endParaRPr lang="tr-TR" dirty="0"/>
          </a:p>
        </p:txBody>
      </p:sp>
    </p:spTree>
    <p:extLst>
      <p:ext uri="{BB962C8B-B14F-4D97-AF65-F5344CB8AC3E}">
        <p14:creationId xmlns:p14="http://schemas.microsoft.com/office/powerpoint/2010/main" val="17923809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AA2769-B921-67AF-6D72-509661847B62}"/>
              </a:ext>
            </a:extLst>
          </p:cNvPr>
          <p:cNvSpPr>
            <a:spLocks noGrp="1"/>
          </p:cNvSpPr>
          <p:nvPr>
            <p:ph type="title"/>
          </p:nvPr>
        </p:nvSpPr>
        <p:spPr>
          <a:xfrm>
            <a:off x="165340" y="64607"/>
            <a:ext cx="11861320" cy="428505"/>
          </a:xfrm>
          <a:solidFill>
            <a:schemeClr val="accent2">
              <a:lumMod val="20000"/>
              <a:lumOff val="80000"/>
            </a:schemeClr>
          </a:solidFill>
        </p:spPr>
        <p:txBody>
          <a:bodyPr>
            <a:normAutofit fontScale="90000"/>
          </a:bodyPr>
          <a:lstStyle/>
          <a:p>
            <a:pPr algn="ctr"/>
            <a:r>
              <a:rPr lang="tr-TR" sz="3600" b="1" dirty="0">
                <a:latin typeface="Times New Roman" panose="02020603050405020304" pitchFamily="18" charset="0"/>
                <a:cs typeface="Times New Roman" panose="02020603050405020304" pitchFamily="18" charset="0"/>
              </a:rPr>
              <a:t>Geçmiş Yıl Zararlarının Mahsubu Suretiyle Sermaye Azaltımı </a:t>
            </a:r>
            <a:endParaRPr lang="tr-TR" sz="36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235E2F80-A8DF-745D-CDDD-DC13CD9F83A9}"/>
              </a:ext>
            </a:extLst>
          </p:cNvPr>
          <p:cNvSpPr>
            <a:spLocks noGrp="1"/>
          </p:cNvSpPr>
          <p:nvPr>
            <p:ph idx="1"/>
          </p:nvPr>
        </p:nvSpPr>
        <p:spPr>
          <a:xfrm>
            <a:off x="165340" y="542055"/>
            <a:ext cx="11861320" cy="6179420"/>
          </a:xfrm>
          <a:solidFill>
            <a:schemeClr val="tx2">
              <a:lumMod val="10000"/>
              <a:lumOff val="90000"/>
            </a:schemeClr>
          </a:solidFill>
        </p:spPr>
        <p:txBody>
          <a:bodyPr>
            <a:noAutofit/>
          </a:bodyPr>
          <a:lstStyle/>
          <a:p>
            <a:pPr algn="just">
              <a:lnSpc>
                <a:spcPct val="120000"/>
              </a:lnSpc>
            </a:pPr>
            <a:r>
              <a:rPr lang="tr-TR" sz="2300" dirty="0">
                <a:latin typeface="Times New Roman" panose="02020603050405020304" pitchFamily="18" charset="0"/>
                <a:cs typeface="Times New Roman" panose="02020603050405020304" pitchFamily="18" charset="0"/>
              </a:rPr>
              <a:t>Geçmiş yıl zararları nedeniyle bilançoda oluşan açığın kapatılmasına ilişkin hükümler esas itibarıyla 6102 sayılı </a:t>
            </a:r>
            <a:r>
              <a:rPr lang="tr-TR" sz="2300" b="1" u="sng" dirty="0">
                <a:highlight>
                  <a:srgbClr val="00FFFF"/>
                </a:highlight>
                <a:latin typeface="Times New Roman" panose="02020603050405020304" pitchFamily="18" charset="0"/>
                <a:cs typeface="Times New Roman" panose="02020603050405020304" pitchFamily="18" charset="0"/>
              </a:rPr>
              <a:t>Türk Ticaret Kanununda düzenlenmektedir. </a:t>
            </a:r>
          </a:p>
          <a:p>
            <a:pPr algn="just">
              <a:lnSpc>
                <a:spcPct val="120000"/>
              </a:lnSpc>
            </a:pPr>
            <a:r>
              <a:rPr lang="tr-TR" sz="2300" dirty="0">
                <a:latin typeface="Times New Roman" panose="02020603050405020304" pitchFamily="18" charset="0"/>
                <a:cs typeface="Times New Roman" panose="02020603050405020304" pitchFamily="18" charset="0"/>
              </a:rPr>
              <a:t>Geçmiş yıl zararlarının mahsubu suretiyle sermaye azaltılması durumunda, bu şekilde azaltıma konu edilen sermaye unsurları, yukarıdaki bölümünde yapılan açıklamalara göre tespit edilecektir. </a:t>
            </a:r>
            <a:r>
              <a:rPr lang="tr-TR" sz="2300" b="1" u="sng" dirty="0">
                <a:highlight>
                  <a:srgbClr val="00FFFF"/>
                </a:highlight>
                <a:latin typeface="Times New Roman" panose="02020603050405020304" pitchFamily="18" charset="0"/>
                <a:cs typeface="Times New Roman" panose="02020603050405020304" pitchFamily="18" charset="0"/>
              </a:rPr>
              <a:t>Ancak, geçmiş yıl zararlarının sermayeye mahsup edilmesi işleminde Kanunun 32/B maddesi hükmüne göre ortaklara NAKDEN VEYA HESABEN YAPILMIŞ BİR ÖDEME SÖZ KONUSU OLMADIĞINDAN, bu mahsup işlemi </a:t>
            </a:r>
            <a:r>
              <a:rPr lang="tr-TR" sz="2300" b="1" u="sng" dirty="0">
                <a:highlight>
                  <a:srgbClr val="FFFF00"/>
                </a:highlight>
                <a:latin typeface="Times New Roman" panose="02020603050405020304" pitchFamily="18" charset="0"/>
                <a:cs typeface="Times New Roman" panose="02020603050405020304" pitchFamily="18" charset="0"/>
              </a:rPr>
              <a:t>kar payı dağıtımı/ana merkeze aktarılan tutar olarak değerlendirilmeyecek ve azaltıma konu edilen sermaye unsurları üzerinden vergi kesintisi yapılmayacaktır. </a:t>
            </a:r>
          </a:p>
          <a:p>
            <a:pPr algn="just">
              <a:lnSpc>
                <a:spcPct val="120000"/>
              </a:lnSpc>
            </a:pPr>
            <a:r>
              <a:rPr lang="tr-TR" sz="2300" dirty="0">
                <a:latin typeface="Times New Roman" panose="02020603050405020304" pitchFamily="18" charset="0"/>
                <a:cs typeface="Times New Roman" panose="02020603050405020304" pitchFamily="18" charset="0"/>
              </a:rPr>
              <a:t>Bununla birlikte, </a:t>
            </a:r>
            <a:r>
              <a:rPr lang="tr-TR" sz="2300" b="1" u="sng" dirty="0">
                <a:latin typeface="Times New Roman" panose="02020603050405020304" pitchFamily="18" charset="0"/>
                <a:cs typeface="Times New Roman" panose="02020603050405020304" pitchFamily="18" charset="0"/>
              </a:rPr>
              <a:t>GEÇMİŞ YIL ZARARLARININ </a:t>
            </a:r>
            <a:r>
              <a:rPr lang="tr-TR" sz="2300" dirty="0">
                <a:latin typeface="Times New Roman" panose="02020603050405020304" pitchFamily="18" charset="0"/>
                <a:cs typeface="Times New Roman" panose="02020603050405020304" pitchFamily="18" charset="0"/>
              </a:rPr>
              <a:t>sermaye azaltımı suretiyle mahsubunda, sermayeye eklenen öz sermaye kalemlerinin içerisinde sermaye azaltımı esnasında </a:t>
            </a:r>
            <a:r>
              <a:rPr lang="tr-TR" sz="2300" b="1" dirty="0">
                <a:latin typeface="Times New Roman" panose="02020603050405020304" pitchFamily="18" charset="0"/>
                <a:cs typeface="Times New Roman" panose="02020603050405020304" pitchFamily="18" charset="0"/>
              </a:rPr>
              <a:t>KURUMLAR VERGİSİNE TABİ TUTULMASI GEREKEN BİR UNSUR OLMASI HALİNDE</a:t>
            </a:r>
            <a:r>
              <a:rPr lang="tr-TR" sz="2300" dirty="0">
                <a:latin typeface="Times New Roman" panose="02020603050405020304" pitchFamily="18" charset="0"/>
                <a:cs typeface="Times New Roman" panose="02020603050405020304" pitchFamily="18" charset="0"/>
              </a:rPr>
              <a:t>, </a:t>
            </a:r>
            <a:r>
              <a:rPr lang="tr-TR" sz="2300" b="1" dirty="0">
                <a:latin typeface="Times New Roman" panose="02020603050405020304" pitchFamily="18" charset="0"/>
                <a:cs typeface="Times New Roman" panose="02020603050405020304" pitchFamily="18" charset="0"/>
              </a:rPr>
              <a:t>azaltıma konu edilen tutarın tespitinde yukarıda yapılan açıklamalar dikkate alınmak suretiyle vergileme yapılacaktır. </a:t>
            </a:r>
          </a:p>
        </p:txBody>
      </p:sp>
      <p:sp>
        <p:nvSpPr>
          <p:cNvPr id="4" name="Slayt Numarası Yer Tutucusu 3">
            <a:extLst>
              <a:ext uri="{FF2B5EF4-FFF2-40B4-BE49-F238E27FC236}">
                <a16:creationId xmlns:a16="http://schemas.microsoft.com/office/drawing/2014/main" id="{EA08D638-4AB4-7BD0-4F02-8F188D20B296}"/>
              </a:ext>
            </a:extLst>
          </p:cNvPr>
          <p:cNvSpPr>
            <a:spLocks noGrp="1"/>
          </p:cNvSpPr>
          <p:nvPr>
            <p:ph type="sldNum" sz="quarter" idx="12"/>
          </p:nvPr>
        </p:nvSpPr>
        <p:spPr/>
        <p:txBody>
          <a:bodyPr/>
          <a:lstStyle/>
          <a:p>
            <a:fld id="{2CEB5BB1-9E20-481F-B7EE-B089C484B85F}" type="slidenum">
              <a:rPr lang="tr-TR" smtClean="0"/>
              <a:t>157</a:t>
            </a:fld>
            <a:endParaRPr lang="tr-TR" dirty="0"/>
          </a:p>
        </p:txBody>
      </p:sp>
    </p:spTree>
    <p:extLst>
      <p:ext uri="{BB962C8B-B14F-4D97-AF65-F5344CB8AC3E}">
        <p14:creationId xmlns:p14="http://schemas.microsoft.com/office/powerpoint/2010/main" val="7019310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E3C2D4-63A2-C333-8503-DBF58B66C482}"/>
              </a:ext>
            </a:extLst>
          </p:cNvPr>
          <p:cNvSpPr>
            <a:spLocks noGrp="1"/>
          </p:cNvSpPr>
          <p:nvPr>
            <p:ph type="title"/>
          </p:nvPr>
        </p:nvSpPr>
        <p:spPr>
          <a:xfrm>
            <a:off x="517582" y="1004194"/>
            <a:ext cx="11093571" cy="450287"/>
          </a:xfrm>
          <a:solidFill>
            <a:schemeClr val="tx2">
              <a:lumMod val="10000"/>
              <a:lumOff val="90000"/>
            </a:schemeClr>
          </a:solidFill>
        </p:spPr>
        <p:txBody>
          <a:bodyPr>
            <a:noAutofit/>
          </a:bodyPr>
          <a:lstStyle/>
          <a:p>
            <a:pPr algn="ctr"/>
            <a:r>
              <a:rPr lang="tr-TR" sz="3200" b="1" dirty="0">
                <a:latin typeface="Times New Roman" panose="02020603050405020304" pitchFamily="18" charset="0"/>
                <a:cs typeface="Times New Roman" panose="02020603050405020304" pitchFamily="18" charset="0"/>
              </a:rPr>
              <a:t>Devir ve Bölünme İşlemleri Nedeniyle Sermaye Azaltılması </a:t>
            </a: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D10F1E6-946A-8E3E-4F3E-D9C4A4A53DAE}"/>
              </a:ext>
            </a:extLst>
          </p:cNvPr>
          <p:cNvSpPr>
            <a:spLocks noGrp="1"/>
          </p:cNvSpPr>
          <p:nvPr>
            <p:ph idx="1"/>
          </p:nvPr>
        </p:nvSpPr>
        <p:spPr>
          <a:xfrm>
            <a:off x="517583" y="2026557"/>
            <a:ext cx="11093572" cy="3399458"/>
          </a:xfrm>
          <a:solidFill>
            <a:schemeClr val="accent2">
              <a:lumMod val="20000"/>
              <a:lumOff val="80000"/>
            </a:schemeClr>
          </a:solidFill>
        </p:spPr>
        <p:txBody>
          <a:bodyPr>
            <a:noAutofit/>
          </a:bodyPr>
          <a:lstStyle/>
          <a:p>
            <a:pPr algn="just">
              <a:lnSpc>
                <a:spcPct val="100000"/>
              </a:lnSpc>
            </a:pPr>
            <a:r>
              <a:rPr lang="tr-TR" dirty="0">
                <a:latin typeface="Times New Roman" panose="02020603050405020304" pitchFamily="18" charset="0"/>
                <a:cs typeface="Times New Roman" panose="02020603050405020304" pitchFamily="18" charset="0"/>
              </a:rPr>
              <a:t>Kurumlar Vergisi Kanununun 19 uncu maddesinin </a:t>
            </a:r>
            <a:r>
              <a:rPr lang="tr-TR" b="1" dirty="0">
                <a:highlight>
                  <a:srgbClr val="00FFFF"/>
                </a:highlight>
                <a:latin typeface="Times New Roman" panose="02020603050405020304" pitchFamily="18" charset="0"/>
                <a:cs typeface="Times New Roman" panose="02020603050405020304" pitchFamily="18" charset="0"/>
              </a:rPr>
              <a:t>birinci ve ikinci fıkralarında devre ilişkin hükümlere yer verilmiş olup, aynı maddenin üçüncü fıkrasının (a) ve (b) bentlerinde de tam bölünme ve kısmi bölünme olarak kabul edilen işlemler tanımlanmıştır. </a:t>
            </a:r>
            <a:r>
              <a:rPr lang="tr-TR" b="1" dirty="0">
                <a:highlight>
                  <a:srgbClr val="FFFF00"/>
                </a:highlight>
                <a:latin typeface="Times New Roman" panose="02020603050405020304" pitchFamily="18" charset="0"/>
                <a:cs typeface="Times New Roman" panose="02020603050405020304" pitchFamily="18" charset="0"/>
              </a:rPr>
              <a:t>Kanunun 20 </a:t>
            </a:r>
            <a:r>
              <a:rPr lang="tr-TR" b="1" dirty="0" err="1">
                <a:highlight>
                  <a:srgbClr val="FFFF00"/>
                </a:highlight>
                <a:latin typeface="Times New Roman" panose="02020603050405020304" pitchFamily="18" charset="0"/>
                <a:cs typeface="Times New Roman" panose="02020603050405020304" pitchFamily="18" charset="0"/>
              </a:rPr>
              <a:t>nci</a:t>
            </a:r>
            <a:r>
              <a:rPr lang="tr-TR" b="1" dirty="0">
                <a:highlight>
                  <a:srgbClr val="FFFF00"/>
                </a:highlight>
                <a:latin typeface="Times New Roman" panose="02020603050405020304" pitchFamily="18" charset="0"/>
                <a:cs typeface="Times New Roman" panose="02020603050405020304" pitchFamily="18" charset="0"/>
              </a:rPr>
              <a:t> maddesinde ise 19 uncu madde kapsamında yapılan işlemler nedeniyle doğan karların hesaplanmayacağı ve vergilendirilmeyeceği hüküm altına alınmıştır. </a:t>
            </a:r>
          </a:p>
        </p:txBody>
      </p:sp>
      <p:sp>
        <p:nvSpPr>
          <p:cNvPr id="4" name="Slayt Numarası Yer Tutucusu 3">
            <a:extLst>
              <a:ext uri="{FF2B5EF4-FFF2-40B4-BE49-F238E27FC236}">
                <a16:creationId xmlns:a16="http://schemas.microsoft.com/office/drawing/2014/main" id="{544BC43C-C571-A7C8-034E-9C37CDE4CB2F}"/>
              </a:ext>
            </a:extLst>
          </p:cNvPr>
          <p:cNvSpPr>
            <a:spLocks noGrp="1"/>
          </p:cNvSpPr>
          <p:nvPr>
            <p:ph type="sldNum" sz="quarter" idx="12"/>
          </p:nvPr>
        </p:nvSpPr>
        <p:spPr/>
        <p:txBody>
          <a:bodyPr/>
          <a:lstStyle/>
          <a:p>
            <a:fld id="{2CEB5BB1-9E20-481F-B7EE-B089C484B85F}" type="slidenum">
              <a:rPr lang="tr-TR" smtClean="0"/>
              <a:t>158</a:t>
            </a:fld>
            <a:endParaRPr lang="tr-TR" dirty="0"/>
          </a:p>
        </p:txBody>
      </p:sp>
    </p:spTree>
    <p:extLst>
      <p:ext uri="{BB962C8B-B14F-4D97-AF65-F5344CB8AC3E}">
        <p14:creationId xmlns:p14="http://schemas.microsoft.com/office/powerpoint/2010/main" val="20068938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EDDCB2-5D54-31B0-0CF8-6C1E4DD0F727}"/>
              </a:ext>
            </a:extLst>
          </p:cNvPr>
          <p:cNvSpPr>
            <a:spLocks noGrp="1"/>
          </p:cNvSpPr>
          <p:nvPr>
            <p:ph type="title"/>
          </p:nvPr>
        </p:nvSpPr>
        <p:spPr>
          <a:xfrm>
            <a:off x="226241" y="136525"/>
            <a:ext cx="11613823" cy="495568"/>
          </a:xfrm>
          <a:solidFill>
            <a:schemeClr val="accent2">
              <a:lumMod val="20000"/>
              <a:lumOff val="80000"/>
            </a:schemeClr>
          </a:solidFill>
        </p:spPr>
        <p:txBody>
          <a:bodyPr>
            <a:normAutofit/>
          </a:bodyPr>
          <a:lstStyle/>
          <a:p>
            <a:pPr algn="ctr"/>
            <a:r>
              <a:rPr lang="tr-TR" sz="2800" b="1" dirty="0">
                <a:latin typeface="Times New Roman" panose="02020603050405020304" pitchFamily="18" charset="0"/>
                <a:cs typeface="Times New Roman" panose="02020603050405020304" pitchFamily="18" charset="0"/>
              </a:rPr>
              <a:t>Devir İşlemleri Sonrasında Yapılan Sermaye Azaltımı </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43E641A-FE33-94DB-B75E-705504F19042}"/>
              </a:ext>
            </a:extLst>
          </p:cNvPr>
          <p:cNvSpPr>
            <a:spLocks noGrp="1"/>
          </p:cNvSpPr>
          <p:nvPr>
            <p:ph idx="1"/>
          </p:nvPr>
        </p:nvSpPr>
        <p:spPr>
          <a:xfrm>
            <a:off x="226242" y="783405"/>
            <a:ext cx="11613823" cy="5938069"/>
          </a:xfrm>
          <a:solidFill>
            <a:schemeClr val="tx2">
              <a:lumMod val="10000"/>
              <a:lumOff val="90000"/>
            </a:schemeClr>
          </a:solidFill>
        </p:spPr>
        <p:txBody>
          <a:bodyPr>
            <a:normAutofit fontScale="92500"/>
          </a:bodyPr>
          <a:lstStyle/>
          <a:p>
            <a:pPr algn="just"/>
            <a:r>
              <a:rPr lang="tr-TR" b="1" u="sng" dirty="0">
                <a:latin typeface="Times New Roman" panose="02020603050405020304" pitchFamily="18" charset="0"/>
                <a:cs typeface="Times New Roman" panose="02020603050405020304" pitchFamily="18" charset="0"/>
              </a:rPr>
              <a:t>Kurumlar Vergisi Kanununun 19 uncu maddesi kapsamında yapılan devir işlemlerinde,</a:t>
            </a:r>
            <a:r>
              <a:rPr lang="tr-TR" dirty="0">
                <a:latin typeface="Times New Roman" panose="02020603050405020304" pitchFamily="18" charset="0"/>
                <a:cs typeface="Times New Roman" panose="02020603050405020304" pitchFamily="18" charset="0"/>
              </a:rPr>
              <a:t> devir olunan şirketin bilançosundaki hesapların </a:t>
            </a:r>
            <a:r>
              <a:rPr lang="tr-TR" b="1" u="sng" dirty="0">
                <a:latin typeface="Times New Roman" panose="02020603050405020304" pitchFamily="18" charset="0"/>
                <a:cs typeface="Times New Roman" panose="02020603050405020304" pitchFamily="18" charset="0"/>
              </a:rPr>
              <a:t>kayıtlı değerler</a:t>
            </a:r>
            <a:r>
              <a:rPr lang="tr-TR" dirty="0">
                <a:latin typeface="Times New Roman" panose="02020603050405020304" pitchFamily="18" charset="0"/>
                <a:cs typeface="Times New Roman" panose="02020603050405020304" pitchFamily="18" charset="0"/>
              </a:rPr>
              <a:t> üzerinden ve kül halinde devralan şirketin bilançosuna geçirilmesi ve sermayeye ilave edilmiş olan öz kaynak kalemlerinin de </a:t>
            </a:r>
            <a:r>
              <a:rPr lang="tr-TR" b="1" dirty="0">
                <a:highlight>
                  <a:srgbClr val="00FF00"/>
                </a:highlight>
                <a:latin typeface="Times New Roman" panose="02020603050405020304" pitchFamily="18" charset="0"/>
                <a:cs typeface="Times New Roman" panose="02020603050405020304" pitchFamily="18" charset="0"/>
              </a:rPr>
              <a:t>DEVRALAN</a:t>
            </a:r>
            <a:r>
              <a:rPr lang="tr-TR" dirty="0">
                <a:latin typeface="Times New Roman" panose="02020603050405020304" pitchFamily="18" charset="0"/>
                <a:cs typeface="Times New Roman" panose="02020603050405020304" pitchFamily="18" charset="0"/>
              </a:rPr>
              <a:t> şirketin sermayesinin </a:t>
            </a:r>
            <a:r>
              <a:rPr lang="tr-TR" b="1" u="sng" dirty="0">
                <a:highlight>
                  <a:srgbClr val="FFFF00"/>
                </a:highlight>
                <a:latin typeface="Times New Roman" panose="02020603050405020304" pitchFamily="18" charset="0"/>
                <a:cs typeface="Times New Roman" panose="02020603050405020304" pitchFamily="18" charset="0"/>
              </a:rPr>
              <a:t>ALT HESAPLARINDA İZLENMESİ GEREKMEKTEDİR. </a:t>
            </a:r>
          </a:p>
          <a:p>
            <a:pPr algn="just"/>
            <a:r>
              <a:rPr lang="tr-TR" dirty="0">
                <a:latin typeface="Times New Roman" panose="02020603050405020304" pitchFamily="18" charset="0"/>
                <a:cs typeface="Times New Roman" panose="02020603050405020304" pitchFamily="18" charset="0"/>
              </a:rPr>
              <a:t>Devir işlemleri kapsamında şirket sermayesinden devrolunan unsurlar </a:t>
            </a:r>
            <a:r>
              <a:rPr lang="tr-TR" b="1" u="sng" dirty="0">
                <a:latin typeface="Times New Roman" panose="02020603050405020304" pitchFamily="18" charset="0"/>
                <a:cs typeface="Times New Roman" panose="02020603050405020304" pitchFamily="18" charset="0"/>
              </a:rPr>
              <a:t>BU AŞAMADA KURUMLAR VERGİSİNE </a:t>
            </a:r>
            <a:r>
              <a:rPr lang="tr-TR" dirty="0">
                <a:latin typeface="Times New Roman" panose="02020603050405020304" pitchFamily="18" charset="0"/>
                <a:cs typeface="Times New Roman" panose="02020603050405020304" pitchFamily="18" charset="0"/>
              </a:rPr>
              <a:t>ve/veya vergi kesintisine tabi tutulmayacaktır. </a:t>
            </a:r>
          </a:p>
          <a:p>
            <a:pPr algn="just"/>
            <a:r>
              <a:rPr lang="tr-TR" b="1" u="sng" dirty="0">
                <a:highlight>
                  <a:srgbClr val="FFFF00"/>
                </a:highlight>
                <a:latin typeface="Times New Roman" panose="02020603050405020304" pitchFamily="18" charset="0"/>
                <a:cs typeface="Times New Roman" panose="02020603050405020304" pitchFamily="18" charset="0"/>
              </a:rPr>
              <a:t>Ancak, ilerleyen dönemlerde söz konusu sermaye unsurlarını </a:t>
            </a:r>
            <a:r>
              <a:rPr lang="tr-TR" b="1" u="sng" dirty="0">
                <a:highlight>
                  <a:srgbClr val="00FFFF"/>
                </a:highlight>
                <a:latin typeface="Times New Roman" panose="02020603050405020304" pitchFamily="18" charset="0"/>
                <a:cs typeface="Times New Roman" panose="02020603050405020304" pitchFamily="18" charset="0"/>
              </a:rPr>
              <a:t>DEVRALAN</a:t>
            </a:r>
            <a:r>
              <a:rPr lang="tr-TR" b="1" u="sng" dirty="0">
                <a:highlight>
                  <a:srgbClr val="FFFF00"/>
                </a:highlight>
                <a:latin typeface="Times New Roman" panose="02020603050405020304" pitchFamily="18" charset="0"/>
                <a:cs typeface="Times New Roman" panose="02020603050405020304" pitchFamily="18" charset="0"/>
              </a:rPr>
              <a:t> şirkette sermaye </a:t>
            </a:r>
            <a:r>
              <a:rPr lang="tr-TR" b="1" u="sng" dirty="0">
                <a:highlight>
                  <a:srgbClr val="00FFFF"/>
                </a:highlight>
                <a:latin typeface="Times New Roman" panose="02020603050405020304" pitchFamily="18" charset="0"/>
                <a:cs typeface="Times New Roman" panose="02020603050405020304" pitchFamily="18" charset="0"/>
              </a:rPr>
              <a:t>azaltımına</a:t>
            </a:r>
            <a:r>
              <a:rPr lang="tr-TR" b="1" u="sng" dirty="0">
                <a:highlight>
                  <a:srgbClr val="FFFF00"/>
                </a:highlight>
                <a:latin typeface="Times New Roman" panose="02020603050405020304" pitchFamily="18" charset="0"/>
                <a:cs typeface="Times New Roman" panose="02020603050405020304" pitchFamily="18" charset="0"/>
              </a:rPr>
              <a:t> gidilmesi halinde, azaltılan sermaye unsurlarının niteliğine göre önceki bölümlerde yapılan açıklamalar çerçevesinde vergileme yapılması gerekmektedir. Bu durumda, Kanunun 32/B maddesinde hüküm altına alınan beş tam yıllık sürenin tespitinde, </a:t>
            </a:r>
            <a:r>
              <a:rPr lang="tr-TR" b="1" u="sng" dirty="0">
                <a:highlight>
                  <a:srgbClr val="00FFFF"/>
                </a:highlight>
                <a:latin typeface="Times New Roman" panose="02020603050405020304" pitchFamily="18" charset="0"/>
                <a:cs typeface="Times New Roman" panose="02020603050405020304" pitchFamily="18" charset="0"/>
              </a:rPr>
              <a:t>sermaye unsurlarının DEVREDEN ŞİRKETİN SERMAYESİNDE KALDIĞI SÜRELER </a:t>
            </a:r>
            <a:r>
              <a:rPr lang="tr-TR" b="1" u="sng" dirty="0">
                <a:highlight>
                  <a:srgbClr val="FFFF00"/>
                </a:highlight>
                <a:latin typeface="Times New Roman" panose="02020603050405020304" pitchFamily="18" charset="0"/>
                <a:cs typeface="Times New Roman" panose="02020603050405020304" pitchFamily="18" charset="0"/>
              </a:rPr>
              <a:t>DE devralan şirketler tarafından dikkate alınacaktır. </a:t>
            </a:r>
          </a:p>
        </p:txBody>
      </p:sp>
      <p:sp>
        <p:nvSpPr>
          <p:cNvPr id="4" name="Slayt Numarası Yer Tutucusu 3">
            <a:extLst>
              <a:ext uri="{FF2B5EF4-FFF2-40B4-BE49-F238E27FC236}">
                <a16:creationId xmlns:a16="http://schemas.microsoft.com/office/drawing/2014/main" id="{076524FD-6169-8CFD-045C-6C1E92FD6AC3}"/>
              </a:ext>
            </a:extLst>
          </p:cNvPr>
          <p:cNvSpPr>
            <a:spLocks noGrp="1"/>
          </p:cNvSpPr>
          <p:nvPr>
            <p:ph type="sldNum" sz="quarter" idx="12"/>
          </p:nvPr>
        </p:nvSpPr>
        <p:spPr/>
        <p:txBody>
          <a:bodyPr/>
          <a:lstStyle/>
          <a:p>
            <a:fld id="{2CEB5BB1-9E20-481F-B7EE-B089C484B85F}" type="slidenum">
              <a:rPr lang="tr-TR" smtClean="0"/>
              <a:t>159</a:t>
            </a:fld>
            <a:endParaRPr lang="tr-TR" dirty="0"/>
          </a:p>
        </p:txBody>
      </p:sp>
    </p:spTree>
    <p:extLst>
      <p:ext uri="{BB962C8B-B14F-4D97-AF65-F5344CB8AC3E}">
        <p14:creationId xmlns:p14="http://schemas.microsoft.com/office/powerpoint/2010/main" val="339924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8F69DE-8C8F-CA20-AB5E-0D2920BA159B}"/>
              </a:ext>
            </a:extLst>
          </p:cNvPr>
          <p:cNvSpPr>
            <a:spLocks noGrp="1"/>
          </p:cNvSpPr>
          <p:nvPr>
            <p:ph type="title"/>
          </p:nvPr>
        </p:nvSpPr>
        <p:spPr>
          <a:xfrm>
            <a:off x="393290" y="365125"/>
            <a:ext cx="11356258" cy="627933"/>
          </a:xfrm>
          <a:solidFill>
            <a:schemeClr val="bg2"/>
          </a:solidFill>
        </p:spPr>
        <p:txBody>
          <a:bodyPr>
            <a:normAutofit fontScale="90000"/>
          </a:bodyPr>
          <a:lstStyle/>
          <a:p>
            <a:pPr algn="ctr"/>
            <a:r>
              <a:rPr lang="es-ES" b="1" dirty="0">
                <a:latin typeface="Times New Roman" panose="02020603050405020304" pitchFamily="18" charset="0"/>
                <a:cs typeface="Times New Roman" panose="02020603050405020304" pitchFamily="18" charset="0"/>
              </a:rPr>
              <a:t>Madde 3 Tam ve </a:t>
            </a:r>
            <a:r>
              <a:rPr lang="tr-TR" b="1" dirty="0">
                <a:latin typeface="Times New Roman" panose="02020603050405020304" pitchFamily="18" charset="0"/>
                <a:cs typeface="Times New Roman" panose="02020603050405020304" pitchFamily="18" charset="0"/>
              </a:rPr>
              <a:t>D</a:t>
            </a:r>
            <a:r>
              <a:rPr lang="es-ES" b="1" dirty="0">
                <a:latin typeface="Times New Roman" panose="02020603050405020304" pitchFamily="18" charset="0"/>
                <a:cs typeface="Times New Roman" panose="02020603050405020304" pitchFamily="18" charset="0"/>
              </a:rPr>
              <a:t>ar </a:t>
            </a:r>
            <a:r>
              <a:rPr lang="tr-TR" b="1" dirty="0">
                <a:latin typeface="Times New Roman" panose="02020603050405020304" pitchFamily="18" charset="0"/>
                <a:cs typeface="Times New Roman" panose="02020603050405020304" pitchFamily="18" charset="0"/>
              </a:rPr>
              <a:t>M</a:t>
            </a:r>
            <a:r>
              <a:rPr lang="es-ES" b="1" dirty="0">
                <a:latin typeface="Times New Roman" panose="02020603050405020304" pitchFamily="18" charset="0"/>
                <a:cs typeface="Times New Roman" panose="02020603050405020304" pitchFamily="18" charset="0"/>
              </a:rPr>
              <a:t>ükellefiyet</a:t>
            </a: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015A81BA-8694-F991-3A25-57A8E3923E7B}"/>
              </a:ext>
            </a:extLst>
          </p:cNvPr>
          <p:cNvSpPr>
            <a:spLocks noGrp="1"/>
          </p:cNvSpPr>
          <p:nvPr>
            <p:ph idx="1"/>
          </p:nvPr>
        </p:nvSpPr>
        <p:spPr>
          <a:xfrm>
            <a:off x="393290" y="1373340"/>
            <a:ext cx="11356258" cy="4846305"/>
          </a:xfrm>
          <a:solidFill>
            <a:schemeClr val="accent1">
              <a:lumMod val="20000"/>
              <a:lumOff val="80000"/>
            </a:schemeClr>
          </a:solidFill>
        </p:spPr>
        <p:txBody>
          <a:bodyPr/>
          <a:lstStyle/>
          <a:p>
            <a:pPr marL="0" indent="0" algn="just">
              <a:buNone/>
            </a:pPr>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(1) Tam mükellefiyet: </a:t>
            </a:r>
          </a:p>
          <a:p>
            <a:pPr marL="0" indent="0" algn="just">
              <a:buNone/>
            </a:pPr>
            <a:r>
              <a:rPr lang="tr-TR" dirty="0">
                <a:latin typeface="Times New Roman" panose="02020603050405020304" pitchFamily="18" charset="0"/>
                <a:cs typeface="Times New Roman" panose="02020603050405020304" pitchFamily="18" charset="0"/>
              </a:rPr>
              <a:t>	Kanunun 1 inci maddesinde sayılı </a:t>
            </a:r>
            <a:r>
              <a:rPr lang="tr-TR" dirty="0">
                <a:highlight>
                  <a:srgbClr val="FFFF00"/>
                </a:highlight>
                <a:latin typeface="Times New Roman" panose="02020603050405020304" pitchFamily="18" charset="0"/>
                <a:cs typeface="Times New Roman" panose="02020603050405020304" pitchFamily="18" charset="0"/>
              </a:rPr>
              <a:t>kurumlardan </a:t>
            </a:r>
            <a:r>
              <a:rPr lang="tr-TR" b="1" u="sng" dirty="0">
                <a:highlight>
                  <a:srgbClr val="FFFF00"/>
                </a:highlight>
                <a:latin typeface="Times New Roman" panose="02020603050405020304" pitchFamily="18" charset="0"/>
                <a:cs typeface="Times New Roman" panose="02020603050405020304" pitchFamily="18" charset="0"/>
              </a:rPr>
              <a:t>kanunî </a:t>
            </a:r>
            <a:r>
              <a:rPr lang="tr-TR" b="1" u="sng" dirty="0">
                <a:solidFill>
                  <a:srgbClr val="FF0000"/>
                </a:solidFill>
                <a:highlight>
                  <a:srgbClr val="FFFF00"/>
                </a:highlight>
                <a:latin typeface="Times New Roman" panose="02020603050405020304" pitchFamily="18" charset="0"/>
                <a:cs typeface="Times New Roman" panose="02020603050405020304" pitchFamily="18" charset="0"/>
              </a:rPr>
              <a:t>VEYA</a:t>
            </a:r>
            <a:r>
              <a:rPr lang="tr-TR" b="1" u="sng" dirty="0">
                <a:highlight>
                  <a:srgbClr val="FFFF00"/>
                </a:highlight>
                <a:latin typeface="Times New Roman" panose="02020603050405020304" pitchFamily="18" charset="0"/>
                <a:cs typeface="Times New Roman" panose="02020603050405020304" pitchFamily="18" charset="0"/>
              </a:rPr>
              <a:t> iş merkezi Türkiye'de bulunanlar</a:t>
            </a:r>
            <a:r>
              <a:rPr lang="tr-TR" dirty="0">
                <a:latin typeface="Times New Roman" panose="02020603050405020304" pitchFamily="18" charset="0"/>
                <a:cs typeface="Times New Roman" panose="02020603050405020304" pitchFamily="18" charset="0"/>
              </a:rPr>
              <a:t>, gerek Türkiye içinde gerekse Türkiye dışında elde ettikleri kazançların </a:t>
            </a:r>
            <a:r>
              <a:rPr lang="tr-TR" b="1" u="sng" dirty="0">
                <a:highlight>
                  <a:srgbClr val="FFFF00"/>
                </a:highlight>
                <a:latin typeface="Times New Roman" panose="02020603050405020304" pitchFamily="18" charset="0"/>
                <a:cs typeface="Times New Roman" panose="02020603050405020304" pitchFamily="18" charset="0"/>
              </a:rPr>
              <a:t>tamamı üzerinden vergilendirilirler.</a:t>
            </a:r>
          </a:p>
          <a:p>
            <a:pPr marL="0" indent="0" algn="just">
              <a:buNone/>
            </a:pPr>
            <a:endParaRPr lang="tr-TR" b="1" u="sng" dirty="0">
              <a:highlight>
                <a:srgbClr val="FFFF00"/>
              </a:highlight>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(2) Dar mükellefiyet: </a:t>
            </a:r>
          </a:p>
          <a:p>
            <a:pPr marL="0" indent="0" algn="just">
              <a:buNone/>
            </a:pPr>
            <a:r>
              <a:rPr lang="tr-TR" dirty="0">
                <a:latin typeface="Times New Roman" panose="02020603050405020304" pitchFamily="18" charset="0"/>
                <a:cs typeface="Times New Roman" panose="02020603050405020304" pitchFamily="18" charset="0"/>
              </a:rPr>
              <a:t>	Kanunun 1 inci maddesinde sayılı kurumlardan </a:t>
            </a:r>
            <a:r>
              <a:rPr lang="tr-TR" b="1" u="sng" dirty="0">
                <a:highlight>
                  <a:srgbClr val="FFFF00"/>
                </a:highlight>
                <a:latin typeface="Times New Roman" panose="02020603050405020304" pitchFamily="18" charset="0"/>
                <a:cs typeface="Times New Roman" panose="02020603050405020304" pitchFamily="18" charset="0"/>
              </a:rPr>
              <a:t>kanunî </a:t>
            </a:r>
            <a:r>
              <a:rPr lang="tr-TR" b="1" u="sng" dirty="0">
                <a:highlight>
                  <a:srgbClr val="00FFFF"/>
                </a:highlight>
                <a:latin typeface="Times New Roman" panose="02020603050405020304" pitchFamily="18" charset="0"/>
                <a:cs typeface="Times New Roman" panose="02020603050405020304" pitchFamily="18" charset="0"/>
              </a:rPr>
              <a:t>ve</a:t>
            </a:r>
            <a:r>
              <a:rPr lang="tr-TR" b="1" u="sng" dirty="0">
                <a:highlight>
                  <a:srgbClr val="FFFF00"/>
                </a:highlight>
                <a:latin typeface="Times New Roman" panose="02020603050405020304" pitchFamily="18" charset="0"/>
                <a:cs typeface="Times New Roman" panose="02020603050405020304" pitchFamily="18" charset="0"/>
              </a:rPr>
              <a:t> iş merkezlerinin </a:t>
            </a:r>
            <a:r>
              <a:rPr lang="tr-TR" b="1" u="sng" dirty="0">
                <a:solidFill>
                  <a:srgbClr val="FF0000"/>
                </a:solidFill>
                <a:highlight>
                  <a:srgbClr val="FFFF00"/>
                </a:highlight>
                <a:latin typeface="Times New Roman" panose="02020603050405020304" pitchFamily="18" charset="0"/>
                <a:cs typeface="Times New Roman" panose="02020603050405020304" pitchFamily="18" charset="0"/>
              </a:rPr>
              <a:t>HER İKİSİ DE</a:t>
            </a:r>
            <a:r>
              <a:rPr lang="tr-TR" b="1" u="sng" dirty="0">
                <a:highlight>
                  <a:srgbClr val="FFFF00"/>
                </a:highlight>
                <a:latin typeface="Times New Roman" panose="02020603050405020304" pitchFamily="18" charset="0"/>
                <a:cs typeface="Times New Roman" panose="02020603050405020304" pitchFamily="18" charset="0"/>
              </a:rPr>
              <a:t> Türkiye'de bulunmayanlar, SADECE TÜRKİYE'DE ELDE ETTİKLERİ kazançları üzerinden vergilendirilirler.</a:t>
            </a:r>
          </a:p>
          <a:p>
            <a:pPr algn="just"/>
            <a:endParaRPr lang="tr-TR"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EDAA3F3D-6396-C821-CD2B-EB8D8D566C41}"/>
              </a:ext>
            </a:extLst>
          </p:cNvPr>
          <p:cNvSpPr>
            <a:spLocks noGrp="1"/>
          </p:cNvSpPr>
          <p:nvPr>
            <p:ph type="sldNum" sz="quarter" idx="12"/>
          </p:nvPr>
        </p:nvSpPr>
        <p:spPr/>
        <p:txBody>
          <a:bodyPr/>
          <a:lstStyle/>
          <a:p>
            <a:fld id="{2CEB5BB1-9E20-481F-B7EE-B089C484B85F}" type="slidenum">
              <a:rPr lang="tr-TR" smtClean="0"/>
              <a:t>16</a:t>
            </a:fld>
            <a:endParaRPr lang="tr-TR" dirty="0"/>
          </a:p>
        </p:txBody>
      </p:sp>
    </p:spTree>
    <p:extLst>
      <p:ext uri="{BB962C8B-B14F-4D97-AF65-F5344CB8AC3E}">
        <p14:creationId xmlns:p14="http://schemas.microsoft.com/office/powerpoint/2010/main" val="3884938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D4B6A-C3CB-1A06-B231-47ABD254FC8C}"/>
              </a:ext>
            </a:extLst>
          </p:cNvPr>
          <p:cNvSpPr>
            <a:spLocks noGrp="1"/>
          </p:cNvSpPr>
          <p:nvPr>
            <p:ph type="title"/>
          </p:nvPr>
        </p:nvSpPr>
        <p:spPr>
          <a:xfrm>
            <a:off x="179110" y="138983"/>
            <a:ext cx="11821212" cy="667262"/>
          </a:xfrm>
          <a:solidFill>
            <a:schemeClr val="tx2">
              <a:lumMod val="10000"/>
              <a:lumOff val="90000"/>
            </a:schemeClr>
          </a:solidFill>
        </p:spPr>
        <p:txBody>
          <a:bodyPr>
            <a:normAutofit/>
          </a:bodyPr>
          <a:lstStyle/>
          <a:p>
            <a:pPr algn="ctr"/>
            <a:r>
              <a:rPr lang="tr-TR" sz="3200" b="1" dirty="0">
                <a:latin typeface="Times New Roman" panose="02020603050405020304" pitchFamily="18" charset="0"/>
                <a:cs typeface="Times New Roman" panose="02020603050405020304" pitchFamily="18" charset="0"/>
              </a:rPr>
              <a:t>Tam Bölünme İşlemleri Sonrasında Yapılan Sermaye Azaltımı </a:t>
            </a: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547B1B-F9F9-9022-470E-5E1BC954F714}"/>
              </a:ext>
            </a:extLst>
          </p:cNvPr>
          <p:cNvSpPr>
            <a:spLocks noGrp="1"/>
          </p:cNvSpPr>
          <p:nvPr>
            <p:ph idx="1"/>
          </p:nvPr>
        </p:nvSpPr>
        <p:spPr>
          <a:xfrm>
            <a:off x="179110" y="972187"/>
            <a:ext cx="11821212" cy="5625775"/>
          </a:xfrm>
          <a:solidFill>
            <a:schemeClr val="bg1">
              <a:lumMod val="95000"/>
            </a:schemeClr>
          </a:solidFill>
        </p:spPr>
        <p:txBody>
          <a:bodyPr>
            <a:normAutofit fontScale="77500" lnSpcReduction="20000"/>
          </a:bodyPr>
          <a:lstStyle/>
          <a:p>
            <a:pPr algn="just">
              <a:lnSpc>
                <a:spcPct val="120000"/>
              </a:lnSpc>
            </a:pPr>
            <a:r>
              <a:rPr lang="tr-TR" dirty="0">
                <a:latin typeface="Times New Roman" panose="02020603050405020304" pitchFamily="18" charset="0"/>
                <a:cs typeface="Times New Roman" panose="02020603050405020304" pitchFamily="18" charset="0"/>
              </a:rPr>
              <a:t>Kanunun 19 uncu maddesi kapsamındaki </a:t>
            </a:r>
            <a:r>
              <a:rPr lang="tr-TR" b="1" u="sng" dirty="0">
                <a:latin typeface="Times New Roman" panose="02020603050405020304" pitchFamily="18" charset="0"/>
                <a:cs typeface="Times New Roman" panose="02020603050405020304" pitchFamily="18" charset="0"/>
              </a:rPr>
              <a:t>TAM BÖLÜNME </a:t>
            </a:r>
            <a:r>
              <a:rPr lang="tr-TR" dirty="0">
                <a:latin typeface="Times New Roman" panose="02020603050405020304" pitchFamily="18" charset="0"/>
                <a:cs typeface="Times New Roman" panose="02020603050405020304" pitchFamily="18" charset="0"/>
              </a:rPr>
              <a:t>işlemi sonucunda mevcut ve/veya yeni kurulacak şirketlerin, bölünen kurum bilançosunun aktif ve pasifinde yer alan kalemleri bölünme tarihindeki </a:t>
            </a:r>
            <a:r>
              <a:rPr lang="tr-TR" b="1" dirty="0">
                <a:highlight>
                  <a:srgbClr val="00FFFF"/>
                </a:highlight>
                <a:latin typeface="Times New Roman" panose="02020603050405020304" pitchFamily="18" charset="0"/>
                <a:cs typeface="Times New Roman" panose="02020603050405020304" pitchFamily="18" charset="0"/>
              </a:rPr>
              <a:t>KAYITLI DEĞERLERİ ÜZERİNDEN </a:t>
            </a:r>
            <a:r>
              <a:rPr lang="tr-TR" dirty="0">
                <a:latin typeface="Times New Roman" panose="02020603050405020304" pitchFamily="18" charset="0"/>
                <a:cs typeface="Times New Roman" panose="02020603050405020304" pitchFamily="18" charset="0"/>
              </a:rPr>
              <a:t>devralmaları ve bu varlıkları aynen bilançolarına geçirmeleri gerekmektedir. </a:t>
            </a:r>
          </a:p>
          <a:p>
            <a:pPr algn="just">
              <a:lnSpc>
                <a:spcPct val="120000"/>
              </a:lnSpc>
            </a:pPr>
            <a:r>
              <a:rPr lang="tr-TR" b="1" u="sng" dirty="0">
                <a:latin typeface="Times New Roman" panose="02020603050405020304" pitchFamily="18" charset="0"/>
                <a:cs typeface="Times New Roman" panose="02020603050405020304" pitchFamily="18" charset="0"/>
              </a:rPr>
              <a:t>Bölünen kurum sermayesinin başka bir hesaba nakledilmesi veya işletmeden çekilmesi durumunda vergiye tabi tutulması gereken unsurları </a:t>
            </a:r>
            <a:r>
              <a:rPr lang="tr-TR" b="1" u="sng" dirty="0">
                <a:highlight>
                  <a:srgbClr val="00FFFF"/>
                </a:highlight>
                <a:latin typeface="Times New Roman" panose="02020603050405020304" pitchFamily="18" charset="0"/>
                <a:cs typeface="Times New Roman" panose="02020603050405020304" pitchFamily="18" charset="0"/>
              </a:rPr>
              <a:t>barındırması halinde </a:t>
            </a:r>
            <a:r>
              <a:rPr lang="tr-TR" b="1" u="sng" dirty="0">
                <a:latin typeface="Times New Roman" panose="02020603050405020304" pitchFamily="18" charset="0"/>
                <a:cs typeface="Times New Roman" panose="02020603050405020304" pitchFamily="18" charset="0"/>
              </a:rPr>
              <a:t>ise bu kalemler de kayıtlı değerleriyle yeni kurulacak şirketlerin </a:t>
            </a:r>
            <a:r>
              <a:rPr lang="tr-TR" b="1" u="sng" dirty="0">
                <a:highlight>
                  <a:srgbClr val="00FFFF"/>
                </a:highlight>
                <a:latin typeface="Times New Roman" panose="02020603050405020304" pitchFamily="18" charset="0"/>
                <a:cs typeface="Times New Roman" panose="02020603050405020304" pitchFamily="18" charset="0"/>
              </a:rPr>
              <a:t>sermayesine devrolunacağından,</a:t>
            </a:r>
            <a:r>
              <a:rPr lang="tr-TR" b="1" u="sng" dirty="0">
                <a:latin typeface="Times New Roman" panose="02020603050405020304" pitchFamily="18" charset="0"/>
                <a:cs typeface="Times New Roman" panose="02020603050405020304" pitchFamily="18" charset="0"/>
              </a:rPr>
              <a:t> bölünen şirketin sermayesinden devrolunan unsurlar, </a:t>
            </a:r>
            <a:r>
              <a:rPr lang="tr-TR" b="1" u="sng" dirty="0">
                <a:highlight>
                  <a:srgbClr val="FFFF00"/>
                </a:highlight>
                <a:latin typeface="Times New Roman" panose="02020603050405020304" pitchFamily="18" charset="0"/>
                <a:cs typeface="Times New Roman" panose="02020603050405020304" pitchFamily="18" charset="0"/>
              </a:rPr>
              <a:t>BU AŞAMADA KURUMLAR VERGİSİNE VE/VEYA VERGİ KESİNTİSİNE TABİ TUTULMAYACAKTIR. </a:t>
            </a:r>
          </a:p>
          <a:p>
            <a:pPr algn="just">
              <a:lnSpc>
                <a:spcPct val="120000"/>
              </a:lnSpc>
            </a:pPr>
            <a:r>
              <a:rPr lang="tr-TR" b="1" u="sng" dirty="0">
                <a:highlight>
                  <a:srgbClr val="00FF00"/>
                </a:highlight>
                <a:latin typeface="Times New Roman" panose="02020603050405020304" pitchFamily="18" charset="0"/>
                <a:cs typeface="Times New Roman" panose="02020603050405020304" pitchFamily="18" charset="0"/>
              </a:rPr>
              <a:t>Ancak, söz konusu sermaye unsurlarını DEVRALAN şirketlerde sermaye azaltımına gidilmesi halinde, azaltılan SERMAYE UNSURLARININ NİTELİĞİNE GÖRE VERGİLEME YAPILMASI GEREKMEKTEDİR. </a:t>
            </a:r>
          </a:p>
          <a:p>
            <a:pPr algn="just">
              <a:lnSpc>
                <a:spcPct val="120000"/>
              </a:lnSpc>
            </a:pPr>
            <a:r>
              <a:rPr lang="tr-TR" dirty="0">
                <a:latin typeface="Times New Roman" panose="02020603050405020304" pitchFamily="18" charset="0"/>
                <a:cs typeface="Times New Roman" panose="02020603050405020304" pitchFamily="18" charset="0"/>
              </a:rPr>
              <a:t>Bu durumda da Kanunun 32/B maddesinde hüküm altına alınan beş tam yıllık sürenin tespitinde, sermaye unsurlarının </a:t>
            </a:r>
            <a:r>
              <a:rPr lang="tr-TR" b="1" u="sng" dirty="0">
                <a:highlight>
                  <a:srgbClr val="00FFFF"/>
                </a:highlight>
                <a:latin typeface="Times New Roman" panose="02020603050405020304" pitchFamily="18" charset="0"/>
                <a:cs typeface="Times New Roman" panose="02020603050405020304" pitchFamily="18" charset="0"/>
              </a:rPr>
              <a:t>DEVREDEN ŞİRKETİN sermayesinde kaldığı SÜRELER DE devralan şirketler tarafından dikkate alınacaktır. </a:t>
            </a:r>
          </a:p>
        </p:txBody>
      </p:sp>
      <p:sp>
        <p:nvSpPr>
          <p:cNvPr id="4" name="Slayt Numarası Yer Tutucusu 3">
            <a:extLst>
              <a:ext uri="{FF2B5EF4-FFF2-40B4-BE49-F238E27FC236}">
                <a16:creationId xmlns:a16="http://schemas.microsoft.com/office/drawing/2014/main" id="{67150132-B1A8-C51C-F943-CFBF9AA209CC}"/>
              </a:ext>
            </a:extLst>
          </p:cNvPr>
          <p:cNvSpPr>
            <a:spLocks noGrp="1"/>
          </p:cNvSpPr>
          <p:nvPr>
            <p:ph type="sldNum" sz="quarter" idx="12"/>
          </p:nvPr>
        </p:nvSpPr>
        <p:spPr/>
        <p:txBody>
          <a:bodyPr/>
          <a:lstStyle/>
          <a:p>
            <a:fld id="{2CEB5BB1-9E20-481F-B7EE-B089C484B85F}" type="slidenum">
              <a:rPr lang="tr-TR" smtClean="0"/>
              <a:t>160</a:t>
            </a:fld>
            <a:endParaRPr lang="tr-TR" dirty="0"/>
          </a:p>
        </p:txBody>
      </p:sp>
    </p:spTree>
    <p:extLst>
      <p:ext uri="{BB962C8B-B14F-4D97-AF65-F5344CB8AC3E}">
        <p14:creationId xmlns:p14="http://schemas.microsoft.com/office/powerpoint/2010/main" val="377057745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36E8D-1989-0960-B19B-6CDE2A46046C}"/>
              </a:ext>
            </a:extLst>
          </p:cNvPr>
          <p:cNvSpPr>
            <a:spLocks noGrp="1"/>
          </p:cNvSpPr>
          <p:nvPr>
            <p:ph type="title"/>
          </p:nvPr>
        </p:nvSpPr>
        <p:spPr>
          <a:xfrm>
            <a:off x="579408" y="136525"/>
            <a:ext cx="11033184" cy="751996"/>
          </a:xfrm>
          <a:solidFill>
            <a:schemeClr val="tx2">
              <a:lumMod val="10000"/>
              <a:lumOff val="90000"/>
            </a:schemeClr>
          </a:solidFill>
        </p:spPr>
        <p:txBody>
          <a:bodyPr>
            <a:normAutofit/>
          </a:bodyPr>
          <a:lstStyle/>
          <a:p>
            <a:pPr algn="ctr"/>
            <a:r>
              <a:rPr lang="tr-TR" sz="3200" b="1" dirty="0">
                <a:latin typeface="Times New Roman" panose="02020603050405020304" pitchFamily="18" charset="0"/>
                <a:cs typeface="Times New Roman" panose="02020603050405020304" pitchFamily="18" charset="0"/>
              </a:rPr>
              <a:t>Kısmi Bölünme İşlemleri Nedeniyle Yapılan Sermaye Azaltımı </a:t>
            </a: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82E1759-47F4-2F94-1E3A-30E7E00993E7}"/>
              </a:ext>
            </a:extLst>
          </p:cNvPr>
          <p:cNvSpPr>
            <a:spLocks noGrp="1"/>
          </p:cNvSpPr>
          <p:nvPr>
            <p:ph idx="1"/>
          </p:nvPr>
        </p:nvSpPr>
        <p:spPr>
          <a:xfrm>
            <a:off x="586597" y="1086928"/>
            <a:ext cx="11033184" cy="5269421"/>
          </a:xfrm>
          <a:solidFill>
            <a:schemeClr val="accent2">
              <a:lumMod val="20000"/>
              <a:lumOff val="80000"/>
            </a:schemeClr>
          </a:solidFill>
        </p:spPr>
        <p:txBody>
          <a:bodyPr>
            <a:noAutofit/>
          </a:bodyPr>
          <a:lstStyle/>
          <a:p>
            <a:pPr algn="just"/>
            <a:r>
              <a:rPr lang="tr-TR" sz="3600" dirty="0">
                <a:latin typeface="Times New Roman" panose="02020603050405020304" pitchFamily="18" charset="0"/>
                <a:cs typeface="Times New Roman" panose="02020603050405020304" pitchFamily="18" charset="0"/>
              </a:rPr>
              <a:t>Kısmi bölünme sonrası sermaye unsurlarını devralan şirket nezdinde sermaye azaltımına gidilmesi halinde ise azaltılan sermaye unsurlarının niteliğine göre önceki bölümlerde yapılan açıklamalar çerçevesinde gerekli vergileme işlemleri yapılacaktır. Bu durumda da Kanunun 32/B maddesinde hüküm altına alınan beş tam yıllık sürenin tespitinde, öz sermaye kalemlerinin </a:t>
            </a:r>
            <a:r>
              <a:rPr lang="tr-TR" sz="3600" b="1" u="sng" dirty="0">
                <a:highlight>
                  <a:srgbClr val="00FF00"/>
                </a:highlight>
                <a:latin typeface="Times New Roman" panose="02020603050405020304" pitchFamily="18" charset="0"/>
                <a:cs typeface="Times New Roman" panose="02020603050405020304" pitchFamily="18" charset="0"/>
              </a:rPr>
              <a:t>DEVREDEN ŞİRKETİN SERMAYESİNDE KALDIĞI SÜRELER DE DEVRALAN ŞİRKET TARAFINDAN DİKKATE ALINACAKTIR. </a:t>
            </a:r>
          </a:p>
        </p:txBody>
      </p:sp>
      <p:sp>
        <p:nvSpPr>
          <p:cNvPr id="4" name="Slayt Numarası Yer Tutucusu 3">
            <a:extLst>
              <a:ext uri="{FF2B5EF4-FFF2-40B4-BE49-F238E27FC236}">
                <a16:creationId xmlns:a16="http://schemas.microsoft.com/office/drawing/2014/main" id="{2D656F71-E004-52E9-BEC6-A8F702C45673}"/>
              </a:ext>
            </a:extLst>
          </p:cNvPr>
          <p:cNvSpPr>
            <a:spLocks noGrp="1"/>
          </p:cNvSpPr>
          <p:nvPr>
            <p:ph type="sldNum" sz="quarter" idx="12"/>
          </p:nvPr>
        </p:nvSpPr>
        <p:spPr/>
        <p:txBody>
          <a:bodyPr/>
          <a:lstStyle/>
          <a:p>
            <a:fld id="{2CEB5BB1-9E20-481F-B7EE-B089C484B85F}" type="slidenum">
              <a:rPr lang="tr-TR" smtClean="0"/>
              <a:t>161</a:t>
            </a:fld>
            <a:endParaRPr lang="tr-TR" dirty="0"/>
          </a:p>
        </p:txBody>
      </p:sp>
    </p:spTree>
    <p:extLst>
      <p:ext uri="{BB962C8B-B14F-4D97-AF65-F5344CB8AC3E}">
        <p14:creationId xmlns:p14="http://schemas.microsoft.com/office/powerpoint/2010/main" val="33020644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1">
            <a:extLst>
              <a:ext uri="{FF2B5EF4-FFF2-40B4-BE49-F238E27FC236}">
                <a16:creationId xmlns:a16="http://schemas.microsoft.com/office/drawing/2014/main" id="{D51D7DAE-988D-29D0-CBFE-883A5D221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yazı tipi, logo, grafik, meneviş mavisi içeren bir resim&#10;&#10;Yapay zeka tarafından oluşturulmuş içerik yanlış olabilir.">
            <a:extLst>
              <a:ext uri="{FF2B5EF4-FFF2-40B4-BE49-F238E27FC236}">
                <a16:creationId xmlns:a16="http://schemas.microsoft.com/office/drawing/2014/main" id="{6CB2C467-41C7-7DD5-EBE6-6E6BCCD8FD0E}"/>
              </a:ext>
            </a:extLst>
          </p:cNvPr>
          <p:cNvPicPr>
            <a:picLocks noChangeAspect="1"/>
          </p:cNvPicPr>
          <p:nvPr/>
        </p:nvPicPr>
        <p:blipFill>
          <a:blip r:embed="rId2"/>
          <a:stretch>
            <a:fillRect/>
          </a:stretch>
        </p:blipFill>
        <p:spPr>
          <a:xfrm>
            <a:off x="0" y="5976042"/>
            <a:ext cx="2378315" cy="881958"/>
          </a:xfrm>
          <a:prstGeom prst="rect">
            <a:avLst/>
          </a:prstGeom>
        </p:spPr>
      </p:pic>
      <p:graphicFrame>
        <p:nvGraphicFramePr>
          <p:cNvPr id="4" name="İçerik Yer Tutucusu 3">
            <a:extLst>
              <a:ext uri="{FF2B5EF4-FFF2-40B4-BE49-F238E27FC236}">
                <a16:creationId xmlns:a16="http://schemas.microsoft.com/office/drawing/2014/main" id="{BA9556D1-28FF-AD26-BF73-D2EB27059943}"/>
              </a:ext>
            </a:extLst>
          </p:cNvPr>
          <p:cNvGraphicFramePr>
            <a:graphicFrameLocks/>
          </p:cNvGraphicFramePr>
          <p:nvPr>
            <p:extLst>
              <p:ext uri="{D42A27DB-BD31-4B8C-83A1-F6EECF244321}">
                <p14:modId xmlns:p14="http://schemas.microsoft.com/office/powerpoint/2010/main" val="3675295844"/>
              </p:ext>
            </p:extLst>
          </p:nvPr>
        </p:nvGraphicFramePr>
        <p:xfrm>
          <a:off x="722376" y="1282568"/>
          <a:ext cx="10835640" cy="4394116"/>
        </p:xfrm>
        <a:graphic>
          <a:graphicData uri="http://schemas.openxmlformats.org/drawingml/2006/table">
            <a:tbl>
              <a:tblPr firstRow="1" bandRow="1">
                <a:tableStyleId>{5C22544A-7EE6-4342-B048-85BDC9FD1C3A}</a:tableStyleId>
              </a:tblPr>
              <a:tblGrid>
                <a:gridCol w="967929">
                  <a:extLst>
                    <a:ext uri="{9D8B030D-6E8A-4147-A177-3AD203B41FA5}">
                      <a16:colId xmlns:a16="http://schemas.microsoft.com/office/drawing/2014/main" val="2731776271"/>
                    </a:ext>
                  </a:extLst>
                </a:gridCol>
                <a:gridCol w="5551743">
                  <a:extLst>
                    <a:ext uri="{9D8B030D-6E8A-4147-A177-3AD203B41FA5}">
                      <a16:colId xmlns:a16="http://schemas.microsoft.com/office/drawing/2014/main" val="4096790856"/>
                    </a:ext>
                  </a:extLst>
                </a:gridCol>
                <a:gridCol w="2111738">
                  <a:extLst>
                    <a:ext uri="{9D8B030D-6E8A-4147-A177-3AD203B41FA5}">
                      <a16:colId xmlns:a16="http://schemas.microsoft.com/office/drawing/2014/main" val="3173842233"/>
                    </a:ext>
                  </a:extLst>
                </a:gridCol>
                <a:gridCol w="2204230">
                  <a:extLst>
                    <a:ext uri="{9D8B030D-6E8A-4147-A177-3AD203B41FA5}">
                      <a16:colId xmlns:a16="http://schemas.microsoft.com/office/drawing/2014/main" val="1135915870"/>
                    </a:ext>
                  </a:extLst>
                </a:gridCol>
              </a:tblGrid>
              <a:tr h="298620">
                <a:tc>
                  <a:txBody>
                    <a:bodyPr/>
                    <a:lstStyle/>
                    <a:p>
                      <a:pPr algn="ctr" fontAlgn="b">
                        <a:buNone/>
                      </a:pPr>
                      <a:r>
                        <a:rPr lang="tr-TR" sz="1800" u="none" strike="noStrike" dirty="0">
                          <a:effectLst/>
                          <a:latin typeface="Times New Roman" panose="02020603050405020304" pitchFamily="18" charset="0"/>
                          <a:cs typeface="Times New Roman" panose="02020603050405020304" pitchFamily="18" charset="0"/>
                        </a:rPr>
                        <a:t>Sıra</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b"/>
                </a:tc>
                <a:tc>
                  <a:txBody>
                    <a:bodyPr/>
                    <a:lstStyle/>
                    <a:p>
                      <a:pPr algn="ctr" fontAlgn="b">
                        <a:buNone/>
                      </a:pPr>
                      <a:r>
                        <a:rPr lang="tr-TR" sz="1800" u="none" strike="noStrike" dirty="0">
                          <a:effectLst/>
                          <a:latin typeface="Times New Roman" panose="02020603050405020304" pitchFamily="18" charset="0"/>
                          <a:cs typeface="Times New Roman" panose="02020603050405020304" pitchFamily="18" charset="0"/>
                        </a:rPr>
                        <a:t>Tasdik Konusu</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b"/>
                </a:tc>
                <a:tc>
                  <a:txBody>
                    <a:bodyPr/>
                    <a:lstStyle/>
                    <a:p>
                      <a:pPr algn="ctr" fontAlgn="b">
                        <a:buNone/>
                      </a:pPr>
                      <a:r>
                        <a:rPr lang="tr-TR" sz="1800" u="none" strike="noStrike" dirty="0">
                          <a:effectLst/>
                          <a:latin typeface="Times New Roman" panose="02020603050405020304" pitchFamily="18" charset="0"/>
                          <a:cs typeface="Times New Roman" panose="02020603050405020304" pitchFamily="18" charset="0"/>
                        </a:rPr>
                        <a:t>Mevzuat</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b"/>
                </a:tc>
                <a:tc>
                  <a:txBody>
                    <a:bodyPr/>
                    <a:lstStyle/>
                    <a:p>
                      <a:pPr algn="ctr" fontAlgn="b">
                        <a:buNone/>
                      </a:pPr>
                      <a:r>
                        <a:rPr lang="tr-TR" sz="1800" u="none" strike="noStrike" dirty="0">
                          <a:effectLst/>
                          <a:latin typeface="Times New Roman" panose="02020603050405020304" pitchFamily="18" charset="0"/>
                          <a:cs typeface="Times New Roman" panose="02020603050405020304" pitchFamily="18" charset="0"/>
                        </a:rPr>
                        <a:t>Temel Sınırı</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b"/>
                </a:tc>
                <a:extLst>
                  <a:ext uri="{0D108BD9-81ED-4DB2-BD59-A6C34878D82A}">
                    <a16:rowId xmlns:a16="http://schemas.microsoft.com/office/drawing/2014/main" val="600882425"/>
                  </a:ext>
                </a:extLst>
              </a:tr>
              <a:tr h="456821">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Yurtdışı İştirak Kazançları İstisnası 5-1-b</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rowSpan="7">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5520 sayılı Kanun</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rowSpan="9">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500.000 TL'yi aşması</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extLst>
                  <a:ext uri="{0D108BD9-81ED-4DB2-BD59-A6C34878D82A}">
                    <a16:rowId xmlns:a16="http://schemas.microsoft.com/office/drawing/2014/main" val="3674243751"/>
                  </a:ext>
                </a:extLst>
              </a:tr>
              <a:tr h="499947">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2</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Yurtdışı İştirak Hissesi Satış Kazancı 5-1-c</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566098116"/>
                  </a:ext>
                </a:extLst>
              </a:tr>
              <a:tr h="456821">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3</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Emisyon Primi Kazanç İstisnası 5-1-ç</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628614453"/>
                  </a:ext>
                </a:extLst>
              </a:tr>
              <a:tr h="497217">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4</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b="0" u="none" strike="noStrike" dirty="0">
                          <a:effectLst/>
                          <a:latin typeface="Times New Roman" panose="02020603050405020304" pitchFamily="18" charset="0"/>
                          <a:cs typeface="Times New Roman" panose="02020603050405020304" pitchFamily="18" charset="0"/>
                        </a:rPr>
                        <a:t>Gayrimenkul Yatırım Fonları Kazançları 5/1-d</a:t>
                      </a:r>
                      <a:r>
                        <a:rPr lang="tr-TR" sz="1800" b="1" u="none" strike="noStrike" dirty="0">
                          <a:effectLst/>
                          <a:latin typeface="Times New Roman" panose="02020603050405020304" pitchFamily="18" charset="0"/>
                          <a:cs typeface="Times New Roman" panose="02020603050405020304" pitchFamily="18" charset="0"/>
                        </a:rPr>
                        <a:t>-4</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653228544"/>
                  </a:ext>
                </a:extLst>
              </a:tr>
              <a:tr h="38161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Taşınmaz ve İştirak Hissesi Satış Kazancı 5-1-e(G 16, G 43)</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214878617"/>
                  </a:ext>
                </a:extLst>
              </a:tr>
              <a:tr h="456821">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6</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Yurtdışı İnşaat ve Teknik Hizmetler 5-1-h</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252537015"/>
                  </a:ext>
                </a:extLst>
              </a:tr>
              <a:tr h="456821">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7</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Sınai Mülkiyet Haklarında İstisna 5-B</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246305196"/>
                  </a:ext>
                </a:extLst>
              </a:tr>
              <a:tr h="432612">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8</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b="1" u="none" strike="noStrike" dirty="0" err="1">
                          <a:effectLst/>
                          <a:latin typeface="Times New Roman" panose="02020603050405020304" pitchFamily="18" charset="0"/>
                          <a:cs typeface="Times New Roman" panose="02020603050405020304" pitchFamily="18" charset="0"/>
                        </a:rPr>
                        <a:t>TUGS'a</a:t>
                      </a:r>
                      <a:r>
                        <a:rPr lang="tr-TR" sz="1800" b="1" u="none" strike="noStrike" dirty="0">
                          <a:effectLst/>
                          <a:latin typeface="Times New Roman" panose="02020603050405020304" pitchFamily="18" charset="0"/>
                          <a:cs typeface="Times New Roman" panose="02020603050405020304" pitchFamily="18" charset="0"/>
                        </a:rPr>
                        <a:t> Kayıtlı Gemiler Kazanç İstisnası KK</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4490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extLst>
                  <a:ext uri="{0D108BD9-81ED-4DB2-BD59-A6C34878D82A}">
                    <a16:rowId xmlns:a16="http://schemas.microsoft.com/office/drawing/2014/main" val="716110103"/>
                  </a:ext>
                </a:extLst>
              </a:tr>
              <a:tr h="456821">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9</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Serbest Bölge Kazanç İstisnası KK</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3218 sayılı Kanun</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999" marR="9999" marT="9999" marB="0" anchor="ctr"/>
                </a:tc>
                <a:tc vMerge="1">
                  <a:txBody>
                    <a:bodyPr/>
                    <a:lstStyle/>
                    <a:p>
                      <a:endParaRPr lang="tr-TR"/>
                    </a:p>
                  </a:txBody>
                  <a:tcPr/>
                </a:tc>
                <a:extLst>
                  <a:ext uri="{0D108BD9-81ED-4DB2-BD59-A6C34878D82A}">
                    <a16:rowId xmlns:a16="http://schemas.microsoft.com/office/drawing/2014/main" val="708561910"/>
                  </a:ext>
                </a:extLst>
              </a:tr>
            </a:tbl>
          </a:graphicData>
        </a:graphic>
      </p:graphicFrame>
      <p:sp>
        <p:nvSpPr>
          <p:cNvPr id="5" name="Dikdörtgen 4">
            <a:extLst>
              <a:ext uri="{FF2B5EF4-FFF2-40B4-BE49-F238E27FC236}">
                <a16:creationId xmlns:a16="http://schemas.microsoft.com/office/drawing/2014/main" id="{5AA2E770-6864-43A5-1BA6-1EF72B2035B7}"/>
              </a:ext>
            </a:extLst>
          </p:cNvPr>
          <p:cNvSpPr/>
          <p:nvPr/>
        </p:nvSpPr>
        <p:spPr>
          <a:xfrm>
            <a:off x="722376" y="634207"/>
            <a:ext cx="10835640" cy="416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Kurumlar Vergisi Mükellefleri</a:t>
            </a:r>
          </a:p>
        </p:txBody>
      </p:sp>
      <p:sp>
        <p:nvSpPr>
          <p:cNvPr id="6" name="Slayt Numarası Yer Tutucusu 5">
            <a:extLst>
              <a:ext uri="{FF2B5EF4-FFF2-40B4-BE49-F238E27FC236}">
                <a16:creationId xmlns:a16="http://schemas.microsoft.com/office/drawing/2014/main" id="{C5A8A567-7D35-B868-8EFB-6AAFF498B49D}"/>
              </a:ext>
            </a:extLst>
          </p:cNvPr>
          <p:cNvSpPr>
            <a:spLocks noGrp="1"/>
          </p:cNvSpPr>
          <p:nvPr>
            <p:ph type="sldNum" sz="quarter" idx="12"/>
          </p:nvPr>
        </p:nvSpPr>
        <p:spPr/>
        <p:txBody>
          <a:bodyPr/>
          <a:lstStyle/>
          <a:p>
            <a:fld id="{2CEB5BB1-9E20-481F-B7EE-B089C484B85F}" type="slidenum">
              <a:rPr lang="tr-TR" smtClean="0"/>
              <a:t>162</a:t>
            </a:fld>
            <a:endParaRPr lang="tr-TR" dirty="0"/>
          </a:p>
        </p:txBody>
      </p:sp>
    </p:spTree>
    <p:extLst>
      <p:ext uri="{BB962C8B-B14F-4D97-AF65-F5344CB8AC3E}">
        <p14:creationId xmlns:p14="http://schemas.microsoft.com/office/powerpoint/2010/main" val="33204940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0">
            <a:extLst>
              <a:ext uri="{FF2B5EF4-FFF2-40B4-BE49-F238E27FC236}">
                <a16:creationId xmlns:a16="http://schemas.microsoft.com/office/drawing/2014/main" id="{23B1CBC6-5235-2669-9943-C467D1469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62">
            <a:extLst>
              <a:ext uri="{FF2B5EF4-FFF2-40B4-BE49-F238E27FC236}">
                <a16:creationId xmlns:a16="http://schemas.microsoft.com/office/drawing/2014/main" id="{53C21D9E-DD24-DAF1-E9FD-73E3E6DD1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4">
            <a:extLst>
              <a:ext uri="{FF2B5EF4-FFF2-40B4-BE49-F238E27FC236}">
                <a16:creationId xmlns:a16="http://schemas.microsoft.com/office/drawing/2014/main" id="{AE6FCD9B-99E4-65A2-1552-933299D55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6">
            <a:extLst>
              <a:ext uri="{FF2B5EF4-FFF2-40B4-BE49-F238E27FC236}">
                <a16:creationId xmlns:a16="http://schemas.microsoft.com/office/drawing/2014/main" id="{96AC8A80-B4FF-6420-CE58-EE98E70B1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68">
            <a:extLst>
              <a:ext uri="{FF2B5EF4-FFF2-40B4-BE49-F238E27FC236}">
                <a16:creationId xmlns:a16="http://schemas.microsoft.com/office/drawing/2014/main" id="{169BBDFE-BD6C-21DB-712C-823973089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Isosceles Triangle 70">
            <a:extLst>
              <a:ext uri="{FF2B5EF4-FFF2-40B4-BE49-F238E27FC236}">
                <a16:creationId xmlns:a16="http://schemas.microsoft.com/office/drawing/2014/main" id="{6C31B881-10F0-AC5E-B987-1033EAE56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2">
            <a:extLst>
              <a:ext uri="{FF2B5EF4-FFF2-40B4-BE49-F238E27FC236}">
                <a16:creationId xmlns:a16="http://schemas.microsoft.com/office/drawing/2014/main" id="{10A364DB-C5E2-0598-339A-A90D84D22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yazı tipi, logo, grafik, meneviş mavisi içeren bir resim&#10;&#10;Yapay zeka tarafından oluşturulmuş içerik yanlış olabilir.">
            <a:extLst>
              <a:ext uri="{FF2B5EF4-FFF2-40B4-BE49-F238E27FC236}">
                <a16:creationId xmlns:a16="http://schemas.microsoft.com/office/drawing/2014/main" id="{50B235F8-3997-E79C-B5D6-321EB5C63676}"/>
              </a:ext>
            </a:extLst>
          </p:cNvPr>
          <p:cNvPicPr>
            <a:picLocks noChangeAspect="1"/>
          </p:cNvPicPr>
          <p:nvPr/>
        </p:nvPicPr>
        <p:blipFill>
          <a:blip r:embed="rId2"/>
          <a:stretch>
            <a:fillRect/>
          </a:stretch>
        </p:blipFill>
        <p:spPr>
          <a:xfrm>
            <a:off x="1" y="6453142"/>
            <a:ext cx="1024128" cy="404857"/>
          </a:xfrm>
          <a:prstGeom prst="rect">
            <a:avLst/>
          </a:prstGeom>
        </p:spPr>
      </p:pic>
      <p:graphicFrame>
        <p:nvGraphicFramePr>
          <p:cNvPr id="10" name="İçerik Yer Tutucusu 12">
            <a:extLst>
              <a:ext uri="{FF2B5EF4-FFF2-40B4-BE49-F238E27FC236}">
                <a16:creationId xmlns:a16="http://schemas.microsoft.com/office/drawing/2014/main" id="{7B6BF172-C6D9-1729-A44E-28C94B87F257}"/>
              </a:ext>
            </a:extLst>
          </p:cNvPr>
          <p:cNvGraphicFramePr>
            <a:graphicFrameLocks/>
          </p:cNvGraphicFramePr>
          <p:nvPr>
            <p:extLst>
              <p:ext uri="{D42A27DB-BD31-4B8C-83A1-F6EECF244321}">
                <p14:modId xmlns:p14="http://schemas.microsoft.com/office/powerpoint/2010/main" val="425070589"/>
              </p:ext>
            </p:extLst>
          </p:nvPr>
        </p:nvGraphicFramePr>
        <p:xfrm>
          <a:off x="246822" y="432429"/>
          <a:ext cx="11698355" cy="5925925"/>
        </p:xfrm>
        <a:graphic>
          <a:graphicData uri="http://schemas.openxmlformats.org/drawingml/2006/table">
            <a:tbl>
              <a:tblPr firstRow="1" bandRow="1">
                <a:tableStyleId>{5C22544A-7EE6-4342-B048-85BDC9FD1C3A}</a:tableStyleId>
              </a:tblPr>
              <a:tblGrid>
                <a:gridCol w="578126">
                  <a:extLst>
                    <a:ext uri="{9D8B030D-6E8A-4147-A177-3AD203B41FA5}">
                      <a16:colId xmlns:a16="http://schemas.microsoft.com/office/drawing/2014/main" val="2912201692"/>
                    </a:ext>
                  </a:extLst>
                </a:gridCol>
                <a:gridCol w="4948030">
                  <a:extLst>
                    <a:ext uri="{9D8B030D-6E8A-4147-A177-3AD203B41FA5}">
                      <a16:colId xmlns:a16="http://schemas.microsoft.com/office/drawing/2014/main" val="2263751056"/>
                    </a:ext>
                  </a:extLst>
                </a:gridCol>
                <a:gridCol w="2212756">
                  <a:extLst>
                    <a:ext uri="{9D8B030D-6E8A-4147-A177-3AD203B41FA5}">
                      <a16:colId xmlns:a16="http://schemas.microsoft.com/office/drawing/2014/main" val="2778904569"/>
                    </a:ext>
                  </a:extLst>
                </a:gridCol>
                <a:gridCol w="3959443">
                  <a:extLst>
                    <a:ext uri="{9D8B030D-6E8A-4147-A177-3AD203B41FA5}">
                      <a16:colId xmlns:a16="http://schemas.microsoft.com/office/drawing/2014/main" val="458078526"/>
                    </a:ext>
                  </a:extLst>
                </a:gridCol>
              </a:tblGrid>
              <a:tr h="275556">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Sıra</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Tasdik Konusu</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İlgili Kanun Maddesi</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Temel Sınırı</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582183806"/>
                  </a:ext>
                </a:extLst>
              </a:tr>
              <a:tr h="38949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10</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Teknokent Kazanç İstisnası</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4691 sayılı Kanun</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159924168"/>
                  </a:ext>
                </a:extLst>
              </a:tr>
              <a:tr h="38949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11</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Ar-</a:t>
                      </a:r>
                      <a:r>
                        <a:rPr lang="tr-TR" sz="1800" b="1" u="none" strike="noStrike" dirty="0" err="1">
                          <a:effectLst/>
                          <a:latin typeface="Times New Roman" panose="02020603050405020304" pitchFamily="18" charset="0"/>
                          <a:cs typeface="Times New Roman" panose="02020603050405020304" pitchFamily="18" charset="0"/>
                        </a:rPr>
                        <a:t>Ge</a:t>
                      </a:r>
                      <a:r>
                        <a:rPr lang="tr-TR" sz="1800" b="1" u="none" strike="noStrike" dirty="0">
                          <a:effectLst/>
                          <a:latin typeface="Times New Roman" panose="02020603050405020304" pitchFamily="18" charset="0"/>
                          <a:cs typeface="Times New Roman" panose="02020603050405020304" pitchFamily="18" charset="0"/>
                        </a:rPr>
                        <a:t> Altyapı Kazanç İstisnası</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6550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2593335437"/>
                  </a:ext>
                </a:extLst>
              </a:tr>
              <a:tr h="560031">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12</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Yurtdışına Verilen Hizmetler Kazanç İndirimi </a:t>
                      </a:r>
                      <a:r>
                        <a:rPr lang="tr-TR" sz="1800" b="1" u="none" strike="noStrike" dirty="0">
                          <a:effectLst/>
                          <a:latin typeface="Times New Roman" panose="02020603050405020304" pitchFamily="18" charset="0"/>
                          <a:cs typeface="Times New Roman" panose="02020603050405020304" pitchFamily="18" charset="0"/>
                        </a:rPr>
                        <a:t>10-1-ğ</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5520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2731530939"/>
                  </a:ext>
                </a:extLst>
              </a:tr>
              <a:tr h="38949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13</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b="1" u="none" strike="noStrike" dirty="0">
                          <a:effectLst/>
                          <a:highlight>
                            <a:srgbClr val="00FFFF"/>
                          </a:highlight>
                          <a:latin typeface="Times New Roman" panose="02020603050405020304" pitchFamily="18" charset="0"/>
                          <a:cs typeface="Times New Roman" panose="02020603050405020304" pitchFamily="18" charset="0"/>
                        </a:rPr>
                        <a:t>Nakdi Sermaye Artırımı Faiz İndirimi</a:t>
                      </a:r>
                      <a:endParaRPr lang="tr-TR" sz="1800" b="1"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5520 sayılı Kanun</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290336924"/>
                  </a:ext>
                </a:extLst>
              </a:tr>
              <a:tr h="543329">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14</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b="1" u="none" strike="noStrike" dirty="0">
                          <a:solidFill>
                            <a:schemeClr val="tx1"/>
                          </a:solidFill>
                          <a:effectLst/>
                          <a:latin typeface="Times New Roman" panose="02020603050405020304" pitchFamily="18" charset="0"/>
                          <a:cs typeface="Times New Roman" panose="02020603050405020304" pitchFamily="18" charset="0"/>
                        </a:rPr>
                        <a:t>İndirimli Kurumlar Vergisi (KVK 32/6-7-8)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b="1" u="none" strike="noStrike" dirty="0">
                          <a:solidFill>
                            <a:schemeClr val="tx1"/>
                          </a:solidFill>
                          <a:effectLst/>
                          <a:latin typeface="Times New Roman" panose="02020603050405020304" pitchFamily="18" charset="0"/>
                          <a:cs typeface="Times New Roman" panose="02020603050405020304" pitchFamily="18" charset="0"/>
                        </a:rPr>
                        <a:t>5520 sayılı Kanun</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b="1" u="none" strike="noStrike" dirty="0">
                          <a:solidFill>
                            <a:schemeClr val="tx1"/>
                          </a:solidFill>
                          <a:effectLst/>
                          <a:latin typeface="Times New Roman" panose="02020603050405020304" pitchFamily="18" charset="0"/>
                          <a:cs typeface="Times New Roman" panose="02020603050405020304" pitchFamily="18" charset="0"/>
                        </a:rPr>
                        <a:t>200.000 TL'yi aşması</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437131971"/>
                  </a:ext>
                </a:extLst>
              </a:tr>
              <a:tr h="543329">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15</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İndirimli Kurumlar Vergisi (KVK 32/A)</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5520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Tutar sınırı yok</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070849757"/>
                  </a:ext>
                </a:extLst>
              </a:tr>
              <a:tr h="543329">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16</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Yerel ve Küresel Asgari Tamamlayıcı KV</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5520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Tutar sınırı yok</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4192808900"/>
                  </a:ext>
                </a:extLst>
              </a:tr>
              <a:tr h="38949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17</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Ar-</a:t>
                      </a:r>
                      <a:r>
                        <a:rPr lang="tr-TR" sz="1800" b="1" u="none" strike="noStrike" dirty="0" err="1">
                          <a:effectLst/>
                          <a:latin typeface="Times New Roman" panose="02020603050405020304" pitchFamily="18" charset="0"/>
                          <a:cs typeface="Times New Roman" panose="02020603050405020304" pitchFamily="18" charset="0"/>
                        </a:rPr>
                        <a:t>Ge</a:t>
                      </a:r>
                      <a:r>
                        <a:rPr lang="tr-TR" sz="1800" b="1" u="none" strike="noStrike" dirty="0">
                          <a:effectLst/>
                          <a:latin typeface="Times New Roman" panose="02020603050405020304" pitchFamily="18" charset="0"/>
                          <a:cs typeface="Times New Roman" panose="02020603050405020304" pitchFamily="18" charset="0"/>
                        </a:rPr>
                        <a:t> ve Tasarım İndirimi</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5746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163214804"/>
                  </a:ext>
                </a:extLst>
              </a:tr>
              <a:tr h="38949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18</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Tekno girişim Sermaye Desteği</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5746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160551437"/>
                  </a:ext>
                </a:extLst>
              </a:tr>
              <a:tr h="38949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19</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Teknokent Sermaye Desteği (s 20- Beyan%10 mak.1 m –Tüm)</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4691 sayılı Kanun</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938728347"/>
                  </a:ext>
                </a:extLst>
              </a:tr>
              <a:tr h="389495">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20</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u="none" strike="noStrike" dirty="0">
                          <a:effectLst/>
                          <a:latin typeface="Times New Roman" panose="02020603050405020304" pitchFamily="18" charset="0"/>
                          <a:cs typeface="Times New Roman" panose="02020603050405020304" pitchFamily="18" charset="0"/>
                        </a:rPr>
                        <a:t>Yatırım İndirimi (GVK Geçici 61)</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193 sayılı Kanun</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500.000 TL'yi aşması</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3716977161"/>
                  </a:ext>
                </a:extLst>
              </a:tr>
              <a:tr h="560031">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21</a:t>
                      </a:r>
                      <a:endParaRPr lang="tr-TR"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l" fontAlgn="ctr">
                        <a:buNone/>
                      </a:pPr>
                      <a:r>
                        <a:rPr lang="tr-TR" sz="1800" b="1" u="none" strike="noStrike" dirty="0">
                          <a:effectLst/>
                          <a:latin typeface="Times New Roman" panose="02020603050405020304" pitchFamily="18" charset="0"/>
                          <a:cs typeface="Times New Roman" panose="02020603050405020304" pitchFamily="18" charset="0"/>
                        </a:rPr>
                        <a:t>Diğer İndirimler ve İstisnalar</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a:effectLst/>
                          <a:latin typeface="Times New Roman" panose="02020603050405020304" pitchFamily="18" charset="0"/>
                          <a:cs typeface="Times New Roman" panose="02020603050405020304" pitchFamily="18" charset="0"/>
                        </a:rPr>
                        <a:t>5520 ve diğer kanunlar</a:t>
                      </a:r>
                      <a:endParaRPr lang="tr-T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tc>
                  <a:txBody>
                    <a:bodyPr/>
                    <a:lstStyle/>
                    <a:p>
                      <a:pPr algn="ctr" fontAlgn="ctr">
                        <a:buNone/>
                      </a:pPr>
                      <a:r>
                        <a:rPr lang="tr-TR" sz="1800" u="none" strike="noStrike" dirty="0">
                          <a:effectLst/>
                          <a:latin typeface="Times New Roman" panose="02020603050405020304" pitchFamily="18" charset="0"/>
                          <a:cs typeface="Times New Roman" panose="02020603050405020304" pitchFamily="18" charset="0"/>
                        </a:rPr>
                        <a:t>Her biri 1.000.000 TL'yi aşarsa</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73" marR="7973" marT="7973" marB="0" anchor="ctr"/>
                </a:tc>
                <a:extLst>
                  <a:ext uri="{0D108BD9-81ED-4DB2-BD59-A6C34878D82A}">
                    <a16:rowId xmlns:a16="http://schemas.microsoft.com/office/drawing/2014/main" val="4243643908"/>
                  </a:ext>
                </a:extLst>
              </a:tr>
            </a:tbl>
          </a:graphicData>
        </a:graphic>
      </p:graphicFrame>
      <p:sp>
        <p:nvSpPr>
          <p:cNvPr id="11" name="Slayt Numarası Yer Tutucusu 10">
            <a:extLst>
              <a:ext uri="{FF2B5EF4-FFF2-40B4-BE49-F238E27FC236}">
                <a16:creationId xmlns:a16="http://schemas.microsoft.com/office/drawing/2014/main" id="{A3CEE6CA-8D67-EA01-A692-B15E1EAFE8F8}"/>
              </a:ext>
            </a:extLst>
          </p:cNvPr>
          <p:cNvSpPr>
            <a:spLocks noGrp="1"/>
          </p:cNvSpPr>
          <p:nvPr>
            <p:ph type="sldNum" sz="quarter" idx="12"/>
          </p:nvPr>
        </p:nvSpPr>
        <p:spPr/>
        <p:txBody>
          <a:bodyPr/>
          <a:lstStyle/>
          <a:p>
            <a:fld id="{2CEB5BB1-9E20-481F-B7EE-B089C484B85F}" type="slidenum">
              <a:rPr lang="tr-TR" smtClean="0"/>
              <a:t>163</a:t>
            </a:fld>
            <a:endParaRPr lang="tr-TR" dirty="0"/>
          </a:p>
        </p:txBody>
      </p:sp>
    </p:spTree>
    <p:extLst>
      <p:ext uri="{BB962C8B-B14F-4D97-AF65-F5344CB8AC3E}">
        <p14:creationId xmlns:p14="http://schemas.microsoft.com/office/powerpoint/2010/main" val="196044392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8AC9E54C-F711-BCD0-0140-E57AA0897A25}"/>
              </a:ext>
            </a:extLst>
          </p:cNvPr>
          <p:cNvSpPr>
            <a:spLocks noGrp="1"/>
          </p:cNvSpPr>
          <p:nvPr>
            <p:ph type="sldNum" sz="quarter" idx="12"/>
          </p:nvPr>
        </p:nvSpPr>
        <p:spPr>
          <a:xfrm>
            <a:off x="7920055" y="6374638"/>
            <a:ext cx="2877853" cy="365125"/>
          </a:xfrm>
        </p:spPr>
        <p:txBody>
          <a:bodyPr/>
          <a:lstStyle/>
          <a:p>
            <a:fld id="{E1080B20-D45B-492D-86E8-780F5FEE2AC0}" type="slidenum">
              <a:rPr lang="tr-TR" altLang="tr-TR" smtClean="0"/>
              <a:pPr/>
              <a:t>164</a:t>
            </a:fld>
            <a:endParaRPr lang="tr-TR" altLang="tr-TR"/>
          </a:p>
        </p:txBody>
      </p:sp>
      <p:sp>
        <p:nvSpPr>
          <p:cNvPr id="3" name="1 Başlık">
            <a:extLst>
              <a:ext uri="{FF2B5EF4-FFF2-40B4-BE49-F238E27FC236}">
                <a16:creationId xmlns:a16="http://schemas.microsoft.com/office/drawing/2014/main" id="{4153BF67-F1BC-648B-BC79-72E0470B85D9}"/>
              </a:ext>
            </a:extLst>
          </p:cNvPr>
          <p:cNvSpPr txBox="1">
            <a:spLocks/>
          </p:cNvSpPr>
          <p:nvPr/>
        </p:nvSpPr>
        <p:spPr bwMode="auto">
          <a:xfrm>
            <a:off x="362433" y="241076"/>
            <a:ext cx="11512573" cy="478765"/>
          </a:xfrm>
          <a:prstGeom prst="rect">
            <a:avLst/>
          </a:prstGeom>
          <a:solidFill>
            <a:schemeClr val="accent2">
              <a:lumMod val="20000"/>
              <a:lumOff val="80000"/>
              <a:alpha val="2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Örtülü Sermaye (KVK Md.12)</a:t>
            </a:r>
          </a:p>
        </p:txBody>
      </p:sp>
      <p:sp>
        <p:nvSpPr>
          <p:cNvPr id="4" name="2 İçerik Yer Tutucusu">
            <a:extLst>
              <a:ext uri="{FF2B5EF4-FFF2-40B4-BE49-F238E27FC236}">
                <a16:creationId xmlns:a16="http://schemas.microsoft.com/office/drawing/2014/main" id="{3A8B002E-37EB-D18D-5B45-BDF17CCA1BF6}"/>
              </a:ext>
            </a:extLst>
          </p:cNvPr>
          <p:cNvSpPr txBox="1">
            <a:spLocks/>
          </p:cNvSpPr>
          <p:nvPr/>
        </p:nvSpPr>
        <p:spPr bwMode="auto">
          <a:xfrm>
            <a:off x="339713" y="812268"/>
            <a:ext cx="11512573" cy="1396093"/>
          </a:xfrm>
          <a:prstGeom prst="rect">
            <a:avLst/>
          </a:prstGeom>
          <a:solidFill>
            <a:schemeClr val="tx2">
              <a:lumMod val="10000"/>
              <a:lumOff val="90000"/>
            </a:schemeClr>
          </a:solidFill>
          <a:ln w="25400">
            <a:solidFill>
              <a:srgbClr val="6666FF">
                <a:alpha val="74117"/>
              </a:srgb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dirty="0">
                <a:latin typeface="Times New Roman" panose="02020603050405020304" pitchFamily="18" charset="0"/>
                <a:cs typeface="Times New Roman" panose="02020603050405020304" pitchFamily="18" charset="0"/>
              </a:rPr>
              <a:t>(1) Kurumların, </a:t>
            </a:r>
            <a:r>
              <a:rPr lang="tr-TR" sz="2000" b="1" u="sng" dirty="0">
                <a:highlight>
                  <a:srgbClr val="00FFFF"/>
                </a:highlight>
                <a:latin typeface="Times New Roman" panose="02020603050405020304" pitchFamily="18" charset="0"/>
                <a:cs typeface="Times New Roman" panose="02020603050405020304" pitchFamily="18" charset="0"/>
              </a:rPr>
              <a:t>ortaklarından</a:t>
            </a:r>
            <a:r>
              <a:rPr lang="tr-TR" sz="2000" dirty="0">
                <a:latin typeface="Times New Roman" panose="02020603050405020304" pitchFamily="18" charset="0"/>
                <a:cs typeface="Times New Roman" panose="02020603050405020304" pitchFamily="18" charset="0"/>
              </a:rPr>
              <a:t> veya </a:t>
            </a:r>
            <a:r>
              <a:rPr lang="tr-TR" sz="2000" b="1" dirty="0">
                <a:latin typeface="Times New Roman" panose="02020603050405020304" pitchFamily="18" charset="0"/>
                <a:cs typeface="Times New Roman" panose="02020603050405020304" pitchFamily="18" charset="0"/>
              </a:rPr>
              <a:t>(1) </a:t>
            </a:r>
            <a:r>
              <a:rPr lang="tr-TR" sz="2000" b="1" u="sng" dirty="0">
                <a:highlight>
                  <a:srgbClr val="00FFFF"/>
                </a:highlight>
                <a:latin typeface="Times New Roman" panose="02020603050405020304" pitchFamily="18" charset="0"/>
                <a:cs typeface="Times New Roman" panose="02020603050405020304" pitchFamily="18" charset="0"/>
              </a:rPr>
              <a:t>ortaklarla ilişkili</a:t>
            </a:r>
            <a:r>
              <a:rPr lang="tr-TR" sz="2000" b="1" dirty="0">
                <a:highlight>
                  <a:srgbClr val="00FFFF"/>
                </a:highlight>
                <a:latin typeface="Times New Roman" panose="02020603050405020304" pitchFamily="18" charset="0"/>
                <a:cs typeface="Times New Roman" panose="02020603050405020304" pitchFamily="18" charset="0"/>
              </a:rPr>
              <a:t> olan kişilerden</a:t>
            </a:r>
            <a:r>
              <a:rPr lang="tr-TR" sz="2000" dirty="0">
                <a:highlight>
                  <a:srgbClr val="00FFFF"/>
                </a:highlight>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doğrudan veya </a:t>
            </a:r>
            <a:r>
              <a:rPr lang="tr-TR" sz="2000" b="1" dirty="0">
                <a:latin typeface="Times New Roman" panose="02020603050405020304" pitchFamily="18" charset="0"/>
                <a:cs typeface="Times New Roman" panose="02020603050405020304" pitchFamily="18" charset="0"/>
              </a:rPr>
              <a:t>(2) </a:t>
            </a:r>
            <a:r>
              <a:rPr lang="tr-TR" sz="2000" b="1" u="sng" dirty="0">
                <a:latin typeface="Times New Roman" panose="02020603050405020304" pitchFamily="18" charset="0"/>
                <a:cs typeface="Times New Roman" panose="02020603050405020304" pitchFamily="18" charset="0"/>
              </a:rPr>
              <a:t>DOLAYLI OLARAK</a:t>
            </a:r>
            <a:r>
              <a:rPr lang="tr-TR" sz="2000" u="sng"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temin ederek </a:t>
            </a:r>
            <a:r>
              <a:rPr lang="tr-TR" sz="2000" b="1" dirty="0">
                <a:latin typeface="Times New Roman" panose="02020603050405020304" pitchFamily="18" charset="0"/>
                <a:cs typeface="Times New Roman" panose="02020603050405020304" pitchFamily="18" charset="0"/>
              </a:rPr>
              <a:t>(3) </a:t>
            </a:r>
            <a:r>
              <a:rPr lang="tr-TR" sz="2000" b="1" dirty="0">
                <a:highlight>
                  <a:srgbClr val="00FFFF"/>
                </a:highlight>
                <a:latin typeface="Times New Roman" panose="02020603050405020304" pitchFamily="18" charset="0"/>
                <a:cs typeface="Times New Roman" panose="02020603050405020304" pitchFamily="18" charset="0"/>
              </a:rPr>
              <a:t>işletmede kullandıkları</a:t>
            </a:r>
            <a:r>
              <a:rPr lang="tr-TR" sz="2000" dirty="0">
                <a:highlight>
                  <a:srgbClr val="00FFFF"/>
                </a:highlight>
                <a:latin typeface="Times New Roman" panose="02020603050405020304" pitchFamily="18" charset="0"/>
                <a:cs typeface="Times New Roman" panose="02020603050405020304" pitchFamily="18" charset="0"/>
              </a:rPr>
              <a:t> </a:t>
            </a:r>
            <a:r>
              <a:rPr lang="tr-TR" sz="2000" b="1" dirty="0">
                <a:highlight>
                  <a:srgbClr val="FFFF00"/>
                </a:highlight>
                <a:latin typeface="Times New Roman" panose="02020603050405020304" pitchFamily="18" charset="0"/>
                <a:cs typeface="Times New Roman" panose="02020603050405020304" pitchFamily="18" charset="0"/>
              </a:rPr>
              <a:t>BORÇLARIN</a:t>
            </a:r>
            <a:r>
              <a:rPr lang="tr-TR" sz="2000" dirty="0">
                <a:highlight>
                  <a:srgbClr val="FFFF00"/>
                </a:highlight>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hesap dönemi içinde </a:t>
            </a:r>
            <a:r>
              <a:rPr lang="tr-TR" sz="2000" b="1" u="sng" dirty="0">
                <a:highlight>
                  <a:srgbClr val="00FFFF"/>
                </a:highlight>
                <a:latin typeface="Times New Roman" panose="02020603050405020304" pitchFamily="18" charset="0"/>
                <a:cs typeface="Times New Roman" panose="02020603050405020304" pitchFamily="18" charset="0"/>
              </a:rPr>
              <a:t>HERHANGİ BİR TARİHTE </a:t>
            </a:r>
            <a:r>
              <a:rPr lang="tr-TR" sz="2000" dirty="0">
                <a:latin typeface="Times New Roman" panose="02020603050405020304" pitchFamily="18" charset="0"/>
                <a:cs typeface="Times New Roman" panose="02020603050405020304" pitchFamily="18" charset="0"/>
              </a:rPr>
              <a:t>kurumun </a:t>
            </a:r>
            <a:r>
              <a:rPr lang="tr-TR" sz="2000" b="1" u="sng" dirty="0">
                <a:highlight>
                  <a:srgbClr val="00FFFF"/>
                </a:highlight>
                <a:latin typeface="Times New Roman" panose="02020603050405020304" pitchFamily="18" charset="0"/>
                <a:cs typeface="Times New Roman" panose="02020603050405020304" pitchFamily="18" charset="0"/>
              </a:rPr>
              <a:t>ÖZ SERMAYESİNİN</a:t>
            </a:r>
            <a:r>
              <a:rPr lang="tr-TR" sz="2000" b="1" dirty="0">
                <a:highlight>
                  <a:srgbClr val="00FFFF"/>
                </a:highlight>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ÜÇ KATINI AŞAN KISMI</a:t>
            </a:r>
            <a:r>
              <a:rPr lang="tr-TR" sz="2000" dirty="0">
                <a:latin typeface="Times New Roman" panose="02020603050405020304" pitchFamily="18" charset="0"/>
                <a:cs typeface="Times New Roman" panose="02020603050405020304" pitchFamily="18" charset="0"/>
              </a:rPr>
              <a:t>, ilgili hesap dönemi için örtülü sermaye sayılır.</a:t>
            </a:r>
          </a:p>
        </p:txBody>
      </p:sp>
      <p:sp>
        <p:nvSpPr>
          <p:cNvPr id="5" name="Rectangle 1">
            <a:extLst>
              <a:ext uri="{FF2B5EF4-FFF2-40B4-BE49-F238E27FC236}">
                <a16:creationId xmlns:a16="http://schemas.microsoft.com/office/drawing/2014/main" id="{D5094D9D-9D69-88F7-2D1A-2AD8CFD78793}"/>
              </a:ext>
            </a:extLst>
          </p:cNvPr>
          <p:cNvSpPr>
            <a:spLocks noChangeArrowheads="1"/>
          </p:cNvSpPr>
          <p:nvPr/>
        </p:nvSpPr>
        <p:spPr bwMode="auto">
          <a:xfrm>
            <a:off x="362434" y="2306341"/>
            <a:ext cx="11512573" cy="3970318"/>
          </a:xfrm>
          <a:prstGeom prst="rect">
            <a:avLst/>
          </a:prstGeom>
          <a:solidFill>
            <a:schemeClr val="accent2">
              <a:lumMod val="20000"/>
              <a:lumOff val="80000"/>
            </a:schemeClr>
          </a:solidFill>
          <a:ln w="25400" algn="ctr">
            <a:solidFill>
              <a:srgbClr val="CCFF66"/>
            </a:solidFill>
            <a:miter lim="800000"/>
            <a:headEnd/>
            <a:tailEnd/>
          </a:ln>
        </p:spPr>
        <p:txBody>
          <a:bodyPr wrap="square" anchor="ct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6pPr>
            <a:lvl7pPr marL="29718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7pPr>
            <a:lvl8pPr marL="34290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8pPr>
            <a:lvl9pPr marL="38862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9pPr>
          </a:lstStyle>
          <a:p>
            <a:r>
              <a:rPr lang="tr-TR" sz="1800" dirty="0"/>
              <a:t>	</a:t>
            </a:r>
            <a:r>
              <a:rPr lang="tr-TR" sz="1800" b="1" dirty="0">
                <a:highlight>
                  <a:srgbClr val="FFFF00"/>
                </a:highlight>
              </a:rPr>
              <a:t>Bir borçlanmanın örtülü sermaye sayılabilmesi için aşağıdaki şartların tamamının gerçekleşmesi gerekir. </a:t>
            </a:r>
          </a:p>
          <a:p>
            <a:pPr marL="285750" indent="-285750">
              <a:buFont typeface="Wingdings" panose="05000000000000000000" pitchFamily="2" charset="2"/>
              <a:buChar char="§"/>
            </a:pPr>
            <a:r>
              <a:rPr lang="tr-TR" sz="1800" dirty="0"/>
              <a:t>Borç, </a:t>
            </a:r>
            <a:r>
              <a:rPr lang="tr-TR" sz="1800" b="1" dirty="0">
                <a:highlight>
                  <a:srgbClr val="FFFF00"/>
                </a:highlight>
              </a:rPr>
              <a:t>kurum ortaklarından </a:t>
            </a:r>
            <a:r>
              <a:rPr lang="tr-TR" sz="1800" b="1" dirty="0">
                <a:highlight>
                  <a:srgbClr val="00FFFF"/>
                </a:highlight>
              </a:rPr>
              <a:t>veya </a:t>
            </a:r>
            <a:r>
              <a:rPr lang="tr-TR" sz="1800" b="1" dirty="0">
                <a:highlight>
                  <a:srgbClr val="FFFF00"/>
                </a:highlight>
              </a:rPr>
              <a:t>ortaklarla ilişkili kişilerden </a:t>
            </a:r>
            <a:r>
              <a:rPr lang="tr-TR" sz="1800" b="1" dirty="0">
                <a:highlight>
                  <a:srgbClr val="00FFFF"/>
                </a:highlight>
              </a:rPr>
              <a:t>doğrudan veya dolaylı olarak TEMİN EDİLMELİDİR</a:t>
            </a:r>
            <a:r>
              <a:rPr lang="tr-TR" sz="1800" dirty="0"/>
              <a:t>.</a:t>
            </a:r>
          </a:p>
          <a:p>
            <a:pPr marL="285750" indent="-285750">
              <a:buFont typeface="Wingdings" panose="05000000000000000000" pitchFamily="2" charset="2"/>
              <a:buChar char="§"/>
            </a:pPr>
            <a:r>
              <a:rPr lang="tr-TR" sz="1800" dirty="0"/>
              <a:t>Temin edilen borç </a:t>
            </a:r>
            <a:r>
              <a:rPr lang="tr-TR" sz="1800" b="1" u="sng" dirty="0">
                <a:highlight>
                  <a:srgbClr val="00FFFF"/>
                </a:highlight>
              </a:rPr>
              <a:t>İŞLETMEDE KULLANILMALI</a:t>
            </a:r>
          </a:p>
          <a:p>
            <a:pPr marL="285750" indent="-285750">
              <a:buFont typeface="Wingdings" panose="05000000000000000000" pitchFamily="2" charset="2"/>
              <a:buChar char="§"/>
            </a:pPr>
            <a:r>
              <a:rPr lang="tr-TR" sz="1800" dirty="0"/>
              <a:t>İşletmede kullanılan borçların hesap dönemi içerisinde herhangi bir tarihteki tutarı, </a:t>
            </a:r>
            <a:r>
              <a:rPr lang="tr-TR" sz="1800" b="1" u="sng" dirty="0">
                <a:highlight>
                  <a:srgbClr val="00FFFF"/>
                </a:highlight>
              </a:rPr>
              <a:t>KURUMUN ÖZ SERMAYESİNİN ÜÇ KATINI </a:t>
            </a:r>
            <a:r>
              <a:rPr lang="tr-TR" sz="1800" dirty="0"/>
              <a:t>aşmalı</a:t>
            </a:r>
          </a:p>
          <a:p>
            <a:endParaRPr lang="tr-TR" sz="1800" dirty="0"/>
          </a:p>
          <a:p>
            <a:pPr marL="342900" indent="-342900" algn="just">
              <a:buAutoNum type="arabicPeriod"/>
            </a:pPr>
            <a:r>
              <a:rPr lang="tr-TR" sz="1800" b="1" u="sng" dirty="0">
                <a:cs typeface="Times New Roman" panose="02020603050405020304" pitchFamily="18" charset="0"/>
              </a:rPr>
              <a:t>Ortaklarla ilişkili kişi:</a:t>
            </a:r>
            <a:r>
              <a:rPr lang="tr-TR" sz="1800" dirty="0">
                <a:cs typeface="Times New Roman" panose="02020603050405020304" pitchFamily="18" charset="0"/>
              </a:rPr>
              <a:t> ortağın doğrudan veya dolaylı olarak en az </a:t>
            </a:r>
            <a:r>
              <a:rPr lang="tr-TR" sz="1800" b="1" u="sng" dirty="0">
                <a:highlight>
                  <a:srgbClr val="00FFFF"/>
                </a:highlight>
                <a:cs typeface="Times New Roman" panose="02020603050405020304" pitchFamily="18" charset="0"/>
              </a:rPr>
              <a:t>%10 ortağı bulunduğu </a:t>
            </a:r>
            <a:r>
              <a:rPr lang="tr-TR" sz="1800" dirty="0">
                <a:cs typeface="Times New Roman" panose="02020603050405020304" pitchFamily="18" charset="0"/>
              </a:rPr>
              <a:t>veya en az bu oranda oy veya kar payı hakkına sahip olduğu kurumları </a:t>
            </a:r>
            <a:r>
              <a:rPr lang="tr-TR" sz="1800" b="1" u="sng" dirty="0">
                <a:highlight>
                  <a:srgbClr val="FFFF00"/>
                </a:highlight>
                <a:cs typeface="Times New Roman" panose="02020603050405020304" pitchFamily="18" charset="0"/>
              </a:rPr>
              <a:t>YA DA </a:t>
            </a:r>
            <a:r>
              <a:rPr lang="tr-TR" sz="1800" dirty="0">
                <a:cs typeface="Times New Roman" panose="02020603050405020304" pitchFamily="18" charset="0"/>
              </a:rPr>
              <a:t>doğrudan veya dolaylı olarak </a:t>
            </a:r>
            <a:r>
              <a:rPr lang="tr-TR" sz="1800" b="1" u="sng" dirty="0">
                <a:cs typeface="Times New Roman" panose="02020603050405020304" pitchFamily="18" charset="0"/>
              </a:rPr>
              <a:t>ortakların veya ortakla ilişkili bu kurumların sermayesine, oy veya kar payı hakkına sahip hisselerinin en az %10’unu elinde bulunduran bir gerçek kişi veya kurumu ifade eder.</a:t>
            </a:r>
          </a:p>
          <a:p>
            <a:pPr marL="342900" indent="-342900" algn="just">
              <a:buAutoNum type="arabicPeriod"/>
            </a:pPr>
            <a:endParaRPr lang="tr-TR" sz="1800" b="1" u="sng" dirty="0">
              <a:cs typeface="Times New Roman" panose="02020603050405020304" pitchFamily="18" charset="0"/>
            </a:endParaRPr>
          </a:p>
          <a:p>
            <a:pPr marL="342900" indent="-342900" algn="just">
              <a:buAutoNum type="arabicPeriod"/>
            </a:pPr>
            <a:r>
              <a:rPr lang="tr-TR" sz="1800" b="1" dirty="0">
                <a:highlight>
                  <a:srgbClr val="FFFF00"/>
                </a:highlight>
              </a:rPr>
              <a:t>Ortaklardan yapılan borçlanmalar için </a:t>
            </a:r>
            <a:r>
              <a:rPr lang="tr-TR" sz="1800" b="1" u="sng" dirty="0">
                <a:highlight>
                  <a:srgbClr val="FFFF00"/>
                </a:highlight>
              </a:rPr>
              <a:t>ortaklık payının bir önemi bulunmamaktadır. </a:t>
            </a:r>
            <a:r>
              <a:rPr lang="tr-TR" sz="1800" dirty="0"/>
              <a:t>Ancak kurumların Borsada işlem gören hisselerinin edinilmesi durumunda, en az </a:t>
            </a:r>
            <a:r>
              <a:rPr lang="tr-TR" sz="1800" dirty="0">
                <a:highlight>
                  <a:srgbClr val="00FFFF"/>
                </a:highlight>
              </a:rPr>
              <a:t>% 10 ortaklık payı </a:t>
            </a:r>
            <a:r>
              <a:rPr lang="tr-TR" sz="1800" dirty="0"/>
              <a:t>aranır.</a:t>
            </a:r>
          </a:p>
        </p:txBody>
      </p:sp>
    </p:spTree>
    <p:extLst>
      <p:ext uri="{BB962C8B-B14F-4D97-AF65-F5344CB8AC3E}">
        <p14:creationId xmlns:p14="http://schemas.microsoft.com/office/powerpoint/2010/main" val="23228629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C066E05E-F4B8-DC51-E65D-A70DD6EA324D}"/>
              </a:ext>
            </a:extLst>
          </p:cNvPr>
          <p:cNvSpPr>
            <a:spLocks noGrp="1"/>
          </p:cNvSpPr>
          <p:nvPr>
            <p:ph type="sldNum" sz="quarter" idx="12"/>
          </p:nvPr>
        </p:nvSpPr>
        <p:spPr>
          <a:xfrm>
            <a:off x="8023219" y="6492875"/>
            <a:ext cx="2779363" cy="365125"/>
          </a:xfrm>
        </p:spPr>
        <p:txBody>
          <a:bodyPr/>
          <a:lstStyle/>
          <a:p>
            <a:fld id="{E1080B20-D45B-492D-86E8-780F5FEE2AC0}" type="slidenum">
              <a:rPr lang="tr-TR" altLang="tr-TR" smtClean="0"/>
              <a:pPr/>
              <a:t>165</a:t>
            </a:fld>
            <a:endParaRPr lang="tr-TR" altLang="tr-TR"/>
          </a:p>
        </p:txBody>
      </p:sp>
      <p:sp>
        <p:nvSpPr>
          <p:cNvPr id="3" name="1 Başlık">
            <a:extLst>
              <a:ext uri="{FF2B5EF4-FFF2-40B4-BE49-F238E27FC236}">
                <a16:creationId xmlns:a16="http://schemas.microsoft.com/office/drawing/2014/main" id="{6387DA63-8A8A-08EB-69C3-B4D2E563FA42}"/>
              </a:ext>
            </a:extLst>
          </p:cNvPr>
          <p:cNvSpPr txBox="1">
            <a:spLocks/>
          </p:cNvSpPr>
          <p:nvPr/>
        </p:nvSpPr>
        <p:spPr bwMode="auto">
          <a:xfrm>
            <a:off x="228600" y="113097"/>
            <a:ext cx="11678478" cy="430367"/>
          </a:xfrm>
          <a:prstGeom prst="rect">
            <a:avLst/>
          </a:prstGeom>
          <a:solidFill>
            <a:schemeClr val="bg2">
              <a:alpha val="2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Örtülü Sermaye (KVK Md.12)</a:t>
            </a:r>
          </a:p>
        </p:txBody>
      </p:sp>
      <p:sp>
        <p:nvSpPr>
          <p:cNvPr id="4" name="Rectangle 1">
            <a:extLst>
              <a:ext uri="{FF2B5EF4-FFF2-40B4-BE49-F238E27FC236}">
                <a16:creationId xmlns:a16="http://schemas.microsoft.com/office/drawing/2014/main" id="{F44E2984-826C-83A8-D079-797C8DE418FF}"/>
              </a:ext>
            </a:extLst>
          </p:cNvPr>
          <p:cNvSpPr>
            <a:spLocks noChangeArrowheads="1"/>
          </p:cNvSpPr>
          <p:nvPr/>
        </p:nvSpPr>
        <p:spPr bwMode="auto">
          <a:xfrm>
            <a:off x="228600" y="778593"/>
            <a:ext cx="11678478" cy="5632311"/>
          </a:xfrm>
          <a:prstGeom prst="rect">
            <a:avLst/>
          </a:prstGeom>
          <a:noFill/>
          <a:ln w="25400" algn="ctr">
            <a:solidFill>
              <a:srgbClr val="CCFF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6pPr>
            <a:lvl7pPr marL="29718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7pPr>
            <a:lvl8pPr marL="34290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8pPr>
            <a:lvl9pPr marL="38862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9pPr>
          </a:lstStyle>
          <a:p>
            <a:pPr marL="342900" indent="-342900" algn="just">
              <a:lnSpc>
                <a:spcPct val="100000"/>
              </a:lnSpc>
              <a:spcBef>
                <a:spcPct val="0"/>
              </a:spcBef>
              <a:buClrTx/>
              <a:buSzTx/>
              <a:buFontTx/>
              <a:buAutoNum type="arabicPeriod" startAt="4"/>
            </a:pPr>
            <a:r>
              <a:rPr lang="tr-TR" sz="2000" b="1" u="sng" dirty="0">
                <a:highlight>
                  <a:srgbClr val="FFFF00"/>
                </a:highlight>
                <a:cs typeface="Times New Roman" panose="02020603050405020304" pitchFamily="18" charset="0"/>
              </a:rPr>
              <a:t>Üçüncü kişi üzerinden DOLAYLI </a:t>
            </a:r>
            <a:r>
              <a:rPr lang="tr-TR" sz="2000" dirty="0">
                <a:highlight>
                  <a:srgbClr val="FFFF00"/>
                </a:highlight>
                <a:cs typeface="Times New Roman" panose="02020603050405020304" pitchFamily="18" charset="0"/>
              </a:rPr>
              <a:t>olarak temin edilmesi durumunda da örtülü sermaye söz konusu olabilecektir. Araya </a:t>
            </a:r>
            <a:r>
              <a:rPr lang="tr-TR" sz="2000" b="1" u="sng" dirty="0">
                <a:highlight>
                  <a:srgbClr val="FFFF00"/>
                </a:highlight>
                <a:cs typeface="Times New Roman" panose="02020603050405020304" pitchFamily="18" charset="0"/>
              </a:rPr>
              <a:t>birden fazla </a:t>
            </a:r>
            <a:r>
              <a:rPr lang="tr-TR" sz="2000" dirty="0">
                <a:highlight>
                  <a:srgbClr val="FFFF00"/>
                </a:highlight>
                <a:cs typeface="Times New Roman" panose="02020603050405020304" pitchFamily="18" charset="0"/>
              </a:rPr>
              <a:t>kurumun girmesi borcun örtülü sermaye olarak kabul edilmesine engel teşkil etmemektedir.</a:t>
            </a:r>
            <a:endParaRPr lang="tr-TR" sz="2000" dirty="0">
              <a:cs typeface="Times New Roman" panose="02020603050405020304" pitchFamily="18" charset="0"/>
            </a:endParaRPr>
          </a:p>
          <a:p>
            <a:pPr marL="342900" indent="-342900" algn="just">
              <a:lnSpc>
                <a:spcPct val="100000"/>
              </a:lnSpc>
              <a:spcBef>
                <a:spcPct val="0"/>
              </a:spcBef>
              <a:buClrTx/>
              <a:buSzTx/>
              <a:buFontTx/>
              <a:buAutoNum type="arabicPeriod" startAt="4"/>
            </a:pPr>
            <a:endParaRPr lang="tr-TR" sz="2000" dirty="0">
              <a:highlight>
                <a:srgbClr val="00FFFF"/>
              </a:highlight>
              <a:cs typeface="Times New Roman" panose="02020603050405020304" pitchFamily="18" charset="0"/>
            </a:endParaRPr>
          </a:p>
          <a:p>
            <a:pPr marL="342900" indent="-342900" algn="just">
              <a:lnSpc>
                <a:spcPct val="100000"/>
              </a:lnSpc>
              <a:spcBef>
                <a:spcPct val="0"/>
              </a:spcBef>
              <a:buClrTx/>
              <a:buSzTx/>
              <a:buFontTx/>
              <a:buAutoNum type="arabicPeriod" startAt="4"/>
            </a:pPr>
            <a:r>
              <a:rPr lang="tr-TR" sz="2000" b="1" u="sng" dirty="0">
                <a:highlight>
                  <a:srgbClr val="00FFFF"/>
                </a:highlight>
                <a:cs typeface="Times New Roman" panose="02020603050405020304" pitchFamily="18" charset="0"/>
              </a:rPr>
              <a:t>BU BORCUN </a:t>
            </a:r>
            <a:r>
              <a:rPr lang="tr-TR" sz="2000" b="1" u="sng" dirty="0">
                <a:cs typeface="Times New Roman" panose="02020603050405020304" pitchFamily="18" charset="0"/>
              </a:rPr>
              <a:t>AYNI ŞARTLARLA AKTARILMASI </a:t>
            </a:r>
            <a:r>
              <a:rPr lang="tr-TR" sz="2000" dirty="0">
                <a:highlight>
                  <a:srgbClr val="00FFFF"/>
                </a:highlight>
                <a:cs typeface="Times New Roman" panose="02020603050405020304" pitchFamily="18" charset="0"/>
              </a:rPr>
              <a:t>halinde, işletmede kullanılan bir borçtan söz etmek mümkün olmayacak ve bu borçlanma nedeniyle örtülü sermaye </a:t>
            </a:r>
            <a:r>
              <a:rPr lang="tr-TR" sz="2000" b="1" u="sng" dirty="0">
                <a:highlight>
                  <a:srgbClr val="00FFFF"/>
                </a:highlight>
                <a:cs typeface="Times New Roman" panose="02020603050405020304" pitchFamily="18" charset="0"/>
              </a:rPr>
              <a:t>oluşmayacaktır.</a:t>
            </a:r>
          </a:p>
          <a:p>
            <a:pPr marL="342900" indent="-342900" algn="just">
              <a:lnSpc>
                <a:spcPct val="100000"/>
              </a:lnSpc>
              <a:spcBef>
                <a:spcPct val="0"/>
              </a:spcBef>
              <a:buClrTx/>
              <a:buSzTx/>
              <a:buFontTx/>
              <a:buAutoNum type="arabicPeriod" startAt="4"/>
            </a:pPr>
            <a:endParaRPr lang="tr-TR" sz="2000" b="1" u="sng" dirty="0">
              <a:highlight>
                <a:srgbClr val="00FFFF"/>
              </a:highlight>
              <a:cs typeface="Times New Roman" panose="02020603050405020304" pitchFamily="18" charset="0"/>
            </a:endParaRPr>
          </a:p>
          <a:p>
            <a:pPr marL="342900" indent="-342900" algn="just">
              <a:lnSpc>
                <a:spcPct val="100000"/>
              </a:lnSpc>
              <a:spcBef>
                <a:spcPct val="0"/>
              </a:spcBef>
              <a:buClrTx/>
              <a:buSzTx/>
              <a:buFontTx/>
              <a:buAutoNum type="arabicPeriod" startAt="4"/>
            </a:pPr>
            <a:r>
              <a:rPr lang="tr-TR" sz="2000" b="1" dirty="0">
                <a:cs typeface="Times New Roman" panose="02020603050405020304" pitchFamily="18" charset="0"/>
              </a:rPr>
              <a:t>YABANCI PARA ÜZERİNDEN </a:t>
            </a:r>
            <a:r>
              <a:rPr lang="tr-TR" sz="2000" dirty="0">
                <a:cs typeface="Times New Roman" panose="02020603050405020304" pitchFamily="18" charset="0"/>
              </a:rPr>
              <a:t>yapılan borçlanmalara ilişkin borç/öz sermaye hesabında, </a:t>
            </a:r>
            <a:r>
              <a:rPr lang="tr-TR" sz="2000" b="1" dirty="0">
                <a:cs typeface="Times New Roman" panose="02020603050405020304" pitchFamily="18" charset="0"/>
              </a:rPr>
              <a:t>her bir borcun alındığı </a:t>
            </a:r>
            <a:r>
              <a:rPr lang="tr-TR" sz="2000" b="1" u="sng" dirty="0">
                <a:highlight>
                  <a:srgbClr val="00FFFF"/>
                </a:highlight>
                <a:cs typeface="Times New Roman" panose="02020603050405020304" pitchFamily="18" charset="0"/>
              </a:rPr>
              <a:t>tarihte geçerli olan döviz kuru esas alınacaktır</a:t>
            </a:r>
            <a:r>
              <a:rPr lang="tr-TR" sz="2000" dirty="0">
                <a:cs typeface="Times New Roman" panose="02020603050405020304" pitchFamily="18" charset="0"/>
              </a:rPr>
              <a:t>. </a:t>
            </a:r>
            <a:r>
              <a:rPr lang="tr-TR" sz="2000" b="1" u="sng" dirty="0">
                <a:solidFill>
                  <a:srgbClr val="FF0000"/>
                </a:solidFill>
                <a:cs typeface="Times New Roman" panose="02020603050405020304" pitchFamily="18" charset="0"/>
              </a:rPr>
              <a:t>Yabancı para üzerinden alınan borcun vadesinin izleyen yıla sarkması halinde,</a:t>
            </a:r>
            <a:r>
              <a:rPr lang="tr-TR" sz="2000" dirty="0">
                <a:cs typeface="Times New Roman" panose="02020603050405020304" pitchFamily="18" charset="0"/>
              </a:rPr>
              <a:t> </a:t>
            </a:r>
            <a:r>
              <a:rPr lang="tr-TR" sz="2000" b="1" u="sng" dirty="0">
                <a:cs typeface="Times New Roman" panose="02020603050405020304" pitchFamily="18" charset="0"/>
              </a:rPr>
              <a:t>izleyen yıl için söz konusu hesaplama, borcun ödenmeyen tutarının bilanço günü itibarıyla VUK hükümlerine göre değerlenmiş tutarı esas alınmak suretiyle yapılacaktır.</a:t>
            </a:r>
          </a:p>
          <a:p>
            <a:pPr marL="342900" indent="-342900" algn="just">
              <a:lnSpc>
                <a:spcPct val="100000"/>
              </a:lnSpc>
              <a:spcBef>
                <a:spcPct val="0"/>
              </a:spcBef>
              <a:buClrTx/>
              <a:buSzTx/>
              <a:buFontTx/>
              <a:buAutoNum type="arabicPeriod" startAt="4"/>
            </a:pPr>
            <a:r>
              <a:rPr lang="tr-TR" sz="2000" dirty="0"/>
              <a:t>Bu borçların hesap dönemi içinde </a:t>
            </a:r>
            <a:r>
              <a:rPr lang="tr-TR" sz="2000" b="1" dirty="0"/>
              <a:t>herhangi bir tarihte</a:t>
            </a:r>
            <a:r>
              <a:rPr lang="tr-TR" sz="2000" dirty="0"/>
              <a:t>, hesap dönemi başındaki öz sermayenin </a:t>
            </a:r>
            <a:r>
              <a:rPr lang="tr-TR" sz="2000" b="1" i="1" u="sng" dirty="0">
                <a:highlight>
                  <a:srgbClr val="00FFFF"/>
                </a:highlight>
              </a:rPr>
              <a:t>üç katını aşması gerekmektedir.</a:t>
            </a:r>
            <a:r>
              <a:rPr lang="tr-TR" sz="2000" dirty="0"/>
              <a:t> Dolayısıyla öz sermayenin </a:t>
            </a:r>
            <a:r>
              <a:rPr lang="tr-TR" sz="2000" b="1" u="sng" dirty="0">
                <a:highlight>
                  <a:srgbClr val="00FFFF"/>
                </a:highlight>
              </a:rPr>
              <a:t>ÜÇ KATINA KADAR OLAN BORÇLANMALAR HİÇBİR ŞEKİLDE ÖRTÜLÜ SERMAYE SAYILMAYACAKTIR. </a:t>
            </a:r>
          </a:p>
          <a:p>
            <a:pPr marL="342900" indent="-342900" algn="just">
              <a:buFontTx/>
              <a:buAutoNum type="arabicPeriod" startAt="4"/>
            </a:pPr>
            <a:endParaRPr lang="tr-TR" sz="2000" dirty="0">
              <a:highlight>
                <a:srgbClr val="FFFF00"/>
              </a:highlight>
            </a:endParaRPr>
          </a:p>
          <a:p>
            <a:pPr marL="342900" indent="-342900" algn="just">
              <a:buFontTx/>
              <a:buAutoNum type="arabicPeriod" startAt="4"/>
            </a:pPr>
            <a:r>
              <a:rPr lang="tr-TR" sz="2000" dirty="0">
                <a:highlight>
                  <a:srgbClr val="FFFF00"/>
                </a:highlight>
              </a:rPr>
              <a:t>Dönem başı öz sermayesinin </a:t>
            </a:r>
            <a:r>
              <a:rPr lang="tr-TR" sz="2000" b="1" u="sng" dirty="0">
                <a:highlight>
                  <a:srgbClr val="FFFF00"/>
                </a:highlight>
              </a:rPr>
              <a:t>SIFIR VEYA NEGATİF OLMASI DURUMUNDA, </a:t>
            </a:r>
            <a:r>
              <a:rPr lang="tr-TR" sz="2000" dirty="0">
                <a:highlight>
                  <a:srgbClr val="FFFF00"/>
                </a:highlight>
              </a:rPr>
              <a:t>ortak </a:t>
            </a:r>
            <a:r>
              <a:rPr lang="tr-TR" sz="2000" b="1" u="sng" dirty="0">
                <a:highlight>
                  <a:srgbClr val="FFFF00"/>
                </a:highlight>
              </a:rPr>
              <a:t>ve</a:t>
            </a:r>
            <a:r>
              <a:rPr lang="tr-TR" sz="2000" dirty="0">
                <a:highlight>
                  <a:srgbClr val="FFFF00"/>
                </a:highlight>
              </a:rPr>
              <a:t> ortaklarla ilişkili kişilerden yapılan </a:t>
            </a:r>
            <a:r>
              <a:rPr lang="tr-TR" sz="2000" b="1" dirty="0">
                <a:highlight>
                  <a:srgbClr val="FFFF00"/>
                </a:highlight>
              </a:rPr>
              <a:t>BORÇLANMALARIN TAMAMI </a:t>
            </a:r>
            <a:r>
              <a:rPr lang="tr-TR" sz="2000" dirty="0">
                <a:highlight>
                  <a:srgbClr val="FFFF00"/>
                </a:highlight>
              </a:rPr>
              <a:t>örtülü sermaye kabul edilir.</a:t>
            </a:r>
            <a:endParaRPr lang="tr-TR" sz="2000" dirty="0">
              <a:highlight>
                <a:srgbClr val="FFFF00"/>
              </a:highlight>
              <a:cs typeface="Times New Roman" panose="02020603050405020304" pitchFamily="18" charset="0"/>
            </a:endParaRPr>
          </a:p>
        </p:txBody>
      </p:sp>
    </p:spTree>
    <p:extLst>
      <p:ext uri="{BB962C8B-B14F-4D97-AF65-F5344CB8AC3E}">
        <p14:creationId xmlns:p14="http://schemas.microsoft.com/office/powerpoint/2010/main" val="34621341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E113810B-DA15-4384-B8F5-7BC691395B96}"/>
              </a:ext>
            </a:extLst>
          </p:cNvPr>
          <p:cNvSpPr>
            <a:spLocks noGrp="1"/>
          </p:cNvSpPr>
          <p:nvPr>
            <p:ph type="sldNum" sz="quarter" idx="12"/>
          </p:nvPr>
        </p:nvSpPr>
        <p:spPr>
          <a:xfrm>
            <a:off x="7866211" y="6264910"/>
            <a:ext cx="2823464" cy="365125"/>
          </a:xfrm>
        </p:spPr>
        <p:txBody>
          <a:bodyPr/>
          <a:lstStyle/>
          <a:p>
            <a:fld id="{E1080B20-D45B-492D-86E8-780F5FEE2AC0}" type="slidenum">
              <a:rPr lang="tr-TR" altLang="tr-TR" smtClean="0"/>
              <a:pPr/>
              <a:t>166</a:t>
            </a:fld>
            <a:endParaRPr lang="tr-TR" altLang="tr-TR"/>
          </a:p>
        </p:txBody>
      </p:sp>
      <p:sp>
        <p:nvSpPr>
          <p:cNvPr id="3" name="2 İçerik Yer Tutucusu">
            <a:extLst>
              <a:ext uri="{FF2B5EF4-FFF2-40B4-BE49-F238E27FC236}">
                <a16:creationId xmlns:a16="http://schemas.microsoft.com/office/drawing/2014/main" id="{2D20478B-0EA7-1D6E-FA5F-BB6F0245A1DF}"/>
              </a:ext>
            </a:extLst>
          </p:cNvPr>
          <p:cNvSpPr txBox="1">
            <a:spLocks/>
          </p:cNvSpPr>
          <p:nvPr/>
        </p:nvSpPr>
        <p:spPr bwMode="auto">
          <a:xfrm>
            <a:off x="440635" y="1861243"/>
            <a:ext cx="11310730" cy="4272138"/>
          </a:xfrm>
          <a:prstGeom prst="rect">
            <a:avLst/>
          </a:prstGeom>
          <a:solidFill>
            <a:schemeClr val="bg1"/>
          </a:solidFill>
          <a:ln w="25400">
            <a:solidFill>
              <a:srgbClr val="6666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b="1" dirty="0">
                <a:latin typeface="Times New Roman" panose="02020603050405020304" pitchFamily="18" charset="0"/>
                <a:cs typeface="Times New Roman" panose="02020603050405020304" pitchFamily="18" charset="0"/>
              </a:rPr>
              <a:t>9. </a:t>
            </a:r>
            <a:r>
              <a:rPr lang="tr-TR" sz="2000" b="1" u="sng" dirty="0">
                <a:solidFill>
                  <a:srgbClr val="FF0000"/>
                </a:solidFill>
                <a:latin typeface="Times New Roman" panose="02020603050405020304" pitchFamily="18" charset="0"/>
                <a:cs typeface="Times New Roman" panose="02020603050405020304" pitchFamily="18" charset="0"/>
              </a:rPr>
              <a:t>VADELİ MAL VE HİZMET DURUMU???????????</a:t>
            </a:r>
          </a:p>
          <a:p>
            <a:pPr marL="0" indent="0" algn="just">
              <a:buNone/>
            </a:pPr>
            <a:endParaRPr lang="tr-TR" sz="2000" b="1" u="sng" dirty="0">
              <a:solidFill>
                <a:srgbClr val="FF0000"/>
              </a:solidFill>
              <a:highlight>
                <a:srgbClr val="FFFF00"/>
              </a:highlight>
              <a:latin typeface="Times New Roman" panose="02020603050405020304" pitchFamily="18" charset="0"/>
              <a:cs typeface="Times New Roman" panose="02020603050405020304" pitchFamily="18" charset="0"/>
            </a:endParaRPr>
          </a:p>
          <a:p>
            <a:pPr marL="0" indent="0" algn="just">
              <a:buNone/>
            </a:pPr>
            <a:r>
              <a:rPr lang="tr-TR" sz="2000" b="1" dirty="0">
                <a:highlight>
                  <a:srgbClr val="FFFF00"/>
                </a:highlight>
                <a:latin typeface="Times New Roman" panose="02020603050405020304" pitchFamily="18" charset="0"/>
                <a:cs typeface="Times New Roman" panose="02020603050405020304" pitchFamily="18" charset="0"/>
              </a:rPr>
              <a:t>10. Alınan avanslar </a:t>
            </a:r>
            <a:r>
              <a:rPr lang="tr-TR" sz="2000" dirty="0">
                <a:latin typeface="Times New Roman" panose="02020603050405020304" pitchFamily="18" charset="0"/>
                <a:cs typeface="Times New Roman" panose="02020603050405020304" pitchFamily="18" charset="0"/>
              </a:rPr>
              <a:t>da işletme bakımından alınan borç olarak değerlendirilecek ve </a:t>
            </a:r>
            <a:r>
              <a:rPr lang="tr-TR" sz="2000" b="1" u="sng" dirty="0">
                <a:highlight>
                  <a:srgbClr val="00FFFF"/>
                </a:highlight>
                <a:latin typeface="Times New Roman" panose="02020603050405020304" pitchFamily="18" charset="0"/>
                <a:cs typeface="Times New Roman" panose="02020603050405020304" pitchFamily="18" charset="0"/>
              </a:rPr>
              <a:t>örtülü sermaye hesaplamasında dikkate alınacaktır.</a:t>
            </a:r>
            <a:r>
              <a:rPr lang="tr-TR" sz="2000" dirty="0">
                <a:latin typeface="Times New Roman" panose="02020603050405020304" pitchFamily="18" charset="0"/>
                <a:cs typeface="Times New Roman" panose="02020603050405020304" pitchFamily="18" charset="0"/>
              </a:rPr>
              <a:t> Ancak, </a:t>
            </a:r>
            <a:r>
              <a:rPr lang="tr-TR" sz="2000" b="1" u="sng" dirty="0">
                <a:highlight>
                  <a:srgbClr val="FFFF00"/>
                </a:highlight>
                <a:latin typeface="Times New Roman" panose="02020603050405020304" pitchFamily="18" charset="0"/>
                <a:cs typeface="Times New Roman" panose="02020603050405020304" pitchFamily="18" charset="0"/>
              </a:rPr>
              <a:t>inşaat işlerinde yapılan </a:t>
            </a:r>
            <a:r>
              <a:rPr lang="tr-TR" sz="2000" dirty="0">
                <a:latin typeface="Times New Roman" panose="02020603050405020304" pitchFamily="18" charset="0"/>
                <a:cs typeface="Times New Roman" panose="02020603050405020304" pitchFamily="18" charset="0"/>
              </a:rPr>
              <a:t>iş kısmı ile orantılı olarak hesaplanıp ödenen </a:t>
            </a:r>
            <a:r>
              <a:rPr lang="tr-TR" sz="2000" b="1" u="sng" dirty="0">
                <a:highlight>
                  <a:srgbClr val="FFFF00"/>
                </a:highlight>
                <a:latin typeface="Times New Roman" panose="02020603050405020304" pitchFamily="18" charset="0"/>
                <a:cs typeface="Times New Roman" panose="02020603050405020304" pitchFamily="18" charset="0"/>
              </a:rPr>
              <a:t>istihkak bedellerinin</a:t>
            </a:r>
            <a:r>
              <a:rPr lang="tr-TR" sz="2000" b="1" dirty="0">
                <a:highlight>
                  <a:srgbClr val="FFFF00"/>
                </a:highlight>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avans olarak kabul edilip örtülü sermayenin hesabında borç unsuru olarak dikkate alınması söz konusu </a:t>
            </a:r>
            <a:r>
              <a:rPr lang="tr-TR" sz="2000" b="1" u="sng" dirty="0">
                <a:latin typeface="Times New Roman" panose="02020603050405020304" pitchFamily="18" charset="0"/>
                <a:cs typeface="Times New Roman" panose="02020603050405020304" pitchFamily="18" charset="0"/>
              </a:rPr>
              <a:t>değildir</a:t>
            </a:r>
            <a:r>
              <a:rPr lang="tr-TR" sz="2000" dirty="0">
                <a:latin typeface="Times New Roman" panose="02020603050405020304" pitchFamily="18" charset="0"/>
                <a:cs typeface="Times New Roman" panose="02020603050405020304" pitchFamily="18" charset="0"/>
              </a:rPr>
              <a:t>. </a:t>
            </a:r>
          </a:p>
          <a:p>
            <a:pPr marL="0" indent="0" algn="just">
              <a:buNone/>
            </a:pPr>
            <a:endParaRPr lang="tr-TR" sz="2000" dirty="0">
              <a:solidFill>
                <a:srgbClr val="00B050"/>
              </a:solidFill>
              <a:latin typeface="Times New Roman" panose="02020603050405020304" pitchFamily="18" charset="0"/>
              <a:cs typeface="Times New Roman" panose="02020603050405020304" pitchFamily="18" charset="0"/>
            </a:endParaRPr>
          </a:p>
          <a:p>
            <a:pPr marL="0" indent="0" algn="just">
              <a:buNone/>
            </a:pPr>
            <a:r>
              <a:rPr lang="tr-TR" sz="2000" b="1" u="sng" dirty="0">
                <a:highlight>
                  <a:srgbClr val="00FFFF"/>
                </a:highlight>
                <a:latin typeface="Times New Roman" panose="02020603050405020304" pitchFamily="18" charset="0"/>
                <a:cs typeface="Times New Roman" panose="02020603050405020304" pitchFamily="18" charset="0"/>
              </a:rPr>
              <a:t>11. İlişkili </a:t>
            </a:r>
            <a:r>
              <a:rPr lang="tr-TR" sz="2000" b="1" u="sng" dirty="0">
                <a:highlight>
                  <a:srgbClr val="FFFF00"/>
                </a:highlight>
                <a:latin typeface="Times New Roman" panose="02020603050405020304" pitchFamily="18" charset="0"/>
                <a:cs typeface="Times New Roman" panose="02020603050405020304" pitchFamily="18" charset="0"/>
              </a:rPr>
              <a:t>BANKA VEYA BENZERİ KREDİ </a:t>
            </a:r>
            <a:r>
              <a:rPr lang="tr-TR" sz="2000" b="1" u="sng" dirty="0">
                <a:highlight>
                  <a:srgbClr val="00FFFF"/>
                </a:highlight>
                <a:latin typeface="Times New Roman" panose="02020603050405020304" pitchFamily="18" charset="0"/>
                <a:cs typeface="Times New Roman" panose="02020603050405020304" pitchFamily="18" charset="0"/>
              </a:rPr>
              <a:t>kurumlarından yapılan borçlanmalar </a:t>
            </a:r>
            <a:r>
              <a:rPr lang="tr-TR" sz="2000" b="1" u="sng" dirty="0">
                <a:highlight>
                  <a:srgbClr val="FFFF00"/>
                </a:highlight>
                <a:latin typeface="Times New Roman" panose="02020603050405020304" pitchFamily="18" charset="0"/>
                <a:cs typeface="Times New Roman" panose="02020603050405020304" pitchFamily="18" charset="0"/>
              </a:rPr>
              <a:t>% 50 oranında dikkate alınacaktır. </a:t>
            </a:r>
            <a:r>
              <a:rPr lang="tr-TR" sz="2000" dirty="0">
                <a:latin typeface="Times New Roman" panose="02020603050405020304" pitchFamily="18" charset="0"/>
                <a:cs typeface="Times New Roman" panose="02020603050405020304" pitchFamily="18" charset="0"/>
              </a:rPr>
              <a:t>Sadece ilişkili şirketlere finansman temin eden kredi şirketlerinden yapılan borçlanmalarda ise borcun </a:t>
            </a:r>
            <a:r>
              <a:rPr lang="tr-TR" sz="2000" b="1" u="sng" dirty="0">
                <a:latin typeface="Times New Roman" panose="02020603050405020304" pitchFamily="18" charset="0"/>
                <a:cs typeface="Times New Roman" panose="02020603050405020304" pitchFamily="18" charset="0"/>
              </a:rPr>
              <a:t>%50’lik kısmı değil, tamamı örtülü sermaye tutarının hesabında dikkate alınacaktır</a:t>
            </a:r>
            <a:r>
              <a:rPr lang="tr-TR" sz="2000" dirty="0">
                <a:latin typeface="Times New Roman" panose="02020603050405020304" pitchFamily="18" charset="0"/>
                <a:cs typeface="Times New Roman" panose="02020603050405020304" pitchFamily="18" charset="0"/>
              </a:rPr>
              <a:t>.</a:t>
            </a:r>
          </a:p>
          <a:p>
            <a:pPr marL="0" indent="0" algn="just">
              <a:buNone/>
            </a:pPr>
            <a:endParaRPr lang="tr-TR" sz="2000" dirty="0">
              <a:solidFill>
                <a:srgbClr val="00B050"/>
              </a:solidFill>
              <a:latin typeface="Times New Roman" panose="02020603050405020304" pitchFamily="18" charset="0"/>
              <a:cs typeface="Times New Roman" panose="02020603050405020304" pitchFamily="18" charset="0"/>
            </a:endParaRPr>
          </a:p>
        </p:txBody>
      </p:sp>
      <p:sp>
        <p:nvSpPr>
          <p:cNvPr id="4" name="1 Başlık">
            <a:extLst>
              <a:ext uri="{FF2B5EF4-FFF2-40B4-BE49-F238E27FC236}">
                <a16:creationId xmlns:a16="http://schemas.microsoft.com/office/drawing/2014/main" id="{E015B6E5-79F5-47F7-243E-6910BA217482}"/>
              </a:ext>
            </a:extLst>
          </p:cNvPr>
          <p:cNvSpPr txBox="1">
            <a:spLocks/>
          </p:cNvSpPr>
          <p:nvPr/>
        </p:nvSpPr>
        <p:spPr bwMode="auto">
          <a:xfrm>
            <a:off x="440635" y="827812"/>
            <a:ext cx="11310730" cy="576263"/>
          </a:xfrm>
          <a:prstGeom prst="rect">
            <a:avLst/>
          </a:prstGeom>
          <a:solidFill>
            <a:schemeClr val="accent1">
              <a:lumMod val="20000"/>
              <a:lumOff val="80000"/>
              <a:alpha val="2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Örtülü Sermaye</a:t>
            </a:r>
          </a:p>
        </p:txBody>
      </p:sp>
    </p:spTree>
    <p:extLst>
      <p:ext uri="{BB962C8B-B14F-4D97-AF65-F5344CB8AC3E}">
        <p14:creationId xmlns:p14="http://schemas.microsoft.com/office/powerpoint/2010/main" val="10818754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CA8EE978-2995-EC8E-55C0-CD9F7110FE07}"/>
              </a:ext>
            </a:extLst>
          </p:cNvPr>
          <p:cNvSpPr txBox="1">
            <a:spLocks/>
          </p:cNvSpPr>
          <p:nvPr/>
        </p:nvSpPr>
        <p:spPr>
          <a:xfrm>
            <a:off x="405441" y="743608"/>
            <a:ext cx="11219688" cy="5726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2400" b="1" dirty="0">
                <a:latin typeface="Times New Roman" panose="02020603050405020304" pitchFamily="18" charset="0"/>
                <a:cs typeface="Times New Roman" panose="02020603050405020304" pitchFamily="18" charset="0"/>
              </a:rPr>
              <a:t>KURUMLARIN ORTAKLARININ VEYA ORTAKLARLA İLİŞKİLİ KİŞİLERİN </a:t>
            </a:r>
            <a:r>
              <a:rPr lang="tr-TR" sz="2400" b="1" u="sng" dirty="0">
                <a:highlight>
                  <a:srgbClr val="00FFFF"/>
                </a:highlight>
                <a:latin typeface="Times New Roman" panose="02020603050405020304" pitchFamily="18" charset="0"/>
                <a:cs typeface="Times New Roman" panose="02020603050405020304" pitchFamily="18" charset="0"/>
              </a:rPr>
              <a:t>SAĞLADIĞI</a:t>
            </a:r>
            <a:r>
              <a:rPr lang="tr-TR" sz="2400" b="1" dirty="0">
                <a:highlight>
                  <a:srgbClr val="00FFFF"/>
                </a:highlight>
                <a:latin typeface="Times New Roman" panose="02020603050405020304" pitchFamily="18" charset="0"/>
                <a:cs typeface="Times New Roman" panose="02020603050405020304" pitchFamily="18" charset="0"/>
              </a:rPr>
              <a:t> GAYRİNAKDİ TEMİNATLAR </a:t>
            </a:r>
            <a:r>
              <a:rPr lang="tr-TR" sz="2400" b="1" dirty="0">
                <a:latin typeface="Times New Roman" panose="02020603050405020304" pitchFamily="18" charset="0"/>
                <a:cs typeface="Times New Roman" panose="02020603050405020304" pitchFamily="18" charset="0"/>
              </a:rPr>
              <a:t>KARŞILIĞINDA ÜÇÜNCÜ KİŞİLERDEN YAPTIKLARI BORÇLANMALAR </a:t>
            </a:r>
            <a:r>
              <a:rPr lang="tr-TR" sz="2400" i="1" dirty="0">
                <a:latin typeface="Times New Roman" panose="02020603050405020304" pitchFamily="18" charset="0"/>
                <a:cs typeface="Times New Roman" panose="02020603050405020304" pitchFamily="18" charset="0"/>
              </a:rPr>
              <a:t>(Kurumun kasasında veya bankada bulunan yerli veya yabancı paralar ile her an nakde çevrilebilen çekler, altın, Devlet Tahvili, Hazine bonosu, Toplu Konut İdaresince çıkarılan veya İMKB’de işlem gören hisse senetleri, tahvil ve bonolar </a:t>
            </a:r>
            <a:r>
              <a:rPr lang="tr-TR" sz="2400" i="1" dirty="0">
                <a:solidFill>
                  <a:srgbClr val="C00000"/>
                </a:solidFill>
                <a:latin typeface="Times New Roman" panose="02020603050405020304" pitchFamily="18" charset="0"/>
                <a:cs typeface="Times New Roman" panose="02020603050405020304" pitchFamily="18" charset="0"/>
              </a:rPr>
              <a:t>dışındaki</a:t>
            </a:r>
            <a:r>
              <a:rPr lang="tr-TR" sz="2400" i="1" dirty="0">
                <a:latin typeface="Times New Roman" panose="02020603050405020304" pitchFamily="18" charset="0"/>
                <a:cs typeface="Times New Roman" panose="02020603050405020304" pitchFamily="18" charset="0"/>
              </a:rPr>
              <a:t> her türlü teminat </a:t>
            </a:r>
            <a:r>
              <a:rPr lang="tr-TR" sz="2400" i="1" dirty="0" err="1">
                <a:latin typeface="Times New Roman" panose="02020603050405020304" pitchFamily="18" charset="0"/>
                <a:cs typeface="Times New Roman" panose="02020603050405020304" pitchFamily="18" charset="0"/>
              </a:rPr>
              <a:t>gayrinakdi</a:t>
            </a:r>
            <a:r>
              <a:rPr lang="tr-TR" sz="2400" i="1" dirty="0">
                <a:latin typeface="Times New Roman" panose="02020603050405020304" pitchFamily="18" charset="0"/>
                <a:cs typeface="Times New Roman" panose="02020603050405020304" pitchFamily="18" charset="0"/>
              </a:rPr>
              <a:t> teminat olarak değerlendirilecektir.)</a:t>
            </a:r>
          </a:p>
          <a:p>
            <a:pPr algn="just">
              <a:buFont typeface="Wingdings" panose="05000000000000000000" pitchFamily="2" charset="2"/>
              <a:buChar char="q"/>
            </a:pPr>
            <a:r>
              <a:rPr lang="tr-TR" sz="2400" b="1" dirty="0">
                <a:latin typeface="Times New Roman" panose="02020603050405020304" pitchFamily="18" charset="0"/>
                <a:cs typeface="Times New Roman" panose="02020603050405020304" pitchFamily="18" charset="0"/>
              </a:rPr>
              <a:t>KURUMLARIN İŞTİRAKLERİNİN, ORTAKLARININ VEYA ORTAKLARLA İLİŞKİLİ KİŞİLERİN, </a:t>
            </a:r>
            <a:r>
              <a:rPr lang="tr-TR" sz="2400" b="1" dirty="0">
                <a:highlight>
                  <a:srgbClr val="FFFF00"/>
                </a:highlight>
                <a:latin typeface="Times New Roman" panose="02020603050405020304" pitchFamily="18" charset="0"/>
                <a:cs typeface="Times New Roman" panose="02020603050405020304" pitchFamily="18" charset="0"/>
              </a:rPr>
              <a:t>BANKA VE FİNANS KURUMLARINDAN YA DA SERMAYE PİYASALARINDAN </a:t>
            </a:r>
            <a:r>
              <a:rPr lang="tr-TR" sz="2400" b="1" dirty="0">
                <a:highlight>
                  <a:srgbClr val="00FFFF"/>
                </a:highlight>
                <a:latin typeface="Times New Roman" panose="02020603050405020304" pitchFamily="18" charset="0"/>
                <a:cs typeface="Times New Roman" panose="02020603050405020304" pitchFamily="18" charset="0"/>
              </a:rPr>
              <a:t>TEMİN EDEREK </a:t>
            </a:r>
            <a:r>
              <a:rPr lang="tr-TR" sz="2400" b="1" dirty="0">
                <a:highlight>
                  <a:srgbClr val="FFFF00"/>
                </a:highlight>
                <a:latin typeface="Times New Roman" panose="02020603050405020304" pitchFamily="18" charset="0"/>
                <a:cs typeface="Times New Roman" panose="02020603050405020304" pitchFamily="18" charset="0"/>
              </a:rPr>
              <a:t>AYNI ŞARTLARLA </a:t>
            </a:r>
            <a:r>
              <a:rPr lang="tr-TR" sz="2400" b="1" dirty="0">
                <a:highlight>
                  <a:srgbClr val="00FFFF"/>
                </a:highlight>
                <a:latin typeface="Times New Roman" panose="02020603050405020304" pitchFamily="18" charset="0"/>
                <a:cs typeface="Times New Roman" panose="02020603050405020304" pitchFamily="18" charset="0"/>
              </a:rPr>
              <a:t>KISMEN VEYA TAMAMEN KULLANDIRDIĞI BORÇLANMALAR (GRUP ŞİRKETLER….KÖP)</a:t>
            </a:r>
          </a:p>
          <a:p>
            <a:pPr algn="just">
              <a:buFont typeface="Wingdings" panose="05000000000000000000" pitchFamily="2" charset="2"/>
              <a:buChar char="q"/>
            </a:pPr>
            <a:r>
              <a:rPr lang="tr-TR" sz="2400" dirty="0" err="1">
                <a:latin typeface="Times New Roman" panose="02020603050405020304" pitchFamily="18" charset="0"/>
                <a:cs typeface="Times New Roman" panose="02020603050405020304" pitchFamily="18" charset="0"/>
              </a:rPr>
              <a:t>Ban.KK</a:t>
            </a:r>
            <a:r>
              <a:rPr lang="tr-TR" sz="2400" dirty="0">
                <a:latin typeface="Times New Roman" panose="02020603050405020304" pitchFamily="18" charset="0"/>
                <a:cs typeface="Times New Roman" panose="02020603050405020304" pitchFamily="18" charset="0"/>
              </a:rPr>
              <a:t> bankalar </a:t>
            </a:r>
            <a:r>
              <a:rPr lang="tr-TR" sz="2400" b="1" dirty="0">
                <a:highlight>
                  <a:srgbClr val="FFFF00"/>
                </a:highlight>
                <a:latin typeface="Times New Roman" panose="02020603050405020304" pitchFamily="18" charset="0"/>
                <a:cs typeface="Times New Roman" panose="02020603050405020304" pitchFamily="18" charset="0"/>
              </a:rPr>
              <a:t>tarafından yapılan</a:t>
            </a:r>
            <a:r>
              <a:rPr lang="tr-TR" sz="2400" dirty="0">
                <a:highlight>
                  <a:srgbClr val="FFFF00"/>
                </a:highlight>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borçlanmalar (KENDİ FAALİYETİ)</a:t>
            </a:r>
          </a:p>
          <a:p>
            <a:pPr algn="just">
              <a:buFont typeface="Wingdings" panose="05000000000000000000" pitchFamily="2" charset="2"/>
              <a:buChar char="q"/>
            </a:pPr>
            <a:r>
              <a:rPr lang="tr-TR" sz="2400" b="1" dirty="0">
                <a:latin typeface="Times New Roman" panose="02020603050405020304" pitchFamily="18" charset="0"/>
                <a:cs typeface="Times New Roman" panose="02020603050405020304" pitchFamily="18" charset="0"/>
              </a:rPr>
              <a:t>Finansal kiralama şirketleri</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finansman ve </a:t>
            </a:r>
            <a:r>
              <a:rPr lang="tr-TR" sz="2400" b="1" dirty="0" err="1">
                <a:latin typeface="Times New Roman" panose="02020603050405020304" pitchFamily="18" charset="0"/>
                <a:cs typeface="Times New Roman" panose="02020603050405020304" pitchFamily="18" charset="0"/>
              </a:rPr>
              <a:t>faktoring</a:t>
            </a:r>
            <a:r>
              <a:rPr lang="tr-TR" sz="2400" b="1" dirty="0">
                <a:latin typeface="Times New Roman" panose="02020603050405020304" pitchFamily="18" charset="0"/>
                <a:cs typeface="Times New Roman" panose="02020603050405020304" pitchFamily="18" charset="0"/>
              </a:rPr>
              <a:t> şirketleri</a:t>
            </a:r>
            <a:r>
              <a:rPr lang="tr-TR" sz="2400" dirty="0">
                <a:latin typeface="Times New Roman" panose="02020603050405020304" pitchFamily="18" charset="0"/>
                <a:cs typeface="Times New Roman" panose="02020603050405020304" pitchFamily="18" charset="0"/>
              </a:rPr>
              <a:t> ile</a:t>
            </a:r>
            <a:r>
              <a:rPr lang="tr-TR" sz="2400" b="1" dirty="0">
                <a:latin typeface="Times New Roman" panose="02020603050405020304" pitchFamily="18" charset="0"/>
                <a:cs typeface="Times New Roman" panose="02020603050405020304" pitchFamily="18" charset="0"/>
              </a:rPr>
              <a:t> ipotek finansman kuruluşları</a:t>
            </a:r>
            <a:r>
              <a:rPr lang="tr-TR" sz="2400" dirty="0">
                <a:latin typeface="Times New Roman" panose="02020603050405020304" pitchFamily="18" charset="0"/>
                <a:cs typeface="Times New Roman" panose="02020603050405020304" pitchFamily="18" charset="0"/>
              </a:rPr>
              <a:t>nın </a:t>
            </a:r>
            <a:r>
              <a:rPr lang="tr-TR" sz="2400" b="1" dirty="0">
                <a:highlight>
                  <a:srgbClr val="FFFF00"/>
                </a:highlight>
                <a:latin typeface="Times New Roman" panose="02020603050405020304" pitchFamily="18" charset="0"/>
                <a:cs typeface="Times New Roman" panose="02020603050405020304" pitchFamily="18" charset="0"/>
              </a:rPr>
              <a:t>bu faaliyetleriyle ilgili</a:t>
            </a:r>
            <a:r>
              <a:rPr lang="tr-TR" sz="2400" dirty="0">
                <a:highlight>
                  <a:srgbClr val="FFFF00"/>
                </a:highlight>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olarak ortak veya ortakla ilişkili kişi sayılan </a:t>
            </a:r>
            <a:r>
              <a:rPr lang="tr-TR" sz="2400" b="1" dirty="0">
                <a:latin typeface="Times New Roman" panose="02020603050405020304" pitchFamily="18" charset="0"/>
                <a:cs typeface="Times New Roman" panose="02020603050405020304" pitchFamily="18" charset="0"/>
              </a:rPr>
              <a:t>bankalardan yaptıkları borçlanmalar (KENDİ FAALİYETİ)</a:t>
            </a:r>
          </a:p>
          <a:p>
            <a:pPr marL="0" indent="0">
              <a:buFont typeface="Arial" panose="020B0604020202020204" pitchFamily="34" charset="0"/>
              <a:buNone/>
            </a:pPr>
            <a:endParaRPr lang="tr-TR" sz="2400" dirty="0"/>
          </a:p>
        </p:txBody>
      </p:sp>
      <p:sp>
        <p:nvSpPr>
          <p:cNvPr id="3" name="Slayt Numarası Yer Tutucusu 3">
            <a:extLst>
              <a:ext uri="{FF2B5EF4-FFF2-40B4-BE49-F238E27FC236}">
                <a16:creationId xmlns:a16="http://schemas.microsoft.com/office/drawing/2014/main" id="{7C6E010C-345B-A8F8-3BA6-99698C324BD0}"/>
              </a:ext>
            </a:extLst>
          </p:cNvPr>
          <p:cNvSpPr>
            <a:spLocks noGrp="1"/>
          </p:cNvSpPr>
          <p:nvPr>
            <p:ph type="sldNum" sz="quarter" idx="12"/>
          </p:nvPr>
        </p:nvSpPr>
        <p:spPr>
          <a:xfrm>
            <a:off x="6553200" y="6356350"/>
            <a:ext cx="2908808" cy="365125"/>
          </a:xfrm>
        </p:spPr>
        <p:txBody>
          <a:bodyPr/>
          <a:lstStyle/>
          <a:p>
            <a:fld id="{E1080B20-D45B-492D-86E8-780F5FEE2AC0}" type="slidenum">
              <a:rPr lang="tr-TR" altLang="tr-TR" smtClean="0"/>
              <a:pPr/>
              <a:t>167</a:t>
            </a:fld>
            <a:endParaRPr lang="tr-TR" altLang="tr-TR"/>
          </a:p>
        </p:txBody>
      </p:sp>
      <p:sp>
        <p:nvSpPr>
          <p:cNvPr id="4" name="1 Başlık">
            <a:extLst>
              <a:ext uri="{FF2B5EF4-FFF2-40B4-BE49-F238E27FC236}">
                <a16:creationId xmlns:a16="http://schemas.microsoft.com/office/drawing/2014/main" id="{9666A641-D77C-0C7C-B50C-ECE4A86840A7}"/>
              </a:ext>
            </a:extLst>
          </p:cNvPr>
          <p:cNvSpPr txBox="1">
            <a:spLocks/>
          </p:cNvSpPr>
          <p:nvPr/>
        </p:nvSpPr>
        <p:spPr bwMode="auto">
          <a:xfrm>
            <a:off x="486156" y="136525"/>
            <a:ext cx="11219688" cy="504056"/>
          </a:xfrm>
          <a:prstGeom prst="rect">
            <a:avLst/>
          </a:prstGeom>
          <a:solidFill>
            <a:srgbClr val="6666FF">
              <a:alpha val="20000"/>
            </a:srgb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u="sng" dirty="0">
                <a:highlight>
                  <a:srgbClr val="FFFF00"/>
                </a:highlight>
                <a:latin typeface="Times New Roman" panose="02020603050405020304" pitchFamily="18" charset="0"/>
                <a:cs typeface="Times New Roman" panose="02020603050405020304" pitchFamily="18" charset="0"/>
              </a:rPr>
              <a:t>Örtülü Sermaye Sayılmayacak Borçlanmalar: (KVK Md.12/6)</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8388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EF9DE056-8CF0-8AE7-4070-EAFF2015BBFE}"/>
              </a:ext>
            </a:extLst>
          </p:cNvPr>
          <p:cNvSpPr>
            <a:spLocks noGrp="1"/>
          </p:cNvSpPr>
          <p:nvPr>
            <p:ph type="sldNum" sz="quarter" idx="12"/>
          </p:nvPr>
        </p:nvSpPr>
        <p:spPr>
          <a:xfrm>
            <a:off x="6553200" y="6356350"/>
            <a:ext cx="2850852" cy="365125"/>
          </a:xfrm>
        </p:spPr>
        <p:txBody>
          <a:bodyPr/>
          <a:lstStyle/>
          <a:p>
            <a:fld id="{E1080B20-D45B-492D-86E8-780F5FEE2AC0}" type="slidenum">
              <a:rPr lang="tr-TR" altLang="tr-TR" smtClean="0"/>
              <a:pPr/>
              <a:t>168</a:t>
            </a:fld>
            <a:endParaRPr lang="tr-TR" altLang="tr-TR"/>
          </a:p>
        </p:txBody>
      </p:sp>
      <p:sp>
        <p:nvSpPr>
          <p:cNvPr id="3" name="1 Başlık">
            <a:extLst>
              <a:ext uri="{FF2B5EF4-FFF2-40B4-BE49-F238E27FC236}">
                <a16:creationId xmlns:a16="http://schemas.microsoft.com/office/drawing/2014/main" id="{77D7BEF4-EB7D-126A-7DD0-1290DBD4FDA4}"/>
              </a:ext>
            </a:extLst>
          </p:cNvPr>
          <p:cNvSpPr txBox="1">
            <a:spLocks/>
          </p:cNvSpPr>
          <p:nvPr/>
        </p:nvSpPr>
        <p:spPr bwMode="auto">
          <a:xfrm>
            <a:off x="310551" y="67430"/>
            <a:ext cx="11646223" cy="504056"/>
          </a:xfrm>
          <a:prstGeom prst="rect">
            <a:avLst/>
          </a:prstGeom>
          <a:solidFill>
            <a:schemeClr val="tx2">
              <a:lumMod val="25000"/>
              <a:lumOff val="75000"/>
              <a:alpha val="43921"/>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Örtülü Sermaye</a:t>
            </a:r>
          </a:p>
        </p:txBody>
      </p:sp>
      <p:graphicFrame>
        <p:nvGraphicFramePr>
          <p:cNvPr id="4" name="6 Tablo">
            <a:extLst>
              <a:ext uri="{FF2B5EF4-FFF2-40B4-BE49-F238E27FC236}">
                <a16:creationId xmlns:a16="http://schemas.microsoft.com/office/drawing/2014/main" id="{71C1370F-FA41-57A4-8C75-4A4CA93090B7}"/>
              </a:ext>
            </a:extLst>
          </p:cNvPr>
          <p:cNvGraphicFramePr>
            <a:graphicFrameLocks noGrp="1"/>
          </p:cNvGraphicFramePr>
          <p:nvPr>
            <p:extLst>
              <p:ext uri="{D42A27DB-BD31-4B8C-83A1-F6EECF244321}">
                <p14:modId xmlns:p14="http://schemas.microsoft.com/office/powerpoint/2010/main" val="535269333"/>
              </p:ext>
            </p:extLst>
          </p:nvPr>
        </p:nvGraphicFramePr>
        <p:xfrm>
          <a:off x="310551" y="598790"/>
          <a:ext cx="11646223" cy="6258273"/>
        </p:xfrm>
        <a:graphic>
          <a:graphicData uri="http://schemas.openxmlformats.org/drawingml/2006/table">
            <a:tbl>
              <a:tblPr/>
              <a:tblGrid>
                <a:gridCol w="3618255">
                  <a:extLst>
                    <a:ext uri="{9D8B030D-6E8A-4147-A177-3AD203B41FA5}">
                      <a16:colId xmlns:a16="http://schemas.microsoft.com/office/drawing/2014/main" val="20000"/>
                    </a:ext>
                  </a:extLst>
                </a:gridCol>
                <a:gridCol w="8027968">
                  <a:extLst>
                    <a:ext uri="{9D8B030D-6E8A-4147-A177-3AD203B41FA5}">
                      <a16:colId xmlns:a16="http://schemas.microsoft.com/office/drawing/2014/main" val="20001"/>
                    </a:ext>
                  </a:extLst>
                </a:gridCol>
              </a:tblGrid>
              <a:tr h="488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highlight>
                            <a:srgbClr val="00FFFF"/>
                          </a:highlight>
                          <a:latin typeface="Times New Roman" pitchFamily="18" charset="0"/>
                          <a:cs typeface="Times New Roman" pitchFamily="18" charset="0"/>
                        </a:rPr>
                        <a:t>BORÇ VERENİN (FAİZ VB ALAN veya KARLI TARAF)</a:t>
                      </a:r>
                      <a:endParaRPr kumimoji="0" lang="tr-TR" sz="1800" b="0" i="0" u="none" strike="noStrike" cap="none" normalizeH="0" baseline="0" dirty="0">
                        <a:ln>
                          <a:noFill/>
                        </a:ln>
                        <a:solidFill>
                          <a:schemeClr val="tx1"/>
                        </a:solidFill>
                        <a:effectLst/>
                        <a:highlight>
                          <a:srgbClr val="00FFFF"/>
                        </a:highlight>
                        <a:latin typeface="Times New Roman" pitchFamily="18" charset="0"/>
                        <a:cs typeface="Times New Roman" pitchFamily="18" charset="0"/>
                      </a:endParaRPr>
                    </a:p>
                  </a:txBody>
                  <a:tcPr marL="44447" marR="4444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558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sng" strike="noStrike" cap="none" normalizeH="0" baseline="0" dirty="0">
                          <a:ln>
                            <a:noFill/>
                          </a:ln>
                          <a:solidFill>
                            <a:schemeClr val="tx1"/>
                          </a:solidFill>
                          <a:effectLst/>
                          <a:latin typeface="Times New Roman" pitchFamily="18" charset="0"/>
                          <a:cs typeface="Times New Roman" pitchFamily="18" charset="0"/>
                        </a:rPr>
                        <a:t>Tam Mükellef Kurum Olması</a:t>
                      </a:r>
                      <a:endParaRPr kumimoji="0" lang="tr-TR" sz="1800" b="0" i="0" u="sng" strike="noStrike" cap="none" normalizeH="0" baseline="0" dirty="0">
                        <a:ln>
                          <a:noFill/>
                        </a:ln>
                        <a:solidFill>
                          <a:schemeClr val="tx1"/>
                        </a:solidFill>
                        <a:effectLst/>
                        <a:latin typeface="Times New Roman" pitchFamily="18" charset="0"/>
                        <a:cs typeface="Times New Roman" pitchFamily="18" charset="0"/>
                      </a:endParaRPr>
                    </a:p>
                  </a:txBody>
                  <a:tcPr marL="44447" marR="4444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Times New Roman" pitchFamily="18" charset="0"/>
                          <a:cs typeface="Times New Roman" pitchFamily="18" charset="0"/>
                        </a:rPr>
                        <a:t>Gerçek Kişi, Dar Mükellef Kurum, Vergiye Tabi Olmayan Veya Vergiden Muaf Herhangi Bir Kişi veya kurum Olması</a:t>
                      </a:r>
                      <a:endParaRPr kumimoji="0" lang="tr-TR"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47" marR="4444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92047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Times New Roman" pitchFamily="18" charset="0"/>
                          <a:cs typeface="Times New Roman" pitchFamily="18" charset="0"/>
                        </a:rPr>
                        <a:t>Faiz gelirlerinden örtülü sermayeye isabet eden kısımlar </a:t>
                      </a:r>
                      <a:r>
                        <a:rPr kumimoji="0" lang="tr-TR" sz="1800" b="1" i="0" u="none" strike="noStrike" cap="none" normalizeH="0" baseline="0" dirty="0">
                          <a:ln>
                            <a:noFill/>
                          </a:ln>
                          <a:solidFill>
                            <a:schemeClr val="tx1"/>
                          </a:solidFill>
                          <a:effectLst/>
                          <a:highlight>
                            <a:srgbClr val="00FFFF"/>
                          </a:highlight>
                          <a:latin typeface="Times New Roman" pitchFamily="18" charset="0"/>
                          <a:cs typeface="Times New Roman" pitchFamily="18" charset="0"/>
                        </a:rPr>
                        <a:t>kâr</a:t>
                      </a:r>
                      <a:r>
                        <a:rPr kumimoji="0" lang="tr-TR" sz="1800" b="0" i="0" u="none" strike="noStrike" cap="none" normalizeH="0" baseline="0" dirty="0">
                          <a:ln>
                            <a:noFill/>
                          </a:ln>
                          <a:solidFill>
                            <a:schemeClr val="tx1"/>
                          </a:solidFill>
                          <a:effectLst/>
                          <a:highlight>
                            <a:srgbClr val="00FFFF"/>
                          </a:highlight>
                          <a:latin typeface="Times New Roman" pitchFamily="18" charset="0"/>
                          <a:cs typeface="Times New Roman" pitchFamily="18" charset="0"/>
                        </a:rPr>
                        <a:t> </a:t>
                      </a:r>
                      <a:r>
                        <a:rPr kumimoji="0" lang="tr-TR" sz="1800" b="1" i="0" u="sng" strike="noStrike" cap="none" normalizeH="0" baseline="0" dirty="0">
                          <a:ln>
                            <a:noFill/>
                          </a:ln>
                          <a:solidFill>
                            <a:schemeClr val="tx1"/>
                          </a:solidFill>
                          <a:effectLst/>
                          <a:highlight>
                            <a:srgbClr val="00FFFF"/>
                          </a:highlight>
                          <a:latin typeface="Times New Roman" pitchFamily="18" charset="0"/>
                          <a:cs typeface="Times New Roman" pitchFamily="18" charset="0"/>
                        </a:rPr>
                        <a:t>payı geliri olarak dikkate alınacak ve şartların varlığı halinde İŞTİRAK KAZANÇLARI İSTİSNASI OLARAK VERGİDEN İSTİSNA EDİLECEK;</a:t>
                      </a:r>
                      <a:r>
                        <a:rPr kumimoji="0" lang="tr-TR" sz="18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Times New Roman" pitchFamily="18" charset="0"/>
                          <a:cs typeface="Times New Roman" pitchFamily="18" charset="0"/>
                        </a:rPr>
                        <a:t>KUR FARKI </a:t>
                      </a:r>
                      <a:r>
                        <a:rPr kumimoji="0" lang="tr-TR" sz="1800" b="1" i="0" u="sng" strike="noStrike" cap="none" normalizeH="0" baseline="0" dirty="0">
                          <a:ln>
                            <a:noFill/>
                          </a:ln>
                          <a:solidFill>
                            <a:schemeClr val="tx1"/>
                          </a:solidFill>
                          <a:effectLst/>
                          <a:latin typeface="Times New Roman" pitchFamily="18" charset="0"/>
                          <a:cs typeface="Times New Roman" pitchFamily="18" charset="0"/>
                        </a:rPr>
                        <a:t>GELİRLERİNDEN</a:t>
                      </a:r>
                      <a:r>
                        <a:rPr kumimoji="0" lang="tr-TR" sz="1800" b="0" i="0" u="none" strike="noStrike" cap="none" normalizeH="0" baseline="0" dirty="0">
                          <a:ln>
                            <a:noFill/>
                          </a:ln>
                          <a:solidFill>
                            <a:schemeClr val="tx1"/>
                          </a:solidFill>
                          <a:effectLst/>
                          <a:latin typeface="Times New Roman" pitchFamily="18" charset="0"/>
                          <a:cs typeface="Times New Roman" pitchFamily="18" charset="0"/>
                        </a:rPr>
                        <a:t> örtülü sermayeye isabet eden herhangi bir tutar var ise bu gelirler de </a:t>
                      </a:r>
                      <a:r>
                        <a:rPr kumimoji="0" lang="tr-TR" sz="1800" b="1" i="0" u="sng" strike="noStrike" cap="none" normalizeH="0" baseline="0" dirty="0">
                          <a:ln>
                            <a:noFill/>
                          </a:ln>
                          <a:solidFill>
                            <a:schemeClr val="tx1"/>
                          </a:solidFill>
                          <a:effectLst/>
                          <a:latin typeface="Times New Roman" pitchFamily="18" charset="0"/>
                          <a:cs typeface="Times New Roman" pitchFamily="18" charset="0"/>
                        </a:rPr>
                        <a:t>VERGİYE TABİ KAZANCIN TESPİTİNDE DİKKATE ALINMAYACAK; </a:t>
                      </a:r>
                      <a:r>
                        <a:rPr kumimoji="0" lang="tr-TR" sz="1800" b="1" i="0" u="sng" strike="noStrike" cap="none" normalizeH="0" baseline="0" dirty="0">
                          <a:ln>
                            <a:noFill/>
                          </a:ln>
                          <a:solidFill>
                            <a:schemeClr val="tx1"/>
                          </a:solidFill>
                          <a:effectLst/>
                          <a:highlight>
                            <a:srgbClr val="FFFF00"/>
                          </a:highlight>
                          <a:latin typeface="Times New Roman" pitchFamily="18" charset="0"/>
                          <a:cs typeface="Times New Roman" pitchFamily="18" charset="0"/>
                        </a:rPr>
                        <a:t>KUR FARKI GİDERİNİN MEVCUT BULUNMASI HALİNDE DE BU GİDER VERGİYE TABİ KAZANCIN TESPİTİNDE DİKKATE ALINMAYACAKTIR. </a:t>
                      </a:r>
                    </a:p>
                  </a:txBody>
                  <a:tcPr marL="44447" marR="4444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Times New Roman" pitchFamily="18" charset="0"/>
                          <a:cs typeface="Times New Roman" pitchFamily="18" charset="0"/>
                        </a:rPr>
                        <a:t>Örtülü sermaye şartlarının gerçekleştiği hesap döneminin </a:t>
                      </a:r>
                      <a:r>
                        <a:rPr kumimoji="0" lang="tr-TR" sz="2400" b="1" i="0" u="sng" strike="noStrike" cap="none" normalizeH="0" baseline="0" dirty="0">
                          <a:ln>
                            <a:noFill/>
                          </a:ln>
                          <a:solidFill>
                            <a:schemeClr val="tx1"/>
                          </a:solidFill>
                          <a:effectLst/>
                          <a:highlight>
                            <a:srgbClr val="FFFF00"/>
                          </a:highlight>
                          <a:latin typeface="Times New Roman" pitchFamily="18" charset="0"/>
                          <a:cs typeface="Times New Roman" pitchFamily="18" charset="0"/>
                        </a:rPr>
                        <a:t>son günü itibarıyla dağıtılmış kâr payı </a:t>
                      </a:r>
                      <a:r>
                        <a:rPr kumimoji="0" lang="tr-TR" sz="2400" b="1" i="0" u="none" strike="noStrike" cap="none" normalizeH="0" baseline="0" dirty="0">
                          <a:ln>
                            <a:noFill/>
                          </a:ln>
                          <a:solidFill>
                            <a:schemeClr val="tx1"/>
                          </a:solidFill>
                          <a:effectLst/>
                          <a:highlight>
                            <a:srgbClr val="FFFF00"/>
                          </a:highlight>
                          <a:latin typeface="Times New Roman" pitchFamily="18" charset="0"/>
                          <a:cs typeface="Times New Roman" pitchFamily="18" charset="0"/>
                        </a:rPr>
                        <a:t>olarak kabul edilecektir.</a:t>
                      </a:r>
                      <a:r>
                        <a:rPr kumimoji="0" lang="tr-TR" sz="2400" b="0" i="0" u="none" strike="noStrike" cap="none" normalizeH="0" baseline="0" dirty="0">
                          <a:ln>
                            <a:noFill/>
                          </a:ln>
                          <a:solidFill>
                            <a:schemeClr val="tx1"/>
                          </a:solidFill>
                          <a:effectLst/>
                          <a:latin typeface="Times New Roman" pitchFamily="18" charset="0"/>
                          <a:cs typeface="Times New Roman" pitchFamily="18" charset="0"/>
                        </a:rPr>
                        <a:t> Bu şekilde dağıtılmış kâr payı, </a:t>
                      </a:r>
                      <a:r>
                        <a:rPr kumimoji="0" lang="tr-TR" sz="2400" b="1" i="0" u="none" strike="noStrike" cap="none" normalizeH="0" baseline="0" dirty="0">
                          <a:ln>
                            <a:noFill/>
                          </a:ln>
                          <a:solidFill>
                            <a:schemeClr val="tx1"/>
                          </a:solidFill>
                          <a:effectLst/>
                          <a:highlight>
                            <a:srgbClr val="FFFF00"/>
                          </a:highlight>
                          <a:latin typeface="Times New Roman" pitchFamily="18" charset="0"/>
                          <a:cs typeface="Times New Roman" pitchFamily="18" charset="0"/>
                        </a:rPr>
                        <a:t>net kâr payı tutarı</a:t>
                      </a:r>
                      <a:r>
                        <a:rPr kumimoji="0" lang="tr-TR" sz="2400" b="0" i="0" u="none" strike="noStrike" cap="none" normalizeH="0" baseline="0" dirty="0">
                          <a:ln>
                            <a:noFill/>
                          </a:ln>
                          <a:solidFill>
                            <a:schemeClr val="tx1"/>
                          </a:solidFill>
                          <a:effectLst/>
                          <a:highlight>
                            <a:srgbClr val="FFFF00"/>
                          </a:highlight>
                          <a:latin typeface="Times New Roman" pitchFamily="18" charset="0"/>
                          <a:cs typeface="Times New Roman" pitchFamily="18" charset="0"/>
                        </a:rPr>
                        <a:t> olarak dikkate alınacak ve </a:t>
                      </a:r>
                      <a:r>
                        <a:rPr kumimoji="0" lang="tr-TR" sz="2400" b="1" i="0" u="none" strike="noStrike" cap="none" normalizeH="0" baseline="0" dirty="0">
                          <a:ln>
                            <a:noFill/>
                          </a:ln>
                          <a:solidFill>
                            <a:schemeClr val="tx1"/>
                          </a:solidFill>
                          <a:effectLst/>
                          <a:highlight>
                            <a:srgbClr val="FFFF00"/>
                          </a:highlight>
                          <a:latin typeface="Times New Roman" pitchFamily="18" charset="0"/>
                          <a:cs typeface="Times New Roman" pitchFamily="18" charset="0"/>
                        </a:rPr>
                        <a:t>brüte tamamlanarak</a:t>
                      </a:r>
                      <a:r>
                        <a:rPr kumimoji="0" lang="tr-TR" sz="2400" b="0" i="0" u="none" strike="noStrike" cap="none" normalizeH="0" baseline="0" dirty="0">
                          <a:ln>
                            <a:noFill/>
                          </a:ln>
                          <a:solidFill>
                            <a:schemeClr val="tx1"/>
                          </a:solidFill>
                          <a:effectLst/>
                          <a:highlight>
                            <a:srgbClr val="FFFF00"/>
                          </a:highlight>
                          <a:latin typeface="Times New Roman" pitchFamily="18" charset="0"/>
                          <a:cs typeface="Times New Roman" pitchFamily="18" charset="0"/>
                        </a:rPr>
                        <a:t> </a:t>
                      </a:r>
                      <a:r>
                        <a:rPr kumimoji="0" lang="tr-TR" sz="2400" b="0" i="0" u="none" strike="noStrike" cap="none" normalizeH="0" baseline="0" dirty="0">
                          <a:ln>
                            <a:noFill/>
                          </a:ln>
                          <a:solidFill>
                            <a:schemeClr val="tx1"/>
                          </a:solidFill>
                          <a:effectLst/>
                          <a:latin typeface="Times New Roman" pitchFamily="18" charset="0"/>
                          <a:cs typeface="Times New Roman" pitchFamily="18" charset="0"/>
                        </a:rPr>
                        <a:t>belirlenen oranlarda </a:t>
                      </a:r>
                      <a:r>
                        <a:rPr kumimoji="0" lang="tr-TR" sz="2400" b="1" i="0" u="none" strike="noStrike" cap="none" normalizeH="0" baseline="0" dirty="0">
                          <a:ln>
                            <a:noFill/>
                          </a:ln>
                          <a:solidFill>
                            <a:schemeClr val="tx1"/>
                          </a:solidFill>
                          <a:effectLst/>
                          <a:latin typeface="Times New Roman" pitchFamily="18" charset="0"/>
                          <a:cs typeface="Times New Roman" pitchFamily="18" charset="0"/>
                        </a:rPr>
                        <a:t>vergi kesintisine tabi tutulacaktır</a:t>
                      </a:r>
                      <a:r>
                        <a:rPr kumimoji="0" lang="tr-TR" sz="2400" b="0" i="0" u="none" strike="noStrike" cap="none" normalizeH="0" baseline="0" dirty="0">
                          <a:ln>
                            <a:noFill/>
                          </a:ln>
                          <a:solidFill>
                            <a:schemeClr val="tx1"/>
                          </a:solidFill>
                          <a:effectLst/>
                          <a:latin typeface="Times New Roman" pitchFamily="18" charset="0"/>
                          <a:cs typeface="Times New Roman" pitchFamily="18" charset="0"/>
                        </a:rPr>
                        <a:t>. Örtülü sermayeye isabet eden </a:t>
                      </a:r>
                      <a:r>
                        <a:rPr kumimoji="0" lang="tr-TR" sz="2400" b="1" i="0" u="sng" strike="noStrike" cap="none" normalizeH="0" baseline="0" dirty="0">
                          <a:ln>
                            <a:noFill/>
                          </a:ln>
                          <a:solidFill>
                            <a:schemeClr val="tx1"/>
                          </a:solidFill>
                          <a:effectLst/>
                          <a:latin typeface="Times New Roman" pitchFamily="18" charset="0"/>
                          <a:cs typeface="Times New Roman" pitchFamily="18" charset="0"/>
                        </a:rPr>
                        <a:t>kur farkı giderlerinin</a:t>
                      </a:r>
                      <a:r>
                        <a:rPr kumimoji="0" lang="tr-TR" sz="2400" b="0" i="0" u="sng" strike="noStrike" cap="none" normalizeH="0" baseline="0" dirty="0">
                          <a:ln>
                            <a:noFill/>
                          </a:ln>
                          <a:solidFill>
                            <a:schemeClr val="tx1"/>
                          </a:solidFill>
                          <a:effectLst/>
                          <a:latin typeface="Times New Roman" pitchFamily="18" charset="0"/>
                          <a:cs typeface="Times New Roman" pitchFamily="18" charset="0"/>
                        </a:rPr>
                        <a:t> </a:t>
                      </a:r>
                      <a:r>
                        <a:rPr kumimoji="0" lang="tr-TR" sz="2400" b="0" i="0" u="none" strike="noStrike" cap="none" normalizeH="0" baseline="0" dirty="0">
                          <a:ln>
                            <a:noFill/>
                          </a:ln>
                          <a:solidFill>
                            <a:schemeClr val="tx1"/>
                          </a:solidFill>
                          <a:effectLst/>
                          <a:latin typeface="Times New Roman" pitchFamily="18" charset="0"/>
                          <a:cs typeface="Times New Roman" pitchFamily="18" charset="0"/>
                        </a:rPr>
                        <a:t>kâr payı olarak kabul edilmesi ve dolayısıyla vergi kesintisine tabi tutulması söz konusu değildir.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Times New Roman" pitchFamily="18" charset="0"/>
                          <a:cs typeface="Times New Roman" pitchFamily="18" charset="0"/>
                        </a:rPr>
                        <a:t>Borç verenin dar mükellef kurum olması halinde düzeltme öncesinde verdiği borca ilişkin elde ettiği düşünülen </a:t>
                      </a:r>
                      <a:r>
                        <a:rPr kumimoji="0" lang="tr-TR" sz="2400" b="1" i="0" u="none" strike="noStrike" cap="none" normalizeH="0" baseline="0" dirty="0">
                          <a:ln>
                            <a:noFill/>
                          </a:ln>
                          <a:solidFill>
                            <a:schemeClr val="tx1"/>
                          </a:solidFill>
                          <a:effectLst/>
                          <a:latin typeface="Times New Roman" pitchFamily="18" charset="0"/>
                          <a:cs typeface="Times New Roman" pitchFamily="18" charset="0"/>
                        </a:rPr>
                        <a:t>alacak faizi</a:t>
                      </a:r>
                      <a:r>
                        <a:rPr kumimoji="0" lang="tr-TR" sz="2400" b="0" i="0" u="none" strike="noStrike" cap="none" normalizeH="0" baseline="0" dirty="0">
                          <a:ln>
                            <a:noFill/>
                          </a:ln>
                          <a:solidFill>
                            <a:schemeClr val="tx1"/>
                          </a:solidFill>
                          <a:effectLst/>
                          <a:latin typeface="Times New Roman" pitchFamily="18" charset="0"/>
                          <a:cs typeface="Times New Roman" pitchFamily="18" charset="0"/>
                        </a:rPr>
                        <a:t> nedeniyle </a:t>
                      </a:r>
                      <a:r>
                        <a:rPr kumimoji="0" lang="tr-TR" sz="2400" b="1" i="0" u="none" strike="noStrike" cap="none" normalizeH="0" baseline="0" dirty="0" err="1">
                          <a:ln>
                            <a:noFill/>
                          </a:ln>
                          <a:solidFill>
                            <a:schemeClr val="tx1"/>
                          </a:solidFill>
                          <a:effectLst/>
                          <a:latin typeface="Times New Roman" pitchFamily="18" charset="0"/>
                          <a:cs typeface="Times New Roman" pitchFamily="18" charset="0"/>
                        </a:rPr>
                        <a:t>KVK’nın</a:t>
                      </a:r>
                      <a:r>
                        <a:rPr kumimoji="0" lang="tr-TR" sz="2400" b="1" i="0" u="none" strike="noStrike" cap="none" normalizeH="0" baseline="0" dirty="0">
                          <a:ln>
                            <a:noFill/>
                          </a:ln>
                          <a:solidFill>
                            <a:schemeClr val="tx1"/>
                          </a:solidFill>
                          <a:effectLst/>
                          <a:latin typeface="Times New Roman" pitchFamily="18" charset="0"/>
                          <a:cs typeface="Times New Roman" pitchFamily="18" charset="0"/>
                        </a:rPr>
                        <a:t> 30/1-ç mad.</a:t>
                      </a:r>
                      <a:r>
                        <a:rPr kumimoji="0" lang="tr-TR" sz="2400" b="0" i="0" u="none" strike="noStrike" cap="none" normalizeH="0" baseline="0" dirty="0">
                          <a:ln>
                            <a:noFill/>
                          </a:ln>
                          <a:solidFill>
                            <a:schemeClr val="tx1"/>
                          </a:solidFill>
                          <a:effectLst/>
                          <a:latin typeface="Times New Roman" pitchFamily="18" charset="0"/>
                          <a:cs typeface="Times New Roman" pitchFamily="18" charset="0"/>
                        </a:rPr>
                        <a:t> göre yapılan vergi </a:t>
                      </a:r>
                      <a:r>
                        <a:rPr kumimoji="0" lang="tr-TR" sz="2400" b="0" i="0" u="none" strike="noStrike" cap="none" normalizeH="0" baseline="0" dirty="0" err="1">
                          <a:ln>
                            <a:noFill/>
                          </a:ln>
                          <a:solidFill>
                            <a:schemeClr val="tx1"/>
                          </a:solidFill>
                          <a:effectLst/>
                          <a:latin typeface="Times New Roman" pitchFamily="18" charset="0"/>
                          <a:cs typeface="Times New Roman" pitchFamily="18" charset="0"/>
                        </a:rPr>
                        <a:t>tevkifatı</a:t>
                      </a:r>
                      <a:r>
                        <a:rPr kumimoji="0" lang="tr-TR" sz="2400" b="0" i="0" u="none" strike="noStrike" cap="none" normalizeH="0" baseline="0" dirty="0">
                          <a:ln>
                            <a:noFill/>
                          </a:ln>
                          <a:solidFill>
                            <a:schemeClr val="tx1"/>
                          </a:solidFill>
                          <a:effectLst/>
                          <a:latin typeface="Times New Roman" pitchFamily="18" charset="0"/>
                          <a:cs typeface="Times New Roman" pitchFamily="18" charset="0"/>
                        </a:rPr>
                        <a:t>, düzeltme neticesine göre kar payından yapılması gereken vergi kesintisine mahsup edilecektir.</a:t>
                      </a:r>
                    </a:p>
                  </a:txBody>
                  <a:tcPr marL="44447" marR="4444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082439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66041C6B-7991-8EAC-C707-5E86D3A6BBE0}"/>
              </a:ext>
            </a:extLst>
          </p:cNvPr>
          <p:cNvSpPr>
            <a:spLocks noGrp="1"/>
          </p:cNvSpPr>
          <p:nvPr>
            <p:ph type="sldNum" sz="quarter" idx="12"/>
          </p:nvPr>
        </p:nvSpPr>
        <p:spPr>
          <a:xfrm>
            <a:off x="6553200" y="6356350"/>
            <a:ext cx="2920151" cy="365125"/>
          </a:xfrm>
        </p:spPr>
        <p:txBody>
          <a:bodyPr/>
          <a:lstStyle/>
          <a:p>
            <a:fld id="{E1080B20-D45B-492D-86E8-780F5FEE2AC0}" type="slidenum">
              <a:rPr lang="tr-TR" altLang="tr-TR" smtClean="0"/>
              <a:pPr/>
              <a:t>169</a:t>
            </a:fld>
            <a:endParaRPr lang="tr-TR" altLang="tr-TR"/>
          </a:p>
        </p:txBody>
      </p:sp>
      <p:sp>
        <p:nvSpPr>
          <p:cNvPr id="3" name="1 Başlık">
            <a:extLst>
              <a:ext uri="{FF2B5EF4-FFF2-40B4-BE49-F238E27FC236}">
                <a16:creationId xmlns:a16="http://schemas.microsoft.com/office/drawing/2014/main" id="{483AB374-FCBA-E09A-0895-7A117ACA7060}"/>
              </a:ext>
            </a:extLst>
          </p:cNvPr>
          <p:cNvSpPr txBox="1">
            <a:spLocks/>
          </p:cNvSpPr>
          <p:nvPr/>
        </p:nvSpPr>
        <p:spPr bwMode="auto">
          <a:xfrm>
            <a:off x="323526" y="188641"/>
            <a:ext cx="11593489" cy="504055"/>
          </a:xfrm>
          <a:prstGeom prst="rect">
            <a:avLst/>
          </a:prstGeom>
          <a:solidFill>
            <a:schemeClr val="tx2">
              <a:lumMod val="25000"/>
              <a:lumOff val="75000"/>
              <a:alpha val="23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Örtülü Sermaye</a:t>
            </a:r>
          </a:p>
        </p:txBody>
      </p:sp>
      <p:sp>
        <p:nvSpPr>
          <p:cNvPr id="4" name="2 İçerik Yer Tutucusu">
            <a:extLst>
              <a:ext uri="{FF2B5EF4-FFF2-40B4-BE49-F238E27FC236}">
                <a16:creationId xmlns:a16="http://schemas.microsoft.com/office/drawing/2014/main" id="{C34A7AF1-5E97-CC76-F15F-B90E80883629}"/>
              </a:ext>
            </a:extLst>
          </p:cNvPr>
          <p:cNvSpPr txBox="1">
            <a:spLocks/>
          </p:cNvSpPr>
          <p:nvPr/>
        </p:nvSpPr>
        <p:spPr bwMode="auto">
          <a:xfrm>
            <a:off x="323527" y="775252"/>
            <a:ext cx="11593490" cy="1285596"/>
          </a:xfrm>
          <a:prstGeom prst="rect">
            <a:avLst/>
          </a:prstGeom>
          <a:solidFill>
            <a:schemeClr val="accent6">
              <a:lumMod val="20000"/>
              <a:lumOff val="80000"/>
            </a:schemeClr>
          </a:solidFill>
          <a:ln w="25400">
            <a:solidFill>
              <a:srgbClr val="6666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b="1" dirty="0">
                <a:latin typeface="Times New Roman" panose="02020603050405020304" pitchFamily="18" charset="0"/>
                <a:cs typeface="Times New Roman" panose="02020603050405020304" pitchFamily="18" charset="0"/>
              </a:rPr>
              <a:t>15. Katma Değer Vergisi Kanunu Açısından Örtülü Sermayenin değerlendirilmesi</a:t>
            </a:r>
            <a:r>
              <a:rPr lang="tr-TR" sz="2000" dirty="0">
                <a:latin typeface="Times New Roman" panose="02020603050405020304" pitchFamily="18" charset="0"/>
                <a:cs typeface="Times New Roman" panose="02020603050405020304" pitchFamily="18" charset="0"/>
              </a:rPr>
              <a:t>: Burada KDVK açısından Örtülü sermaye sayılan kısmın </a:t>
            </a:r>
            <a:r>
              <a:rPr lang="tr-TR" sz="2000" b="1" dirty="0">
                <a:latin typeface="Times New Roman" panose="02020603050405020304" pitchFamily="18" charset="0"/>
                <a:cs typeface="Times New Roman" panose="02020603050405020304" pitchFamily="18" charset="0"/>
              </a:rPr>
              <a:t>kar payı</a:t>
            </a:r>
            <a:r>
              <a:rPr lang="tr-TR" sz="2000" dirty="0">
                <a:latin typeface="Times New Roman" panose="02020603050405020304" pitchFamily="18" charset="0"/>
                <a:cs typeface="Times New Roman" panose="02020603050405020304" pitchFamily="18" charset="0"/>
              </a:rPr>
              <a:t> olarak mı (KDV’nin konusuna girmez- BMVD </a:t>
            </a:r>
            <a:r>
              <a:rPr lang="tr-TR" sz="2000" dirty="0" err="1">
                <a:latin typeface="Times New Roman" panose="02020603050405020304" pitchFamily="18" charset="0"/>
                <a:cs typeface="Times New Roman" panose="02020603050405020304" pitchFamily="18" charset="0"/>
              </a:rPr>
              <a:t>özelge</a:t>
            </a:r>
            <a:r>
              <a:rPr lang="tr-TR" sz="2000" dirty="0">
                <a:latin typeface="Times New Roman" panose="02020603050405020304" pitchFamily="18" charset="0"/>
                <a:cs typeface="Times New Roman" panose="02020603050405020304" pitchFamily="18" charset="0"/>
              </a:rPr>
              <a:t>-tarih: 09.06.2008) değerlendirileceği, yoksa finansman temininden elde edilen faiz geliri mi (KDV’nin konusuna girer) olarak dikkate alınması tartışmalıdır.</a:t>
            </a:r>
            <a:endParaRPr lang="tr-TR" sz="2000" dirty="0"/>
          </a:p>
        </p:txBody>
      </p:sp>
      <p:graphicFrame>
        <p:nvGraphicFramePr>
          <p:cNvPr id="5" name="7 Tablo">
            <a:extLst>
              <a:ext uri="{FF2B5EF4-FFF2-40B4-BE49-F238E27FC236}">
                <a16:creationId xmlns:a16="http://schemas.microsoft.com/office/drawing/2014/main" id="{8DEB7997-C985-BD0C-C283-4A2FEEE28CE7}"/>
              </a:ext>
            </a:extLst>
          </p:cNvPr>
          <p:cNvGraphicFramePr>
            <a:graphicFrameLocks noGrp="1"/>
          </p:cNvGraphicFramePr>
          <p:nvPr>
            <p:extLst>
              <p:ext uri="{D42A27DB-BD31-4B8C-83A1-F6EECF244321}">
                <p14:modId xmlns:p14="http://schemas.microsoft.com/office/powerpoint/2010/main" val="3464134448"/>
              </p:ext>
            </p:extLst>
          </p:nvPr>
        </p:nvGraphicFramePr>
        <p:xfrm>
          <a:off x="323528" y="2276872"/>
          <a:ext cx="11593488" cy="3903925"/>
        </p:xfrm>
        <a:graphic>
          <a:graphicData uri="http://schemas.openxmlformats.org/drawingml/2006/table">
            <a:tbl>
              <a:tblPr/>
              <a:tblGrid>
                <a:gridCol w="3125276">
                  <a:extLst>
                    <a:ext uri="{9D8B030D-6E8A-4147-A177-3AD203B41FA5}">
                      <a16:colId xmlns:a16="http://schemas.microsoft.com/office/drawing/2014/main" val="20000"/>
                    </a:ext>
                  </a:extLst>
                </a:gridCol>
                <a:gridCol w="3576623">
                  <a:extLst>
                    <a:ext uri="{9D8B030D-6E8A-4147-A177-3AD203B41FA5}">
                      <a16:colId xmlns:a16="http://schemas.microsoft.com/office/drawing/2014/main" val="20001"/>
                    </a:ext>
                  </a:extLst>
                </a:gridCol>
                <a:gridCol w="4891589">
                  <a:extLst>
                    <a:ext uri="{9D8B030D-6E8A-4147-A177-3AD203B41FA5}">
                      <a16:colId xmlns:a16="http://schemas.microsoft.com/office/drawing/2014/main" val="20002"/>
                    </a:ext>
                  </a:extLst>
                </a:gridCol>
              </a:tblGrid>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28575" cap="flat" cmpd="dbl"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Finansman Temininden elde edilen FAİZ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(Bu faize ilişkin kur farkları dahil)</a:t>
                      </a:r>
                      <a:endParaRPr kumimoji="0" lang="tr-TR" sz="16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592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Faiz Geliri Elde Eden</a:t>
                      </a:r>
                    </a:p>
                  </a:txBody>
                  <a:tcPr marL="44450" marR="44450" marT="0" marB="0" anchor="ctr" horzOverflow="overflow">
                    <a:lnL>
                      <a:noFill/>
                    </a:lnL>
                    <a:lnR w="28575"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Banka, banker veya sigorta Şirketleri</a:t>
                      </a:r>
                      <a:endParaRPr kumimoji="0" lang="tr-TR" sz="16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New Roman" pitchFamily="18" charset="0"/>
                          <a:cs typeface="Times New Roman" pitchFamily="18" charset="0"/>
                        </a:rPr>
                        <a:t>Diğerleri</a:t>
                      </a:r>
                      <a:endParaRPr kumimoji="0" lang="tr-TR" sz="1600" b="0" i="0" u="none" strike="noStrike" cap="none" normalizeH="0" baseline="0">
                        <a:ln>
                          <a:noFill/>
                        </a:ln>
                        <a:solidFill>
                          <a:schemeClr val="tx1"/>
                        </a:solidFill>
                        <a:effectLst/>
                        <a:latin typeface="Times New Roman" pitchFamily="18" charset="0"/>
                        <a:cs typeface="Times New Roman" pitchFamily="18" charset="0"/>
                      </a:endParaRPr>
                    </a:p>
                  </a:txBody>
                  <a:tcPr marL="44450" marR="44450" marT="0" marB="0" anchor="ctr"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KDV Konusu </a:t>
                      </a: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KDV'nin konusuna girer</a:t>
                      </a:r>
                    </a:p>
                  </a:txBody>
                  <a:tcPr marL="44450" marR="44450" marT="0" marB="0" anchor="b"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KDV'nin konusuna girer</a:t>
                      </a:r>
                    </a:p>
                  </a:txBody>
                  <a:tcPr marL="44450" marR="44450" marT="0" marB="0" anchor="b"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2962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İstisna</a:t>
                      </a:r>
                      <a:endParaRPr kumimoji="0" lang="tr-TR" sz="16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İstisnadır.(KDVK Md.17/4-e)</a:t>
                      </a:r>
                    </a:p>
                  </a:txBody>
                  <a:tcPr marL="44450" marR="44450" marT="0" marB="0" anchor="b"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Times New Roman" pitchFamily="18" charset="0"/>
                          <a:cs typeface="Times New Roman" pitchFamily="18" charset="0"/>
                        </a:rPr>
                        <a:t>İstisna yok</a:t>
                      </a:r>
                    </a:p>
                  </a:txBody>
                  <a:tcPr marL="44450" marR="44450" marT="0" marB="0" anchor="b"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038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7030A0"/>
                          </a:solidFill>
                          <a:effectLst/>
                          <a:latin typeface="Times New Roman" pitchFamily="18" charset="0"/>
                          <a:cs typeface="Times New Roman" pitchFamily="18" charset="0"/>
                        </a:rPr>
                        <a:t>Örtülü Sermaye Olarak Değerlendirilen Faiz Kısmı İçin KDV</a:t>
                      </a: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7030A0"/>
                          </a:solidFill>
                          <a:effectLst/>
                          <a:latin typeface="Times New Roman" pitchFamily="18" charset="0"/>
                          <a:cs typeface="Times New Roman" pitchFamily="18" charset="0"/>
                        </a:rPr>
                        <a:t>KDV'nin konusuna girer, ANCAK istisnadır. </a:t>
                      </a:r>
                      <a:r>
                        <a:rPr kumimoji="0" lang="tr-TR" sz="1600" b="0" i="0" u="none" strike="noStrike" cap="none" normalizeH="0" baseline="0" dirty="0" err="1">
                          <a:ln>
                            <a:noFill/>
                          </a:ln>
                          <a:solidFill>
                            <a:srgbClr val="7030A0"/>
                          </a:solidFill>
                          <a:effectLst/>
                          <a:latin typeface="Times New Roman" pitchFamily="18" charset="0"/>
                          <a:cs typeface="Times New Roman" pitchFamily="18" charset="0"/>
                        </a:rPr>
                        <a:t>BSMV'ye</a:t>
                      </a:r>
                      <a:r>
                        <a:rPr kumimoji="0" lang="tr-TR" sz="1600" b="0" i="0" u="none" strike="noStrike" cap="none" normalizeH="0" baseline="0" dirty="0">
                          <a:ln>
                            <a:noFill/>
                          </a:ln>
                          <a:solidFill>
                            <a:srgbClr val="7030A0"/>
                          </a:solidFill>
                          <a:effectLst/>
                          <a:latin typeface="Times New Roman" pitchFamily="18" charset="0"/>
                          <a:cs typeface="Times New Roman" pitchFamily="18" charset="0"/>
                        </a:rPr>
                        <a:t> tabidir.</a:t>
                      </a: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7030A0"/>
                          </a:solidFill>
                          <a:effectLst/>
                          <a:latin typeface="Times New Roman" pitchFamily="18" charset="0"/>
                          <a:cs typeface="Times New Roman" pitchFamily="18" charset="0"/>
                        </a:rPr>
                        <a:t>KDV'nin konusuna girer. İstisna Yok. Örtülü Sermayeyi </a:t>
                      </a:r>
                      <a:r>
                        <a:rPr kumimoji="0" lang="tr-TR" sz="1600" b="1" i="0" u="none" strike="noStrike" cap="none" normalizeH="0" baseline="0" dirty="0">
                          <a:ln>
                            <a:noFill/>
                          </a:ln>
                          <a:solidFill>
                            <a:srgbClr val="7030A0"/>
                          </a:solidFill>
                          <a:effectLst/>
                          <a:latin typeface="Times New Roman" pitchFamily="18" charset="0"/>
                          <a:cs typeface="Times New Roman" pitchFamily="18" charset="0"/>
                        </a:rPr>
                        <a:t>kullanan </a:t>
                      </a:r>
                      <a:r>
                        <a:rPr kumimoji="0" lang="tr-TR" sz="1600" b="0" i="0" u="none" strike="noStrike" cap="none" normalizeH="0" baseline="0" dirty="0">
                          <a:ln>
                            <a:noFill/>
                          </a:ln>
                          <a:solidFill>
                            <a:srgbClr val="7030A0"/>
                          </a:solidFill>
                          <a:effectLst/>
                          <a:latin typeface="Times New Roman" pitchFamily="18" charset="0"/>
                          <a:cs typeface="Times New Roman" pitchFamily="18" charset="0"/>
                        </a:rPr>
                        <a:t>kurum ödediği KDV'ni </a:t>
                      </a:r>
                      <a:r>
                        <a:rPr kumimoji="0" lang="tr-TR" sz="1600" b="1" i="0" u="none" strike="noStrike" cap="none" normalizeH="0" baseline="0" dirty="0">
                          <a:ln>
                            <a:noFill/>
                          </a:ln>
                          <a:solidFill>
                            <a:srgbClr val="7030A0"/>
                          </a:solidFill>
                          <a:effectLst/>
                          <a:latin typeface="Times New Roman" pitchFamily="18" charset="0"/>
                          <a:cs typeface="Times New Roman" pitchFamily="18" charset="0"/>
                        </a:rPr>
                        <a:t>İNDİREMEZ. GİDER DE YAZAMAZ. (KDV Md.30/d)</a:t>
                      </a: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11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Times New Roman" pitchFamily="18" charset="0"/>
                          <a:cs typeface="Times New Roman" pitchFamily="18" charset="0"/>
                        </a:rPr>
                        <a:t>Örtülü Sermaye Olarak Değerlendiril</a:t>
                      </a:r>
                      <a:r>
                        <a:rPr kumimoji="0" lang="tr-TR" sz="1600" b="1" i="0" u="sng" strike="noStrike" cap="none" normalizeH="0" baseline="0" dirty="0">
                          <a:ln>
                            <a:noFill/>
                          </a:ln>
                          <a:solidFill>
                            <a:schemeClr val="tx1"/>
                          </a:solidFill>
                          <a:effectLst/>
                          <a:latin typeface="Times New Roman" pitchFamily="18" charset="0"/>
                          <a:cs typeface="Times New Roman" pitchFamily="18" charset="0"/>
                        </a:rPr>
                        <a:t>me</a:t>
                      </a:r>
                      <a:r>
                        <a:rPr kumimoji="0" lang="tr-TR" sz="1600" b="1" i="0" u="none" strike="noStrike" cap="none" normalizeH="0" baseline="0" dirty="0">
                          <a:ln>
                            <a:noFill/>
                          </a:ln>
                          <a:solidFill>
                            <a:schemeClr val="tx1"/>
                          </a:solidFill>
                          <a:effectLst/>
                          <a:latin typeface="Times New Roman" pitchFamily="18" charset="0"/>
                          <a:cs typeface="Times New Roman" pitchFamily="18" charset="0"/>
                        </a:rPr>
                        <a:t>yen Faiz Kısmı İçin KDV</a:t>
                      </a:r>
                      <a:endParaRPr kumimoji="0" lang="tr-TR" sz="16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KDV'nin konusuna girer, ANCAK istisnadır. </a:t>
                      </a:r>
                      <a:r>
                        <a:rPr kumimoji="0" lang="tr-TR" sz="1600" b="0" i="0" u="none" strike="noStrike" cap="none" normalizeH="0" baseline="0" dirty="0" err="1">
                          <a:ln>
                            <a:noFill/>
                          </a:ln>
                          <a:solidFill>
                            <a:schemeClr val="tx1"/>
                          </a:solidFill>
                          <a:effectLst/>
                          <a:latin typeface="Times New Roman" pitchFamily="18" charset="0"/>
                          <a:cs typeface="Times New Roman" pitchFamily="18" charset="0"/>
                        </a:rPr>
                        <a:t>BSMV'ye</a:t>
                      </a:r>
                      <a:r>
                        <a:rPr kumimoji="0" lang="tr-TR" sz="1600" b="0" i="0" u="none" strike="noStrike" cap="none" normalizeH="0" baseline="0" dirty="0">
                          <a:ln>
                            <a:noFill/>
                          </a:ln>
                          <a:solidFill>
                            <a:schemeClr val="tx1"/>
                          </a:solidFill>
                          <a:effectLst/>
                          <a:latin typeface="Times New Roman" pitchFamily="18" charset="0"/>
                          <a:cs typeface="Times New Roman" pitchFamily="18" charset="0"/>
                        </a:rPr>
                        <a:t> tabidir.</a:t>
                      </a: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KDV'nin konusuna girer. İstisna Yok. Örtülü Sermayeyi </a:t>
                      </a:r>
                      <a:r>
                        <a:rPr kumimoji="0" lang="tr-TR" sz="1600" b="1" i="0" u="none" strike="noStrike" cap="none" normalizeH="0" baseline="0" dirty="0">
                          <a:ln>
                            <a:noFill/>
                          </a:ln>
                          <a:solidFill>
                            <a:schemeClr val="tx1"/>
                          </a:solidFill>
                          <a:effectLst/>
                          <a:latin typeface="Times New Roman" pitchFamily="18" charset="0"/>
                          <a:cs typeface="Times New Roman" pitchFamily="18" charset="0"/>
                        </a:rPr>
                        <a:t>kullanan </a:t>
                      </a:r>
                      <a:r>
                        <a:rPr kumimoji="0" lang="tr-TR" sz="1600" b="0" i="0" u="none" strike="noStrike" cap="none" normalizeH="0" baseline="0" dirty="0">
                          <a:ln>
                            <a:noFill/>
                          </a:ln>
                          <a:solidFill>
                            <a:schemeClr val="tx1"/>
                          </a:solidFill>
                          <a:effectLst/>
                          <a:latin typeface="Times New Roman" pitchFamily="18" charset="0"/>
                          <a:cs typeface="Times New Roman" pitchFamily="18" charset="0"/>
                        </a:rPr>
                        <a:t>kurum ödediği KDV'ni </a:t>
                      </a:r>
                      <a:r>
                        <a:rPr kumimoji="0" lang="tr-TR" sz="1600" b="1" i="0" u="none" strike="noStrike" cap="none" normalizeH="0" baseline="0" dirty="0">
                          <a:ln>
                            <a:noFill/>
                          </a:ln>
                          <a:solidFill>
                            <a:schemeClr val="tx1"/>
                          </a:solidFill>
                          <a:effectLst/>
                          <a:latin typeface="Times New Roman" pitchFamily="18" charset="0"/>
                          <a:cs typeface="Times New Roman" pitchFamily="18" charset="0"/>
                        </a:rPr>
                        <a:t>İNDİREBİLİR.</a:t>
                      </a:r>
                      <a:endParaRPr kumimoji="0" lang="tr-TR" sz="16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6" name="Ok: Sağ 5">
            <a:extLst>
              <a:ext uri="{FF2B5EF4-FFF2-40B4-BE49-F238E27FC236}">
                <a16:creationId xmlns:a16="http://schemas.microsoft.com/office/drawing/2014/main" id="{906E0813-0B9B-3EE8-FCC5-9171376F97D6}"/>
              </a:ext>
            </a:extLst>
          </p:cNvPr>
          <p:cNvSpPr/>
          <p:nvPr/>
        </p:nvSpPr>
        <p:spPr>
          <a:xfrm>
            <a:off x="3036498" y="3071004"/>
            <a:ext cx="526211" cy="1811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a:extLst>
              <a:ext uri="{FF2B5EF4-FFF2-40B4-BE49-F238E27FC236}">
                <a16:creationId xmlns:a16="http://schemas.microsoft.com/office/drawing/2014/main" id="{E799A889-5DA4-C47D-6C3F-F060A131D482}"/>
              </a:ext>
            </a:extLst>
          </p:cNvPr>
          <p:cNvCxnSpPr/>
          <p:nvPr/>
        </p:nvCxnSpPr>
        <p:spPr>
          <a:xfrm>
            <a:off x="3165894" y="2967487"/>
            <a:ext cx="50119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9" name="Tablo 8">
            <a:extLst>
              <a:ext uri="{FF2B5EF4-FFF2-40B4-BE49-F238E27FC236}">
                <a16:creationId xmlns:a16="http://schemas.microsoft.com/office/drawing/2014/main" id="{8C358816-0E02-15C7-290D-9AC3B3AE20CD}"/>
              </a:ext>
            </a:extLst>
          </p:cNvPr>
          <p:cNvGraphicFramePr>
            <a:graphicFrameLocks noGrp="1"/>
          </p:cNvGraphicFramePr>
          <p:nvPr/>
        </p:nvGraphicFramePr>
        <p:xfrm>
          <a:off x="301925" y="2794958"/>
          <a:ext cx="208280" cy="569344"/>
        </p:xfrm>
        <a:graphic>
          <a:graphicData uri="http://schemas.openxmlformats.org/drawingml/2006/table">
            <a:tbl>
              <a:tblPr/>
              <a:tblGrid>
                <a:gridCol w="208280">
                  <a:extLst>
                    <a:ext uri="{9D8B030D-6E8A-4147-A177-3AD203B41FA5}">
                      <a16:colId xmlns:a16="http://schemas.microsoft.com/office/drawing/2014/main" val="2345029799"/>
                    </a:ext>
                  </a:extLst>
                </a:gridCol>
              </a:tblGrid>
              <a:tr h="569344">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94357398"/>
                  </a:ext>
                </a:extLst>
              </a:tr>
            </a:tbl>
          </a:graphicData>
        </a:graphic>
      </p:graphicFrame>
    </p:spTree>
    <p:extLst>
      <p:ext uri="{BB962C8B-B14F-4D97-AF65-F5344CB8AC3E}">
        <p14:creationId xmlns:p14="http://schemas.microsoft.com/office/powerpoint/2010/main" val="4547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3284337-812F-FF00-7900-EF3546BCB4D9}"/>
              </a:ext>
            </a:extLst>
          </p:cNvPr>
          <p:cNvSpPr>
            <a:spLocks noGrp="1"/>
          </p:cNvSpPr>
          <p:nvPr>
            <p:ph idx="1"/>
          </p:nvPr>
        </p:nvSpPr>
        <p:spPr>
          <a:xfrm>
            <a:off x="222765" y="373932"/>
            <a:ext cx="11746469" cy="6268408"/>
          </a:xfrm>
          <a:solidFill>
            <a:schemeClr val="tx2">
              <a:lumMod val="10000"/>
              <a:lumOff val="90000"/>
            </a:schemeClr>
          </a:solidFill>
        </p:spPr>
        <p:txBody>
          <a:bodyPr>
            <a:noAutofit/>
          </a:bodyPr>
          <a:lstStyle/>
          <a:p>
            <a:pPr marL="0" indent="0" algn="just">
              <a:buNone/>
            </a:pPr>
            <a:r>
              <a:rPr lang="tr-TR" sz="2600" b="1" dirty="0">
                <a:highlight>
                  <a:srgbClr val="00FFFF"/>
                </a:highlight>
                <a:latin typeface="Times New Roman" panose="02020603050405020304" pitchFamily="18" charset="0"/>
                <a:cs typeface="Times New Roman" panose="02020603050405020304" pitchFamily="18" charset="0"/>
              </a:rPr>
              <a:t>(3) Dar mükellefiyette kurum kazancı, aşağıdaki kazanç ve iratlardan oluşur:</a:t>
            </a:r>
          </a:p>
          <a:p>
            <a:pPr marL="0" indent="0" algn="just">
              <a:buNone/>
            </a:pPr>
            <a:r>
              <a:rPr lang="tr-TR" sz="2600" b="1" dirty="0">
                <a:highlight>
                  <a:srgbClr val="00FFFF"/>
                </a:highlight>
                <a:latin typeface="Times New Roman" panose="02020603050405020304" pitchFamily="18" charset="0"/>
                <a:cs typeface="Times New Roman" panose="02020603050405020304" pitchFamily="18" charset="0"/>
              </a:rPr>
              <a:t>a)</a:t>
            </a:r>
            <a:r>
              <a:rPr lang="tr-TR" sz="2600" b="1"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4/1/1961 tarihli ve 213 sayılı Vergi Usul Kanunu hükümlerine uygun </a:t>
            </a:r>
            <a:r>
              <a:rPr lang="tr-TR" sz="2600" b="1" dirty="0">
                <a:solidFill>
                  <a:srgbClr val="FF0000"/>
                </a:solidFill>
                <a:latin typeface="Times New Roman" panose="02020603050405020304" pitchFamily="18" charset="0"/>
                <a:cs typeface="Times New Roman" panose="02020603050405020304" pitchFamily="18" charset="0"/>
              </a:rPr>
              <a:t>Türkiye'de İŞ YERİ OLAN </a:t>
            </a:r>
            <a:r>
              <a:rPr lang="tr-TR" sz="2600" b="1" dirty="0">
                <a:solidFill>
                  <a:srgbClr val="FF0000"/>
                </a:solidFill>
                <a:highlight>
                  <a:srgbClr val="FFFF00"/>
                </a:highlight>
                <a:latin typeface="Times New Roman" panose="02020603050405020304" pitchFamily="18" charset="0"/>
                <a:cs typeface="Times New Roman" panose="02020603050405020304" pitchFamily="18" charset="0"/>
              </a:rPr>
              <a:t>VEYA</a:t>
            </a:r>
            <a:r>
              <a:rPr lang="tr-TR" sz="2600" b="1" dirty="0">
                <a:solidFill>
                  <a:srgbClr val="FF0000"/>
                </a:solidFill>
                <a:latin typeface="Times New Roman" panose="02020603050405020304" pitchFamily="18" charset="0"/>
                <a:cs typeface="Times New Roman" panose="02020603050405020304" pitchFamily="18" charset="0"/>
              </a:rPr>
              <a:t> DAİMÎ TEMSİLCİ bulunduran yabancı kurumlar</a:t>
            </a:r>
            <a:r>
              <a:rPr lang="tr-TR" sz="2600" dirty="0">
                <a:latin typeface="Times New Roman" panose="02020603050405020304" pitchFamily="18" charset="0"/>
                <a:cs typeface="Times New Roman" panose="02020603050405020304" pitchFamily="18" charset="0"/>
              </a:rPr>
              <a:t> tarafından bu yerlerde veya bu temsilciler vasıtasıyla yapılan işlerden elde edilen </a:t>
            </a:r>
            <a:r>
              <a:rPr lang="tr-TR" sz="2600" b="1" u="sng" dirty="0">
                <a:latin typeface="Times New Roman" panose="02020603050405020304" pitchFamily="18" charset="0"/>
                <a:cs typeface="Times New Roman" panose="02020603050405020304" pitchFamily="18" charset="0"/>
              </a:rPr>
              <a:t>ticarî kazançlar </a:t>
            </a:r>
            <a:r>
              <a:rPr lang="tr-TR" sz="2600" dirty="0">
                <a:latin typeface="Times New Roman" panose="02020603050405020304" pitchFamily="18" charset="0"/>
                <a:cs typeface="Times New Roman" panose="02020603050405020304" pitchFamily="18" charset="0"/>
              </a:rPr>
              <a:t>(Bu şartları taşısalar bile kurumların ihraç edilmek üzere Türkiye'de satın aldıkları malları Türkiye'de satmaksızın yabancı ülkelere göndermelerinden doğan kazançlar, Türkiye'de elde edilmiş sayılmaz. Türkiye'de satmaktan maksat, alıcı veya satıcının ya da her ikisinin Türkiye'de olması veya satış sözleşmesinin Türkiye'de yapılmasıdır.).</a:t>
            </a:r>
          </a:p>
          <a:p>
            <a:pPr marL="0" indent="0" algn="just">
              <a:buNone/>
            </a:pPr>
            <a:r>
              <a:rPr lang="tr-TR" sz="2600" b="1" dirty="0">
                <a:highlight>
                  <a:srgbClr val="00FFFF"/>
                </a:highlight>
                <a:latin typeface="Times New Roman" panose="02020603050405020304" pitchFamily="18" charset="0"/>
                <a:cs typeface="Times New Roman" panose="02020603050405020304" pitchFamily="18" charset="0"/>
              </a:rPr>
              <a:t>b)</a:t>
            </a:r>
            <a:r>
              <a:rPr lang="tr-TR" sz="2600" b="1"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Türkiye'de bulunan </a:t>
            </a:r>
            <a:r>
              <a:rPr lang="tr-TR" sz="2600" b="1" dirty="0">
                <a:highlight>
                  <a:srgbClr val="FFFF00"/>
                </a:highlight>
                <a:latin typeface="Times New Roman" panose="02020603050405020304" pitchFamily="18" charset="0"/>
                <a:cs typeface="Times New Roman" panose="02020603050405020304" pitchFamily="18" charset="0"/>
              </a:rPr>
              <a:t>ziraî işletmeden </a:t>
            </a:r>
            <a:r>
              <a:rPr lang="tr-TR" sz="2600" dirty="0">
                <a:latin typeface="Times New Roman" panose="02020603050405020304" pitchFamily="18" charset="0"/>
                <a:cs typeface="Times New Roman" panose="02020603050405020304" pitchFamily="18" charset="0"/>
              </a:rPr>
              <a:t>elde edilen kazançlar.</a:t>
            </a:r>
          </a:p>
          <a:p>
            <a:pPr marL="0" indent="0" algn="just">
              <a:buNone/>
            </a:pPr>
            <a:r>
              <a:rPr lang="tr-TR" sz="2600" b="1" dirty="0">
                <a:highlight>
                  <a:srgbClr val="00FFFF"/>
                </a:highlight>
                <a:latin typeface="Times New Roman" panose="02020603050405020304" pitchFamily="18" charset="0"/>
                <a:cs typeface="Times New Roman" panose="02020603050405020304" pitchFamily="18" charset="0"/>
              </a:rPr>
              <a:t>c)</a:t>
            </a:r>
            <a:r>
              <a:rPr lang="tr-TR" sz="2600" b="1"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Türkiye'de elde edilen </a:t>
            </a:r>
            <a:r>
              <a:rPr lang="tr-TR" sz="2600" b="1" dirty="0">
                <a:highlight>
                  <a:srgbClr val="FFFF00"/>
                </a:highlight>
                <a:latin typeface="Times New Roman" panose="02020603050405020304" pitchFamily="18" charset="0"/>
                <a:cs typeface="Times New Roman" panose="02020603050405020304" pitchFamily="18" charset="0"/>
              </a:rPr>
              <a:t>serbest meslek kazançları</a:t>
            </a:r>
            <a:r>
              <a:rPr lang="tr-TR" sz="2600" dirty="0">
                <a:latin typeface="Times New Roman" panose="02020603050405020304" pitchFamily="18" charset="0"/>
                <a:cs typeface="Times New Roman" panose="02020603050405020304" pitchFamily="18" charset="0"/>
              </a:rPr>
              <a:t>.</a:t>
            </a:r>
          </a:p>
          <a:p>
            <a:pPr marL="0" indent="0" algn="just">
              <a:buNone/>
            </a:pPr>
            <a:r>
              <a:rPr lang="tr-TR" sz="2600" b="1" dirty="0">
                <a:highlight>
                  <a:srgbClr val="00FFFF"/>
                </a:highlight>
                <a:latin typeface="Times New Roman" panose="02020603050405020304" pitchFamily="18" charset="0"/>
                <a:cs typeface="Times New Roman" panose="02020603050405020304" pitchFamily="18" charset="0"/>
              </a:rPr>
              <a:t>ç)</a:t>
            </a:r>
            <a:r>
              <a:rPr lang="tr-TR" sz="2600" b="1" dirty="0">
                <a:latin typeface="Times New Roman" panose="02020603050405020304" pitchFamily="18" charset="0"/>
                <a:cs typeface="Times New Roman" panose="02020603050405020304" pitchFamily="18" charset="0"/>
              </a:rPr>
              <a:t> </a:t>
            </a:r>
            <a:r>
              <a:rPr lang="tr-TR" sz="2600" b="1" u="sng" dirty="0">
                <a:latin typeface="Times New Roman" panose="02020603050405020304" pitchFamily="18" charset="0"/>
                <a:cs typeface="Times New Roman" panose="02020603050405020304" pitchFamily="18" charset="0"/>
              </a:rPr>
              <a:t>Taşınır ve taşınmazlar </a:t>
            </a:r>
            <a:r>
              <a:rPr lang="tr-TR" sz="2600" dirty="0">
                <a:latin typeface="Times New Roman" panose="02020603050405020304" pitchFamily="18" charset="0"/>
                <a:cs typeface="Times New Roman" panose="02020603050405020304" pitchFamily="18" charset="0"/>
              </a:rPr>
              <a:t>ile hakların Türkiye'de </a:t>
            </a:r>
            <a:r>
              <a:rPr lang="tr-TR" sz="2600" b="1" dirty="0">
                <a:highlight>
                  <a:srgbClr val="FFFF00"/>
                </a:highlight>
                <a:latin typeface="Times New Roman" panose="02020603050405020304" pitchFamily="18" charset="0"/>
                <a:cs typeface="Times New Roman" panose="02020603050405020304" pitchFamily="18" charset="0"/>
              </a:rPr>
              <a:t>kiralanmasından </a:t>
            </a:r>
            <a:r>
              <a:rPr lang="tr-TR" sz="2600" dirty="0">
                <a:latin typeface="Times New Roman" panose="02020603050405020304" pitchFamily="18" charset="0"/>
                <a:cs typeface="Times New Roman" panose="02020603050405020304" pitchFamily="18" charset="0"/>
              </a:rPr>
              <a:t>elde edilen iratlar.</a:t>
            </a:r>
          </a:p>
          <a:p>
            <a:pPr marL="0" indent="0" algn="just">
              <a:buNone/>
            </a:pPr>
            <a:r>
              <a:rPr lang="tr-TR" sz="2600" b="1" dirty="0">
                <a:highlight>
                  <a:srgbClr val="00FFFF"/>
                </a:highlight>
                <a:latin typeface="Times New Roman" panose="02020603050405020304" pitchFamily="18" charset="0"/>
                <a:cs typeface="Times New Roman" panose="02020603050405020304" pitchFamily="18" charset="0"/>
              </a:rPr>
              <a:t>d) </a:t>
            </a:r>
            <a:r>
              <a:rPr lang="tr-TR" sz="2600" dirty="0">
                <a:latin typeface="Times New Roman" panose="02020603050405020304" pitchFamily="18" charset="0"/>
                <a:cs typeface="Times New Roman" panose="02020603050405020304" pitchFamily="18" charset="0"/>
              </a:rPr>
              <a:t>Türkiye'de elde edilen </a:t>
            </a:r>
            <a:r>
              <a:rPr lang="tr-TR" sz="2600" b="1" dirty="0">
                <a:highlight>
                  <a:srgbClr val="FFFF00"/>
                </a:highlight>
                <a:latin typeface="Times New Roman" panose="02020603050405020304" pitchFamily="18" charset="0"/>
                <a:cs typeface="Times New Roman" panose="02020603050405020304" pitchFamily="18" charset="0"/>
              </a:rPr>
              <a:t>menkul sermaye iratları.</a:t>
            </a:r>
          </a:p>
          <a:p>
            <a:pPr marL="0" indent="0" algn="just">
              <a:buNone/>
            </a:pPr>
            <a:r>
              <a:rPr lang="tr-TR" sz="2600" b="1" dirty="0">
                <a:highlight>
                  <a:srgbClr val="00FFFF"/>
                </a:highlight>
                <a:latin typeface="Times New Roman" panose="02020603050405020304" pitchFamily="18" charset="0"/>
                <a:cs typeface="Times New Roman" panose="02020603050405020304" pitchFamily="18" charset="0"/>
              </a:rPr>
              <a:t>e) </a:t>
            </a:r>
            <a:r>
              <a:rPr lang="tr-TR" sz="2600" dirty="0">
                <a:latin typeface="Times New Roman" panose="02020603050405020304" pitchFamily="18" charset="0"/>
                <a:cs typeface="Times New Roman" panose="02020603050405020304" pitchFamily="18" charset="0"/>
              </a:rPr>
              <a:t>Türkiye'de elde edilen </a:t>
            </a:r>
            <a:r>
              <a:rPr lang="tr-TR" sz="2600" b="1" dirty="0">
                <a:highlight>
                  <a:srgbClr val="FFFF00"/>
                </a:highlight>
                <a:latin typeface="Times New Roman" panose="02020603050405020304" pitchFamily="18" charset="0"/>
                <a:cs typeface="Times New Roman" panose="02020603050405020304" pitchFamily="18" charset="0"/>
              </a:rPr>
              <a:t>diğer kazanç ve iratlar.</a:t>
            </a:r>
          </a:p>
        </p:txBody>
      </p:sp>
      <p:sp>
        <p:nvSpPr>
          <p:cNvPr id="2" name="Slayt Numarası Yer Tutucusu 1">
            <a:extLst>
              <a:ext uri="{FF2B5EF4-FFF2-40B4-BE49-F238E27FC236}">
                <a16:creationId xmlns:a16="http://schemas.microsoft.com/office/drawing/2014/main" id="{40C0A02F-AE42-A8DC-A09E-7AFEC05AEEF5}"/>
              </a:ext>
            </a:extLst>
          </p:cNvPr>
          <p:cNvSpPr>
            <a:spLocks noGrp="1"/>
          </p:cNvSpPr>
          <p:nvPr>
            <p:ph type="sldNum" sz="quarter" idx="12"/>
          </p:nvPr>
        </p:nvSpPr>
        <p:spPr/>
        <p:txBody>
          <a:bodyPr/>
          <a:lstStyle/>
          <a:p>
            <a:fld id="{2CEB5BB1-9E20-481F-B7EE-B089C484B85F}" type="slidenum">
              <a:rPr lang="tr-TR" smtClean="0"/>
              <a:t>17</a:t>
            </a:fld>
            <a:endParaRPr lang="tr-TR" dirty="0"/>
          </a:p>
        </p:txBody>
      </p:sp>
    </p:spTree>
    <p:extLst>
      <p:ext uri="{BB962C8B-B14F-4D97-AF65-F5344CB8AC3E}">
        <p14:creationId xmlns:p14="http://schemas.microsoft.com/office/powerpoint/2010/main" val="234533631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1103CAF-88CD-277A-7897-8D96052A2B43}"/>
              </a:ext>
            </a:extLst>
          </p:cNvPr>
          <p:cNvSpPr txBox="1"/>
          <p:nvPr/>
        </p:nvSpPr>
        <p:spPr>
          <a:xfrm>
            <a:off x="549965" y="806881"/>
            <a:ext cx="11092069" cy="3849772"/>
          </a:xfrm>
          <a:prstGeom prst="rect">
            <a:avLst/>
          </a:prstGeom>
          <a:solidFill>
            <a:schemeClr val="accent2">
              <a:lumMod val="20000"/>
              <a:lumOff val="80000"/>
            </a:schemeClr>
          </a:solidFill>
        </p:spPr>
        <p:txBody>
          <a:bodyPr wrap="square">
            <a:spAutoFit/>
          </a:bodyPr>
          <a:lstStyle/>
          <a:p>
            <a:pPr algn="just">
              <a:lnSpc>
                <a:spcPct val="110000"/>
              </a:lnSpc>
              <a:defRPr lang="tr-TR" altLang="en-US"/>
            </a:pPr>
            <a:r>
              <a:rPr lang="tr-TR" sz="2800" dirty="0">
                <a:latin typeface="Times New Roman"/>
                <a:cs typeface="Times New Roman"/>
              </a:rPr>
              <a:t>Örtülü sermaye dolayısıyla düzenlenecek faturanın KDV ye tabi olmadığına ilişkin 09.06.2008 tarih ve B.07.GİB.0.04.99.16.01./01/KVK-12-2008-MUK-30 sayılı özelgesine göre </a:t>
            </a:r>
            <a:r>
              <a:rPr lang="tr-TR" sz="2800" b="1" i="1" dirty="0">
                <a:latin typeface="Times New Roman"/>
                <a:cs typeface="Times New Roman"/>
              </a:rPr>
              <a:t>«örtülü sermaye sayılan ödemeler için hesaplanan faizler katma değer vergisine tabi olmayıp, yapılan işlemin örtülü sermaye olduğu daha sonradan anlaşıldığı durumlar da ise daha önceden yapılmış olan katma değer vergisi hesaplamalarının </a:t>
            </a:r>
            <a:r>
              <a:rPr lang="tr-TR" sz="2800" b="1" i="1" u="sng" dirty="0">
                <a:latin typeface="Times New Roman"/>
                <a:cs typeface="Times New Roman"/>
              </a:rPr>
              <a:t>Katma Değer Vergisi Kanununun 35. maddesine göre ilgili oldukları dönemler itibariyle düzeltilmesi gerekmektedir» </a:t>
            </a:r>
            <a:r>
              <a:rPr lang="tr-TR" sz="2800" u="sng" dirty="0">
                <a:latin typeface="Times New Roman"/>
                <a:cs typeface="Times New Roman"/>
              </a:rPr>
              <a:t>YANİ İADE AL DİYOR…</a:t>
            </a:r>
          </a:p>
        </p:txBody>
      </p:sp>
      <p:sp>
        <p:nvSpPr>
          <p:cNvPr id="5" name="Metin kutusu 4">
            <a:extLst>
              <a:ext uri="{FF2B5EF4-FFF2-40B4-BE49-F238E27FC236}">
                <a16:creationId xmlns:a16="http://schemas.microsoft.com/office/drawing/2014/main" id="{D16710D2-029E-0E50-4F0C-F57CA3CB8AC0}"/>
              </a:ext>
            </a:extLst>
          </p:cNvPr>
          <p:cNvSpPr txBox="1"/>
          <p:nvPr/>
        </p:nvSpPr>
        <p:spPr>
          <a:xfrm>
            <a:off x="549964" y="5038063"/>
            <a:ext cx="11092069" cy="523220"/>
          </a:xfrm>
          <a:prstGeom prst="rect">
            <a:avLst/>
          </a:prstGeom>
          <a:solidFill>
            <a:schemeClr val="tx2">
              <a:lumMod val="10000"/>
              <a:lumOff val="90000"/>
            </a:schemeClr>
          </a:solidFill>
        </p:spPr>
        <p:txBody>
          <a:bodyPr wrap="square">
            <a:spAutoFit/>
          </a:bodyPr>
          <a:lstStyle/>
          <a:p>
            <a:pPr>
              <a:lnSpc>
                <a:spcPct val="100000"/>
              </a:lnSpc>
            </a:pPr>
            <a:r>
              <a:rPr lang="tr-TR" sz="2800" b="1" u="sng" dirty="0">
                <a:latin typeface="Times New Roman" panose="02020603050405020304" pitchFamily="18" charset="0"/>
                <a:cs typeface="Times New Roman" panose="02020603050405020304" pitchFamily="18" charset="0"/>
              </a:rPr>
              <a:t>Maliye Bakanlığı görüşünü değiştirmiştir. Aksine özelgeler vermiştir.  </a:t>
            </a:r>
          </a:p>
        </p:txBody>
      </p:sp>
      <p:sp>
        <p:nvSpPr>
          <p:cNvPr id="2" name="Slayt Numarası Yer Tutucusu 1">
            <a:extLst>
              <a:ext uri="{FF2B5EF4-FFF2-40B4-BE49-F238E27FC236}">
                <a16:creationId xmlns:a16="http://schemas.microsoft.com/office/drawing/2014/main" id="{2E399FBA-6BAD-39CA-90E1-C815A30A8C58}"/>
              </a:ext>
            </a:extLst>
          </p:cNvPr>
          <p:cNvSpPr>
            <a:spLocks noGrp="1"/>
          </p:cNvSpPr>
          <p:nvPr>
            <p:ph type="sldNum" sz="quarter" idx="12"/>
          </p:nvPr>
        </p:nvSpPr>
        <p:spPr/>
        <p:txBody>
          <a:bodyPr/>
          <a:lstStyle/>
          <a:p>
            <a:fld id="{2CEB5BB1-9E20-481F-B7EE-B089C484B85F}" type="slidenum">
              <a:rPr lang="tr-TR" smtClean="0"/>
              <a:t>170</a:t>
            </a:fld>
            <a:endParaRPr lang="tr-TR" dirty="0"/>
          </a:p>
        </p:txBody>
      </p:sp>
    </p:spTree>
    <p:extLst>
      <p:ext uri="{BB962C8B-B14F-4D97-AF65-F5344CB8AC3E}">
        <p14:creationId xmlns:p14="http://schemas.microsoft.com/office/powerpoint/2010/main" val="8794092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57E2435B-3B26-923D-8ACC-7B2185B70033}"/>
              </a:ext>
            </a:extLst>
          </p:cNvPr>
          <p:cNvSpPr>
            <a:spLocks noGrp="1"/>
          </p:cNvSpPr>
          <p:nvPr/>
        </p:nvSpPr>
        <p:spPr>
          <a:xfrm>
            <a:off x="327991" y="368661"/>
            <a:ext cx="11598966" cy="5842358"/>
          </a:xfrm>
          <a:prstGeom prst="rect">
            <a:avLst/>
          </a:prstGeom>
          <a:solidFill>
            <a:schemeClr val="tx2">
              <a:lumMod val="10000"/>
              <a:lumOff val="90000"/>
            </a:schemeClr>
          </a:solidFill>
        </p:spPr>
        <p:txBody>
          <a:bodyPr vert="horz">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20000"/>
              </a:lnSpc>
              <a:defRPr lang="tr-TR" altLang="en-US"/>
            </a:pPr>
            <a:r>
              <a:rPr lang="tr-TR" sz="4200" b="1" u="sng" dirty="0">
                <a:latin typeface="Times New Roman"/>
                <a:cs typeface="Times New Roman"/>
              </a:rPr>
              <a:t>GİB 18.08.2011 TARİH VE </a:t>
            </a:r>
            <a:r>
              <a:rPr lang="fr-FR" sz="4200" b="1" u="sng" dirty="0">
                <a:latin typeface="Times New Roman"/>
                <a:cs typeface="Times New Roman"/>
              </a:rPr>
              <a:t>B.07.1.GİB.0.01.55-130-14</a:t>
            </a:r>
            <a:r>
              <a:rPr lang="tr-TR" sz="4200" b="1" u="sng" dirty="0">
                <a:latin typeface="Times New Roman"/>
                <a:cs typeface="Times New Roman"/>
              </a:rPr>
              <a:t> SAYILI ÖZELGE:</a:t>
            </a:r>
            <a:endParaRPr lang="tr-TR" sz="4200" dirty="0">
              <a:latin typeface="Times New Roman"/>
              <a:cs typeface="Times New Roman"/>
            </a:endParaRPr>
          </a:p>
          <a:p>
            <a:pPr marL="0" indent="0" algn="just" latinLnBrk="0">
              <a:lnSpc>
                <a:spcPct val="120000"/>
              </a:lnSpc>
              <a:buNone/>
              <a:defRPr lang="tr-TR" altLang="en-US"/>
            </a:pPr>
            <a:endParaRPr lang="tr-TR" altLang="" sz="4200" dirty="0">
              <a:latin typeface="Times New Roman"/>
              <a:cs typeface="Times New Roman"/>
            </a:endParaRPr>
          </a:p>
          <a:p>
            <a:pPr algn="just">
              <a:lnSpc>
                <a:spcPct val="120000"/>
              </a:lnSpc>
              <a:defRPr lang="tr-TR" altLang="en-US"/>
            </a:pPr>
            <a:r>
              <a:rPr lang="tr-TR" sz="4200" dirty="0">
                <a:latin typeface="Times New Roman"/>
                <a:cs typeface="Times New Roman"/>
              </a:rPr>
              <a:t> A</a:t>
            </a:r>
            <a:r>
              <a:rPr lang="fr-FR" sz="4200" dirty="0">
                <a:latin typeface="Times New Roman"/>
                <a:cs typeface="Times New Roman"/>
              </a:rPr>
              <a:t>na </a:t>
            </a:r>
            <a:r>
              <a:rPr lang="fr-FR" sz="4200" dirty="0" err="1">
                <a:latin typeface="Times New Roman"/>
                <a:cs typeface="Times New Roman"/>
              </a:rPr>
              <a:t>ortak</a:t>
            </a:r>
            <a:r>
              <a:rPr lang="fr-FR" sz="4200" dirty="0">
                <a:latin typeface="Times New Roman"/>
                <a:cs typeface="Times New Roman"/>
              </a:rPr>
              <a:t> </a:t>
            </a:r>
            <a:r>
              <a:rPr lang="fr-FR" sz="4200" dirty="0" err="1">
                <a:latin typeface="Times New Roman"/>
                <a:cs typeface="Times New Roman"/>
              </a:rPr>
              <a:t>veya</a:t>
            </a:r>
            <a:r>
              <a:rPr lang="fr-FR" sz="4200" dirty="0">
                <a:latin typeface="Times New Roman"/>
                <a:cs typeface="Times New Roman"/>
              </a:rPr>
              <a:t> </a:t>
            </a:r>
            <a:r>
              <a:rPr lang="fr-FR" sz="4200" dirty="0" err="1">
                <a:latin typeface="Times New Roman"/>
                <a:cs typeface="Times New Roman"/>
              </a:rPr>
              <a:t>ilişkili</a:t>
            </a:r>
            <a:r>
              <a:rPr lang="fr-FR" sz="4200" dirty="0">
                <a:latin typeface="Times New Roman"/>
                <a:cs typeface="Times New Roman"/>
              </a:rPr>
              <a:t> </a:t>
            </a:r>
            <a:r>
              <a:rPr lang="fr-FR" sz="4200" dirty="0" err="1">
                <a:latin typeface="Times New Roman"/>
                <a:cs typeface="Times New Roman"/>
              </a:rPr>
              <a:t>firmalar</a:t>
            </a:r>
            <a:r>
              <a:rPr lang="fr-FR" sz="4200" dirty="0">
                <a:latin typeface="Times New Roman"/>
                <a:cs typeface="Times New Roman"/>
              </a:rPr>
              <a:t> </a:t>
            </a:r>
            <a:r>
              <a:rPr lang="fr-FR" sz="4200" dirty="0" err="1">
                <a:latin typeface="Times New Roman"/>
                <a:cs typeface="Times New Roman"/>
              </a:rPr>
              <a:t>arasındaki</a:t>
            </a:r>
            <a:r>
              <a:rPr lang="fr-FR" sz="4200" dirty="0">
                <a:latin typeface="Times New Roman"/>
                <a:cs typeface="Times New Roman"/>
              </a:rPr>
              <a:t> </a:t>
            </a:r>
            <a:r>
              <a:rPr lang="fr-FR" sz="4200" dirty="0" err="1">
                <a:latin typeface="Times New Roman"/>
                <a:cs typeface="Times New Roman"/>
              </a:rPr>
              <a:t>borç</a:t>
            </a:r>
            <a:r>
              <a:rPr lang="fr-FR" sz="4200" dirty="0">
                <a:latin typeface="Times New Roman"/>
                <a:cs typeface="Times New Roman"/>
              </a:rPr>
              <a:t> </a:t>
            </a:r>
            <a:r>
              <a:rPr lang="fr-FR" sz="4200" dirty="0" err="1">
                <a:latin typeface="Times New Roman"/>
                <a:cs typeface="Times New Roman"/>
              </a:rPr>
              <a:t>verme</a:t>
            </a:r>
            <a:r>
              <a:rPr lang="fr-FR" sz="4200" dirty="0">
                <a:latin typeface="Times New Roman"/>
                <a:cs typeface="Times New Roman"/>
              </a:rPr>
              <a:t> </a:t>
            </a:r>
            <a:r>
              <a:rPr lang="fr-FR" sz="4200" dirty="0" err="1">
                <a:latin typeface="Times New Roman"/>
                <a:cs typeface="Times New Roman"/>
              </a:rPr>
              <a:t>işlemleri</a:t>
            </a:r>
            <a:r>
              <a:rPr lang="fr-FR" sz="4200" dirty="0">
                <a:latin typeface="Times New Roman"/>
                <a:cs typeface="Times New Roman"/>
              </a:rPr>
              <a:t>, </a:t>
            </a:r>
            <a:r>
              <a:rPr lang="fr-FR" sz="4200" b="1" u="sng" dirty="0">
                <a:highlight>
                  <a:srgbClr val="FFFF00"/>
                </a:highlight>
                <a:latin typeface="Times New Roman"/>
                <a:cs typeface="Times New Roman"/>
              </a:rPr>
              <a:t>KDV </a:t>
            </a:r>
            <a:r>
              <a:rPr lang="fr-FR" sz="4200" b="1" u="sng" dirty="0" err="1">
                <a:highlight>
                  <a:srgbClr val="FFFF00"/>
                </a:highlight>
                <a:latin typeface="Times New Roman"/>
                <a:cs typeface="Times New Roman"/>
              </a:rPr>
              <a:t>Kanununun</a:t>
            </a:r>
            <a:r>
              <a:rPr lang="fr-FR" sz="4200" b="1" u="sng" dirty="0">
                <a:highlight>
                  <a:srgbClr val="FFFF00"/>
                </a:highlight>
                <a:latin typeface="Times New Roman"/>
                <a:cs typeface="Times New Roman"/>
              </a:rPr>
              <a:t> 1/1 </a:t>
            </a:r>
            <a:r>
              <a:rPr lang="fr-FR" sz="4200" b="1" u="sng" dirty="0" err="1">
                <a:highlight>
                  <a:srgbClr val="FFFF00"/>
                </a:highlight>
                <a:latin typeface="Times New Roman"/>
                <a:cs typeface="Times New Roman"/>
              </a:rPr>
              <a:t>inci</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maddesine</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göre</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finansman</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hizmeti</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olarak</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değerlendirilmekte</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ve</a:t>
            </a:r>
            <a:r>
              <a:rPr lang="fr-FR" sz="4200" b="1" u="sng" dirty="0">
                <a:highlight>
                  <a:srgbClr val="FFFF00"/>
                </a:highlight>
                <a:latin typeface="Times New Roman"/>
                <a:cs typeface="Times New Roman"/>
              </a:rPr>
              <a:t> bu </a:t>
            </a:r>
            <a:r>
              <a:rPr lang="fr-FR" sz="4200" b="1" u="sng" dirty="0" err="1">
                <a:highlight>
                  <a:srgbClr val="FFFF00"/>
                </a:highlight>
                <a:latin typeface="Times New Roman"/>
                <a:cs typeface="Times New Roman"/>
              </a:rPr>
              <a:t>işlemler</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nedeniyle</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hesaplanacak</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faiz</a:t>
            </a:r>
            <a:r>
              <a:rPr lang="fr-FR" sz="4200" b="1" u="sng" dirty="0">
                <a:highlight>
                  <a:srgbClr val="FFFF00"/>
                </a:highlight>
                <a:latin typeface="Times New Roman"/>
                <a:cs typeface="Times New Roman"/>
              </a:rPr>
              <a:t> </a:t>
            </a:r>
            <a:r>
              <a:rPr lang="fr-FR" sz="4200" b="1" u="sng" dirty="0" err="1">
                <a:highlight>
                  <a:srgbClr val="FFFF00"/>
                </a:highlight>
                <a:latin typeface="Times New Roman"/>
                <a:cs typeface="Times New Roman"/>
              </a:rPr>
              <a:t>tutarları</a:t>
            </a:r>
            <a:r>
              <a:rPr lang="fr-FR" sz="4200" b="1" u="sng" dirty="0">
                <a:highlight>
                  <a:srgbClr val="FFFF00"/>
                </a:highlight>
                <a:latin typeface="Times New Roman"/>
                <a:cs typeface="Times New Roman"/>
              </a:rPr>
              <a:t> KDV </a:t>
            </a:r>
            <a:r>
              <a:rPr lang="fr-FR" sz="4200" b="1" u="sng" dirty="0" err="1">
                <a:highlight>
                  <a:srgbClr val="FFFF00"/>
                </a:highlight>
                <a:latin typeface="Times New Roman"/>
                <a:cs typeface="Times New Roman"/>
              </a:rPr>
              <a:t>ye</a:t>
            </a:r>
            <a:r>
              <a:rPr lang="fr-FR" sz="4200" b="1" u="sng" dirty="0">
                <a:highlight>
                  <a:srgbClr val="FFFF00"/>
                </a:highlight>
                <a:latin typeface="Times New Roman"/>
                <a:cs typeface="Times New Roman"/>
              </a:rPr>
              <a:t> tabi </a:t>
            </a:r>
            <a:r>
              <a:rPr lang="fr-FR" sz="4200" b="1" u="sng" dirty="0" err="1">
                <a:highlight>
                  <a:srgbClr val="FFFF00"/>
                </a:highlight>
                <a:latin typeface="Times New Roman"/>
                <a:cs typeface="Times New Roman"/>
              </a:rPr>
              <a:t>bulunmaktadır</a:t>
            </a:r>
            <a:r>
              <a:rPr lang="fr-FR" sz="4200" b="1" u="sng" dirty="0">
                <a:highlight>
                  <a:srgbClr val="FFFF00"/>
                </a:highlight>
                <a:latin typeface="Times New Roman"/>
                <a:cs typeface="Times New Roman"/>
              </a:rPr>
              <a:t>.</a:t>
            </a:r>
            <a:r>
              <a:rPr lang="fr-FR" sz="4200" dirty="0">
                <a:latin typeface="Times New Roman"/>
                <a:cs typeface="Times New Roman"/>
              </a:rPr>
              <a:t> </a:t>
            </a:r>
            <a:r>
              <a:rPr lang="fr-FR" sz="4200" dirty="0" err="1">
                <a:latin typeface="Times New Roman"/>
                <a:cs typeface="Times New Roman"/>
              </a:rPr>
              <a:t>Kurumlarla</a:t>
            </a:r>
            <a:r>
              <a:rPr lang="fr-FR" sz="4200" dirty="0">
                <a:latin typeface="Times New Roman"/>
                <a:cs typeface="Times New Roman"/>
              </a:rPr>
              <a:t> </a:t>
            </a:r>
            <a:r>
              <a:rPr lang="fr-FR" sz="4200" dirty="0" err="1">
                <a:latin typeface="Times New Roman"/>
                <a:cs typeface="Times New Roman"/>
              </a:rPr>
              <a:t>ilişkili</a:t>
            </a:r>
            <a:r>
              <a:rPr lang="fr-FR" sz="4200" dirty="0">
                <a:latin typeface="Times New Roman"/>
                <a:cs typeface="Times New Roman"/>
              </a:rPr>
              <a:t> </a:t>
            </a:r>
            <a:r>
              <a:rPr lang="fr-FR" sz="4200" dirty="0" err="1">
                <a:latin typeface="Times New Roman"/>
                <a:cs typeface="Times New Roman"/>
              </a:rPr>
              <a:t>kişiler</a:t>
            </a:r>
            <a:r>
              <a:rPr lang="fr-FR" sz="4200" dirty="0">
                <a:latin typeface="Times New Roman"/>
                <a:cs typeface="Times New Roman"/>
              </a:rPr>
              <a:t> </a:t>
            </a:r>
            <a:r>
              <a:rPr lang="fr-FR" sz="4200" dirty="0" err="1">
                <a:latin typeface="Times New Roman"/>
                <a:cs typeface="Times New Roman"/>
              </a:rPr>
              <a:t>arasında</a:t>
            </a:r>
            <a:r>
              <a:rPr lang="fr-FR" sz="4200" dirty="0">
                <a:latin typeface="Times New Roman"/>
                <a:cs typeface="Times New Roman"/>
              </a:rPr>
              <a:t> </a:t>
            </a:r>
            <a:r>
              <a:rPr lang="fr-FR" sz="4200" dirty="0" err="1">
                <a:latin typeface="Times New Roman"/>
                <a:cs typeface="Times New Roman"/>
              </a:rPr>
              <a:t>gerçekleşen</a:t>
            </a:r>
            <a:r>
              <a:rPr lang="fr-FR" sz="4200" dirty="0">
                <a:latin typeface="Times New Roman"/>
                <a:cs typeface="Times New Roman"/>
              </a:rPr>
              <a:t> </a:t>
            </a:r>
            <a:r>
              <a:rPr lang="fr-FR" sz="4200" dirty="0" err="1">
                <a:latin typeface="Times New Roman"/>
                <a:cs typeface="Times New Roman"/>
              </a:rPr>
              <a:t>ticari</a:t>
            </a:r>
            <a:r>
              <a:rPr lang="fr-FR" sz="4200" dirty="0">
                <a:latin typeface="Times New Roman"/>
                <a:cs typeface="Times New Roman"/>
              </a:rPr>
              <a:t> </a:t>
            </a:r>
            <a:r>
              <a:rPr lang="fr-FR" sz="4200" dirty="0" err="1">
                <a:latin typeface="Times New Roman"/>
                <a:cs typeface="Times New Roman"/>
              </a:rPr>
              <a:t>faaliyetlerin</a:t>
            </a:r>
            <a:r>
              <a:rPr lang="fr-FR" sz="4200" dirty="0">
                <a:latin typeface="Times New Roman"/>
                <a:cs typeface="Times New Roman"/>
              </a:rPr>
              <a:t> </a:t>
            </a:r>
            <a:r>
              <a:rPr lang="fr-FR" sz="4200" dirty="0" err="1">
                <a:latin typeface="Times New Roman"/>
                <a:cs typeface="Times New Roman"/>
              </a:rPr>
              <a:t>sonradan</a:t>
            </a:r>
            <a:r>
              <a:rPr lang="fr-FR" sz="4200" dirty="0">
                <a:latin typeface="Times New Roman"/>
                <a:cs typeface="Times New Roman"/>
              </a:rPr>
              <a:t> </a:t>
            </a:r>
            <a:r>
              <a:rPr lang="tr-TR" sz="4200" dirty="0">
                <a:latin typeface="Times New Roman"/>
                <a:cs typeface="Times New Roman"/>
              </a:rPr>
              <a:t>KVK ve GVK </a:t>
            </a:r>
            <a:r>
              <a:rPr lang="fr-FR" sz="4200" dirty="0" err="1">
                <a:latin typeface="Times New Roman"/>
                <a:cs typeface="Times New Roman"/>
              </a:rPr>
              <a:t>uygulanmasında</a:t>
            </a:r>
            <a:r>
              <a:rPr lang="fr-FR" sz="4200" dirty="0">
                <a:latin typeface="Times New Roman"/>
                <a:cs typeface="Times New Roman"/>
              </a:rPr>
              <a:t> </a:t>
            </a:r>
            <a:r>
              <a:rPr lang="fr-FR" sz="4200" dirty="0" err="1">
                <a:latin typeface="Times New Roman"/>
                <a:cs typeface="Times New Roman"/>
              </a:rPr>
              <a:t>örtülü</a:t>
            </a:r>
            <a:r>
              <a:rPr lang="fr-FR" sz="4200" dirty="0">
                <a:latin typeface="Times New Roman"/>
                <a:cs typeface="Times New Roman"/>
              </a:rPr>
              <a:t> </a:t>
            </a:r>
            <a:r>
              <a:rPr lang="fr-FR" sz="4200" dirty="0" err="1">
                <a:latin typeface="Times New Roman"/>
                <a:cs typeface="Times New Roman"/>
              </a:rPr>
              <a:t>sermaye</a:t>
            </a:r>
            <a:r>
              <a:rPr lang="fr-FR" sz="4200" dirty="0">
                <a:latin typeface="Times New Roman"/>
                <a:cs typeface="Times New Roman"/>
              </a:rPr>
              <a:t> </a:t>
            </a:r>
            <a:r>
              <a:rPr lang="fr-FR" sz="4200" dirty="0" err="1">
                <a:latin typeface="Times New Roman"/>
                <a:cs typeface="Times New Roman"/>
              </a:rPr>
              <a:t>olarak</a:t>
            </a:r>
            <a:r>
              <a:rPr lang="fr-FR" sz="4200" dirty="0">
                <a:latin typeface="Times New Roman"/>
                <a:cs typeface="Times New Roman"/>
              </a:rPr>
              <a:t> </a:t>
            </a:r>
            <a:r>
              <a:rPr lang="fr-FR" sz="4200" dirty="0" err="1">
                <a:latin typeface="Times New Roman"/>
                <a:cs typeface="Times New Roman"/>
              </a:rPr>
              <a:t>değerlendirilerek</a:t>
            </a:r>
            <a:r>
              <a:rPr lang="fr-FR" sz="4200" dirty="0">
                <a:latin typeface="Times New Roman"/>
                <a:cs typeface="Times New Roman"/>
              </a:rPr>
              <a:t> </a:t>
            </a:r>
            <a:r>
              <a:rPr lang="fr-FR" sz="4200" dirty="0" err="1">
                <a:latin typeface="Times New Roman"/>
                <a:cs typeface="Times New Roman"/>
              </a:rPr>
              <a:t>dağıtılmış</a:t>
            </a:r>
            <a:r>
              <a:rPr lang="fr-FR" sz="4200" dirty="0">
                <a:latin typeface="Times New Roman"/>
                <a:cs typeface="Times New Roman"/>
              </a:rPr>
              <a:t> </a:t>
            </a:r>
            <a:r>
              <a:rPr lang="fr-FR" sz="4200" dirty="0" err="1">
                <a:latin typeface="Times New Roman"/>
                <a:cs typeface="Times New Roman"/>
              </a:rPr>
              <a:t>kar</a:t>
            </a:r>
            <a:r>
              <a:rPr lang="fr-FR" sz="4200" dirty="0">
                <a:latin typeface="Times New Roman"/>
                <a:cs typeface="Times New Roman"/>
              </a:rPr>
              <a:t> </a:t>
            </a:r>
            <a:r>
              <a:rPr lang="fr-FR" sz="4200" dirty="0" err="1">
                <a:latin typeface="Times New Roman"/>
                <a:cs typeface="Times New Roman"/>
              </a:rPr>
              <a:t>payı</a:t>
            </a:r>
            <a:r>
              <a:rPr lang="fr-FR" sz="4200" dirty="0">
                <a:latin typeface="Times New Roman"/>
                <a:cs typeface="Times New Roman"/>
              </a:rPr>
              <a:t> </a:t>
            </a:r>
            <a:r>
              <a:rPr lang="fr-FR" sz="4200" dirty="0" err="1">
                <a:latin typeface="Times New Roman"/>
                <a:cs typeface="Times New Roman"/>
              </a:rPr>
              <a:t>sayılması</a:t>
            </a:r>
            <a:r>
              <a:rPr lang="fr-FR" sz="4200" dirty="0">
                <a:latin typeface="Times New Roman"/>
                <a:cs typeface="Times New Roman"/>
              </a:rPr>
              <a:t>, </a:t>
            </a:r>
            <a:r>
              <a:rPr lang="fr-FR" sz="4200" b="1" i="1" u="sng" dirty="0">
                <a:highlight>
                  <a:srgbClr val="00FFFF"/>
                </a:highlight>
                <a:latin typeface="Times New Roman"/>
                <a:cs typeface="Times New Roman"/>
              </a:rPr>
              <a:t>KDV </a:t>
            </a:r>
            <a:r>
              <a:rPr lang="fr-FR" sz="4200" b="1" i="1" u="sng" dirty="0" err="1">
                <a:highlight>
                  <a:srgbClr val="00FFFF"/>
                </a:highlight>
                <a:latin typeface="Times New Roman"/>
                <a:cs typeface="Times New Roman"/>
              </a:rPr>
              <a:t>açısından</a:t>
            </a:r>
            <a:r>
              <a:rPr lang="fr-FR" sz="4200" b="1" i="1" u="sng" dirty="0">
                <a:highlight>
                  <a:srgbClr val="00FFFF"/>
                </a:highlight>
                <a:latin typeface="Times New Roman"/>
                <a:cs typeface="Times New Roman"/>
              </a:rPr>
              <a:t> </a:t>
            </a:r>
            <a:r>
              <a:rPr lang="fr-FR" sz="4200" b="1" i="1" u="sng" dirty="0" err="1">
                <a:highlight>
                  <a:srgbClr val="00FFFF"/>
                </a:highlight>
                <a:latin typeface="Times New Roman"/>
                <a:cs typeface="Times New Roman"/>
              </a:rPr>
              <a:t>işlemin</a:t>
            </a:r>
            <a:r>
              <a:rPr lang="fr-FR" sz="4200" b="1" i="1" u="sng" dirty="0">
                <a:highlight>
                  <a:srgbClr val="00FFFF"/>
                </a:highlight>
                <a:latin typeface="Times New Roman"/>
                <a:cs typeface="Times New Roman"/>
              </a:rPr>
              <a:t> </a:t>
            </a:r>
            <a:r>
              <a:rPr lang="fr-FR" sz="4200" b="1" i="1" u="sng" dirty="0" err="1">
                <a:highlight>
                  <a:srgbClr val="00FFFF"/>
                </a:highlight>
                <a:latin typeface="Times New Roman"/>
                <a:cs typeface="Times New Roman"/>
              </a:rPr>
              <a:t>finansman</a:t>
            </a:r>
            <a:r>
              <a:rPr lang="fr-FR" sz="4200" b="1" i="1" u="sng" dirty="0">
                <a:highlight>
                  <a:srgbClr val="00FFFF"/>
                </a:highlight>
                <a:latin typeface="Times New Roman"/>
                <a:cs typeface="Times New Roman"/>
              </a:rPr>
              <a:t> </a:t>
            </a:r>
            <a:r>
              <a:rPr lang="fr-FR" sz="4200" b="1" i="1" u="sng" dirty="0" err="1">
                <a:highlight>
                  <a:srgbClr val="00FFFF"/>
                </a:highlight>
                <a:latin typeface="Times New Roman"/>
                <a:cs typeface="Times New Roman"/>
              </a:rPr>
              <a:t>temin</a:t>
            </a:r>
            <a:r>
              <a:rPr lang="fr-FR" sz="4200" b="1" i="1" u="sng" dirty="0">
                <a:highlight>
                  <a:srgbClr val="00FFFF"/>
                </a:highlight>
                <a:latin typeface="Times New Roman"/>
                <a:cs typeface="Times New Roman"/>
              </a:rPr>
              <a:t> </a:t>
            </a:r>
            <a:r>
              <a:rPr lang="fr-FR" sz="4200" b="1" i="1" u="sng" dirty="0" err="1">
                <a:highlight>
                  <a:srgbClr val="00FFFF"/>
                </a:highlight>
                <a:latin typeface="Times New Roman"/>
                <a:cs typeface="Times New Roman"/>
              </a:rPr>
              <a:t>hizmeti</a:t>
            </a:r>
            <a:r>
              <a:rPr lang="fr-FR" sz="4200" b="1" i="1" u="sng" dirty="0">
                <a:highlight>
                  <a:srgbClr val="00FFFF"/>
                </a:highlight>
                <a:latin typeface="Times New Roman"/>
                <a:cs typeface="Times New Roman"/>
              </a:rPr>
              <a:t> </a:t>
            </a:r>
            <a:r>
              <a:rPr lang="fr-FR" sz="4200" b="1" i="1" u="sng" dirty="0" err="1">
                <a:highlight>
                  <a:srgbClr val="00FFFF"/>
                </a:highlight>
                <a:latin typeface="Times New Roman"/>
                <a:cs typeface="Times New Roman"/>
              </a:rPr>
              <a:t>olmasını</a:t>
            </a:r>
            <a:r>
              <a:rPr lang="fr-FR" sz="4200" b="1" i="1" u="sng" dirty="0">
                <a:highlight>
                  <a:srgbClr val="00FFFF"/>
                </a:highlight>
                <a:latin typeface="Times New Roman"/>
                <a:cs typeface="Times New Roman"/>
              </a:rPr>
              <a:t> </a:t>
            </a:r>
            <a:r>
              <a:rPr lang="fr-FR" sz="4200" b="1" i="1" u="sng" dirty="0" err="1">
                <a:highlight>
                  <a:srgbClr val="00FFFF"/>
                </a:highlight>
                <a:latin typeface="Times New Roman"/>
                <a:cs typeface="Times New Roman"/>
              </a:rPr>
              <a:t>etkilememektedir</a:t>
            </a:r>
            <a:r>
              <a:rPr lang="tr-TR" sz="4200" b="1" i="1" u="sng" dirty="0">
                <a:highlight>
                  <a:srgbClr val="00FFFF"/>
                </a:highlight>
                <a:latin typeface="Times New Roman"/>
                <a:cs typeface="Times New Roman"/>
              </a:rPr>
              <a:t>. (KV ÖRTÜLÜ SERMAYE SAYILMASI FİN. HİZMET OLDUĞUNU DEĞİŞTİRMEZ DİYOR)</a:t>
            </a:r>
          </a:p>
          <a:p>
            <a:pPr algn="just">
              <a:lnSpc>
                <a:spcPct val="120000"/>
              </a:lnSpc>
              <a:defRPr lang="tr-TR" altLang="en-US"/>
            </a:pPr>
            <a:endParaRPr lang="tr-TR" sz="4200" b="1" i="1" u="sng" dirty="0">
              <a:highlight>
                <a:srgbClr val="00FFFF"/>
              </a:highlight>
              <a:latin typeface="Times New Roman"/>
              <a:cs typeface="Times New Roman"/>
            </a:endParaRPr>
          </a:p>
          <a:p>
            <a:pPr algn="just">
              <a:lnSpc>
                <a:spcPct val="120000"/>
              </a:lnSpc>
              <a:defRPr lang="tr-TR" altLang="en-US"/>
            </a:pPr>
            <a:r>
              <a:rPr lang="tr-TR" sz="4200" dirty="0">
                <a:latin typeface="Times New Roman"/>
                <a:cs typeface="Times New Roman"/>
              </a:rPr>
              <a:t>KVK m.12 </a:t>
            </a:r>
            <a:r>
              <a:rPr lang="fr-FR" sz="4200" dirty="0" err="1">
                <a:latin typeface="Times New Roman"/>
                <a:cs typeface="Times New Roman"/>
              </a:rPr>
              <a:t>çerçevesinde</a:t>
            </a:r>
            <a:r>
              <a:rPr lang="fr-FR" sz="4200" dirty="0">
                <a:latin typeface="Times New Roman"/>
                <a:cs typeface="Times New Roman"/>
              </a:rPr>
              <a:t> </a:t>
            </a:r>
            <a:r>
              <a:rPr lang="tr-TR" sz="4200" dirty="0">
                <a:latin typeface="Times New Roman"/>
                <a:cs typeface="Times New Roman"/>
              </a:rPr>
              <a:t>yapılan</a:t>
            </a:r>
            <a:r>
              <a:rPr lang="fr-FR" sz="4200" dirty="0">
                <a:latin typeface="Times New Roman"/>
                <a:cs typeface="Times New Roman"/>
              </a:rPr>
              <a:t> </a:t>
            </a:r>
            <a:r>
              <a:rPr lang="fr-FR" sz="4200" dirty="0" err="1">
                <a:latin typeface="Times New Roman"/>
                <a:cs typeface="Times New Roman"/>
              </a:rPr>
              <a:t>giderlerin</a:t>
            </a:r>
            <a:r>
              <a:rPr lang="fr-FR" sz="4200" dirty="0">
                <a:latin typeface="Times New Roman"/>
                <a:cs typeface="Times New Roman"/>
              </a:rPr>
              <a:t> </a:t>
            </a:r>
            <a:r>
              <a:rPr lang="fr-FR" sz="4200" dirty="0" err="1">
                <a:latin typeface="Times New Roman"/>
                <a:cs typeface="Times New Roman"/>
              </a:rPr>
              <a:t>kurum</a:t>
            </a:r>
            <a:r>
              <a:rPr lang="fr-FR" sz="4200" dirty="0">
                <a:latin typeface="Times New Roman"/>
                <a:cs typeface="Times New Roman"/>
              </a:rPr>
              <a:t> </a:t>
            </a:r>
            <a:r>
              <a:rPr lang="fr-FR" sz="4200" dirty="0" err="1">
                <a:latin typeface="Times New Roman"/>
                <a:cs typeface="Times New Roman"/>
              </a:rPr>
              <a:t>kazancının</a:t>
            </a:r>
            <a:r>
              <a:rPr lang="fr-FR" sz="4200" dirty="0">
                <a:latin typeface="Times New Roman"/>
                <a:cs typeface="Times New Roman"/>
              </a:rPr>
              <a:t> </a:t>
            </a:r>
            <a:r>
              <a:rPr lang="fr-FR" sz="4200" dirty="0" err="1">
                <a:latin typeface="Times New Roman"/>
                <a:cs typeface="Times New Roman"/>
              </a:rPr>
              <a:t>tespitinde</a:t>
            </a:r>
            <a:r>
              <a:rPr lang="fr-FR" sz="4200" dirty="0">
                <a:latin typeface="Times New Roman"/>
                <a:cs typeface="Times New Roman"/>
              </a:rPr>
              <a:t> </a:t>
            </a:r>
            <a:r>
              <a:rPr lang="fr-FR" sz="4200" dirty="0" err="1">
                <a:latin typeface="Times New Roman"/>
                <a:cs typeface="Times New Roman"/>
              </a:rPr>
              <a:t>indirim</a:t>
            </a:r>
            <a:r>
              <a:rPr lang="fr-FR" sz="4200" dirty="0">
                <a:latin typeface="Times New Roman"/>
                <a:cs typeface="Times New Roman"/>
              </a:rPr>
              <a:t> </a:t>
            </a:r>
            <a:r>
              <a:rPr lang="fr-FR" sz="4200" dirty="0" err="1">
                <a:latin typeface="Times New Roman"/>
                <a:cs typeface="Times New Roman"/>
              </a:rPr>
              <a:t>konusu</a:t>
            </a:r>
            <a:r>
              <a:rPr lang="fr-FR" sz="4200" dirty="0">
                <a:latin typeface="Times New Roman"/>
                <a:cs typeface="Times New Roman"/>
              </a:rPr>
              <a:t> </a:t>
            </a:r>
            <a:r>
              <a:rPr lang="fr-FR" sz="4200" dirty="0" err="1">
                <a:latin typeface="Times New Roman"/>
                <a:cs typeface="Times New Roman"/>
              </a:rPr>
              <a:t>yapılması</a:t>
            </a:r>
            <a:r>
              <a:rPr lang="fr-FR" sz="4200" dirty="0">
                <a:latin typeface="Times New Roman"/>
                <a:cs typeface="Times New Roman"/>
              </a:rPr>
              <a:t> </a:t>
            </a:r>
            <a:r>
              <a:rPr lang="fr-FR" sz="4200" dirty="0" err="1">
                <a:latin typeface="Times New Roman"/>
                <a:cs typeface="Times New Roman"/>
              </a:rPr>
              <a:t>kabul</a:t>
            </a:r>
            <a:r>
              <a:rPr lang="fr-FR" sz="4200" dirty="0">
                <a:latin typeface="Times New Roman"/>
                <a:cs typeface="Times New Roman"/>
              </a:rPr>
              <a:t> </a:t>
            </a:r>
            <a:r>
              <a:rPr lang="fr-FR" sz="4200" dirty="0" err="1">
                <a:latin typeface="Times New Roman"/>
                <a:cs typeface="Times New Roman"/>
              </a:rPr>
              <a:t>edilmediğinden</a:t>
            </a:r>
            <a:r>
              <a:rPr lang="fr-FR" sz="4200" dirty="0">
                <a:latin typeface="Times New Roman"/>
                <a:cs typeface="Times New Roman"/>
              </a:rPr>
              <a:t> bu </a:t>
            </a:r>
            <a:r>
              <a:rPr lang="fr-FR" sz="4200" dirty="0" err="1">
                <a:latin typeface="Times New Roman"/>
                <a:cs typeface="Times New Roman"/>
              </a:rPr>
              <a:t>giderler</a:t>
            </a:r>
            <a:r>
              <a:rPr lang="fr-FR" sz="4200" dirty="0">
                <a:latin typeface="Times New Roman"/>
                <a:cs typeface="Times New Roman"/>
              </a:rPr>
              <a:t> </a:t>
            </a:r>
            <a:r>
              <a:rPr lang="fr-FR" sz="4200" dirty="0" err="1">
                <a:latin typeface="Times New Roman"/>
                <a:cs typeface="Times New Roman"/>
              </a:rPr>
              <a:t>dolayısıyla</a:t>
            </a:r>
            <a:r>
              <a:rPr lang="fr-FR" sz="4200" dirty="0">
                <a:latin typeface="Times New Roman"/>
                <a:cs typeface="Times New Roman"/>
              </a:rPr>
              <a:t> </a:t>
            </a:r>
            <a:r>
              <a:rPr lang="fr-FR" sz="4200" dirty="0" err="1">
                <a:latin typeface="Times New Roman"/>
                <a:cs typeface="Times New Roman"/>
              </a:rPr>
              <a:t>ödenen</a:t>
            </a:r>
            <a:r>
              <a:rPr lang="fr-FR" sz="4200" dirty="0">
                <a:latin typeface="Times New Roman"/>
                <a:cs typeface="Times New Roman"/>
              </a:rPr>
              <a:t> </a:t>
            </a:r>
            <a:r>
              <a:rPr lang="fr-FR" sz="4200" b="1" u="sng" dirty="0">
                <a:highlight>
                  <a:srgbClr val="00FFFF"/>
                </a:highlight>
                <a:latin typeface="Times New Roman"/>
                <a:cs typeface="Times New Roman"/>
              </a:rPr>
              <a:t>KDV </a:t>
            </a:r>
            <a:r>
              <a:rPr lang="fr-FR" sz="4200" b="1" u="sng" dirty="0" err="1">
                <a:highlight>
                  <a:srgbClr val="00FFFF"/>
                </a:highlight>
                <a:latin typeface="Times New Roman"/>
                <a:cs typeface="Times New Roman"/>
              </a:rPr>
              <a:t>nin</a:t>
            </a:r>
            <a:r>
              <a:rPr lang="fr-FR" sz="4200" b="1" u="sng" dirty="0">
                <a:highlight>
                  <a:srgbClr val="00FFFF"/>
                </a:highlight>
                <a:latin typeface="Times New Roman"/>
                <a:cs typeface="Times New Roman"/>
              </a:rPr>
              <a:t> de, KDV </a:t>
            </a:r>
            <a:r>
              <a:rPr lang="fr-FR" sz="4200" b="1" u="sng" dirty="0" err="1">
                <a:highlight>
                  <a:srgbClr val="00FFFF"/>
                </a:highlight>
                <a:latin typeface="Times New Roman"/>
                <a:cs typeface="Times New Roman"/>
              </a:rPr>
              <a:t>Kanununun</a:t>
            </a:r>
            <a:r>
              <a:rPr lang="fr-FR" sz="4200" b="1" u="sng" dirty="0">
                <a:highlight>
                  <a:srgbClr val="00FFFF"/>
                </a:highlight>
                <a:latin typeface="Times New Roman"/>
                <a:cs typeface="Times New Roman"/>
              </a:rPr>
              <a:t> 30/d </a:t>
            </a:r>
            <a:r>
              <a:rPr lang="fr-FR" sz="4200" b="1" u="sng" dirty="0" err="1">
                <a:highlight>
                  <a:srgbClr val="00FFFF"/>
                </a:highlight>
                <a:latin typeface="Times New Roman"/>
                <a:cs typeface="Times New Roman"/>
              </a:rPr>
              <a:t>maddesi</a:t>
            </a:r>
            <a:r>
              <a:rPr lang="fr-FR" sz="4200" b="1" u="sng" dirty="0">
                <a:highlight>
                  <a:srgbClr val="00FFFF"/>
                </a:highlight>
                <a:latin typeface="Times New Roman"/>
                <a:cs typeface="Times New Roman"/>
              </a:rPr>
              <a:t> </a:t>
            </a:r>
            <a:r>
              <a:rPr lang="fr-FR" sz="4200" b="1" u="sng" dirty="0" err="1">
                <a:highlight>
                  <a:srgbClr val="00FFFF"/>
                </a:highlight>
                <a:latin typeface="Times New Roman"/>
                <a:cs typeface="Times New Roman"/>
              </a:rPr>
              <a:t>uyarınca</a:t>
            </a:r>
            <a:r>
              <a:rPr lang="fr-FR" sz="4200" b="1" u="sng" dirty="0">
                <a:highlight>
                  <a:srgbClr val="00FFFF"/>
                </a:highlight>
                <a:latin typeface="Times New Roman"/>
                <a:cs typeface="Times New Roman"/>
              </a:rPr>
              <a:t> </a:t>
            </a:r>
            <a:r>
              <a:rPr lang="tr-TR" sz="4200" b="1" u="sng" dirty="0">
                <a:highlight>
                  <a:srgbClr val="00FFFF"/>
                </a:highlight>
                <a:latin typeface="Times New Roman"/>
                <a:cs typeface="Times New Roman"/>
              </a:rPr>
              <a:t>İ</a:t>
            </a:r>
            <a:r>
              <a:rPr lang="fr-FR" sz="4200" b="1" u="sng" dirty="0">
                <a:highlight>
                  <a:srgbClr val="00FFFF"/>
                </a:highlight>
                <a:latin typeface="Times New Roman"/>
                <a:cs typeface="Times New Roman"/>
              </a:rPr>
              <a:t>ND</a:t>
            </a:r>
            <a:r>
              <a:rPr lang="tr-TR" sz="4200" b="1" u="sng" dirty="0">
                <a:highlight>
                  <a:srgbClr val="00FFFF"/>
                </a:highlight>
                <a:latin typeface="Times New Roman"/>
                <a:cs typeface="Times New Roman"/>
              </a:rPr>
              <a:t>İ</a:t>
            </a:r>
            <a:r>
              <a:rPr lang="fr-FR" sz="4200" b="1" u="sng" dirty="0">
                <a:highlight>
                  <a:srgbClr val="00FFFF"/>
                </a:highlight>
                <a:latin typeface="Times New Roman"/>
                <a:cs typeface="Times New Roman"/>
              </a:rPr>
              <a:t>R</a:t>
            </a:r>
            <a:r>
              <a:rPr lang="tr-TR" sz="4200" b="1" u="sng" dirty="0">
                <a:highlight>
                  <a:srgbClr val="00FFFF"/>
                </a:highlight>
                <a:latin typeface="Times New Roman"/>
                <a:cs typeface="Times New Roman"/>
              </a:rPr>
              <a:t>İ</a:t>
            </a:r>
            <a:r>
              <a:rPr lang="fr-FR" sz="4200" b="1" u="sng" dirty="0">
                <a:highlight>
                  <a:srgbClr val="00FFFF"/>
                </a:highlight>
                <a:latin typeface="Times New Roman"/>
                <a:cs typeface="Times New Roman"/>
              </a:rPr>
              <a:t>M KONUSU YAPILMASI MÜMKÜN </a:t>
            </a:r>
            <a:r>
              <a:rPr lang="tr-TR" sz="4200" b="1" u="sng" dirty="0">
                <a:highlight>
                  <a:srgbClr val="00FFFF"/>
                </a:highlight>
                <a:latin typeface="Times New Roman"/>
                <a:cs typeface="Times New Roman"/>
              </a:rPr>
              <a:t>DEĞİLDİR.</a:t>
            </a:r>
            <a:endParaRPr lang="fr-FR" sz="4200" b="1" u="sng" dirty="0">
              <a:highlight>
                <a:srgbClr val="00FFFF"/>
              </a:highlight>
              <a:latin typeface="Times New Roman"/>
              <a:cs typeface="Times New Roman"/>
            </a:endParaRPr>
          </a:p>
        </p:txBody>
      </p:sp>
      <p:sp>
        <p:nvSpPr>
          <p:cNvPr id="3" name="Slayt Numarası Yer Tutucusu 2">
            <a:extLst>
              <a:ext uri="{FF2B5EF4-FFF2-40B4-BE49-F238E27FC236}">
                <a16:creationId xmlns:a16="http://schemas.microsoft.com/office/drawing/2014/main" id="{01C2E6F8-A78C-C8D4-D78B-1917CBB7EA2E}"/>
              </a:ext>
            </a:extLst>
          </p:cNvPr>
          <p:cNvSpPr>
            <a:spLocks noGrp="1"/>
          </p:cNvSpPr>
          <p:nvPr>
            <p:ph type="sldNum" sz="quarter" idx="12"/>
          </p:nvPr>
        </p:nvSpPr>
        <p:spPr/>
        <p:txBody>
          <a:bodyPr/>
          <a:lstStyle/>
          <a:p>
            <a:fld id="{2CEB5BB1-9E20-481F-B7EE-B089C484B85F}" type="slidenum">
              <a:rPr lang="tr-TR" smtClean="0"/>
              <a:t>171</a:t>
            </a:fld>
            <a:endParaRPr lang="tr-TR" dirty="0"/>
          </a:p>
        </p:txBody>
      </p:sp>
    </p:spTree>
    <p:extLst>
      <p:ext uri="{BB962C8B-B14F-4D97-AF65-F5344CB8AC3E}">
        <p14:creationId xmlns:p14="http://schemas.microsoft.com/office/powerpoint/2010/main" val="34817134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CF9FB40B-F276-77E1-E017-374FD7866402}"/>
              </a:ext>
            </a:extLst>
          </p:cNvPr>
          <p:cNvSpPr txBox="1">
            <a:spLocks/>
          </p:cNvSpPr>
          <p:nvPr/>
        </p:nvSpPr>
        <p:spPr>
          <a:xfrm>
            <a:off x="385970" y="1086386"/>
            <a:ext cx="11420060" cy="54525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sz="2000" dirty="0" err="1">
                <a:latin typeface="Times New Roman" panose="02020603050405020304" pitchFamily="18" charset="0"/>
                <a:cs typeface="Times New Roman" panose="02020603050405020304" pitchFamily="18" charset="0"/>
              </a:rPr>
              <a:t>KVK’nın</a:t>
            </a:r>
            <a:r>
              <a:rPr lang="tr-TR" sz="2000" dirty="0">
                <a:latin typeface="Times New Roman" panose="02020603050405020304" pitchFamily="18" charset="0"/>
                <a:cs typeface="Times New Roman" panose="02020603050405020304" pitchFamily="18" charset="0"/>
              </a:rPr>
              <a:t> 13. Kurumların, </a:t>
            </a:r>
            <a:r>
              <a:rPr lang="tr-TR" sz="2000" b="1" dirty="0">
                <a:highlight>
                  <a:srgbClr val="00FFFF"/>
                </a:highlight>
                <a:latin typeface="Times New Roman" panose="02020603050405020304" pitchFamily="18" charset="0"/>
                <a:cs typeface="Times New Roman" panose="02020603050405020304" pitchFamily="18" charset="0"/>
              </a:rPr>
              <a:t>ilişkili kişilerle </a:t>
            </a:r>
            <a:r>
              <a:rPr lang="tr-TR" sz="2000" b="1" u="sng" dirty="0">
                <a:highlight>
                  <a:srgbClr val="FFFF00"/>
                </a:highlight>
                <a:latin typeface="Times New Roman" panose="02020603050405020304" pitchFamily="18" charset="0"/>
                <a:cs typeface="Times New Roman" panose="02020603050405020304" pitchFamily="18" charset="0"/>
              </a:rPr>
              <a:t>emsallere uygunluk ilkesine aykırı </a:t>
            </a:r>
            <a:r>
              <a:rPr lang="tr-TR" sz="2000" dirty="0">
                <a:latin typeface="Times New Roman" panose="02020603050405020304" pitchFamily="18" charset="0"/>
                <a:cs typeface="Times New Roman" panose="02020603050405020304" pitchFamily="18" charset="0"/>
              </a:rPr>
              <a:t>olarak tespit ettikleri bedel veya fiyat üzerinden </a:t>
            </a:r>
            <a:r>
              <a:rPr lang="tr-TR" sz="2000" b="1" u="sng" dirty="0">
                <a:highlight>
                  <a:srgbClr val="00FFFF"/>
                </a:highlight>
                <a:latin typeface="Times New Roman" panose="02020603050405020304" pitchFamily="18" charset="0"/>
                <a:cs typeface="Times New Roman" panose="02020603050405020304" pitchFamily="18" charset="0"/>
              </a:rPr>
              <a:t>mal veya hizmet alım ya da satımında bulunması halinde, </a:t>
            </a:r>
            <a:r>
              <a:rPr lang="tr-TR" sz="2000" b="1" dirty="0">
                <a:highlight>
                  <a:srgbClr val="00FFFF"/>
                </a:highlight>
                <a:latin typeface="Times New Roman" panose="02020603050405020304" pitchFamily="18" charset="0"/>
                <a:cs typeface="Times New Roman" panose="02020603050405020304" pitchFamily="18" charset="0"/>
              </a:rPr>
              <a:t>kazanç </a:t>
            </a:r>
            <a:r>
              <a:rPr lang="tr-TR" sz="2000" dirty="0">
                <a:latin typeface="Times New Roman" panose="02020603050405020304" pitchFamily="18" charset="0"/>
                <a:cs typeface="Times New Roman" panose="02020603050405020304" pitchFamily="18" charset="0"/>
              </a:rPr>
              <a:t>tamamen veya kısmen </a:t>
            </a:r>
            <a:r>
              <a:rPr lang="tr-TR" sz="2000" b="1" dirty="0">
                <a:highlight>
                  <a:srgbClr val="FFFF00"/>
                </a:highlight>
                <a:latin typeface="Times New Roman" panose="02020603050405020304" pitchFamily="18" charset="0"/>
                <a:cs typeface="Times New Roman" panose="02020603050405020304" pitchFamily="18" charset="0"/>
              </a:rPr>
              <a:t>TRANSFER FİYATLANDIRMASI YOLUYLA ÖRTÜLÜ OLARAK </a:t>
            </a:r>
            <a:r>
              <a:rPr lang="tr-TR" sz="2000" b="1" u="sng" dirty="0">
                <a:highlight>
                  <a:srgbClr val="FFFF00"/>
                </a:highlight>
                <a:latin typeface="Times New Roman" panose="02020603050405020304" pitchFamily="18" charset="0"/>
                <a:cs typeface="Times New Roman" panose="02020603050405020304" pitchFamily="18" charset="0"/>
              </a:rPr>
              <a:t>DAĞITILMIŞ SAYILACAKTIR. </a:t>
            </a: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Transfer fiyatlandırması yoluyla örtülü kazanç dağıtımından bahsedilebilmesi için; </a:t>
            </a:r>
          </a:p>
          <a:p>
            <a:pPr marL="914400" lvl="1" indent="-457200" algn="just">
              <a:buFont typeface="+mj-lt"/>
              <a:buAutoNum type="alphaLcParenR"/>
            </a:pPr>
            <a:r>
              <a:rPr lang="tr-TR" sz="2000" dirty="0">
                <a:latin typeface="Times New Roman" panose="02020603050405020304" pitchFamily="18" charset="0"/>
                <a:cs typeface="Times New Roman" panose="02020603050405020304" pitchFamily="18" charset="0"/>
              </a:rPr>
              <a:t>Bir kurum tarafından bir </a:t>
            </a:r>
            <a:r>
              <a:rPr lang="tr-TR" sz="2000" b="1" u="sng" dirty="0">
                <a:highlight>
                  <a:srgbClr val="00FFFF"/>
                </a:highlight>
                <a:latin typeface="Times New Roman" panose="02020603050405020304" pitchFamily="18" charset="0"/>
                <a:cs typeface="Times New Roman" panose="02020603050405020304" pitchFamily="18" charset="0"/>
              </a:rPr>
              <a:t>mal veya hizmet ALIM YA DA SATIMININ </a:t>
            </a:r>
            <a:r>
              <a:rPr lang="tr-TR" sz="2000" b="1" i="1" u="sng" dirty="0">
                <a:highlight>
                  <a:srgbClr val="FFFF00"/>
                </a:highlight>
                <a:latin typeface="Times New Roman" panose="02020603050405020304" pitchFamily="18" charset="0"/>
                <a:cs typeface="Times New Roman" panose="02020603050405020304" pitchFamily="18" charset="0"/>
              </a:rPr>
              <a:t>(Alım, satım, imalat ve inşaat işlemleri, kiralama, kiraya verme işlemleri, ödünç para alınması ve verilmesi, ikramiye, ücret ve benzeri ödemeleri gerektiren işlemler de bu kapsamdadır.) </a:t>
            </a:r>
            <a:r>
              <a:rPr lang="tr-TR" sz="2000" b="1" u="sng" dirty="0">
                <a:highlight>
                  <a:srgbClr val="00FFFF"/>
                </a:highlight>
                <a:latin typeface="Times New Roman" panose="02020603050405020304" pitchFamily="18" charset="0"/>
                <a:cs typeface="Times New Roman" panose="02020603050405020304" pitchFamily="18" charset="0"/>
              </a:rPr>
              <a:t>yapılmış olması, </a:t>
            </a:r>
          </a:p>
          <a:p>
            <a:pPr marL="914400" lvl="1" indent="-457200" algn="just">
              <a:buFont typeface="+mj-lt"/>
              <a:buAutoNum type="alphaLcParenR"/>
            </a:pPr>
            <a:r>
              <a:rPr lang="tr-TR" sz="2000" dirty="0">
                <a:latin typeface="Times New Roman" panose="02020603050405020304" pitchFamily="18" charset="0"/>
                <a:cs typeface="Times New Roman" panose="02020603050405020304" pitchFamily="18" charset="0"/>
              </a:rPr>
              <a:t>Söz konusu kurumun bu mal veya hizmet alım ya da satımını </a:t>
            </a:r>
            <a:r>
              <a:rPr lang="tr-TR" sz="2000" b="1" u="sng" dirty="0">
                <a:highlight>
                  <a:srgbClr val="FFFF00"/>
                </a:highlight>
                <a:latin typeface="Times New Roman" panose="02020603050405020304" pitchFamily="18" charset="0"/>
                <a:cs typeface="Times New Roman" panose="02020603050405020304" pitchFamily="18" charset="0"/>
              </a:rPr>
              <a:t>İLİŞKİLİ KİŞİLERLE </a:t>
            </a:r>
            <a:r>
              <a:rPr lang="tr-TR" sz="2000" dirty="0">
                <a:latin typeface="Times New Roman" panose="02020603050405020304" pitchFamily="18" charset="0"/>
                <a:cs typeface="Times New Roman" panose="02020603050405020304" pitchFamily="18" charset="0"/>
              </a:rPr>
              <a:t>yapmış olması, </a:t>
            </a:r>
          </a:p>
          <a:p>
            <a:pPr marL="914400" lvl="1" indent="-457200" algn="just">
              <a:buFont typeface="+mj-lt"/>
              <a:buAutoNum type="alphaLcParenR"/>
            </a:pPr>
            <a:r>
              <a:rPr lang="tr-TR" sz="2000" dirty="0">
                <a:latin typeface="Times New Roman" panose="02020603050405020304" pitchFamily="18" charset="0"/>
                <a:cs typeface="Times New Roman" panose="02020603050405020304" pitchFamily="18" charset="0"/>
              </a:rPr>
              <a:t>Bu mal veya hizmet alım ya da satımında </a:t>
            </a:r>
            <a:r>
              <a:rPr lang="tr-TR" sz="2000" b="1" u="sng" dirty="0">
                <a:highlight>
                  <a:srgbClr val="FFFF00"/>
                </a:highlight>
                <a:latin typeface="Times New Roman" panose="02020603050405020304" pitchFamily="18" charset="0"/>
                <a:cs typeface="Times New Roman" panose="02020603050405020304" pitchFamily="18" charset="0"/>
              </a:rPr>
              <a:t>EMSALLERE UYGUNLUK İLKESİNE AYKIRI </a:t>
            </a:r>
            <a:r>
              <a:rPr lang="tr-TR" sz="2000" b="1" dirty="0">
                <a:latin typeface="Times New Roman" panose="02020603050405020304" pitchFamily="18" charset="0"/>
                <a:cs typeface="Times New Roman" panose="02020603050405020304" pitchFamily="18" charset="0"/>
              </a:rPr>
              <a:t>OLARAK </a:t>
            </a:r>
            <a:r>
              <a:rPr lang="tr-TR" sz="2000" dirty="0">
                <a:latin typeface="Times New Roman" panose="02020603050405020304" pitchFamily="18" charset="0"/>
                <a:cs typeface="Times New Roman" panose="02020603050405020304" pitchFamily="18" charset="0"/>
              </a:rPr>
              <a:t>fiyat veya bedel tespiti yapılmış olması, </a:t>
            </a:r>
          </a:p>
          <a:p>
            <a:pPr marL="0"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unsurların </a:t>
            </a:r>
            <a:r>
              <a:rPr lang="tr-TR" sz="2000" b="1" u="sng" dirty="0">
                <a:highlight>
                  <a:srgbClr val="FFFF00"/>
                </a:highlight>
                <a:latin typeface="Times New Roman" panose="02020603050405020304" pitchFamily="18" charset="0"/>
                <a:cs typeface="Times New Roman" panose="02020603050405020304" pitchFamily="18" charset="0"/>
              </a:rPr>
              <a:t>TAMAMIN GERÇEKLEŞMİŞ OLMASI GEREKMEKTEDİR. </a:t>
            </a: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Kurumların ilişkili kişilerle emsallere </a:t>
            </a:r>
            <a:r>
              <a:rPr lang="tr-TR" sz="2000" b="1" u="sng" dirty="0">
                <a:highlight>
                  <a:srgbClr val="FFFF00"/>
                </a:highlight>
                <a:latin typeface="Times New Roman" panose="02020603050405020304" pitchFamily="18" charset="0"/>
                <a:cs typeface="Times New Roman" panose="02020603050405020304" pitchFamily="18" charset="0"/>
              </a:rPr>
              <a:t>UYGUNLUK İLKESİNE GÖRE </a:t>
            </a:r>
            <a:r>
              <a:rPr lang="tr-TR" sz="2000" dirty="0">
                <a:latin typeface="Times New Roman" panose="02020603050405020304" pitchFamily="18" charset="0"/>
                <a:cs typeface="Times New Roman" panose="02020603050405020304" pitchFamily="18" charset="0"/>
              </a:rPr>
              <a:t>tespit ettikleri fiyat veya bedel üzerinden mal veya hizmet alım ya da </a:t>
            </a:r>
            <a:r>
              <a:rPr lang="tr-TR" sz="2000" b="1" u="sng" dirty="0">
                <a:highlight>
                  <a:srgbClr val="00FFFF"/>
                </a:highlight>
                <a:latin typeface="Times New Roman" panose="02020603050405020304" pitchFamily="18" charset="0"/>
                <a:cs typeface="Times New Roman" panose="02020603050405020304" pitchFamily="18" charset="0"/>
              </a:rPr>
              <a:t>satımı yapmış olmaları durumunda transfer fiyatlandırması yoluyla örtülü kazanç dağıtımından söz edilmeyecektir. </a:t>
            </a:r>
          </a:p>
        </p:txBody>
      </p:sp>
      <p:sp>
        <p:nvSpPr>
          <p:cNvPr id="3" name="Slayt Numarası Yer Tutucusu 3">
            <a:extLst>
              <a:ext uri="{FF2B5EF4-FFF2-40B4-BE49-F238E27FC236}">
                <a16:creationId xmlns:a16="http://schemas.microsoft.com/office/drawing/2014/main" id="{B38CEF4C-C590-9F66-107C-0B2B2E0AC682}"/>
              </a:ext>
            </a:extLst>
          </p:cNvPr>
          <p:cNvSpPr>
            <a:spLocks noGrp="1"/>
          </p:cNvSpPr>
          <p:nvPr>
            <p:ph type="sldNum" sz="quarter" idx="12"/>
          </p:nvPr>
        </p:nvSpPr>
        <p:spPr>
          <a:xfrm>
            <a:off x="6553199" y="6356350"/>
            <a:ext cx="2918291" cy="365125"/>
          </a:xfrm>
        </p:spPr>
        <p:txBody>
          <a:bodyPr/>
          <a:lstStyle/>
          <a:p>
            <a:fld id="{E1080B20-D45B-492D-86E8-780F5FEE2AC0}" type="slidenum">
              <a:rPr lang="tr-TR" altLang="tr-TR" smtClean="0"/>
              <a:pPr/>
              <a:t>172</a:t>
            </a:fld>
            <a:endParaRPr lang="tr-TR" altLang="tr-TR"/>
          </a:p>
        </p:txBody>
      </p:sp>
      <p:sp>
        <p:nvSpPr>
          <p:cNvPr id="4" name="1 Başlık">
            <a:extLst>
              <a:ext uri="{FF2B5EF4-FFF2-40B4-BE49-F238E27FC236}">
                <a16:creationId xmlns:a16="http://schemas.microsoft.com/office/drawing/2014/main" id="{A44973BD-4B63-3F8B-7C6E-398457A76963}"/>
              </a:ext>
            </a:extLst>
          </p:cNvPr>
          <p:cNvSpPr txBox="1">
            <a:spLocks/>
          </p:cNvSpPr>
          <p:nvPr/>
        </p:nvSpPr>
        <p:spPr bwMode="auto">
          <a:xfrm>
            <a:off x="397564" y="136525"/>
            <a:ext cx="11420061" cy="738188"/>
          </a:xfrm>
          <a:prstGeom prst="rect">
            <a:avLst/>
          </a:prstGeom>
          <a:solidFill>
            <a:schemeClr val="tx2">
              <a:lumMod val="10000"/>
              <a:lumOff val="9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 (KVK Md. 13)</a:t>
            </a:r>
          </a:p>
        </p:txBody>
      </p:sp>
    </p:spTree>
    <p:extLst>
      <p:ext uri="{BB962C8B-B14F-4D97-AF65-F5344CB8AC3E}">
        <p14:creationId xmlns:p14="http://schemas.microsoft.com/office/powerpoint/2010/main" val="2216802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18C45C2C-D6D5-BD15-4AAF-DAAC2728DEA8}"/>
              </a:ext>
            </a:extLst>
          </p:cNvPr>
          <p:cNvSpPr>
            <a:spLocks noGrp="1"/>
          </p:cNvSpPr>
          <p:nvPr>
            <p:ph type="sldNum" sz="quarter" idx="12"/>
          </p:nvPr>
        </p:nvSpPr>
        <p:spPr>
          <a:xfrm>
            <a:off x="6553199" y="6356350"/>
            <a:ext cx="2913187" cy="365125"/>
          </a:xfrm>
        </p:spPr>
        <p:txBody>
          <a:bodyPr/>
          <a:lstStyle/>
          <a:p>
            <a:fld id="{E1080B20-D45B-492D-86E8-780F5FEE2AC0}" type="slidenum">
              <a:rPr lang="tr-TR" altLang="tr-TR" smtClean="0"/>
              <a:pPr/>
              <a:t>173</a:t>
            </a:fld>
            <a:endParaRPr lang="tr-TR" altLang="tr-TR"/>
          </a:p>
        </p:txBody>
      </p:sp>
      <p:sp>
        <p:nvSpPr>
          <p:cNvPr id="3" name="1 Başlık">
            <a:extLst>
              <a:ext uri="{FF2B5EF4-FFF2-40B4-BE49-F238E27FC236}">
                <a16:creationId xmlns:a16="http://schemas.microsoft.com/office/drawing/2014/main" id="{ACAA52EC-E1E5-B801-1C3F-F28B6F14ADD3}"/>
              </a:ext>
            </a:extLst>
          </p:cNvPr>
          <p:cNvSpPr txBox="1">
            <a:spLocks/>
          </p:cNvSpPr>
          <p:nvPr/>
        </p:nvSpPr>
        <p:spPr bwMode="auto">
          <a:xfrm>
            <a:off x="324027" y="260350"/>
            <a:ext cx="11599464" cy="451099"/>
          </a:xfrm>
          <a:prstGeom prst="rect">
            <a:avLst/>
          </a:prstGeom>
          <a:solidFill>
            <a:schemeClr val="tx2">
              <a:lumMod val="10000"/>
              <a:lumOff val="9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a:t>
            </a:r>
          </a:p>
        </p:txBody>
      </p:sp>
      <p:sp>
        <p:nvSpPr>
          <p:cNvPr id="4" name="2 İçerik Yer Tutucusu">
            <a:extLst>
              <a:ext uri="{FF2B5EF4-FFF2-40B4-BE49-F238E27FC236}">
                <a16:creationId xmlns:a16="http://schemas.microsoft.com/office/drawing/2014/main" id="{1E1F1507-C916-5FF7-D86F-5CFD26DC079D}"/>
              </a:ext>
            </a:extLst>
          </p:cNvPr>
          <p:cNvSpPr txBox="1">
            <a:spLocks/>
          </p:cNvSpPr>
          <p:nvPr/>
        </p:nvSpPr>
        <p:spPr>
          <a:xfrm>
            <a:off x="324026" y="936397"/>
            <a:ext cx="11599464" cy="395446"/>
          </a:xfrm>
          <a:prstGeom prst="rect">
            <a:avLst/>
          </a:prstGeom>
          <a:ln w="25400">
            <a:solidFill>
              <a:srgbClr val="CC0066"/>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000" b="1" dirty="0">
                <a:latin typeface="Times New Roman" panose="02020603050405020304" pitchFamily="18" charset="0"/>
                <a:cs typeface="Times New Roman" panose="02020603050405020304" pitchFamily="18" charset="0"/>
              </a:rPr>
              <a:t>2. İlişkili Kişi:</a:t>
            </a:r>
            <a:endParaRPr lang="tr-TR" sz="2000" dirty="0">
              <a:latin typeface="Times New Roman" panose="02020603050405020304" pitchFamily="18" charset="0"/>
              <a:cs typeface="Times New Roman" panose="02020603050405020304" pitchFamily="18" charset="0"/>
            </a:endParaRPr>
          </a:p>
          <a:p>
            <a:pPr>
              <a:buFont typeface="Wingdings 3" panose="05040102010807070707" pitchFamily="18" charset="2"/>
              <a:buNone/>
            </a:pPr>
            <a:endParaRPr lang="tr-TR" dirty="0"/>
          </a:p>
        </p:txBody>
      </p:sp>
      <p:graphicFrame>
        <p:nvGraphicFramePr>
          <p:cNvPr id="5" name="7 Tablo">
            <a:extLst>
              <a:ext uri="{FF2B5EF4-FFF2-40B4-BE49-F238E27FC236}">
                <a16:creationId xmlns:a16="http://schemas.microsoft.com/office/drawing/2014/main" id="{F055B73B-DDB7-F2CA-CBD3-A4BA30441CD0}"/>
              </a:ext>
            </a:extLst>
          </p:cNvPr>
          <p:cNvGraphicFramePr>
            <a:graphicFrameLocks noGrp="1"/>
          </p:cNvGraphicFramePr>
          <p:nvPr>
            <p:extLst>
              <p:ext uri="{D42A27DB-BD31-4B8C-83A1-F6EECF244321}">
                <p14:modId xmlns:p14="http://schemas.microsoft.com/office/powerpoint/2010/main" val="2343134838"/>
              </p:ext>
            </p:extLst>
          </p:nvPr>
        </p:nvGraphicFramePr>
        <p:xfrm>
          <a:off x="324026" y="1471047"/>
          <a:ext cx="11599464" cy="2648423"/>
        </p:xfrm>
        <a:graphic>
          <a:graphicData uri="http://schemas.openxmlformats.org/drawingml/2006/table">
            <a:tbl>
              <a:tblPr/>
              <a:tblGrid>
                <a:gridCol w="316324">
                  <a:extLst>
                    <a:ext uri="{9D8B030D-6E8A-4147-A177-3AD203B41FA5}">
                      <a16:colId xmlns:a16="http://schemas.microsoft.com/office/drawing/2014/main" val="20000"/>
                    </a:ext>
                  </a:extLst>
                </a:gridCol>
                <a:gridCol w="11283140">
                  <a:extLst>
                    <a:ext uri="{9D8B030D-6E8A-4147-A177-3AD203B41FA5}">
                      <a16:colId xmlns:a16="http://schemas.microsoft.com/office/drawing/2014/main" val="20001"/>
                    </a:ext>
                  </a:extLst>
                </a:gridCol>
              </a:tblGrid>
              <a:tr h="540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1</a:t>
                      </a: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Times New Roman" pitchFamily="18" charset="0"/>
                          <a:cs typeface="Times New Roman" pitchFamily="18" charset="0"/>
                        </a:rPr>
                        <a:t>Kurumların kendi </a:t>
                      </a:r>
                      <a:r>
                        <a:rPr kumimoji="0" lang="tr-TR" sz="1800" b="1" i="0" u="sng" strike="noStrike" cap="none" normalizeH="0" baseline="0" dirty="0">
                          <a:ln>
                            <a:noFill/>
                          </a:ln>
                          <a:solidFill>
                            <a:schemeClr val="tx1"/>
                          </a:solidFill>
                          <a:effectLst/>
                          <a:highlight>
                            <a:srgbClr val="FFFF00"/>
                          </a:highlight>
                          <a:latin typeface="Times New Roman" pitchFamily="18" charset="0"/>
                          <a:cs typeface="Times New Roman" pitchFamily="18" charset="0"/>
                        </a:rPr>
                        <a:t>ortakları</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6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2</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Times New Roman" pitchFamily="18" charset="0"/>
                          <a:cs typeface="Times New Roman" pitchFamily="18" charset="0"/>
                        </a:rPr>
                        <a:t>Kurumların veya ortakların </a:t>
                      </a:r>
                      <a:r>
                        <a:rPr kumimoji="0" lang="tr-TR" sz="1800" b="1" i="0" u="sng" strike="noStrike" cap="none" normalizeH="0" baseline="0" dirty="0">
                          <a:ln>
                            <a:noFill/>
                          </a:ln>
                          <a:solidFill>
                            <a:schemeClr val="tx1"/>
                          </a:solidFill>
                          <a:effectLst/>
                          <a:highlight>
                            <a:srgbClr val="FFFF00"/>
                          </a:highlight>
                          <a:latin typeface="Times New Roman" pitchFamily="18" charset="0"/>
                          <a:cs typeface="Times New Roman" pitchFamily="18" charset="0"/>
                        </a:rPr>
                        <a:t>ilgili</a:t>
                      </a:r>
                      <a:r>
                        <a:rPr kumimoji="0" lang="tr-TR" sz="1800" b="1" i="1" u="sng" strike="noStrike" cap="none" normalizeH="0" baseline="0" dirty="0">
                          <a:ln>
                            <a:noFill/>
                          </a:ln>
                          <a:solidFill>
                            <a:schemeClr val="tx1"/>
                          </a:solidFill>
                          <a:effectLst/>
                          <a:highlight>
                            <a:srgbClr val="FFFF00"/>
                          </a:highlight>
                          <a:latin typeface="Times New Roman" pitchFamily="18" charset="0"/>
                          <a:cs typeface="Times New Roman" pitchFamily="18" charset="0"/>
                        </a:rPr>
                        <a:t> </a:t>
                      </a:r>
                      <a:r>
                        <a:rPr kumimoji="0" lang="tr-TR" sz="1800" b="1" i="1" u="none" strike="noStrike" cap="none" normalizeH="0" baseline="0" dirty="0">
                          <a:ln>
                            <a:noFill/>
                          </a:ln>
                          <a:solidFill>
                            <a:schemeClr val="tx1"/>
                          </a:solidFill>
                          <a:effectLst/>
                          <a:latin typeface="Times New Roman" pitchFamily="18" charset="0"/>
                          <a:cs typeface="Times New Roman" pitchFamily="18" charset="0"/>
                        </a:rPr>
                        <a:t>b</a:t>
                      </a:r>
                      <a:r>
                        <a:rPr kumimoji="0" lang="tr-TR" sz="1800" b="0" i="1" u="none" strike="noStrike" cap="none" normalizeH="0" baseline="0" dirty="0">
                          <a:ln>
                            <a:noFill/>
                          </a:ln>
                          <a:solidFill>
                            <a:schemeClr val="tx1"/>
                          </a:solidFill>
                          <a:effectLst/>
                          <a:latin typeface="Times New Roman" pitchFamily="18" charset="0"/>
                          <a:cs typeface="Times New Roman" pitchFamily="18" charset="0"/>
                        </a:rPr>
                        <a:t>ulunduğu </a:t>
                      </a:r>
                      <a:r>
                        <a:rPr kumimoji="0" lang="tr-TR" sz="1800" b="0" i="0" u="none" strike="noStrike" cap="none" normalizeH="0" baseline="0" dirty="0">
                          <a:ln>
                            <a:noFill/>
                          </a:ln>
                          <a:solidFill>
                            <a:schemeClr val="tx1"/>
                          </a:solidFill>
                          <a:effectLst/>
                          <a:latin typeface="Times New Roman" pitchFamily="18" charset="0"/>
                          <a:cs typeface="Times New Roman" pitchFamily="18" charset="0"/>
                        </a:rPr>
                        <a:t>gerçek kişi veya kurum</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49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3</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Times New Roman" pitchFamily="18" charset="0"/>
                          <a:cs typeface="Times New Roman" pitchFamily="18" charset="0"/>
                        </a:rPr>
                        <a:t>İdaresi, denetimi ve sermayesi bakımından doğrudan veya dolaylı olarak </a:t>
                      </a:r>
                      <a:r>
                        <a:rPr kumimoji="0" lang="tr-TR" sz="1800" b="1" i="0" u="sng" strike="noStrike" cap="none" normalizeH="0" baseline="0" dirty="0">
                          <a:ln>
                            <a:noFill/>
                          </a:ln>
                          <a:solidFill>
                            <a:schemeClr val="tx1"/>
                          </a:solidFill>
                          <a:effectLst/>
                          <a:highlight>
                            <a:srgbClr val="FFFF00"/>
                          </a:highlight>
                          <a:latin typeface="Times New Roman" pitchFamily="18" charset="0"/>
                          <a:cs typeface="Times New Roman" pitchFamily="18" charset="0"/>
                        </a:rPr>
                        <a:t>bağlı bulunduğu veya nüfuzu </a:t>
                      </a:r>
                      <a:r>
                        <a:rPr kumimoji="0" lang="tr-TR" sz="1800" b="0" i="0" u="none" strike="noStrike" cap="none" normalizeH="0" baseline="0" dirty="0">
                          <a:ln>
                            <a:noFill/>
                          </a:ln>
                          <a:solidFill>
                            <a:schemeClr val="tx1"/>
                          </a:solidFill>
                          <a:effectLst/>
                          <a:latin typeface="Times New Roman" pitchFamily="18" charset="0"/>
                          <a:cs typeface="Times New Roman" pitchFamily="18" charset="0"/>
                        </a:rPr>
                        <a:t>altında bulundurduğu gerçek kişi veya kurumlar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4</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sng" strike="noStrike" cap="none" normalizeH="0" baseline="0" dirty="0">
                          <a:ln>
                            <a:noFill/>
                          </a:ln>
                          <a:solidFill>
                            <a:schemeClr val="tx1"/>
                          </a:solidFill>
                          <a:effectLst/>
                          <a:highlight>
                            <a:srgbClr val="FFFF00"/>
                          </a:highlight>
                          <a:latin typeface="Times New Roman" pitchFamily="18" charset="0"/>
                          <a:cs typeface="Times New Roman" pitchFamily="18" charset="0"/>
                        </a:rPr>
                        <a:t>Ortakların eşleri,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0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5</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Ortak veya eşlerinin üstsoy veya altsoyu, </a:t>
                      </a:r>
                      <a:r>
                        <a:rPr kumimoji="0" lang="tr-TR" sz="1600" b="1" i="0" u="none" strike="noStrike" cap="none" normalizeH="0" baseline="0" dirty="0">
                          <a:ln>
                            <a:noFill/>
                          </a:ln>
                          <a:solidFill>
                            <a:schemeClr val="tx1"/>
                          </a:solidFill>
                          <a:effectLst/>
                          <a:highlight>
                            <a:srgbClr val="FFFF00"/>
                          </a:highlight>
                          <a:latin typeface="Times New Roman" pitchFamily="18" charset="0"/>
                          <a:cs typeface="Times New Roman" pitchFamily="18" charset="0"/>
                        </a:rPr>
                        <a:t>üçüncü</a:t>
                      </a:r>
                      <a:r>
                        <a:rPr kumimoji="0" lang="tr-TR" sz="1600" b="1" i="1" u="none" strike="noStrike" cap="none" normalizeH="0" baseline="0" dirty="0">
                          <a:ln>
                            <a:noFill/>
                          </a:ln>
                          <a:solidFill>
                            <a:schemeClr val="tx1"/>
                          </a:solidFill>
                          <a:effectLst/>
                          <a:highlight>
                            <a:srgbClr val="FFFF00"/>
                          </a:highlight>
                          <a:latin typeface="Times New Roman" pitchFamily="18" charset="0"/>
                          <a:cs typeface="Times New Roman" pitchFamily="18" charset="0"/>
                        </a:rPr>
                        <a:t> </a:t>
                      </a:r>
                      <a:r>
                        <a:rPr kumimoji="0" lang="tr-TR" sz="1600" b="0" i="0" u="none" strike="noStrike" cap="none" normalizeH="0" baseline="0" dirty="0">
                          <a:ln>
                            <a:noFill/>
                          </a:ln>
                          <a:solidFill>
                            <a:schemeClr val="tx1"/>
                          </a:solidFill>
                          <a:effectLst/>
                          <a:latin typeface="Times New Roman" pitchFamily="18" charset="0"/>
                          <a:cs typeface="Times New Roman" pitchFamily="18" charset="0"/>
                        </a:rPr>
                        <a:t>dereceye dahil yansoy hısımları veya kayın hısımları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Dikdörtgen 5">
            <a:extLst>
              <a:ext uri="{FF2B5EF4-FFF2-40B4-BE49-F238E27FC236}">
                <a16:creationId xmlns:a16="http://schemas.microsoft.com/office/drawing/2014/main" id="{7DAE2388-5035-96CA-3969-A0E4A18D2FA6}"/>
              </a:ext>
            </a:extLst>
          </p:cNvPr>
          <p:cNvSpPr/>
          <p:nvPr/>
        </p:nvSpPr>
        <p:spPr>
          <a:xfrm>
            <a:off x="296802" y="4417457"/>
            <a:ext cx="11626687" cy="1938992"/>
          </a:xfrm>
          <a:prstGeom prst="rect">
            <a:avLst/>
          </a:prstGeom>
          <a:solidFill>
            <a:schemeClr val="tx2">
              <a:lumMod val="10000"/>
              <a:lumOff val="90000"/>
            </a:schemeClr>
          </a:solidFill>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(6728 sayılı kanunun 59. maddesiyle eklenen cümleler; Yürürlük 09.08.2016) </a:t>
            </a:r>
            <a:r>
              <a:rPr lang="tr-TR" sz="2400" dirty="0">
                <a:latin typeface="Times New Roman" panose="02020603050405020304" pitchFamily="18" charset="0"/>
                <a:cs typeface="Times New Roman" panose="02020603050405020304" pitchFamily="18" charset="0"/>
              </a:rPr>
              <a:t>İlişkinin doğrudan veya dolaylı olarak </a:t>
            </a:r>
            <a:r>
              <a:rPr lang="tr-TR" sz="2400" b="1" u="sng" dirty="0">
                <a:highlight>
                  <a:srgbClr val="FFFF00"/>
                </a:highlight>
                <a:latin typeface="Times New Roman" panose="02020603050405020304" pitchFamily="18" charset="0"/>
                <a:cs typeface="Times New Roman" panose="02020603050405020304" pitchFamily="18" charset="0"/>
              </a:rPr>
              <a:t>ortaklık kanalıyla </a:t>
            </a:r>
            <a:r>
              <a:rPr lang="tr-TR" sz="2400" dirty="0">
                <a:latin typeface="Times New Roman" panose="02020603050405020304" pitchFamily="18" charset="0"/>
                <a:cs typeface="Times New Roman" panose="02020603050405020304" pitchFamily="18" charset="0"/>
              </a:rPr>
              <a:t>oluştuğu durumların örtülü kazanç dağıtımı kapsamında sayılması için </a:t>
            </a:r>
            <a:r>
              <a:rPr lang="tr-TR" sz="2400" b="1" u="sng" dirty="0">
                <a:highlight>
                  <a:srgbClr val="FFFF00"/>
                </a:highlight>
                <a:latin typeface="Times New Roman" panose="02020603050405020304" pitchFamily="18" charset="0"/>
                <a:cs typeface="Times New Roman" panose="02020603050405020304" pitchFamily="18" charset="0"/>
              </a:rPr>
              <a:t>en az %10 oranında ortaklık, </a:t>
            </a:r>
            <a:r>
              <a:rPr lang="tr-TR" sz="2400" dirty="0">
                <a:latin typeface="Times New Roman" panose="02020603050405020304" pitchFamily="18" charset="0"/>
                <a:cs typeface="Times New Roman" panose="02020603050405020304" pitchFamily="18" charset="0"/>
              </a:rPr>
              <a:t>oy veya kâr payı hakkının olması şartı aranır. </a:t>
            </a:r>
            <a:r>
              <a:rPr lang="tr-TR" sz="2400" b="1" u="sng" dirty="0">
                <a:latin typeface="Times New Roman" panose="02020603050405020304" pitchFamily="18" charset="0"/>
                <a:cs typeface="Times New Roman" panose="02020603050405020304" pitchFamily="18" charset="0"/>
              </a:rPr>
              <a:t>Ortaklık ilişkisi olmadan doğrudan veya dolaylı olarak en az %10 oranında oy veya kâr payı hakkının olduğu durumlarda da taraflar ilişkili kişi sayılır.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3566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8C38CD5E-25C4-4ECE-25DC-A14FA0ABCEAB}"/>
              </a:ext>
            </a:extLst>
          </p:cNvPr>
          <p:cNvSpPr>
            <a:spLocks noGrp="1"/>
          </p:cNvSpPr>
          <p:nvPr>
            <p:ph type="sldNum" sz="quarter" idx="12"/>
          </p:nvPr>
        </p:nvSpPr>
        <p:spPr>
          <a:xfrm>
            <a:off x="6553200" y="6356350"/>
            <a:ext cx="2911212" cy="365125"/>
          </a:xfrm>
        </p:spPr>
        <p:txBody>
          <a:bodyPr/>
          <a:lstStyle/>
          <a:p>
            <a:fld id="{E1080B20-D45B-492D-86E8-780F5FEE2AC0}" type="slidenum">
              <a:rPr lang="tr-TR" altLang="tr-TR" smtClean="0"/>
              <a:pPr/>
              <a:t>174</a:t>
            </a:fld>
            <a:endParaRPr lang="tr-TR" altLang="tr-TR"/>
          </a:p>
        </p:txBody>
      </p:sp>
      <p:sp>
        <p:nvSpPr>
          <p:cNvPr id="3" name="2 İçerik Yer Tutucusu">
            <a:extLst>
              <a:ext uri="{FF2B5EF4-FFF2-40B4-BE49-F238E27FC236}">
                <a16:creationId xmlns:a16="http://schemas.microsoft.com/office/drawing/2014/main" id="{D978EF72-E1A8-E42C-B50A-9CE7A9DA28CB}"/>
              </a:ext>
            </a:extLst>
          </p:cNvPr>
          <p:cNvSpPr txBox="1">
            <a:spLocks/>
          </p:cNvSpPr>
          <p:nvPr/>
        </p:nvSpPr>
        <p:spPr bwMode="auto">
          <a:xfrm>
            <a:off x="323529" y="755374"/>
            <a:ext cx="11623305" cy="5966101"/>
          </a:xfrm>
          <a:prstGeom prst="rect">
            <a:avLst/>
          </a:prstGeom>
          <a:solidFill>
            <a:schemeClr val="bg1"/>
          </a:solidFill>
          <a:ln w="25400">
            <a:solidFill>
              <a:srgbClr val="CC006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400" b="1" u="sng" dirty="0">
                <a:latin typeface="Times New Roman" panose="02020603050405020304" pitchFamily="18" charset="0"/>
                <a:cs typeface="Times New Roman" panose="02020603050405020304" pitchFamily="18" charset="0"/>
              </a:rPr>
              <a:t>3. Emsallere Uygunluk İlkesi</a:t>
            </a:r>
            <a:r>
              <a:rPr lang="tr-TR" sz="2400" u="sng"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Uygulanan fiyat veya bedellerin, aralarında </a:t>
            </a:r>
            <a:r>
              <a:rPr lang="tr-TR" sz="2400" b="1" u="sng" dirty="0">
                <a:highlight>
                  <a:srgbClr val="00FFFF"/>
                </a:highlight>
                <a:latin typeface="Times New Roman" panose="02020603050405020304" pitchFamily="18" charset="0"/>
                <a:cs typeface="Times New Roman" panose="02020603050405020304" pitchFamily="18" charset="0"/>
              </a:rPr>
              <a:t>BÖYLE BİR İLİŞKİ olmaması durumunda oluşacak fiyat veya bedellere uygun olmasını ifade eder.</a:t>
            </a:r>
            <a:r>
              <a:rPr lang="tr-TR" sz="2400" b="1" dirty="0">
                <a:highlight>
                  <a:srgbClr val="00FFFF"/>
                </a:highlight>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(KVK 13/3 </a:t>
            </a:r>
            <a:r>
              <a:rPr lang="tr-TR" sz="2400" dirty="0" err="1">
                <a:latin typeface="Times New Roman" panose="02020603050405020304" pitchFamily="18" charset="0"/>
                <a:cs typeface="Times New Roman" panose="02020603050405020304" pitchFamily="18" charset="0"/>
              </a:rPr>
              <a:t>md.</a:t>
            </a:r>
            <a:r>
              <a:rPr lang="tr-TR"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Emsallere uygun fiyat veya bedel; </a:t>
            </a:r>
            <a:r>
              <a:rPr lang="tr-TR" sz="2400" b="1" i="1" u="sng" dirty="0">
                <a:highlight>
                  <a:srgbClr val="FFFF00"/>
                </a:highlight>
                <a:latin typeface="Times New Roman" panose="02020603050405020304" pitchFamily="18" charset="0"/>
                <a:cs typeface="Times New Roman" panose="02020603050405020304" pitchFamily="18" charset="0"/>
              </a:rPr>
              <a:t>PİYASA YA DA PAZAR FİYATI </a:t>
            </a:r>
            <a:r>
              <a:rPr lang="tr-TR" sz="2400" dirty="0">
                <a:latin typeface="Times New Roman" panose="02020603050405020304" pitchFamily="18" charset="0"/>
                <a:cs typeface="Times New Roman" panose="02020603050405020304" pitchFamily="18" charset="0"/>
              </a:rPr>
              <a:t>olarak da adlandırılan tutardır. </a:t>
            </a:r>
            <a:r>
              <a:rPr lang="tr-TR" sz="2400" b="1" dirty="0">
                <a:highlight>
                  <a:srgbClr val="FFFF00"/>
                </a:highlight>
                <a:latin typeface="Times New Roman" panose="02020603050405020304" pitchFamily="18" charset="0"/>
                <a:cs typeface="Times New Roman" panose="02020603050405020304" pitchFamily="18" charset="0"/>
              </a:rPr>
              <a:t>O</a:t>
            </a:r>
            <a:r>
              <a:rPr lang="tr-TR" sz="2400" b="1" u="sng" dirty="0">
                <a:highlight>
                  <a:srgbClr val="FFFF00"/>
                </a:highlight>
                <a:latin typeface="Times New Roman" panose="02020603050405020304" pitchFamily="18" charset="0"/>
                <a:cs typeface="Times New Roman" panose="02020603050405020304" pitchFamily="18" charset="0"/>
              </a:rPr>
              <a:t>b</a:t>
            </a:r>
            <a:r>
              <a:rPr lang="tr-TR" sz="2400" b="1" u="sng" dirty="0">
                <a:highlight>
                  <a:srgbClr val="00FFFF"/>
                </a:highlight>
                <a:latin typeface="Times New Roman" panose="02020603050405020304" pitchFamily="18" charset="0"/>
                <a:cs typeface="Times New Roman" panose="02020603050405020304" pitchFamily="18" charset="0"/>
              </a:rPr>
              <a:t>jektif olarak belirlenen en uygun tutar olup, ilişkili kişilerle yapılan işlemlerde uygulanan fiyat veya bedelin bu tutara uygun olması gerekmektedir. Bu uygunluk «</a:t>
            </a:r>
            <a:r>
              <a:rPr lang="tr-TR" sz="2400" b="1" i="1" dirty="0">
                <a:highlight>
                  <a:srgbClr val="FFFF00"/>
                </a:highlight>
                <a:latin typeface="Times New Roman" panose="02020603050405020304" pitchFamily="18" charset="0"/>
                <a:cs typeface="Times New Roman" panose="02020603050405020304" pitchFamily="18" charset="0"/>
              </a:rPr>
              <a:t>MUTLAK EŞİTLİK» anlamına gelmemektedir.</a:t>
            </a:r>
            <a:endParaRPr lang="tr-TR" sz="2400" i="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Kısaca taraflar arasındaki </a:t>
            </a:r>
            <a:r>
              <a:rPr lang="tr-TR" sz="2400" b="1" u="sng" dirty="0">
                <a:highlight>
                  <a:srgbClr val="FFFF00"/>
                </a:highlight>
                <a:latin typeface="Times New Roman" panose="02020603050405020304" pitchFamily="18" charset="0"/>
                <a:cs typeface="Times New Roman" panose="02020603050405020304" pitchFamily="18" charset="0"/>
              </a:rPr>
              <a:t>ilişkinin mal veya hizmet fiyatlandırmasına herhangi bir ETKİSİ BULUNMAMALIDIR.</a:t>
            </a:r>
            <a:endParaRPr lang="tr-TR" sz="2400" b="1" i="1" u="sng"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Örnek: İ</a:t>
            </a:r>
            <a:r>
              <a:rPr lang="tr-TR" sz="2400" dirty="0">
                <a:latin typeface="Times New Roman" panose="02020603050405020304" pitchFamily="18" charset="0"/>
                <a:cs typeface="Times New Roman" panose="02020603050405020304" pitchFamily="18" charset="0"/>
              </a:rPr>
              <a:t>lişkili kişiye yapılan hizmet satışında 100.000 TL fiyat uygulanmış, buna karşın söz konusu işleme ilişkin </a:t>
            </a:r>
            <a:r>
              <a:rPr lang="tr-TR" sz="2400" b="1" i="1" u="sng" dirty="0">
                <a:highlight>
                  <a:srgbClr val="FFFF00"/>
                </a:highlight>
                <a:latin typeface="Times New Roman" panose="02020603050405020304" pitchFamily="18" charset="0"/>
                <a:cs typeface="Times New Roman" panose="02020603050405020304" pitchFamily="18" charset="0"/>
              </a:rPr>
              <a:t>emsal fiyat 100.500 TL olarak tespit edilmişse, </a:t>
            </a:r>
            <a:r>
              <a:rPr lang="tr-TR" sz="2400" dirty="0">
                <a:latin typeface="Times New Roman" panose="02020603050405020304" pitchFamily="18" charset="0"/>
                <a:cs typeface="Times New Roman" panose="02020603050405020304" pitchFamily="18" charset="0"/>
              </a:rPr>
              <a:t>uygulanan </a:t>
            </a:r>
            <a:r>
              <a:rPr lang="tr-TR" sz="2400" b="1" i="1" u="sng" dirty="0">
                <a:highlight>
                  <a:srgbClr val="FFFF00"/>
                </a:highlight>
                <a:latin typeface="Times New Roman" panose="02020603050405020304" pitchFamily="18" charset="0"/>
                <a:cs typeface="Times New Roman" panose="02020603050405020304" pitchFamily="18" charset="0"/>
              </a:rPr>
              <a:t>fiyatın emsal fiyatla aynı olmamakla beraber,</a:t>
            </a:r>
            <a:r>
              <a:rPr lang="tr-TR" sz="2400" dirty="0">
                <a:latin typeface="Times New Roman" panose="02020603050405020304" pitchFamily="18" charset="0"/>
                <a:cs typeface="Times New Roman" panose="02020603050405020304" pitchFamily="18" charset="0"/>
              </a:rPr>
              <a:t> emsal fiyata uygun olduğu kabul edilebilir. Emsallere uygunluk </a:t>
            </a:r>
            <a:r>
              <a:rPr lang="tr-TR" sz="2400" b="1" i="1" u="sng" dirty="0">
                <a:highlight>
                  <a:srgbClr val="FFFF00"/>
                </a:highlight>
                <a:latin typeface="Times New Roman" panose="02020603050405020304" pitchFamily="18" charset="0"/>
                <a:cs typeface="Times New Roman" panose="02020603050405020304" pitchFamily="18" charset="0"/>
              </a:rPr>
              <a:t>mutlak eşitlik </a:t>
            </a:r>
            <a:r>
              <a:rPr lang="tr-TR" sz="2400" dirty="0">
                <a:latin typeface="Times New Roman" panose="02020603050405020304" pitchFamily="18" charset="0"/>
                <a:cs typeface="Times New Roman" panose="02020603050405020304" pitchFamily="18" charset="0"/>
              </a:rPr>
              <a:t>anlamına gelmeyip önceden kesin ifadelerle veya belli </a:t>
            </a:r>
            <a:r>
              <a:rPr lang="tr-TR" sz="2400" b="1" i="1" u="sng" dirty="0">
                <a:highlight>
                  <a:srgbClr val="00FFFF"/>
                </a:highlight>
                <a:latin typeface="Times New Roman" panose="02020603050405020304" pitchFamily="18" charset="0"/>
                <a:cs typeface="Times New Roman" panose="02020603050405020304" pitchFamily="18" charset="0"/>
              </a:rPr>
              <a:t>yüzdelerle ortaya koymak mümkün değildir. Bu yüzden Emsallere uygunluk olaylara özgü olarak değerlendirilmesi gerekmektedir.</a:t>
            </a:r>
          </a:p>
        </p:txBody>
      </p:sp>
      <p:sp>
        <p:nvSpPr>
          <p:cNvPr id="4" name="1 Başlık">
            <a:extLst>
              <a:ext uri="{FF2B5EF4-FFF2-40B4-BE49-F238E27FC236}">
                <a16:creationId xmlns:a16="http://schemas.microsoft.com/office/drawing/2014/main" id="{F6E4CEDD-6E00-910E-33E3-8270674FA8E6}"/>
              </a:ext>
            </a:extLst>
          </p:cNvPr>
          <p:cNvSpPr txBox="1">
            <a:spLocks/>
          </p:cNvSpPr>
          <p:nvPr/>
        </p:nvSpPr>
        <p:spPr bwMode="auto">
          <a:xfrm>
            <a:off x="323529" y="116634"/>
            <a:ext cx="11623304" cy="439958"/>
          </a:xfrm>
          <a:prstGeom prst="rect">
            <a:avLst/>
          </a:prstGeom>
          <a:solidFill>
            <a:schemeClr val="accent3">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a:t>
            </a:r>
          </a:p>
        </p:txBody>
      </p:sp>
    </p:spTree>
    <p:extLst>
      <p:ext uri="{BB962C8B-B14F-4D97-AF65-F5344CB8AC3E}">
        <p14:creationId xmlns:p14="http://schemas.microsoft.com/office/powerpoint/2010/main" val="9989372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C1D8A715-A102-FEE4-999E-FAEB38EA671F}"/>
              </a:ext>
            </a:extLst>
          </p:cNvPr>
          <p:cNvSpPr>
            <a:spLocks noGrp="1"/>
          </p:cNvSpPr>
          <p:nvPr>
            <p:ph type="sldNum" sz="quarter" idx="12"/>
          </p:nvPr>
        </p:nvSpPr>
        <p:spPr>
          <a:xfrm>
            <a:off x="6553199" y="6356350"/>
            <a:ext cx="2911807" cy="365125"/>
          </a:xfrm>
        </p:spPr>
        <p:txBody>
          <a:bodyPr/>
          <a:lstStyle/>
          <a:p>
            <a:fld id="{E1080B20-D45B-492D-86E8-780F5FEE2AC0}" type="slidenum">
              <a:rPr lang="tr-TR" altLang="tr-TR" smtClean="0"/>
              <a:pPr/>
              <a:t>175</a:t>
            </a:fld>
            <a:endParaRPr lang="tr-TR" altLang="tr-TR"/>
          </a:p>
        </p:txBody>
      </p:sp>
      <p:sp>
        <p:nvSpPr>
          <p:cNvPr id="3" name="2 İçerik Yer Tutucusu">
            <a:extLst>
              <a:ext uri="{FF2B5EF4-FFF2-40B4-BE49-F238E27FC236}">
                <a16:creationId xmlns:a16="http://schemas.microsoft.com/office/drawing/2014/main" id="{998099DE-52A3-0870-7EFF-6F34A6ADE081}"/>
              </a:ext>
            </a:extLst>
          </p:cNvPr>
          <p:cNvSpPr txBox="1">
            <a:spLocks/>
          </p:cNvSpPr>
          <p:nvPr/>
        </p:nvSpPr>
        <p:spPr bwMode="auto">
          <a:xfrm>
            <a:off x="372275" y="1523610"/>
            <a:ext cx="11625392" cy="1124700"/>
          </a:xfrm>
          <a:prstGeom prst="rect">
            <a:avLst/>
          </a:prstGeom>
          <a:solidFill>
            <a:schemeClr val="tx2">
              <a:lumMod val="10000"/>
              <a:lumOff val="90000"/>
            </a:schemeClr>
          </a:solidFill>
          <a:ln w="25400">
            <a:solidFill>
              <a:srgbClr val="CC006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800" b="1" dirty="0">
                <a:latin typeface="Times New Roman" panose="02020603050405020304" pitchFamily="18" charset="0"/>
                <a:cs typeface="Times New Roman" panose="02020603050405020304" pitchFamily="18" charset="0"/>
              </a:rPr>
              <a:t>4. </a:t>
            </a:r>
            <a:r>
              <a:rPr lang="tr-TR" sz="2800" b="1" u="sng" dirty="0">
                <a:latin typeface="Times New Roman" panose="02020603050405020304" pitchFamily="18" charset="0"/>
                <a:cs typeface="Times New Roman" panose="02020603050405020304" pitchFamily="18" charset="0"/>
              </a:rPr>
              <a:t>Kurumların İlişkili Kişilerle Yaptığı İşlemlerde Uygulayacağı Fiyat ve Bedellerin Tespitinden Kullanılacak Yöntemler:</a:t>
            </a:r>
            <a:endParaRPr lang="tr-TR" dirty="0">
              <a:solidFill>
                <a:srgbClr val="C00000"/>
              </a:solidFill>
              <a:latin typeface="Times New Roman" panose="02020603050405020304" pitchFamily="18" charset="0"/>
              <a:cs typeface="Times New Roman" panose="02020603050405020304" pitchFamily="18" charset="0"/>
            </a:endParaRPr>
          </a:p>
          <a:p>
            <a:pPr marL="800100" lvl="1" indent="-342900" algn="just">
              <a:buFont typeface="+mj-lt"/>
              <a:buAutoNum type="arabicPeriod"/>
            </a:pPr>
            <a:endParaRPr lang="tr-TR" dirty="0">
              <a:solidFill>
                <a:srgbClr val="C00000"/>
              </a:solidFill>
              <a:latin typeface="Times New Roman" panose="02020603050405020304" pitchFamily="18" charset="0"/>
              <a:cs typeface="Times New Roman" panose="02020603050405020304" pitchFamily="18" charset="0"/>
            </a:endParaRPr>
          </a:p>
          <a:p>
            <a:pPr marL="800100" lvl="1" indent="-342900" algn="just">
              <a:buFont typeface="+mj-lt"/>
              <a:buAutoNum type="arabicPeriod"/>
            </a:pPr>
            <a:endParaRPr lang="tr-TR" dirty="0">
              <a:latin typeface="Times New Roman" panose="02020603050405020304" pitchFamily="18" charset="0"/>
              <a:cs typeface="Times New Roman" panose="02020603050405020304" pitchFamily="18" charset="0"/>
            </a:endParaRPr>
          </a:p>
        </p:txBody>
      </p:sp>
      <p:sp>
        <p:nvSpPr>
          <p:cNvPr id="4" name="1 Başlık">
            <a:extLst>
              <a:ext uri="{FF2B5EF4-FFF2-40B4-BE49-F238E27FC236}">
                <a16:creationId xmlns:a16="http://schemas.microsoft.com/office/drawing/2014/main" id="{5A5E56A5-B2C1-08E9-5C39-CAF2552C4EA4}"/>
              </a:ext>
            </a:extLst>
          </p:cNvPr>
          <p:cNvSpPr txBox="1">
            <a:spLocks/>
          </p:cNvSpPr>
          <p:nvPr/>
        </p:nvSpPr>
        <p:spPr bwMode="auto">
          <a:xfrm>
            <a:off x="283304" y="642842"/>
            <a:ext cx="11625392" cy="465207"/>
          </a:xfrm>
          <a:prstGeom prst="rect">
            <a:avLst/>
          </a:prstGeom>
          <a:solidFill>
            <a:schemeClr val="accent2">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a:t>
            </a:r>
          </a:p>
        </p:txBody>
      </p:sp>
      <p:graphicFrame>
        <p:nvGraphicFramePr>
          <p:cNvPr id="5" name="Tablo 4">
            <a:extLst>
              <a:ext uri="{FF2B5EF4-FFF2-40B4-BE49-F238E27FC236}">
                <a16:creationId xmlns:a16="http://schemas.microsoft.com/office/drawing/2014/main" id="{1F756842-232E-E0EA-FB07-6816F26F6D01}"/>
              </a:ext>
            </a:extLst>
          </p:cNvPr>
          <p:cNvGraphicFramePr>
            <a:graphicFrameLocks noGrp="1"/>
          </p:cNvGraphicFramePr>
          <p:nvPr>
            <p:extLst>
              <p:ext uri="{D42A27DB-BD31-4B8C-83A1-F6EECF244321}">
                <p14:modId xmlns:p14="http://schemas.microsoft.com/office/powerpoint/2010/main" val="212825786"/>
              </p:ext>
            </p:extLst>
          </p:nvPr>
        </p:nvGraphicFramePr>
        <p:xfrm>
          <a:off x="3288101" y="3208748"/>
          <a:ext cx="6530196" cy="2316480"/>
        </p:xfrm>
        <a:graphic>
          <a:graphicData uri="http://schemas.openxmlformats.org/drawingml/2006/table">
            <a:tbl>
              <a:tblPr firstRow="1" bandRow="1">
                <a:tableStyleId>{5C22544A-7EE6-4342-B048-85BDC9FD1C3A}</a:tableStyleId>
              </a:tblPr>
              <a:tblGrid>
                <a:gridCol w="6530196">
                  <a:extLst>
                    <a:ext uri="{9D8B030D-6E8A-4147-A177-3AD203B41FA5}">
                      <a16:colId xmlns:a16="http://schemas.microsoft.com/office/drawing/2014/main" val="295571640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200" b="1" dirty="0">
                          <a:solidFill>
                            <a:schemeClr val="tx1"/>
                          </a:solidFill>
                          <a:latin typeface="Times New Roman" panose="02020603050405020304" pitchFamily="18" charset="0"/>
                          <a:cs typeface="Times New Roman" panose="02020603050405020304" pitchFamily="18" charset="0"/>
                        </a:rPr>
                        <a:t>1. </a:t>
                      </a:r>
                      <a:r>
                        <a:rPr lang="tr-TR" sz="3200" b="1" u="sng" dirty="0">
                          <a:solidFill>
                            <a:schemeClr val="tx1"/>
                          </a:solidFill>
                          <a:latin typeface="Times New Roman" panose="02020603050405020304" pitchFamily="18" charset="0"/>
                          <a:cs typeface="Times New Roman" panose="02020603050405020304" pitchFamily="18" charset="0"/>
                        </a:rPr>
                        <a:t>Karşılaştırılabilir Fiyat Yöntemi</a:t>
                      </a:r>
                      <a:r>
                        <a:rPr lang="tr-TR" sz="3200" b="1" dirty="0">
                          <a:solidFill>
                            <a:schemeClr val="tx1"/>
                          </a:solidFill>
                          <a:latin typeface="Times New Roman" panose="02020603050405020304" pitchFamily="18" charset="0"/>
                          <a:cs typeface="Times New Roman" panose="02020603050405020304" pitchFamily="18" charset="0"/>
                        </a:rPr>
                        <a:t>:</a:t>
                      </a:r>
                    </a:p>
                  </a:txBody>
                  <a:tcPr>
                    <a:solidFill>
                      <a:schemeClr val="accent6">
                        <a:lumMod val="20000"/>
                        <a:lumOff val="80000"/>
                      </a:schemeClr>
                    </a:solidFill>
                  </a:tcPr>
                </a:tc>
                <a:extLst>
                  <a:ext uri="{0D108BD9-81ED-4DB2-BD59-A6C34878D82A}">
                    <a16:rowId xmlns:a16="http://schemas.microsoft.com/office/drawing/2014/main" val="1007052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200" b="1" dirty="0">
                          <a:latin typeface="Times New Roman" panose="02020603050405020304" pitchFamily="18" charset="0"/>
                          <a:cs typeface="Times New Roman" panose="02020603050405020304" pitchFamily="18" charset="0"/>
                        </a:rPr>
                        <a:t>2. </a:t>
                      </a:r>
                      <a:r>
                        <a:rPr lang="tr-TR" sz="3200" b="1" u="sng" dirty="0">
                          <a:latin typeface="Times New Roman" panose="02020603050405020304" pitchFamily="18" charset="0"/>
                          <a:cs typeface="Times New Roman" panose="02020603050405020304" pitchFamily="18" charset="0"/>
                        </a:rPr>
                        <a:t>Maliyet Artı Yöntemi</a:t>
                      </a:r>
                      <a:r>
                        <a:rPr lang="tr-TR" sz="32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5538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200" b="1" dirty="0">
                          <a:latin typeface="Times New Roman" panose="02020603050405020304" pitchFamily="18" charset="0"/>
                          <a:cs typeface="Times New Roman" panose="02020603050405020304" pitchFamily="18" charset="0"/>
                        </a:rPr>
                        <a:t>3. </a:t>
                      </a:r>
                      <a:r>
                        <a:rPr lang="tr-TR" sz="3200" b="1" u="sng" dirty="0">
                          <a:latin typeface="Times New Roman" panose="02020603050405020304" pitchFamily="18" charset="0"/>
                          <a:cs typeface="Times New Roman" panose="02020603050405020304" pitchFamily="18" charset="0"/>
                        </a:rPr>
                        <a:t>Yeniden Satış Yöntemi</a:t>
                      </a:r>
                      <a:r>
                        <a:rPr lang="tr-TR" sz="3200" b="1" dirty="0">
                          <a:latin typeface="Times New Roman" panose="02020603050405020304" pitchFamily="18" charset="0"/>
                          <a:cs typeface="Times New Roman" panose="02020603050405020304" pitchFamily="18" charset="0"/>
                        </a:rPr>
                        <a:t>:</a:t>
                      </a:r>
                      <a:r>
                        <a:rPr lang="tr-TR"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16733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200" b="1" dirty="0">
                          <a:latin typeface="Times New Roman" panose="02020603050405020304" pitchFamily="18" charset="0"/>
                          <a:cs typeface="Times New Roman" panose="02020603050405020304" pitchFamily="18" charset="0"/>
                        </a:rPr>
                        <a:t>4. </a:t>
                      </a:r>
                      <a:r>
                        <a:rPr lang="tr-TR" sz="3200" b="1" u="sng" dirty="0">
                          <a:latin typeface="Times New Roman" panose="02020603050405020304" pitchFamily="18" charset="0"/>
                          <a:cs typeface="Times New Roman" panose="02020603050405020304" pitchFamily="18" charset="0"/>
                        </a:rPr>
                        <a:t>İşlemsel Kâr Yöntemleri</a:t>
                      </a:r>
                      <a:r>
                        <a:rPr lang="tr-TR" sz="3200" b="1" dirty="0">
                          <a:latin typeface="Times New Roman" panose="02020603050405020304" pitchFamily="18" charset="0"/>
                          <a:cs typeface="Times New Roman" panose="02020603050405020304" pitchFamily="18" charset="0"/>
                        </a:rPr>
                        <a:t>:</a:t>
                      </a:r>
                      <a:endParaRPr lang="tr-TR"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4260083"/>
                  </a:ext>
                </a:extLst>
              </a:tr>
            </a:tbl>
          </a:graphicData>
        </a:graphic>
      </p:graphicFrame>
    </p:spTree>
    <p:extLst>
      <p:ext uri="{BB962C8B-B14F-4D97-AF65-F5344CB8AC3E}">
        <p14:creationId xmlns:p14="http://schemas.microsoft.com/office/powerpoint/2010/main" val="31850966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8B941E61-5FFB-3901-94A1-CD0F0CAF11C6}"/>
              </a:ext>
            </a:extLst>
          </p:cNvPr>
          <p:cNvSpPr>
            <a:spLocks noGrp="1"/>
          </p:cNvSpPr>
          <p:nvPr>
            <p:ph type="sldNum" sz="quarter" idx="12"/>
          </p:nvPr>
        </p:nvSpPr>
        <p:spPr>
          <a:xfrm>
            <a:off x="6553199" y="6356350"/>
            <a:ext cx="2950779" cy="365125"/>
          </a:xfrm>
        </p:spPr>
        <p:txBody>
          <a:bodyPr/>
          <a:lstStyle/>
          <a:p>
            <a:fld id="{E1080B20-D45B-492D-86E8-780F5FEE2AC0}" type="slidenum">
              <a:rPr lang="tr-TR" altLang="tr-TR" smtClean="0"/>
              <a:pPr/>
              <a:t>176</a:t>
            </a:fld>
            <a:endParaRPr lang="tr-TR" altLang="tr-TR"/>
          </a:p>
        </p:txBody>
      </p:sp>
      <p:sp>
        <p:nvSpPr>
          <p:cNvPr id="3" name="2 İçerik Yer Tutucusu">
            <a:extLst>
              <a:ext uri="{FF2B5EF4-FFF2-40B4-BE49-F238E27FC236}">
                <a16:creationId xmlns:a16="http://schemas.microsoft.com/office/drawing/2014/main" id="{37B903AF-18A7-BCAC-E8F9-C360C0F242F4}"/>
              </a:ext>
            </a:extLst>
          </p:cNvPr>
          <p:cNvSpPr txBox="1">
            <a:spLocks/>
          </p:cNvSpPr>
          <p:nvPr/>
        </p:nvSpPr>
        <p:spPr bwMode="auto">
          <a:xfrm>
            <a:off x="251520" y="908721"/>
            <a:ext cx="11681400" cy="5812754"/>
          </a:xfrm>
          <a:prstGeom prst="rect">
            <a:avLst/>
          </a:prstGeom>
          <a:solidFill>
            <a:schemeClr val="accent2">
              <a:lumMod val="20000"/>
              <a:lumOff val="80000"/>
            </a:schemeClr>
          </a:solidFill>
          <a:ln w="25400">
            <a:solidFill>
              <a:srgbClr val="CC006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800" b="1" dirty="0">
                <a:latin typeface="Times New Roman" panose="02020603050405020304" pitchFamily="18" charset="0"/>
                <a:cs typeface="Times New Roman" panose="02020603050405020304" pitchFamily="18" charset="0"/>
              </a:rPr>
              <a:t>	</a:t>
            </a:r>
            <a:r>
              <a:rPr lang="tr-TR" sz="1800" b="1" u="sng" dirty="0">
                <a:highlight>
                  <a:srgbClr val="FFFF00"/>
                </a:highlight>
                <a:latin typeface="Times New Roman" panose="02020603050405020304" pitchFamily="18" charset="0"/>
                <a:cs typeface="Times New Roman" panose="02020603050405020304" pitchFamily="18" charset="0"/>
              </a:rPr>
              <a:t>B-</a:t>
            </a:r>
            <a:r>
              <a:rPr lang="tr-TR" sz="1800" u="sng" dirty="0">
                <a:highlight>
                  <a:srgbClr val="FFFF00"/>
                </a:highlight>
                <a:latin typeface="Times New Roman" panose="02020603050405020304" pitchFamily="18" charset="0"/>
                <a:cs typeface="Times New Roman" panose="02020603050405020304" pitchFamily="18" charset="0"/>
              </a:rPr>
              <a:t> </a:t>
            </a:r>
            <a:r>
              <a:rPr lang="tr-TR" sz="1800" b="1" u="sng" dirty="0">
                <a:highlight>
                  <a:srgbClr val="FFFF00"/>
                </a:highlight>
                <a:latin typeface="Times New Roman" panose="02020603050405020304" pitchFamily="18" charset="0"/>
                <a:cs typeface="Times New Roman" panose="02020603050405020304" pitchFamily="18" charset="0"/>
              </a:rPr>
              <a:t>İşleme Dayalı Kâr Yöntemleri:</a:t>
            </a:r>
            <a:endParaRPr lang="tr-TR" sz="1800" u="sng" dirty="0">
              <a:highlight>
                <a:srgbClr val="FFFF00"/>
              </a:highlight>
              <a:latin typeface="Times New Roman" panose="02020603050405020304" pitchFamily="18" charset="0"/>
              <a:cs typeface="Times New Roman" panose="02020603050405020304" pitchFamily="18" charset="0"/>
            </a:endParaRPr>
          </a:p>
          <a:p>
            <a:pPr marL="0" indent="0" algn="just">
              <a:buNone/>
            </a:pPr>
            <a:r>
              <a:rPr lang="tr-TR" sz="1800" b="1" dirty="0">
                <a:latin typeface="Times New Roman" panose="02020603050405020304" pitchFamily="18" charset="0"/>
                <a:cs typeface="Times New Roman" panose="02020603050405020304" pitchFamily="18" charset="0"/>
              </a:rPr>
              <a:t>1- KÂR BÖLÜŞÜM YÖNTEMİ:</a:t>
            </a:r>
            <a:r>
              <a:rPr lang="tr-TR" sz="1800" dirty="0">
                <a:latin typeface="Times New Roman" panose="02020603050405020304" pitchFamily="18" charset="0"/>
                <a:cs typeface="Times New Roman" panose="02020603050405020304" pitchFamily="18" charset="0"/>
              </a:rPr>
              <a:t> Toplam </a:t>
            </a:r>
            <a:r>
              <a:rPr lang="tr-TR" sz="1800" b="1" u="sng" dirty="0">
                <a:latin typeface="Times New Roman" panose="02020603050405020304" pitchFamily="18" charset="0"/>
                <a:cs typeface="Times New Roman" panose="02020603050405020304" pitchFamily="18" charset="0"/>
              </a:rPr>
              <a:t>FAALİYET KÂRI YA DA ZARARININ</a:t>
            </a:r>
            <a:r>
              <a:rPr lang="tr-TR" sz="1800" dirty="0">
                <a:latin typeface="Times New Roman" panose="02020603050405020304" pitchFamily="18" charset="0"/>
                <a:cs typeface="Times New Roman" panose="02020603050405020304" pitchFamily="18" charset="0"/>
              </a:rPr>
              <a:t>, </a:t>
            </a:r>
            <a:r>
              <a:rPr lang="tr-TR" sz="1800" b="1" i="1" u="sng" dirty="0">
                <a:highlight>
                  <a:srgbClr val="00FFFF"/>
                </a:highlight>
                <a:latin typeface="Times New Roman" panose="02020603050405020304" pitchFamily="18" charset="0"/>
                <a:cs typeface="Times New Roman" panose="02020603050405020304" pitchFamily="18" charset="0"/>
              </a:rPr>
              <a:t>ÜSTLENDİKLERİ İŞLEVLER VE YÜKLENDİKLERİ RİSKLER NİSPETİNDE </a:t>
            </a:r>
            <a:r>
              <a:rPr lang="tr-TR" sz="1800" dirty="0">
                <a:latin typeface="Times New Roman" panose="02020603050405020304" pitchFamily="18" charset="0"/>
                <a:cs typeface="Times New Roman" panose="02020603050405020304" pitchFamily="18" charset="0"/>
              </a:rPr>
              <a:t>ilişkili kişiler arasında emsallere uygun olarak bölüştürülmesi esasına dayanan bir yöntemdir.</a:t>
            </a:r>
          </a:p>
          <a:p>
            <a:pPr marL="0" indent="0" algn="just">
              <a:buNone/>
            </a:pPr>
            <a:r>
              <a:rPr lang="tr-TR" sz="1800" b="1" dirty="0">
                <a:latin typeface="Times New Roman" panose="02020603050405020304" pitchFamily="18" charset="0"/>
                <a:cs typeface="Times New Roman" panose="02020603050405020304" pitchFamily="18" charset="0"/>
              </a:rPr>
              <a:t>2- İŞLEME DAYALI NET KÂR MARJI YÖNTEMİ</a:t>
            </a:r>
            <a:r>
              <a:rPr lang="tr-TR" sz="1800" dirty="0">
                <a:latin typeface="Times New Roman" panose="02020603050405020304" pitchFamily="18" charset="0"/>
                <a:cs typeface="Times New Roman" panose="02020603050405020304" pitchFamily="18" charset="0"/>
              </a:rPr>
              <a:t>, mükellefin kontrol altındaki bir işlemden; maliyetler, satışlar veya varlıklar gibi ilgili ve uygun bir temele dayanarak tespit ettiği net kâr marjının incelenmesi esasına dayanan bir yöntemdir.</a:t>
            </a:r>
          </a:p>
          <a:p>
            <a:pPr marL="0" indent="0" algn="just">
              <a:buNone/>
            </a:pPr>
            <a:r>
              <a:rPr lang="tr-TR" sz="1800" b="1" dirty="0">
                <a:latin typeface="Times New Roman" panose="02020603050405020304" pitchFamily="18" charset="0"/>
                <a:cs typeface="Times New Roman" panose="02020603050405020304" pitchFamily="18" charset="0"/>
              </a:rPr>
              <a:t>	</a:t>
            </a:r>
            <a:r>
              <a:rPr lang="tr-TR" sz="1800" b="1" u="sng" dirty="0">
                <a:highlight>
                  <a:srgbClr val="FFFF00"/>
                </a:highlight>
                <a:latin typeface="Times New Roman" panose="02020603050405020304" pitchFamily="18" charset="0"/>
                <a:cs typeface="Times New Roman" panose="02020603050405020304" pitchFamily="18" charset="0"/>
              </a:rPr>
              <a:t>5. C- Peşin Fiyatlandırma Anlaşması (APA, </a:t>
            </a:r>
            <a:r>
              <a:rPr lang="tr-TR" sz="1800" b="1" u="sng" dirty="0" err="1">
                <a:highlight>
                  <a:srgbClr val="FFFF00"/>
                </a:highlight>
                <a:latin typeface="Times New Roman" panose="02020603050405020304" pitchFamily="18" charset="0"/>
                <a:cs typeface="Times New Roman" panose="02020603050405020304" pitchFamily="18" charset="0"/>
              </a:rPr>
              <a:t>Advance</a:t>
            </a:r>
            <a:r>
              <a:rPr lang="tr-TR" sz="1800" b="1" u="sng" dirty="0">
                <a:highlight>
                  <a:srgbClr val="FFFF00"/>
                </a:highlight>
                <a:latin typeface="Times New Roman" panose="02020603050405020304" pitchFamily="18" charset="0"/>
                <a:cs typeface="Times New Roman" panose="02020603050405020304" pitchFamily="18" charset="0"/>
              </a:rPr>
              <a:t> </a:t>
            </a:r>
            <a:r>
              <a:rPr lang="tr-TR" sz="1800" b="1" u="sng" dirty="0" err="1">
                <a:highlight>
                  <a:srgbClr val="FFFF00"/>
                </a:highlight>
                <a:latin typeface="Times New Roman" panose="02020603050405020304" pitchFamily="18" charset="0"/>
                <a:cs typeface="Times New Roman" panose="02020603050405020304" pitchFamily="18" charset="0"/>
              </a:rPr>
              <a:t>Price</a:t>
            </a:r>
            <a:r>
              <a:rPr lang="tr-TR" sz="1800" b="1" u="sng" dirty="0">
                <a:highlight>
                  <a:srgbClr val="FFFF00"/>
                </a:highlight>
                <a:latin typeface="Times New Roman" panose="02020603050405020304" pitchFamily="18" charset="0"/>
                <a:cs typeface="Times New Roman" panose="02020603050405020304" pitchFamily="18" charset="0"/>
              </a:rPr>
              <a:t> </a:t>
            </a:r>
            <a:r>
              <a:rPr lang="tr-TR" sz="1800" b="1" u="sng" dirty="0" err="1">
                <a:highlight>
                  <a:srgbClr val="FFFF00"/>
                </a:highlight>
                <a:latin typeface="Times New Roman" panose="02020603050405020304" pitchFamily="18" charset="0"/>
                <a:cs typeface="Times New Roman" panose="02020603050405020304" pitchFamily="18" charset="0"/>
              </a:rPr>
              <a:t>Agreements</a:t>
            </a:r>
            <a:r>
              <a:rPr lang="tr-TR" sz="1800" b="1" u="sng" dirty="0">
                <a:highlight>
                  <a:srgbClr val="FFFF00"/>
                </a:highlight>
                <a:latin typeface="Times New Roman" panose="02020603050405020304" pitchFamily="18" charset="0"/>
                <a:cs typeface="Times New Roman" panose="02020603050405020304" pitchFamily="18" charset="0"/>
              </a:rPr>
              <a:t>)</a:t>
            </a:r>
            <a:endParaRPr lang="tr-TR" sz="1800" u="sng"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1800" b="1" u="sng" dirty="0">
                <a:highlight>
                  <a:srgbClr val="00FFFF"/>
                </a:highlight>
                <a:latin typeface="Times New Roman" panose="02020603050405020304" pitchFamily="18" charset="0"/>
                <a:cs typeface="Times New Roman" panose="02020603050405020304" pitchFamily="18" charset="0"/>
              </a:rPr>
              <a:t>Peşin fiyatlandırma anlaşmalarının kapsamına giren kurumlar vergisi mükellefleri</a:t>
            </a:r>
          </a:p>
          <a:p>
            <a:pPr marL="0" indent="0" algn="just">
              <a:buNone/>
            </a:pPr>
            <a:r>
              <a:rPr lang="tr-TR" sz="1800" dirty="0">
                <a:latin typeface="Times New Roman" panose="02020603050405020304" pitchFamily="18" charset="0"/>
                <a:cs typeface="Times New Roman" panose="02020603050405020304" pitchFamily="18" charset="0"/>
              </a:rPr>
              <a:t>a) Kurumlar vergisi mükelleflerinin ilişkili kişilerle yaptıkları </a:t>
            </a:r>
            <a:r>
              <a:rPr lang="tr-TR" sz="1800" b="1" u="sng" dirty="0">
                <a:highlight>
                  <a:srgbClr val="FFFF00"/>
                </a:highlight>
                <a:latin typeface="Times New Roman" panose="02020603050405020304" pitchFamily="18" charset="0"/>
                <a:cs typeface="Times New Roman" panose="02020603050405020304" pitchFamily="18" charset="0"/>
              </a:rPr>
              <a:t>YURT DIŞI İŞLEMLERİ,</a:t>
            </a:r>
          </a:p>
          <a:p>
            <a:pPr marL="0" indent="0" algn="just">
              <a:buNone/>
            </a:pPr>
            <a:r>
              <a:rPr lang="tr-TR" sz="1800" dirty="0">
                <a:latin typeface="Times New Roman" panose="02020603050405020304" pitchFamily="18" charset="0"/>
                <a:cs typeface="Times New Roman" panose="02020603050405020304" pitchFamily="18" charset="0"/>
              </a:rPr>
              <a:t>b) </a:t>
            </a:r>
            <a:r>
              <a:rPr lang="tr-TR" sz="1800" b="1" dirty="0">
                <a:latin typeface="Times New Roman" panose="02020603050405020304" pitchFamily="18" charset="0"/>
                <a:cs typeface="Times New Roman" panose="02020603050405020304" pitchFamily="18" charset="0"/>
              </a:rPr>
              <a:t>KURUMLAR</a:t>
            </a:r>
            <a:r>
              <a:rPr lang="tr-TR" sz="1800" dirty="0">
                <a:latin typeface="Times New Roman" panose="02020603050405020304" pitchFamily="18" charset="0"/>
                <a:cs typeface="Times New Roman" panose="02020603050405020304" pitchFamily="18" charset="0"/>
              </a:rPr>
              <a:t> vergisi mükelleflerinin </a:t>
            </a:r>
            <a:r>
              <a:rPr lang="tr-TR" sz="1800" b="1" u="sng" dirty="0">
                <a:latin typeface="Times New Roman" panose="02020603050405020304" pitchFamily="18" charset="0"/>
                <a:cs typeface="Times New Roman" panose="02020603050405020304" pitchFamily="18" charset="0"/>
              </a:rPr>
              <a:t>SERBEST BÖLGELERDE </a:t>
            </a:r>
            <a:r>
              <a:rPr lang="tr-TR" sz="1800" dirty="0">
                <a:latin typeface="Times New Roman" panose="02020603050405020304" pitchFamily="18" charset="0"/>
                <a:cs typeface="Times New Roman" panose="02020603050405020304" pitchFamily="18" charset="0"/>
              </a:rPr>
              <a:t>faaliyette bulunan kurumlar vergisi mükellefleri ile ilişkili kişi kapsamında yaptıkları işlemleri,</a:t>
            </a:r>
          </a:p>
          <a:p>
            <a:pPr marL="0" indent="0" algn="just">
              <a:buNone/>
            </a:pPr>
            <a:r>
              <a:rPr lang="tr-TR" sz="1800" dirty="0">
                <a:latin typeface="Times New Roman" panose="02020603050405020304" pitchFamily="18" charset="0"/>
                <a:cs typeface="Times New Roman" panose="02020603050405020304" pitchFamily="18" charset="0"/>
              </a:rPr>
              <a:t>c) </a:t>
            </a:r>
            <a:r>
              <a:rPr lang="tr-TR" sz="1800" b="1" dirty="0">
                <a:latin typeface="Times New Roman" panose="02020603050405020304" pitchFamily="18" charset="0"/>
                <a:cs typeface="Times New Roman" panose="02020603050405020304" pitchFamily="18" charset="0"/>
              </a:rPr>
              <a:t>SERBEST BÖLGELERDE </a:t>
            </a:r>
            <a:r>
              <a:rPr lang="tr-TR" sz="1800" dirty="0">
                <a:latin typeface="Times New Roman" panose="02020603050405020304" pitchFamily="18" charset="0"/>
                <a:cs typeface="Times New Roman" panose="02020603050405020304" pitchFamily="18" charset="0"/>
              </a:rPr>
              <a:t>faaliyette bulunan kurumlar vergisi mükelleflerinin </a:t>
            </a:r>
            <a:r>
              <a:rPr lang="tr-TR" sz="1800" b="1" dirty="0">
                <a:latin typeface="Times New Roman" panose="02020603050405020304" pitchFamily="18" charset="0"/>
                <a:cs typeface="Times New Roman" panose="02020603050405020304" pitchFamily="18" charset="0"/>
              </a:rPr>
              <a:t>BU BÖLGELERDE FAALİYETTE BULUNMAYAN </a:t>
            </a:r>
            <a:r>
              <a:rPr lang="tr-TR" sz="1800" dirty="0">
                <a:latin typeface="Times New Roman" panose="02020603050405020304" pitchFamily="18" charset="0"/>
                <a:cs typeface="Times New Roman" panose="02020603050405020304" pitchFamily="18" charset="0"/>
              </a:rPr>
              <a:t>kurumlar vergisi mükellefleri ile ilişkili kişi kapsamında yaptıkları işlemleri, ile ilgili olarak belirlenecek yöntem konusunda İdareye başvurmaları mümkün bulunmaktadır.</a:t>
            </a:r>
          </a:p>
          <a:p>
            <a:pPr algn="just">
              <a:buFont typeface="Wingdings" panose="05000000000000000000" pitchFamily="2" charset="2"/>
              <a:buChar char="Ø"/>
            </a:pPr>
            <a:r>
              <a:rPr lang="tr-TR" sz="1800" b="1" u="sng" dirty="0">
                <a:latin typeface="Times New Roman" panose="02020603050405020304" pitchFamily="18" charset="0"/>
                <a:cs typeface="Times New Roman" panose="02020603050405020304" pitchFamily="18" charset="0"/>
              </a:rPr>
              <a:t>Yapılan (APA) anlaşma yalnızca ilgili mükellefe özgüdür ve bu mükellefi ilgilendirmekte olup, </a:t>
            </a:r>
            <a:r>
              <a:rPr lang="tr-TR" sz="1800" dirty="0">
                <a:latin typeface="Times New Roman" panose="02020603050405020304" pitchFamily="18" charset="0"/>
                <a:cs typeface="Times New Roman" panose="02020603050405020304" pitchFamily="18" charset="0"/>
              </a:rPr>
              <a:t>başka mükellefler tarafından </a:t>
            </a:r>
            <a:r>
              <a:rPr lang="tr-TR" sz="1800" b="1" u="sng" dirty="0">
                <a:highlight>
                  <a:srgbClr val="FFFF00"/>
                </a:highlight>
                <a:latin typeface="Times New Roman" panose="02020603050405020304" pitchFamily="18" charset="0"/>
                <a:cs typeface="Times New Roman" panose="02020603050405020304" pitchFamily="18" charset="0"/>
              </a:rPr>
              <a:t>EMSAL OLARAK KULLANILMASI </a:t>
            </a:r>
            <a:r>
              <a:rPr lang="tr-TR" sz="1800" dirty="0">
                <a:latin typeface="Times New Roman" panose="02020603050405020304" pitchFamily="18" charset="0"/>
                <a:cs typeface="Times New Roman" panose="02020603050405020304" pitchFamily="18" charset="0"/>
              </a:rPr>
              <a:t>veya yapılan işlemlere ilişkin bir </a:t>
            </a:r>
            <a:r>
              <a:rPr lang="tr-TR" sz="1800" b="1" dirty="0">
                <a:highlight>
                  <a:srgbClr val="FFFF00"/>
                </a:highlight>
                <a:latin typeface="Times New Roman" panose="02020603050405020304" pitchFamily="18" charset="0"/>
                <a:cs typeface="Times New Roman" panose="02020603050405020304" pitchFamily="18" charset="0"/>
              </a:rPr>
              <a:t>KANIT OLARAK SUNULMASI MÜMKÜN DEĞİLDİR.</a:t>
            </a:r>
          </a:p>
          <a:p>
            <a:pPr algn="just">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Süresi</a:t>
            </a:r>
            <a:r>
              <a:rPr lang="tr-TR" sz="1800" dirty="0">
                <a:latin typeface="Times New Roman" panose="02020603050405020304" pitchFamily="18" charset="0"/>
                <a:cs typeface="Times New Roman" panose="02020603050405020304" pitchFamily="18" charset="0"/>
              </a:rPr>
              <a:t>: Peşin fiyatlandırma anlaşmasının süresi </a:t>
            </a:r>
            <a:r>
              <a:rPr lang="tr-TR" sz="1800" b="1" dirty="0">
                <a:highlight>
                  <a:srgbClr val="FFFF00"/>
                </a:highlight>
                <a:latin typeface="Times New Roman" panose="02020603050405020304" pitchFamily="18" charset="0"/>
                <a:cs typeface="Times New Roman" panose="02020603050405020304" pitchFamily="18" charset="0"/>
              </a:rPr>
              <a:t>EN FAZLA </a:t>
            </a:r>
            <a:r>
              <a:rPr lang="tr-TR" sz="1800" b="1" u="sng" dirty="0">
                <a:highlight>
                  <a:srgbClr val="FFFF00"/>
                </a:highlight>
                <a:latin typeface="Times New Roman" panose="02020603050405020304" pitchFamily="18" charset="0"/>
                <a:cs typeface="Times New Roman" panose="02020603050405020304" pitchFamily="18" charset="0"/>
              </a:rPr>
              <a:t>ÜÇ YIL </a:t>
            </a:r>
            <a:r>
              <a:rPr lang="tr-TR" sz="1800" b="1" u="sng" dirty="0">
                <a:latin typeface="Times New Roman" panose="02020603050405020304" pitchFamily="18" charset="0"/>
                <a:cs typeface="Times New Roman" panose="02020603050405020304" pitchFamily="18" charset="0"/>
              </a:rPr>
              <a:t>olup imzalandığı </a:t>
            </a:r>
            <a:r>
              <a:rPr lang="tr-TR" sz="1800" dirty="0">
                <a:latin typeface="Times New Roman" panose="02020603050405020304" pitchFamily="18" charset="0"/>
                <a:cs typeface="Times New Roman" panose="02020603050405020304" pitchFamily="18" charset="0"/>
              </a:rPr>
              <a:t>tarihten itibaren anlaşmada belirlenen süre ve şartlar dâhilinde hüküm ifade eder.</a:t>
            </a: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p:txBody>
      </p:sp>
      <p:sp>
        <p:nvSpPr>
          <p:cNvPr id="4" name="1 Başlık">
            <a:extLst>
              <a:ext uri="{FF2B5EF4-FFF2-40B4-BE49-F238E27FC236}">
                <a16:creationId xmlns:a16="http://schemas.microsoft.com/office/drawing/2014/main" id="{D3FDEAB5-DF4E-3E15-6671-454C1A192659}"/>
              </a:ext>
            </a:extLst>
          </p:cNvPr>
          <p:cNvSpPr txBox="1">
            <a:spLocks/>
          </p:cNvSpPr>
          <p:nvPr/>
        </p:nvSpPr>
        <p:spPr bwMode="auto">
          <a:xfrm>
            <a:off x="251520" y="116633"/>
            <a:ext cx="11681400" cy="648072"/>
          </a:xfrm>
          <a:prstGeom prst="rect">
            <a:avLst/>
          </a:prstGeom>
          <a:solidFill>
            <a:schemeClr val="tx2">
              <a:lumMod val="10000"/>
              <a:lumOff val="9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a:t>
            </a:r>
          </a:p>
        </p:txBody>
      </p:sp>
    </p:spTree>
    <p:extLst>
      <p:ext uri="{BB962C8B-B14F-4D97-AF65-F5344CB8AC3E}">
        <p14:creationId xmlns:p14="http://schemas.microsoft.com/office/powerpoint/2010/main" val="35442717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4D56A3ED-6647-7A1F-E26C-4F5B6C3DC647}"/>
              </a:ext>
            </a:extLst>
          </p:cNvPr>
          <p:cNvSpPr>
            <a:spLocks noGrp="1"/>
          </p:cNvSpPr>
          <p:nvPr>
            <p:ph type="sldNum" sz="quarter" idx="12"/>
          </p:nvPr>
        </p:nvSpPr>
        <p:spPr>
          <a:xfrm>
            <a:off x="6553199" y="6356350"/>
            <a:ext cx="2887593" cy="365125"/>
          </a:xfrm>
        </p:spPr>
        <p:txBody>
          <a:bodyPr/>
          <a:lstStyle/>
          <a:p>
            <a:fld id="{E1080B20-D45B-492D-86E8-780F5FEE2AC0}" type="slidenum">
              <a:rPr lang="tr-TR" altLang="tr-TR" smtClean="0"/>
              <a:pPr/>
              <a:t>177</a:t>
            </a:fld>
            <a:endParaRPr lang="tr-TR" altLang="tr-TR"/>
          </a:p>
        </p:txBody>
      </p:sp>
      <p:sp>
        <p:nvSpPr>
          <p:cNvPr id="3" name="1 Başlık">
            <a:extLst>
              <a:ext uri="{FF2B5EF4-FFF2-40B4-BE49-F238E27FC236}">
                <a16:creationId xmlns:a16="http://schemas.microsoft.com/office/drawing/2014/main" id="{82A5BE43-053E-0D99-0285-04C82D3E347F}"/>
              </a:ext>
            </a:extLst>
          </p:cNvPr>
          <p:cNvSpPr txBox="1">
            <a:spLocks/>
          </p:cNvSpPr>
          <p:nvPr/>
        </p:nvSpPr>
        <p:spPr bwMode="auto">
          <a:xfrm>
            <a:off x="251521" y="116634"/>
            <a:ext cx="11705254" cy="523948"/>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a:t>
            </a:r>
          </a:p>
        </p:txBody>
      </p:sp>
      <p:sp>
        <p:nvSpPr>
          <p:cNvPr id="4" name="2 İçerik Yer Tutucusu">
            <a:extLst>
              <a:ext uri="{FF2B5EF4-FFF2-40B4-BE49-F238E27FC236}">
                <a16:creationId xmlns:a16="http://schemas.microsoft.com/office/drawing/2014/main" id="{A56A293C-66DF-69C4-29CE-0EC23289AF7E}"/>
              </a:ext>
            </a:extLst>
          </p:cNvPr>
          <p:cNvSpPr txBox="1">
            <a:spLocks/>
          </p:cNvSpPr>
          <p:nvPr/>
        </p:nvSpPr>
        <p:spPr bwMode="auto">
          <a:xfrm>
            <a:off x="243373" y="772195"/>
            <a:ext cx="11705254" cy="5949280"/>
          </a:xfrm>
          <a:prstGeom prst="rect">
            <a:avLst/>
          </a:prstGeom>
          <a:noFill/>
          <a:ln w="25400">
            <a:solidFill>
              <a:srgbClr val="CC006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b="1" u="sng" dirty="0">
                <a:latin typeface="Times New Roman" panose="02020603050405020304" pitchFamily="18" charset="0"/>
                <a:cs typeface="Times New Roman" panose="02020603050405020304" pitchFamily="18" charset="0"/>
              </a:rPr>
              <a:t>7. Hazine Zararı:</a:t>
            </a:r>
            <a:r>
              <a:rPr lang="tr-TR" sz="2000" dirty="0">
                <a:latin typeface="Times New Roman" panose="02020603050405020304" pitchFamily="18" charset="0"/>
                <a:cs typeface="Times New Roman" panose="02020603050405020304" pitchFamily="18" charset="0"/>
              </a:rPr>
              <a:t> </a:t>
            </a:r>
            <a:r>
              <a:rPr lang="tr-TR" sz="2000" b="1" i="1" dirty="0">
                <a:highlight>
                  <a:srgbClr val="00FF00"/>
                </a:highlight>
                <a:latin typeface="Times New Roman" panose="02020603050405020304" pitchFamily="18" charset="0"/>
                <a:cs typeface="Times New Roman" panose="02020603050405020304" pitchFamily="18" charset="0"/>
              </a:rPr>
              <a:t>Tam mükellef kurumlar </a:t>
            </a:r>
            <a:r>
              <a:rPr lang="tr-TR" sz="2000" b="1" i="1" dirty="0">
                <a:highlight>
                  <a:srgbClr val="FFFF00"/>
                </a:highlight>
                <a:latin typeface="Times New Roman" panose="02020603050405020304" pitchFamily="18" charset="0"/>
                <a:cs typeface="Times New Roman" panose="02020603050405020304" pitchFamily="18" charset="0"/>
              </a:rPr>
              <a:t>ile </a:t>
            </a:r>
            <a:r>
              <a:rPr lang="tr-TR" sz="2000" b="1" i="1" dirty="0">
                <a:highlight>
                  <a:srgbClr val="00FF00"/>
                </a:highlight>
                <a:latin typeface="Times New Roman" panose="02020603050405020304" pitchFamily="18" charset="0"/>
                <a:cs typeface="Times New Roman" panose="02020603050405020304" pitchFamily="18" charset="0"/>
              </a:rPr>
              <a:t>yabancı kurumların </a:t>
            </a:r>
            <a:r>
              <a:rPr lang="tr-TR" sz="2000" b="1" i="1" dirty="0">
                <a:highlight>
                  <a:srgbClr val="FFFF00"/>
                </a:highlight>
                <a:latin typeface="Times New Roman" panose="02020603050405020304" pitchFamily="18" charset="0"/>
                <a:cs typeface="Times New Roman" panose="02020603050405020304" pitchFamily="18" charset="0"/>
              </a:rPr>
              <a:t>Türkiye'deki işyeri veya daimi temsilcilerinin aralarında </a:t>
            </a:r>
            <a:r>
              <a:rPr lang="tr-TR" sz="2000" dirty="0">
                <a:latin typeface="Times New Roman" panose="02020603050405020304" pitchFamily="18" charset="0"/>
                <a:cs typeface="Times New Roman" panose="02020603050405020304" pitchFamily="18" charset="0"/>
              </a:rPr>
              <a:t>ilişkili kişi kapsamında gerçekleştirdikleri </a:t>
            </a:r>
            <a:r>
              <a:rPr lang="tr-TR" sz="2000" b="1" u="sng" dirty="0">
                <a:highlight>
                  <a:srgbClr val="00FF00"/>
                </a:highlight>
                <a:latin typeface="Times New Roman" panose="02020603050405020304" pitchFamily="18" charset="0"/>
                <a:cs typeface="Times New Roman" panose="02020603050405020304" pitchFamily="18" charset="0"/>
              </a:rPr>
              <a:t>YURT İÇİNDEKİ İŞLEMLER</a:t>
            </a:r>
            <a:r>
              <a:rPr lang="tr-TR" sz="2000" b="1" dirty="0">
                <a:highlight>
                  <a:srgbClr val="00FF00"/>
                </a:highlight>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nedeniyle </a:t>
            </a:r>
            <a:r>
              <a:rPr lang="tr-TR" sz="2000" b="1" u="sng" dirty="0">
                <a:latin typeface="Times New Roman" panose="02020603050405020304" pitchFamily="18" charset="0"/>
                <a:cs typeface="Times New Roman" panose="02020603050405020304" pitchFamily="18" charset="0"/>
              </a:rPr>
              <a:t>kazancın örtülü olarak dağıtıldığının </a:t>
            </a:r>
            <a:r>
              <a:rPr lang="tr-TR" sz="2000" b="1" i="1" u="sng" dirty="0">
                <a:highlight>
                  <a:srgbClr val="00FFFF"/>
                </a:highlight>
                <a:latin typeface="Times New Roman" panose="02020603050405020304" pitchFamily="18" charset="0"/>
                <a:cs typeface="Times New Roman" panose="02020603050405020304" pitchFamily="18" charset="0"/>
              </a:rPr>
              <a:t>«KABULÜ HAZİNE ZARARININ DOĞMASI ŞARTINA BAĞLIDIR.» </a:t>
            </a:r>
            <a:r>
              <a:rPr lang="tr-TR" sz="2000" b="1" i="1" u="sng" dirty="0">
                <a:highlight>
                  <a:srgbClr val="FFFF00"/>
                </a:highlight>
                <a:latin typeface="Times New Roman" panose="02020603050405020304" pitchFamily="18" charset="0"/>
                <a:cs typeface="Times New Roman" panose="02020603050405020304" pitchFamily="18" charset="0"/>
              </a:rPr>
              <a:t>?????????</a:t>
            </a:r>
            <a:r>
              <a:rPr lang="tr-TR" sz="2000" b="1" u="sng" dirty="0">
                <a:latin typeface="Times New Roman" panose="02020603050405020304" pitchFamily="18" charset="0"/>
                <a:cs typeface="Times New Roman" panose="02020603050405020304" pitchFamily="18" charset="0"/>
              </a:rPr>
              <a:t> </a:t>
            </a:r>
          </a:p>
          <a:p>
            <a:pPr marL="0" indent="0" algn="just">
              <a:buNone/>
            </a:pP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Hazine zararından kasıt, emsallere  uygunluk ilkesine aykırı olarak tespit edilen fiyat ve bedeller nedeniyle </a:t>
            </a:r>
            <a:r>
              <a:rPr lang="tr-TR" sz="2000" b="1" u="sng" dirty="0">
                <a:highlight>
                  <a:srgbClr val="00FFFF"/>
                </a:highlight>
                <a:latin typeface="Times New Roman" panose="02020603050405020304" pitchFamily="18" charset="0"/>
                <a:cs typeface="Times New Roman" panose="02020603050405020304" pitchFamily="18" charset="0"/>
              </a:rPr>
              <a:t>kurum ve ilişkili kişiler </a:t>
            </a:r>
            <a:r>
              <a:rPr lang="tr-TR" sz="2000" dirty="0">
                <a:latin typeface="Times New Roman" panose="02020603050405020304" pitchFamily="18" charset="0"/>
                <a:cs typeface="Times New Roman" panose="02020603050405020304" pitchFamily="18" charset="0"/>
              </a:rPr>
              <a:t>adına tahakkuk ettirilmesi gereken her türlü </a:t>
            </a:r>
            <a:r>
              <a:rPr lang="tr-TR" sz="2000" b="1" u="sng" dirty="0">
                <a:highlight>
                  <a:srgbClr val="00FFFF"/>
                </a:highlight>
                <a:latin typeface="Times New Roman" panose="02020603050405020304" pitchFamily="18" charset="0"/>
                <a:cs typeface="Times New Roman" panose="02020603050405020304" pitchFamily="18" charset="0"/>
              </a:rPr>
              <a:t>vergi toplamının eksik veya geç tahakkuk </a:t>
            </a:r>
            <a:r>
              <a:rPr lang="tr-TR" sz="2000" dirty="0">
                <a:latin typeface="Times New Roman" panose="02020603050405020304" pitchFamily="18" charset="0"/>
                <a:cs typeface="Times New Roman" panose="02020603050405020304" pitchFamily="18" charset="0"/>
              </a:rPr>
              <a:t>ettirilmesidir.</a:t>
            </a:r>
          </a:p>
          <a:p>
            <a:pPr algn="just">
              <a:buFontTx/>
              <a:buChar char="-"/>
            </a:pPr>
            <a:r>
              <a:rPr lang="tr-TR" sz="2000" b="1" u="sng" dirty="0">
                <a:solidFill>
                  <a:srgbClr val="00B050"/>
                </a:solidFill>
                <a:latin typeface="Times New Roman" panose="02020603050405020304" pitchFamily="18" charset="0"/>
                <a:cs typeface="Times New Roman" panose="02020603050405020304" pitchFamily="18" charset="0"/>
              </a:rPr>
              <a:t>Hazine zararı sadece kurumlar vergisi yönünden değil, her türlü vergi toplamı yönünden değerlendirilecektir (</a:t>
            </a:r>
            <a:r>
              <a:rPr lang="tr-TR" sz="2000" b="1" u="sng" dirty="0">
                <a:latin typeface="Times New Roman" panose="02020603050405020304" pitchFamily="18" charset="0"/>
                <a:cs typeface="Times New Roman" panose="02020603050405020304" pitchFamily="18" charset="0"/>
              </a:rPr>
              <a:t>KV,GV,KDV,STOPAJ) </a:t>
            </a:r>
            <a:r>
              <a:rPr lang="tr-TR" sz="2000" b="1" u="sng" dirty="0">
                <a:highlight>
                  <a:srgbClr val="FFFF00"/>
                </a:highlight>
                <a:latin typeface="Times New Roman" panose="02020603050405020304" pitchFamily="18" charset="0"/>
                <a:cs typeface="Times New Roman" panose="02020603050405020304" pitchFamily="18" charset="0"/>
              </a:rPr>
              <a:t>Ancak uygulama zorluğu…...</a:t>
            </a:r>
          </a:p>
          <a:p>
            <a:pPr marL="0" indent="0" algn="just">
              <a:buNone/>
            </a:pPr>
            <a:endParaRPr lang="tr-TR" sz="2000" dirty="0">
              <a:solidFill>
                <a:srgbClr val="00B050"/>
              </a:solidFill>
              <a:latin typeface="Times New Roman" panose="02020603050405020304" pitchFamily="18" charset="0"/>
              <a:cs typeface="Times New Roman" panose="02020603050405020304" pitchFamily="18" charset="0"/>
            </a:endParaRPr>
          </a:p>
          <a:p>
            <a:pPr marL="0" indent="0" algn="just">
              <a:buNone/>
            </a:pPr>
            <a:r>
              <a:rPr lang="tr-TR" sz="2000" dirty="0">
                <a:solidFill>
                  <a:srgbClr val="00B05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Hazine zararı </a:t>
            </a:r>
            <a:r>
              <a:rPr lang="tr-TR" sz="2000" b="1" dirty="0">
                <a:highlight>
                  <a:srgbClr val="FFFF00"/>
                </a:highlight>
                <a:latin typeface="Times New Roman" panose="02020603050405020304" pitchFamily="18" charset="0"/>
                <a:cs typeface="Times New Roman" panose="02020603050405020304" pitchFamily="18" charset="0"/>
              </a:rPr>
              <a:t>YURT İÇİNDEKİ İŞLEMLERDE ARANACAKTIR. </a:t>
            </a:r>
          </a:p>
          <a:p>
            <a:pPr marL="0" indent="0" algn="just">
              <a:buNone/>
            </a:pPr>
            <a:r>
              <a:rPr lang="tr-TR" sz="2000" dirty="0">
                <a:latin typeface="Times New Roman" panose="02020603050405020304" pitchFamily="18" charset="0"/>
                <a:cs typeface="Times New Roman" panose="02020603050405020304" pitchFamily="18" charset="0"/>
              </a:rPr>
              <a:t>- Her iki kurumun kar etmesi bu beyanların düşük bedelli satışa isabet eden farkı aşması halinde </a:t>
            </a:r>
            <a:r>
              <a:rPr lang="tr-TR" sz="2000" b="1" u="sng" dirty="0">
                <a:latin typeface="Times New Roman" panose="02020603050405020304" pitchFamily="18" charset="0"/>
                <a:cs typeface="Times New Roman" panose="02020603050405020304" pitchFamily="18" charset="0"/>
              </a:rPr>
              <a:t>hazine zararı yoktur diyebilmek</a:t>
            </a:r>
            <a:r>
              <a:rPr lang="tr-TR" sz="2000" dirty="0">
                <a:latin typeface="Times New Roman" panose="02020603050405020304" pitchFamily="18" charset="0"/>
                <a:cs typeface="Times New Roman" panose="02020603050405020304" pitchFamily="18" charset="0"/>
              </a:rPr>
              <a:t> için örtülü kazanç dağıtımına konu tutarın tamamen </a:t>
            </a:r>
            <a:r>
              <a:rPr lang="tr-TR" sz="2000" u="sng" dirty="0">
                <a:latin typeface="Times New Roman" panose="02020603050405020304" pitchFamily="18" charset="0"/>
                <a:cs typeface="Times New Roman" panose="02020603050405020304" pitchFamily="18" charset="0"/>
              </a:rPr>
              <a:t>bir kurumda gelir unsuru</a:t>
            </a:r>
            <a:r>
              <a:rPr lang="tr-TR" sz="2000" dirty="0">
                <a:latin typeface="Times New Roman" panose="02020603050405020304" pitchFamily="18" charset="0"/>
                <a:cs typeface="Times New Roman" panose="02020603050405020304" pitchFamily="18" charset="0"/>
              </a:rPr>
              <a:t> taşımaktayken </a:t>
            </a:r>
            <a:r>
              <a:rPr lang="tr-TR" sz="2000" u="sng" dirty="0">
                <a:latin typeface="Times New Roman" panose="02020603050405020304" pitchFamily="18" charset="0"/>
                <a:cs typeface="Times New Roman" panose="02020603050405020304" pitchFamily="18" charset="0"/>
              </a:rPr>
              <a:t>diğer kurumda </a:t>
            </a:r>
            <a:r>
              <a:rPr lang="tr-TR" sz="2000" b="1" u="sng" dirty="0">
                <a:latin typeface="Times New Roman" panose="02020603050405020304" pitchFamily="18" charset="0"/>
                <a:cs typeface="Times New Roman" panose="02020603050405020304" pitchFamily="18" charset="0"/>
              </a:rPr>
              <a:t>mutlak</a:t>
            </a:r>
            <a:r>
              <a:rPr lang="tr-TR" sz="2000" u="sng" dirty="0">
                <a:latin typeface="Times New Roman" panose="02020603050405020304" pitchFamily="18" charset="0"/>
                <a:cs typeface="Times New Roman" panose="02020603050405020304" pitchFamily="18" charset="0"/>
              </a:rPr>
              <a:t> olarak </a:t>
            </a:r>
            <a:r>
              <a:rPr lang="tr-TR" sz="2000" b="1" u="sng" dirty="0">
                <a:latin typeface="Times New Roman" panose="02020603050405020304" pitchFamily="18" charset="0"/>
                <a:cs typeface="Times New Roman" panose="02020603050405020304" pitchFamily="18" charset="0"/>
              </a:rPr>
              <a:t>gider</a:t>
            </a:r>
            <a:r>
              <a:rPr lang="tr-TR" sz="2000" u="sng" dirty="0">
                <a:latin typeface="Times New Roman" panose="02020603050405020304" pitchFamily="18" charset="0"/>
                <a:cs typeface="Times New Roman" panose="02020603050405020304" pitchFamily="18" charset="0"/>
              </a:rPr>
              <a:t> unsuru</a:t>
            </a:r>
            <a:r>
              <a:rPr lang="tr-TR" sz="2000" dirty="0">
                <a:latin typeface="Times New Roman" panose="02020603050405020304" pitchFamily="18" charset="0"/>
                <a:cs typeface="Times New Roman" panose="02020603050405020304" pitchFamily="18" charset="0"/>
              </a:rPr>
              <a:t> taşıması halinde mümkündür. </a:t>
            </a:r>
            <a:r>
              <a:rPr lang="tr-TR" sz="2000" b="1" u="sng" dirty="0">
                <a:latin typeface="Times New Roman" panose="02020603050405020304" pitchFamily="18" charset="0"/>
                <a:cs typeface="Times New Roman" panose="02020603050405020304" pitchFamily="18" charset="0"/>
              </a:rPr>
              <a:t>KKEG,</a:t>
            </a:r>
            <a:r>
              <a:rPr lang="tr-TR" sz="2000" b="1"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ATIK niteliğinde olması,</a:t>
            </a:r>
            <a:r>
              <a:rPr lang="tr-TR" sz="2000" b="1"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dönem sonu stoklarında yer alması</a:t>
            </a:r>
            <a:r>
              <a:rPr lang="tr-TR" sz="2000" dirty="0">
                <a:latin typeface="Times New Roman" panose="02020603050405020304" pitchFamily="18" charset="0"/>
                <a:cs typeface="Times New Roman" panose="02020603050405020304" pitchFamily="18" charset="0"/>
              </a:rPr>
              <a:t> gibi durumlarda mutlak gider unsuru taşımadığı hallerde her iki kurumunda kar beyanı bulunsa bile hazine zararı oluşacaktır. </a:t>
            </a:r>
            <a:r>
              <a:rPr lang="tr-TR" sz="2000" b="1" dirty="0">
                <a:highlight>
                  <a:srgbClr val="FFFF00"/>
                </a:highlight>
                <a:latin typeface="Times New Roman" panose="02020603050405020304" pitchFamily="18" charset="0"/>
                <a:cs typeface="Times New Roman" panose="02020603050405020304" pitchFamily="18" charset="0"/>
              </a:rPr>
              <a:t>Yine KDV ye dikkat etmek gerekir.</a:t>
            </a:r>
          </a:p>
          <a:p>
            <a:pPr marL="0" indent="0" algn="just">
              <a:buNone/>
            </a:pPr>
            <a:r>
              <a:rPr lang="tr-TR" sz="2000"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Transfer fiyatlandırması uygulamasında aktarılan örtülü kazancın  kar payı sayılması iştirak kazancı istisnası uygulanmasından faydalanılacağı anlamına gelmez. </a:t>
            </a:r>
          </a:p>
        </p:txBody>
      </p:sp>
      <mc:AlternateContent xmlns:mc="http://schemas.openxmlformats.org/markup-compatibility/2006" xmlns:p14="http://schemas.microsoft.com/office/powerpoint/2010/main">
        <mc:Choice Requires="p14">
          <p:contentPart p14:bwMode="auto" r:id="rId2">
            <p14:nvContentPartPr>
              <p14:cNvPr id="30" name="Mürekkep 29">
                <a:extLst>
                  <a:ext uri="{FF2B5EF4-FFF2-40B4-BE49-F238E27FC236}">
                    <a16:creationId xmlns:a16="http://schemas.microsoft.com/office/drawing/2014/main" id="{1179AECE-D8AA-A693-1B5A-DEEB2BF31DAC}"/>
                  </a:ext>
                </a:extLst>
              </p14:cNvPr>
              <p14:cNvContentPartPr/>
              <p14:nvPr/>
            </p14:nvContentPartPr>
            <p14:xfrm>
              <a:off x="5443023" y="6033761"/>
              <a:ext cx="3666600" cy="43200"/>
            </p14:xfrm>
          </p:contentPart>
        </mc:Choice>
        <mc:Fallback xmlns="">
          <p:pic>
            <p:nvPicPr>
              <p:cNvPr id="30" name="Mürekkep 29">
                <a:extLst>
                  <a:ext uri="{FF2B5EF4-FFF2-40B4-BE49-F238E27FC236}">
                    <a16:creationId xmlns:a16="http://schemas.microsoft.com/office/drawing/2014/main" id="{1179AECE-D8AA-A693-1B5A-DEEB2BF31DAC}"/>
                  </a:ext>
                </a:extLst>
              </p:cNvPr>
              <p:cNvPicPr/>
              <p:nvPr/>
            </p:nvPicPr>
            <p:blipFill>
              <a:blip r:embed="rId5"/>
              <a:stretch>
                <a:fillRect/>
              </a:stretch>
            </p:blipFill>
            <p:spPr>
              <a:xfrm>
                <a:off x="5436903" y="6027641"/>
                <a:ext cx="3678840" cy="55440"/>
              </a:xfrm>
              <a:prstGeom prst="rect">
                <a:avLst/>
              </a:prstGeom>
            </p:spPr>
          </p:pic>
        </mc:Fallback>
      </mc:AlternateContent>
    </p:spTree>
    <p:extLst>
      <p:ext uri="{BB962C8B-B14F-4D97-AF65-F5344CB8AC3E}">
        <p14:creationId xmlns:p14="http://schemas.microsoft.com/office/powerpoint/2010/main" val="116632484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9C5D2634-5C68-326B-56BB-46FFA2F385EA}"/>
              </a:ext>
            </a:extLst>
          </p:cNvPr>
          <p:cNvSpPr>
            <a:spLocks noGrp="1"/>
          </p:cNvSpPr>
          <p:nvPr>
            <p:ph type="sldNum" sz="quarter" idx="12"/>
          </p:nvPr>
        </p:nvSpPr>
        <p:spPr>
          <a:xfrm>
            <a:off x="6553200" y="6356350"/>
            <a:ext cx="2937256" cy="365125"/>
          </a:xfrm>
        </p:spPr>
        <p:txBody>
          <a:bodyPr/>
          <a:lstStyle/>
          <a:p>
            <a:fld id="{E1080B20-D45B-492D-86E8-780F5FEE2AC0}" type="slidenum">
              <a:rPr lang="tr-TR" altLang="tr-TR" smtClean="0"/>
              <a:pPr/>
              <a:t>178</a:t>
            </a:fld>
            <a:endParaRPr lang="tr-TR" altLang="tr-TR"/>
          </a:p>
        </p:txBody>
      </p:sp>
      <p:sp>
        <p:nvSpPr>
          <p:cNvPr id="3" name="1 Başlık">
            <a:extLst>
              <a:ext uri="{FF2B5EF4-FFF2-40B4-BE49-F238E27FC236}">
                <a16:creationId xmlns:a16="http://schemas.microsoft.com/office/drawing/2014/main" id="{625D9EB3-590F-7CB3-2478-F2CC89A58AE9}"/>
              </a:ext>
            </a:extLst>
          </p:cNvPr>
          <p:cNvSpPr txBox="1">
            <a:spLocks/>
          </p:cNvSpPr>
          <p:nvPr/>
        </p:nvSpPr>
        <p:spPr bwMode="auto">
          <a:xfrm>
            <a:off x="457200" y="341561"/>
            <a:ext cx="11329416" cy="516267"/>
          </a:xfrm>
          <a:prstGeom prst="rect">
            <a:avLst/>
          </a:prstGeom>
          <a:solidFill>
            <a:schemeClr val="accent2">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a:t>
            </a:r>
          </a:p>
        </p:txBody>
      </p:sp>
      <p:sp>
        <p:nvSpPr>
          <p:cNvPr id="4" name="2 İçerik Yer Tutucusu">
            <a:extLst>
              <a:ext uri="{FF2B5EF4-FFF2-40B4-BE49-F238E27FC236}">
                <a16:creationId xmlns:a16="http://schemas.microsoft.com/office/drawing/2014/main" id="{265AE660-DA21-CAC9-798D-2AADB9F8F088}"/>
              </a:ext>
            </a:extLst>
          </p:cNvPr>
          <p:cNvSpPr txBox="1">
            <a:spLocks/>
          </p:cNvSpPr>
          <p:nvPr/>
        </p:nvSpPr>
        <p:spPr bwMode="auto">
          <a:xfrm>
            <a:off x="457200" y="1175686"/>
            <a:ext cx="11329416" cy="4824486"/>
          </a:xfrm>
          <a:prstGeom prst="rect">
            <a:avLst/>
          </a:prstGeom>
          <a:solidFill>
            <a:schemeClr val="tx2">
              <a:lumMod val="10000"/>
              <a:lumOff val="90000"/>
            </a:schemeClr>
          </a:solidFill>
          <a:ln w="25400">
            <a:solidFill>
              <a:srgbClr val="CC006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b="1" dirty="0">
                <a:latin typeface="Times New Roman" panose="02020603050405020304" pitchFamily="18" charset="0"/>
                <a:cs typeface="Times New Roman" panose="02020603050405020304" pitchFamily="18" charset="0"/>
              </a:rPr>
              <a:t>8. Uygulanacak Vergi </a:t>
            </a:r>
            <a:r>
              <a:rPr lang="tr-TR" sz="2000" b="1" dirty="0" err="1">
                <a:latin typeface="Times New Roman" panose="02020603050405020304" pitchFamily="18" charset="0"/>
                <a:cs typeface="Times New Roman" panose="02020603050405020304" pitchFamily="18" charset="0"/>
              </a:rPr>
              <a:t>Ziyaı</a:t>
            </a:r>
            <a:r>
              <a:rPr lang="tr-TR" sz="2000" b="1" dirty="0">
                <a:latin typeface="Times New Roman" panose="02020603050405020304" pitchFamily="18" charset="0"/>
                <a:cs typeface="Times New Roman" panose="02020603050405020304" pitchFamily="18" charset="0"/>
              </a:rPr>
              <a:t> Cezası:</a:t>
            </a:r>
            <a:r>
              <a:rPr lang="tr-TR" sz="2000" dirty="0">
                <a:latin typeface="Times New Roman" panose="02020603050405020304" pitchFamily="18" charset="0"/>
                <a:cs typeface="Times New Roman" panose="02020603050405020304" pitchFamily="18" charset="0"/>
              </a:rPr>
              <a:t> </a:t>
            </a:r>
          </a:p>
          <a:p>
            <a:pPr marL="0" indent="0" algn="just">
              <a:buNone/>
            </a:pPr>
            <a:r>
              <a:rPr lang="tr-TR" sz="2000" i="1" dirty="0">
                <a:latin typeface="Times New Roman" panose="02020603050405020304" pitchFamily="18" charset="0"/>
                <a:cs typeface="Times New Roman" panose="02020603050405020304" pitchFamily="18" charset="0"/>
              </a:rPr>
              <a:t>Transfer fiyatlandırmasına ilişkin </a:t>
            </a:r>
            <a:r>
              <a:rPr lang="tr-TR" sz="2000" b="1" i="1" u="sng" dirty="0">
                <a:highlight>
                  <a:srgbClr val="00FFFF"/>
                </a:highlight>
                <a:latin typeface="Times New Roman" panose="02020603050405020304" pitchFamily="18" charset="0"/>
                <a:cs typeface="Times New Roman" panose="02020603050405020304" pitchFamily="18" charset="0"/>
              </a:rPr>
              <a:t>BELGELENDİRME yükümlülüklerinin tam ve zamanında yerine getirilmiş olması kaydıyla, </a:t>
            </a:r>
            <a:r>
              <a:rPr lang="tr-TR" sz="2000" i="1" dirty="0">
                <a:latin typeface="Times New Roman" panose="02020603050405020304" pitchFamily="18" charset="0"/>
                <a:cs typeface="Times New Roman" panose="02020603050405020304" pitchFamily="18" charset="0"/>
              </a:rPr>
              <a:t>örtülü olarak dağıtılan kazanç nedeniyle zamanında tahakkuk ettirilmemiş veya eksik tahakkuk ettirilmiş vergiler için vergi </a:t>
            </a:r>
            <a:r>
              <a:rPr lang="tr-TR" sz="2000" i="1" dirty="0" err="1">
                <a:latin typeface="Times New Roman" panose="02020603050405020304" pitchFamily="18" charset="0"/>
                <a:cs typeface="Times New Roman" panose="02020603050405020304" pitchFamily="18" charset="0"/>
              </a:rPr>
              <a:t>ziyaı</a:t>
            </a:r>
            <a:r>
              <a:rPr lang="tr-TR" sz="2000" i="1" dirty="0">
                <a:latin typeface="Times New Roman" panose="02020603050405020304" pitchFamily="18" charset="0"/>
                <a:cs typeface="Times New Roman" panose="02020603050405020304" pitchFamily="18" charset="0"/>
              </a:rPr>
              <a:t> cezası (Vergi Usul Kanununun 359. maddesinde yazılı fiillerle vergi </a:t>
            </a:r>
            <a:r>
              <a:rPr lang="tr-TR" sz="2000" i="1" dirty="0" err="1">
                <a:latin typeface="Times New Roman" panose="02020603050405020304" pitchFamily="18" charset="0"/>
                <a:cs typeface="Times New Roman" panose="02020603050405020304" pitchFamily="18" charset="0"/>
              </a:rPr>
              <a:t>ziyaına</a:t>
            </a:r>
            <a:r>
              <a:rPr lang="tr-TR" sz="2000" i="1" dirty="0">
                <a:latin typeface="Times New Roman" panose="02020603050405020304" pitchFamily="18" charset="0"/>
                <a:cs typeface="Times New Roman" panose="02020603050405020304" pitchFamily="18" charset="0"/>
              </a:rPr>
              <a:t> sebebiyet verilmesi hali hariç) </a:t>
            </a:r>
            <a:r>
              <a:rPr lang="tr-TR" sz="2000" b="1" i="1" u="sng" dirty="0">
                <a:highlight>
                  <a:srgbClr val="00FFFF"/>
                </a:highlight>
                <a:latin typeface="Times New Roman" panose="02020603050405020304" pitchFamily="18" charset="0"/>
                <a:cs typeface="Times New Roman" panose="02020603050405020304" pitchFamily="18" charset="0"/>
              </a:rPr>
              <a:t>%50 indirimli olarak uygulanır</a:t>
            </a:r>
            <a:r>
              <a:rPr lang="tr-TR" sz="2000" i="1"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a:t>
            </a:r>
            <a:r>
              <a:rPr lang="tr-TR" sz="2000" b="1" dirty="0">
                <a:latin typeface="Times New Roman" panose="02020603050405020304" pitchFamily="18" charset="0"/>
                <a:cs typeface="Times New Roman" panose="02020603050405020304" pitchFamily="18" charset="0"/>
              </a:rPr>
              <a:t>15/7/2016, </a:t>
            </a:r>
            <a:r>
              <a:rPr lang="tr-TR" sz="2000" b="1" i="1" dirty="0">
                <a:latin typeface="Times New Roman" panose="02020603050405020304" pitchFamily="18" charset="0"/>
                <a:cs typeface="Times New Roman" panose="02020603050405020304" pitchFamily="18" charset="0"/>
              </a:rPr>
              <a:t>KVK 13/8 </a:t>
            </a:r>
            <a:r>
              <a:rPr lang="tr-TR" sz="2000" b="1" i="1" dirty="0" err="1">
                <a:latin typeface="Times New Roman" panose="02020603050405020304" pitchFamily="18" charset="0"/>
                <a:cs typeface="Times New Roman" panose="02020603050405020304" pitchFamily="18" charset="0"/>
              </a:rPr>
              <a:t>md.</a:t>
            </a:r>
            <a:r>
              <a:rPr lang="tr-TR" sz="2000" b="1" i="1" dirty="0">
                <a:latin typeface="Times New Roman" panose="02020603050405020304" pitchFamily="18" charset="0"/>
                <a:cs typeface="Times New Roman" panose="02020603050405020304" pitchFamily="18" charset="0"/>
              </a:rPr>
              <a:t>)</a:t>
            </a:r>
          </a:p>
          <a:p>
            <a:pPr marL="0" indent="0" algn="just">
              <a:buNone/>
            </a:pPr>
            <a:endParaRPr lang="tr-TR" sz="2000" i="1" dirty="0">
              <a:latin typeface="Times New Roman" panose="02020603050405020304" pitchFamily="18" charset="0"/>
              <a:cs typeface="Times New Roman" panose="02020603050405020304" pitchFamily="18" charset="0"/>
            </a:endParaRPr>
          </a:p>
          <a:p>
            <a:pPr marL="0" indent="0" algn="just">
              <a:buNone/>
            </a:pPr>
            <a:r>
              <a:rPr lang="tr-TR" sz="2000" b="1" u="sng" dirty="0">
                <a:latin typeface="Times New Roman" panose="02020603050405020304" pitchFamily="18" charset="0"/>
                <a:cs typeface="Times New Roman" panose="02020603050405020304" pitchFamily="18" charset="0"/>
              </a:rPr>
              <a:t>Yıllık Transfer Fiyatlandırması Raporu:</a:t>
            </a:r>
          </a:p>
          <a:p>
            <a:r>
              <a:rPr lang="tr-TR" sz="2000" i="1" dirty="0">
                <a:solidFill>
                  <a:srgbClr val="00B050"/>
                </a:solidFill>
                <a:latin typeface="Times New Roman" panose="02020603050405020304" pitchFamily="18" charset="0"/>
                <a:cs typeface="Times New Roman" panose="02020603050405020304" pitchFamily="18" charset="0"/>
              </a:rPr>
              <a:t>Büyük Mükellefler Vergi Dairesi Başkanlığı'na kayıtlı mükelleflerin bir hesap dönemi içinde ilişkili kişilerle yaptıkları </a:t>
            </a:r>
            <a:r>
              <a:rPr lang="tr-TR" sz="2000" b="1" u="sng" dirty="0">
                <a:latin typeface="Times New Roman" panose="02020603050405020304" pitchFamily="18" charset="0"/>
                <a:cs typeface="Times New Roman" panose="02020603050405020304" pitchFamily="18" charset="0"/>
              </a:rPr>
              <a:t>yurt içi ve yurt dışı</a:t>
            </a:r>
            <a:r>
              <a:rPr lang="tr-TR" sz="2000" b="1" i="1" dirty="0">
                <a:solidFill>
                  <a:srgbClr val="00B050"/>
                </a:solidFill>
                <a:latin typeface="Times New Roman" panose="02020603050405020304" pitchFamily="18" charset="0"/>
                <a:cs typeface="Times New Roman" panose="02020603050405020304" pitchFamily="18" charset="0"/>
              </a:rPr>
              <a:t> </a:t>
            </a:r>
            <a:r>
              <a:rPr lang="tr-TR" sz="2000" i="1" dirty="0">
                <a:solidFill>
                  <a:srgbClr val="00B050"/>
                </a:solidFill>
                <a:latin typeface="Times New Roman" panose="02020603050405020304" pitchFamily="18" charset="0"/>
                <a:cs typeface="Times New Roman" panose="02020603050405020304" pitchFamily="18" charset="0"/>
              </a:rPr>
              <a:t>işlemleri, </a:t>
            </a:r>
          </a:p>
          <a:p>
            <a:r>
              <a:rPr lang="tr-TR" sz="2000" i="1" dirty="0">
                <a:solidFill>
                  <a:srgbClr val="00B050"/>
                </a:solidFill>
                <a:latin typeface="Times New Roman" panose="02020603050405020304" pitchFamily="18" charset="0"/>
                <a:cs typeface="Times New Roman" panose="02020603050405020304" pitchFamily="18" charset="0"/>
              </a:rPr>
              <a:t>Serbest bölgelerde faaliyette bulunan kurumlar vergisi mükelleflerinin bir hesap dönemi içinde ilişkili kişilerle yaptıkları </a:t>
            </a:r>
            <a:r>
              <a:rPr lang="tr-TR" sz="2000" b="1" u="sng" dirty="0">
                <a:latin typeface="Times New Roman" panose="02020603050405020304" pitchFamily="18" charset="0"/>
                <a:cs typeface="Times New Roman" panose="02020603050405020304" pitchFamily="18" charset="0"/>
              </a:rPr>
              <a:t>yurt içi </a:t>
            </a:r>
            <a:r>
              <a:rPr lang="tr-TR" sz="2000" i="1" dirty="0">
                <a:solidFill>
                  <a:srgbClr val="00B050"/>
                </a:solidFill>
                <a:latin typeface="Times New Roman" panose="02020603050405020304" pitchFamily="18" charset="0"/>
                <a:cs typeface="Times New Roman" panose="02020603050405020304" pitchFamily="18" charset="0"/>
              </a:rPr>
              <a:t>işlemleri, </a:t>
            </a:r>
          </a:p>
          <a:p>
            <a:r>
              <a:rPr lang="tr-TR" sz="2000" i="1" dirty="0">
                <a:solidFill>
                  <a:srgbClr val="00B050"/>
                </a:solidFill>
                <a:latin typeface="Times New Roman" panose="02020603050405020304" pitchFamily="18" charset="0"/>
                <a:cs typeface="Times New Roman" panose="02020603050405020304" pitchFamily="18" charset="0"/>
              </a:rPr>
              <a:t>Diğer kurumlar vergisi mükelleflerinin bir hesap dönemi içinde ilişkili kişilerle yaptıkları </a:t>
            </a:r>
            <a:r>
              <a:rPr lang="tr-TR" sz="2000" b="1" u="sng" dirty="0">
                <a:latin typeface="Times New Roman" panose="02020603050405020304" pitchFamily="18" charset="0"/>
                <a:cs typeface="Times New Roman" panose="02020603050405020304" pitchFamily="18" charset="0"/>
              </a:rPr>
              <a:t>YURT DIŞI </a:t>
            </a:r>
            <a:r>
              <a:rPr lang="tr-TR" sz="2000" i="1" dirty="0">
                <a:solidFill>
                  <a:srgbClr val="00B050"/>
                </a:solidFill>
                <a:latin typeface="Times New Roman" panose="02020603050405020304" pitchFamily="18" charset="0"/>
                <a:cs typeface="Times New Roman" panose="02020603050405020304" pitchFamily="18" charset="0"/>
              </a:rPr>
              <a:t>işlemleri, için </a:t>
            </a:r>
            <a:r>
              <a:rPr lang="tr-TR" sz="2000" b="1" u="sng" dirty="0">
                <a:latin typeface="Times New Roman" panose="02020603050405020304" pitchFamily="18" charset="0"/>
                <a:cs typeface="Times New Roman" panose="02020603050405020304" pitchFamily="18" charset="0"/>
              </a:rPr>
              <a:t>Yıllık Transfer Fiyatlandırması Raporu hazırlamaları gerekmektedir.</a:t>
            </a:r>
          </a:p>
        </p:txBody>
      </p:sp>
    </p:spTree>
    <p:extLst>
      <p:ext uri="{BB962C8B-B14F-4D97-AF65-F5344CB8AC3E}">
        <p14:creationId xmlns:p14="http://schemas.microsoft.com/office/powerpoint/2010/main" val="687695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888F5ACA-A77B-6A94-530B-7EAF307045EE}"/>
              </a:ext>
            </a:extLst>
          </p:cNvPr>
          <p:cNvSpPr txBox="1">
            <a:spLocks/>
          </p:cNvSpPr>
          <p:nvPr/>
        </p:nvSpPr>
        <p:spPr>
          <a:xfrm>
            <a:off x="457200" y="966565"/>
            <a:ext cx="11380304" cy="5513747"/>
          </a:xfrm>
          <a:prstGeom prst="rect">
            <a:avLst/>
          </a:prstGeom>
          <a:solidFill>
            <a:schemeClr val="tx2">
              <a:lumMod val="10000"/>
              <a:lumOff val="9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	TFYÖKD Düzeltme İşlemleri</a:t>
            </a:r>
          </a:p>
          <a:p>
            <a:pPr marL="0" indent="0" algn="just">
              <a:buFont typeface="Arial" panose="020B0604020202020204" pitchFamily="34" charset="0"/>
              <a:buNone/>
            </a:pPr>
            <a:r>
              <a:rPr lang="tr-TR" sz="2000" i="1" dirty="0">
                <a:latin typeface="Times New Roman" panose="02020603050405020304" pitchFamily="18" charset="0"/>
                <a:cs typeface="Times New Roman" panose="02020603050405020304" pitchFamily="18" charset="0"/>
              </a:rPr>
              <a:t>‘6. ‘Tamamen veya kısmen transfer fiyatlandırması yoluyla </a:t>
            </a:r>
            <a:r>
              <a:rPr lang="tr-TR" sz="2000" b="1" i="1" u="sng" dirty="0">
                <a:latin typeface="Times New Roman" panose="02020603050405020304" pitchFamily="18" charset="0"/>
                <a:cs typeface="Times New Roman" panose="02020603050405020304" pitchFamily="18" charset="0"/>
              </a:rPr>
              <a:t>örtülü olarak dağıtılan </a:t>
            </a:r>
            <a:r>
              <a:rPr lang="tr-TR" sz="2000" i="1" dirty="0">
                <a:latin typeface="Times New Roman" panose="02020603050405020304" pitchFamily="18" charset="0"/>
                <a:cs typeface="Times New Roman" panose="02020603050405020304" pitchFamily="18" charset="0"/>
              </a:rPr>
              <a:t>kazanç, Gelir ve Kurumlar Vergisi kanunlarının uygulamasında, bu maddedeki şartların gerçekleştiği </a:t>
            </a:r>
            <a:r>
              <a:rPr lang="tr-TR" sz="2000" b="1" i="1" dirty="0">
                <a:highlight>
                  <a:srgbClr val="00FFFF"/>
                </a:highlight>
                <a:latin typeface="Times New Roman" panose="02020603050405020304" pitchFamily="18" charset="0"/>
                <a:cs typeface="Times New Roman" panose="02020603050405020304" pitchFamily="18" charset="0"/>
              </a:rPr>
              <a:t>hesap döneminin son günü itibarıyla </a:t>
            </a:r>
            <a:r>
              <a:rPr lang="tr-TR" sz="2000" b="1" i="1" u="sng" dirty="0">
                <a:highlight>
                  <a:srgbClr val="FFFF00"/>
                </a:highlight>
                <a:latin typeface="Times New Roman" panose="02020603050405020304" pitchFamily="18" charset="0"/>
                <a:cs typeface="Times New Roman" panose="02020603050405020304" pitchFamily="18" charset="0"/>
              </a:rPr>
              <a:t>DAĞITILMIŞ</a:t>
            </a:r>
            <a:r>
              <a:rPr lang="tr-TR" sz="2000" i="1" u="sng" dirty="0">
                <a:highlight>
                  <a:srgbClr val="FFFF00"/>
                </a:highlight>
                <a:latin typeface="Times New Roman" panose="02020603050405020304" pitchFamily="18" charset="0"/>
                <a:cs typeface="Times New Roman" panose="02020603050405020304" pitchFamily="18" charset="0"/>
              </a:rPr>
              <a:t> </a:t>
            </a:r>
            <a:r>
              <a:rPr lang="tr-TR" sz="2000" b="1" i="1" u="sng" dirty="0">
                <a:highlight>
                  <a:srgbClr val="FFFF00"/>
                </a:highlight>
                <a:latin typeface="Times New Roman" panose="02020603050405020304" pitchFamily="18" charset="0"/>
                <a:cs typeface="Times New Roman" panose="02020603050405020304" pitchFamily="18" charset="0"/>
              </a:rPr>
              <a:t>KÂR PAYI </a:t>
            </a:r>
            <a:r>
              <a:rPr lang="tr-TR" sz="2000" i="1" dirty="0">
                <a:latin typeface="Times New Roman" panose="02020603050405020304" pitchFamily="18" charset="0"/>
                <a:cs typeface="Times New Roman" panose="02020603050405020304" pitchFamily="18" charset="0"/>
              </a:rPr>
              <a:t>veya dar mükellefler için ana merkeze aktarılan tutar sayılır. Daha önce yapılan vergilendirme işlemleri, taraf olan mükellefler nezdinde buna göre düzeltilir. </a:t>
            </a:r>
            <a:r>
              <a:rPr lang="tr-TR" sz="2000" b="1" i="1" u="sng" dirty="0">
                <a:highlight>
                  <a:srgbClr val="FFFF00"/>
                </a:highlight>
                <a:latin typeface="Times New Roman" panose="02020603050405020304" pitchFamily="18" charset="0"/>
                <a:cs typeface="Times New Roman" panose="02020603050405020304" pitchFamily="18" charset="0"/>
              </a:rPr>
              <a:t>Şu kadar ki, bu DÜZELTMENİN yapılması İÇİN ÖRTÜLÜ KAZANÇ DAĞITAN KURUM ADINA TARH EDİLEN VERGİLERİN KESİNLEŞMİŞ VE ÖDENMİŞ OLMASI ŞARTTIR.’’ </a:t>
            </a:r>
            <a:r>
              <a:rPr lang="tr-TR" sz="2000" b="1" u="sng" dirty="0">
                <a:highlight>
                  <a:srgbClr val="C0C0C0"/>
                </a:highlight>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1. Örtülü Kazanç </a:t>
            </a:r>
            <a:r>
              <a:rPr lang="tr-TR" sz="2000" b="1" dirty="0">
                <a:highlight>
                  <a:srgbClr val="FFFF00"/>
                </a:highlight>
                <a:latin typeface="Times New Roman" panose="02020603050405020304" pitchFamily="18" charset="0"/>
                <a:cs typeface="Times New Roman" panose="02020603050405020304" pitchFamily="18" charset="0"/>
              </a:rPr>
              <a:t>Dağıtılan</a:t>
            </a:r>
            <a:r>
              <a:rPr lang="tr-TR" sz="2000" b="1" dirty="0">
                <a:latin typeface="Times New Roman" panose="02020603050405020304" pitchFamily="18" charset="0"/>
                <a:cs typeface="Times New Roman" panose="02020603050405020304" pitchFamily="18" charset="0"/>
              </a:rPr>
              <a:t> Kişinin Tam Mükellef </a:t>
            </a:r>
            <a:r>
              <a:rPr lang="tr-TR" sz="2000" b="1" u="sng" dirty="0">
                <a:highlight>
                  <a:srgbClr val="FFFF00"/>
                </a:highlight>
                <a:latin typeface="Times New Roman" panose="02020603050405020304" pitchFamily="18" charset="0"/>
                <a:cs typeface="Times New Roman" panose="02020603050405020304" pitchFamily="18" charset="0"/>
              </a:rPr>
              <a:t>KURUM </a:t>
            </a:r>
            <a:r>
              <a:rPr lang="tr-TR" sz="2000" b="1" dirty="0">
                <a:latin typeface="Times New Roman" panose="02020603050405020304" pitchFamily="18" charset="0"/>
                <a:cs typeface="Times New Roman" panose="02020603050405020304" pitchFamily="18" charset="0"/>
              </a:rPr>
              <a:t>Olması </a:t>
            </a:r>
            <a:r>
              <a:rPr lang="tr-TR" sz="2000" b="1" u="sng" dirty="0">
                <a:highlight>
                  <a:srgbClr val="FFFF00"/>
                </a:highlight>
                <a:latin typeface="Times New Roman" panose="02020603050405020304" pitchFamily="18" charset="0"/>
                <a:cs typeface="Times New Roman" panose="02020603050405020304" pitchFamily="18" charset="0"/>
              </a:rPr>
              <a:t>(5/1-a)</a:t>
            </a:r>
          </a:p>
          <a:p>
            <a:pPr marL="0" indent="0" algn="just">
              <a:buFont typeface="Arial" panose="020B0604020202020204" pitchFamily="34" charset="0"/>
              <a:buNone/>
            </a:pPr>
            <a:r>
              <a:rPr lang="tr-TR" sz="2000" b="1" u="sng" dirty="0">
                <a:highlight>
                  <a:srgbClr val="00FFFF"/>
                </a:highlight>
                <a:latin typeface="Times New Roman" panose="02020603050405020304" pitchFamily="18" charset="0"/>
                <a:cs typeface="Times New Roman" panose="02020603050405020304" pitchFamily="18" charset="0"/>
              </a:rPr>
              <a:t>Kazanç tutarı kâr payı geliri olarak dikkate alınacak olup, şartların varlığı halinde iştirak kazançları istisnasından yararlanılacak ve düzeltme işlemi gerçekleşecektir.</a:t>
            </a:r>
          </a:p>
          <a:p>
            <a:pPr marL="0" indent="0" algn="just">
              <a:buFont typeface="Arial" panose="020B0604020202020204" pitchFamily="34" charset="0"/>
              <a:buNone/>
            </a:pPr>
            <a:endParaRPr lang="tr-TR" sz="20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2. Örtülü Kazanç Dağıtılan Kişinin Dar Mükellef Kurum, </a:t>
            </a:r>
            <a:r>
              <a:rPr lang="tr-TR" sz="2000" b="1" i="1" u="sng" dirty="0">
                <a:highlight>
                  <a:srgbClr val="00FFFF"/>
                </a:highlight>
                <a:latin typeface="Times New Roman" panose="02020603050405020304" pitchFamily="18" charset="0"/>
                <a:cs typeface="Times New Roman" panose="02020603050405020304" pitchFamily="18" charset="0"/>
              </a:rPr>
              <a:t>Gerçek Kişi, </a:t>
            </a:r>
            <a:r>
              <a:rPr lang="tr-TR" sz="2000" b="1" dirty="0">
                <a:latin typeface="Times New Roman" panose="02020603050405020304" pitchFamily="18" charset="0"/>
                <a:cs typeface="Times New Roman" panose="02020603050405020304" pitchFamily="18" charset="0"/>
              </a:rPr>
              <a:t>Vergiye Tabi Olmayan veya Vergiden Muaf Olan Herhangi Bir Kişi Olması (KVK 15,30, GVK 94. </a:t>
            </a:r>
            <a:r>
              <a:rPr lang="tr-TR" sz="2000" b="1" dirty="0" err="1">
                <a:latin typeface="Times New Roman" panose="02020603050405020304" pitchFamily="18" charset="0"/>
                <a:cs typeface="Times New Roman" panose="02020603050405020304" pitchFamily="18" charset="0"/>
              </a:rPr>
              <a:t>md.</a:t>
            </a:r>
            <a:r>
              <a:rPr lang="tr-TR" sz="2000" b="1" dirty="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Dağıtılmış kâr payı olarak kabul edilecektir. </a:t>
            </a:r>
            <a:r>
              <a:rPr lang="tr-TR" sz="2000" b="1" u="sng" dirty="0">
                <a:highlight>
                  <a:srgbClr val="00FFFF"/>
                </a:highlight>
                <a:latin typeface="Times New Roman" panose="02020603050405020304" pitchFamily="18" charset="0"/>
                <a:cs typeface="Times New Roman" panose="02020603050405020304" pitchFamily="18" charset="0"/>
              </a:rPr>
              <a:t>Bu </a:t>
            </a:r>
            <a:r>
              <a:rPr lang="tr-TR" sz="2000" b="1" u="sng" dirty="0">
                <a:highlight>
                  <a:srgbClr val="FFFF00"/>
                </a:highlight>
                <a:latin typeface="Times New Roman" panose="02020603050405020304" pitchFamily="18" charset="0"/>
                <a:cs typeface="Times New Roman" panose="02020603050405020304" pitchFamily="18" charset="0"/>
              </a:rPr>
              <a:t>şekilde dağıtılmış kâr payı </a:t>
            </a:r>
            <a:r>
              <a:rPr lang="tr-TR" sz="2000" b="1" u="sng" dirty="0">
                <a:highlight>
                  <a:srgbClr val="00FFFF"/>
                </a:highlight>
                <a:latin typeface="Times New Roman" panose="02020603050405020304" pitchFamily="18" charset="0"/>
                <a:cs typeface="Times New Roman" panose="02020603050405020304" pitchFamily="18" charset="0"/>
              </a:rPr>
              <a:t>NET KÂR PAYI TUTARI </a:t>
            </a:r>
            <a:r>
              <a:rPr lang="tr-TR" sz="2000" b="1" u="sng" dirty="0">
                <a:highlight>
                  <a:srgbClr val="FFFF00"/>
                </a:highlight>
                <a:latin typeface="Times New Roman" panose="02020603050405020304" pitchFamily="18" charset="0"/>
                <a:cs typeface="Times New Roman" panose="02020603050405020304" pitchFamily="18" charset="0"/>
              </a:rPr>
              <a:t>olarak kabul edilecek ve brüte tamamlanması sonucu bulunan tutar üzerinden vergi kesintisine tabi tutulacaktır.</a:t>
            </a:r>
          </a:p>
        </p:txBody>
      </p:sp>
      <p:sp>
        <p:nvSpPr>
          <p:cNvPr id="3" name="Slayt Numarası Yer Tutucusu 3">
            <a:extLst>
              <a:ext uri="{FF2B5EF4-FFF2-40B4-BE49-F238E27FC236}">
                <a16:creationId xmlns:a16="http://schemas.microsoft.com/office/drawing/2014/main" id="{BCE1F3A9-A562-A49F-BD3A-9B6496A36698}"/>
              </a:ext>
            </a:extLst>
          </p:cNvPr>
          <p:cNvSpPr>
            <a:spLocks noGrp="1"/>
          </p:cNvSpPr>
          <p:nvPr>
            <p:ph type="sldNum" sz="quarter" idx="12"/>
          </p:nvPr>
        </p:nvSpPr>
        <p:spPr>
          <a:xfrm>
            <a:off x="6553199" y="6356350"/>
            <a:ext cx="2911179" cy="365125"/>
          </a:xfrm>
        </p:spPr>
        <p:txBody>
          <a:bodyPr/>
          <a:lstStyle/>
          <a:p>
            <a:fld id="{E1080B20-D45B-492D-86E8-780F5FEE2AC0}" type="slidenum">
              <a:rPr lang="tr-TR" altLang="tr-TR" smtClean="0"/>
              <a:pPr/>
              <a:t>179</a:t>
            </a:fld>
            <a:endParaRPr lang="tr-TR" altLang="tr-TR"/>
          </a:p>
        </p:txBody>
      </p:sp>
      <p:sp>
        <p:nvSpPr>
          <p:cNvPr id="4" name="1 Başlık">
            <a:extLst>
              <a:ext uri="{FF2B5EF4-FFF2-40B4-BE49-F238E27FC236}">
                <a16:creationId xmlns:a16="http://schemas.microsoft.com/office/drawing/2014/main" id="{9FEDAD97-F47E-3C5F-5934-684BA51A830B}"/>
              </a:ext>
            </a:extLst>
          </p:cNvPr>
          <p:cNvSpPr txBox="1">
            <a:spLocks/>
          </p:cNvSpPr>
          <p:nvPr/>
        </p:nvSpPr>
        <p:spPr bwMode="auto">
          <a:xfrm>
            <a:off x="457199" y="188641"/>
            <a:ext cx="11380303" cy="536762"/>
          </a:xfrm>
          <a:prstGeom prst="rect">
            <a:avLst/>
          </a:prstGeom>
          <a:solidFill>
            <a:schemeClr val="accent2">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Transfer Fiyatlandırması Yoluyla Örtülü Kazanç Dağıtımı (TFYÖKD)</a:t>
            </a:r>
          </a:p>
        </p:txBody>
      </p:sp>
      <p:sp>
        <p:nvSpPr>
          <p:cNvPr id="6" name="Dikdörtgen 5">
            <a:extLst>
              <a:ext uri="{FF2B5EF4-FFF2-40B4-BE49-F238E27FC236}">
                <a16:creationId xmlns:a16="http://schemas.microsoft.com/office/drawing/2014/main" id="{7F2021FD-7575-15CC-B29F-B55572421F20}"/>
              </a:ext>
            </a:extLst>
          </p:cNvPr>
          <p:cNvSpPr/>
          <p:nvPr/>
        </p:nvSpPr>
        <p:spPr>
          <a:xfrm>
            <a:off x="9189384" y="3140953"/>
            <a:ext cx="1673524" cy="327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Faizi alan</a:t>
            </a:r>
          </a:p>
        </p:txBody>
      </p:sp>
    </p:spTree>
    <p:extLst>
      <p:ext uri="{BB962C8B-B14F-4D97-AF65-F5344CB8AC3E}">
        <p14:creationId xmlns:p14="http://schemas.microsoft.com/office/powerpoint/2010/main" val="142473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B734AE-35A2-5BCD-C45B-5BEFBEFEFD0A}"/>
              </a:ext>
            </a:extLst>
          </p:cNvPr>
          <p:cNvSpPr>
            <a:spLocks noGrp="1"/>
          </p:cNvSpPr>
          <p:nvPr/>
        </p:nvSpPr>
        <p:spPr bwMode="auto">
          <a:xfrm>
            <a:off x="445273" y="570706"/>
            <a:ext cx="11362414" cy="547911"/>
          </a:xfrm>
          <a:prstGeom prst="rect">
            <a:avLst/>
          </a:prstGeom>
          <a:solidFill>
            <a:schemeClr val="bg2"/>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600" b="1" dirty="0">
                <a:latin typeface="Times New Roman" panose="02020603050405020304" pitchFamily="18" charset="0"/>
                <a:cs typeface="Times New Roman" panose="02020603050405020304" pitchFamily="18" charset="0"/>
              </a:rPr>
              <a:t>Kontrol Edilen Yabancı Kurum Kazancı (KVK Md.7</a:t>
            </a:r>
            <a:r>
              <a:rPr lang="tr-TR" sz="2800" b="1" dirty="0">
                <a:latin typeface="Times New Roman" panose="02020603050405020304" pitchFamily="18" charset="0"/>
                <a:cs typeface="Times New Roman" panose="02020603050405020304" pitchFamily="18" charset="0"/>
              </a:rPr>
              <a:t>)</a:t>
            </a:r>
          </a:p>
        </p:txBody>
      </p:sp>
      <p:sp>
        <p:nvSpPr>
          <p:cNvPr id="3" name="İçerik Yer Tutucusu 2">
            <a:extLst>
              <a:ext uri="{FF2B5EF4-FFF2-40B4-BE49-F238E27FC236}">
                <a16:creationId xmlns:a16="http://schemas.microsoft.com/office/drawing/2014/main" id="{249C16D5-90FA-F123-8F9E-623BE2726364}"/>
              </a:ext>
            </a:extLst>
          </p:cNvPr>
          <p:cNvSpPr>
            <a:spLocks noGrp="1"/>
          </p:cNvSpPr>
          <p:nvPr/>
        </p:nvSpPr>
        <p:spPr bwMode="auto">
          <a:xfrm>
            <a:off x="445273" y="1440611"/>
            <a:ext cx="11362414" cy="4846683"/>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a:latin typeface="Times New Roman" panose="02020603050405020304" pitchFamily="18" charset="0"/>
                <a:cs typeface="Times New Roman" panose="02020603050405020304" pitchFamily="18" charset="0"/>
              </a:rPr>
              <a:t>	</a:t>
            </a:r>
            <a:r>
              <a:rPr lang="tr-TR" sz="2400" b="1" u="sng" dirty="0">
                <a:solidFill>
                  <a:srgbClr val="FF0000"/>
                </a:solidFill>
                <a:latin typeface="Times New Roman" panose="02020603050405020304" pitchFamily="18" charset="0"/>
                <a:cs typeface="Times New Roman" panose="02020603050405020304" pitchFamily="18" charset="0"/>
              </a:rPr>
              <a:t>Tam mükellef gerçek kişi </a:t>
            </a:r>
            <a:r>
              <a:rPr lang="tr-TR" sz="2400" b="1" u="sng" dirty="0">
                <a:latin typeface="Times New Roman" panose="02020603050405020304" pitchFamily="18" charset="0"/>
                <a:cs typeface="Times New Roman" panose="02020603050405020304" pitchFamily="18" charset="0"/>
              </a:rPr>
              <a:t>ve </a:t>
            </a:r>
            <a:r>
              <a:rPr lang="tr-TR" sz="2400" b="1" u="sng" dirty="0">
                <a:solidFill>
                  <a:srgbClr val="FF0000"/>
                </a:solidFill>
                <a:latin typeface="Times New Roman" panose="02020603050405020304" pitchFamily="18" charset="0"/>
                <a:cs typeface="Times New Roman" panose="02020603050405020304" pitchFamily="18" charset="0"/>
              </a:rPr>
              <a:t>kurumların</a:t>
            </a:r>
            <a:r>
              <a:rPr lang="tr-TR" sz="2400" b="1" u="sng" dirty="0">
                <a:latin typeface="Times New Roman" panose="02020603050405020304" pitchFamily="18" charset="0"/>
                <a:cs typeface="Times New Roman" panose="02020603050405020304" pitchFamily="18" charset="0"/>
              </a:rPr>
              <a:t> </a:t>
            </a:r>
            <a:r>
              <a:rPr lang="tr-TR" sz="2400" dirty="0">
                <a:highlight>
                  <a:srgbClr val="00FFFF"/>
                </a:highlight>
                <a:latin typeface="Times New Roman" panose="02020603050405020304" pitchFamily="18" charset="0"/>
                <a:cs typeface="Times New Roman" panose="02020603050405020304" pitchFamily="18" charset="0"/>
              </a:rPr>
              <a:t>doğrudan</a:t>
            </a:r>
            <a:r>
              <a:rPr lang="tr-TR" sz="2400" dirty="0">
                <a:highlight>
                  <a:srgbClr val="FFFF00"/>
                </a:highlight>
                <a:latin typeface="Times New Roman" panose="02020603050405020304" pitchFamily="18" charset="0"/>
                <a:cs typeface="Times New Roman" panose="02020603050405020304" pitchFamily="18" charset="0"/>
              </a:rPr>
              <a:t> veya </a:t>
            </a:r>
            <a:r>
              <a:rPr lang="tr-TR" sz="2400" dirty="0">
                <a:highlight>
                  <a:srgbClr val="00FFFF"/>
                </a:highlight>
                <a:latin typeface="Times New Roman" panose="02020603050405020304" pitchFamily="18" charset="0"/>
                <a:cs typeface="Times New Roman" panose="02020603050405020304" pitchFamily="18" charset="0"/>
              </a:rPr>
              <a:t>dolaylı </a:t>
            </a:r>
            <a:r>
              <a:rPr lang="tr-TR" sz="2400" dirty="0">
                <a:latin typeface="Times New Roman" panose="02020603050405020304" pitchFamily="18" charset="0"/>
                <a:cs typeface="Times New Roman" panose="02020603050405020304" pitchFamily="18" charset="0"/>
              </a:rPr>
              <a:t>olarak ayrı ayrı ya da birlikte </a:t>
            </a:r>
            <a:r>
              <a:rPr lang="tr-TR" sz="2400" b="1" u="sng" dirty="0">
                <a:highlight>
                  <a:srgbClr val="00FFFF"/>
                </a:highlight>
                <a:latin typeface="Times New Roman" panose="02020603050405020304" pitchFamily="18" charset="0"/>
                <a:cs typeface="Times New Roman" panose="02020603050405020304" pitchFamily="18" charset="0"/>
              </a:rPr>
              <a:t>Sermayesinin</a:t>
            </a:r>
            <a:r>
              <a:rPr lang="tr-TR" sz="2400" b="1" u="sng" dirty="0">
                <a:latin typeface="Times New Roman" panose="02020603050405020304" pitchFamily="18" charset="0"/>
                <a:cs typeface="Times New Roman" panose="02020603050405020304" pitchFamily="18" charset="0"/>
              </a:rPr>
              <a:t>,</a:t>
            </a:r>
            <a:r>
              <a:rPr lang="tr-TR" sz="2400" u="sng" dirty="0">
                <a:latin typeface="Times New Roman" panose="02020603050405020304" pitchFamily="18" charset="0"/>
                <a:cs typeface="Times New Roman" panose="02020603050405020304" pitchFamily="18" charset="0"/>
              </a:rPr>
              <a:t> </a:t>
            </a:r>
            <a:r>
              <a:rPr lang="tr-TR" sz="2400" b="1" u="sng" dirty="0">
                <a:highlight>
                  <a:srgbClr val="00FFFF"/>
                </a:highlight>
                <a:latin typeface="Times New Roman" panose="02020603050405020304" pitchFamily="18" charset="0"/>
                <a:cs typeface="Times New Roman" panose="02020603050405020304" pitchFamily="18" charset="0"/>
              </a:rPr>
              <a:t>Kâr Payının </a:t>
            </a:r>
            <a:r>
              <a:rPr lang="tr-TR" sz="2400" u="sng" dirty="0">
                <a:latin typeface="Times New Roman" panose="02020603050405020304" pitchFamily="18" charset="0"/>
                <a:cs typeface="Times New Roman" panose="02020603050405020304" pitchFamily="18" charset="0"/>
              </a:rPr>
              <a:t>veya </a:t>
            </a:r>
            <a:r>
              <a:rPr lang="tr-TR" sz="2400" b="1" u="sng" dirty="0">
                <a:highlight>
                  <a:srgbClr val="00FFFF"/>
                </a:highlight>
                <a:latin typeface="Times New Roman" panose="02020603050405020304" pitchFamily="18" charset="0"/>
                <a:cs typeface="Times New Roman" panose="02020603050405020304" pitchFamily="18" charset="0"/>
              </a:rPr>
              <a:t>Oy Kullanma Hakkının </a:t>
            </a:r>
            <a:r>
              <a:rPr lang="tr-TR" sz="2400" b="1" u="sng" dirty="0">
                <a:solidFill>
                  <a:srgbClr val="FF0000"/>
                </a:solidFill>
                <a:highlight>
                  <a:srgbClr val="00FFFF"/>
                </a:highlight>
                <a:latin typeface="Times New Roman" panose="02020603050405020304" pitchFamily="18" charset="0"/>
                <a:cs typeface="Times New Roman" panose="02020603050405020304" pitchFamily="18" charset="0"/>
              </a:rPr>
              <a:t>EN AZ </a:t>
            </a:r>
            <a:r>
              <a:rPr lang="tr-TR" sz="2400" b="1" u="sng" dirty="0">
                <a:highlight>
                  <a:srgbClr val="00FFFF"/>
                </a:highlight>
                <a:latin typeface="Times New Roman" panose="02020603050405020304" pitchFamily="18" charset="0"/>
                <a:cs typeface="Times New Roman" panose="02020603050405020304" pitchFamily="18" charset="0"/>
              </a:rPr>
              <a:t>% 50'sine </a:t>
            </a:r>
            <a:r>
              <a:rPr lang="tr-TR" sz="2400" u="sng" dirty="0">
                <a:latin typeface="Times New Roman" panose="02020603050405020304" pitchFamily="18" charset="0"/>
                <a:cs typeface="Times New Roman" panose="02020603050405020304" pitchFamily="18" charset="0"/>
              </a:rPr>
              <a:t>sahip olmak suretiyle kontrol ettikleri </a:t>
            </a:r>
            <a:r>
              <a:rPr lang="tr-TR" sz="2400" b="1" u="sng" dirty="0">
                <a:latin typeface="Times New Roman" panose="02020603050405020304" pitchFamily="18" charset="0"/>
                <a:cs typeface="Times New Roman" panose="02020603050405020304" pitchFamily="18" charset="0"/>
              </a:rPr>
              <a:t>YURT DIŞI İŞTİRAKLERİNİN </a:t>
            </a:r>
            <a:r>
              <a:rPr lang="tr-TR" sz="2400" u="sng" dirty="0">
                <a:latin typeface="Times New Roman" panose="02020603050405020304" pitchFamily="18" charset="0"/>
                <a:cs typeface="Times New Roman" panose="02020603050405020304" pitchFamily="18" charset="0"/>
              </a:rPr>
              <a:t>kurum kazançları, </a:t>
            </a:r>
            <a:r>
              <a:rPr lang="tr-TR" sz="2400" b="1" u="sng" dirty="0">
                <a:latin typeface="Times New Roman" panose="02020603050405020304" pitchFamily="18" charset="0"/>
                <a:cs typeface="Times New Roman" panose="02020603050405020304" pitchFamily="18" charset="0"/>
              </a:rPr>
              <a:t>DAĞITILSIN VEYA DAĞITILMASIN</a:t>
            </a:r>
            <a:r>
              <a:rPr lang="tr-TR" sz="2400" u="sng" dirty="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maddede belirtilen  şartların birlikte gerçekleşmesi halinde</a:t>
            </a:r>
            <a:r>
              <a:rPr lang="tr-TR" sz="2400" dirty="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TÜRKİYE'DE KURUMLAR VERGİSİNE TÂBİDİR:</a:t>
            </a: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Buna göre, yurt dışındaki bir kurumun kontrol edilen yabancı kurum sayılabilmesi için; </a:t>
            </a:r>
          </a:p>
          <a:p>
            <a:pPr lvl="1">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Sermayesinin, kâr payının veya oy kullanma hakkının </a:t>
            </a:r>
            <a:r>
              <a:rPr lang="tr-TR" sz="2400" b="1" dirty="0">
                <a:latin typeface="Times New Roman" panose="02020603050405020304" pitchFamily="18" charset="0"/>
                <a:cs typeface="Times New Roman" panose="02020603050405020304" pitchFamily="18" charset="0"/>
              </a:rPr>
              <a:t>EN AZ %50’SİNİN, </a:t>
            </a:r>
          </a:p>
          <a:p>
            <a:pPr lvl="1">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Doğrudan veya dolaylı olarak, </a:t>
            </a:r>
          </a:p>
          <a:p>
            <a:pPr lvl="1">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Ayrı ayrı ya da birlikte, </a:t>
            </a:r>
          </a:p>
          <a:p>
            <a:pPr marL="457200" lvl="1" indent="0">
              <a:buNone/>
            </a:pPr>
            <a:r>
              <a:rPr lang="tr-TR" sz="2400" dirty="0">
                <a:latin typeface="Times New Roman" panose="02020603050405020304" pitchFamily="18" charset="0"/>
                <a:cs typeface="Times New Roman" panose="02020603050405020304" pitchFamily="18" charset="0"/>
              </a:rPr>
              <a:t>tam mükellef gerçek kişi veya kurumlara ait olması gerekmektedir.</a:t>
            </a:r>
          </a:p>
        </p:txBody>
      </p:sp>
      <p:sp>
        <p:nvSpPr>
          <p:cNvPr id="4" name="Slayt Numarası Yer Tutucusu 4">
            <a:extLst>
              <a:ext uri="{FF2B5EF4-FFF2-40B4-BE49-F238E27FC236}">
                <a16:creationId xmlns:a16="http://schemas.microsoft.com/office/drawing/2014/main" id="{53725D56-073E-B77C-4715-3CAC4FDAFE57}"/>
              </a:ext>
            </a:extLst>
          </p:cNvPr>
          <p:cNvSpPr>
            <a:spLocks noGrp="1"/>
          </p:cNvSpPr>
          <p:nvPr/>
        </p:nvSpPr>
        <p:spPr>
          <a:xfrm>
            <a:off x="8077200" y="6287294"/>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tr-TR" altLang="tr-TR" dirty="0"/>
          </a:p>
        </p:txBody>
      </p:sp>
      <p:sp>
        <p:nvSpPr>
          <p:cNvPr id="5" name="Slayt Numarası Yer Tutucusu 4">
            <a:extLst>
              <a:ext uri="{FF2B5EF4-FFF2-40B4-BE49-F238E27FC236}">
                <a16:creationId xmlns:a16="http://schemas.microsoft.com/office/drawing/2014/main" id="{153F836F-52D7-608C-2048-388CB7546985}"/>
              </a:ext>
            </a:extLst>
          </p:cNvPr>
          <p:cNvSpPr>
            <a:spLocks noGrp="1"/>
          </p:cNvSpPr>
          <p:nvPr>
            <p:ph type="sldNum" sz="quarter" idx="12"/>
          </p:nvPr>
        </p:nvSpPr>
        <p:spPr/>
        <p:txBody>
          <a:bodyPr/>
          <a:lstStyle/>
          <a:p>
            <a:fld id="{2CEB5BB1-9E20-481F-B7EE-B089C484B85F}" type="slidenum">
              <a:rPr lang="tr-TR" smtClean="0"/>
              <a:t>18</a:t>
            </a:fld>
            <a:endParaRPr lang="tr-TR" dirty="0"/>
          </a:p>
        </p:txBody>
      </p:sp>
    </p:spTree>
    <p:extLst>
      <p:ext uri="{BB962C8B-B14F-4D97-AF65-F5344CB8AC3E}">
        <p14:creationId xmlns:p14="http://schemas.microsoft.com/office/powerpoint/2010/main" val="4449487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1D8122-0933-76AC-9630-2894ABA606A8}"/>
              </a:ext>
            </a:extLst>
          </p:cNvPr>
          <p:cNvSpPr txBox="1">
            <a:spLocks/>
          </p:cNvSpPr>
          <p:nvPr/>
        </p:nvSpPr>
        <p:spPr>
          <a:xfrm>
            <a:off x="493723" y="234079"/>
            <a:ext cx="11284190" cy="511955"/>
          </a:xfrm>
          <a:prstGeom prst="rect">
            <a:avLst/>
          </a:prstGeom>
          <a:solidFill>
            <a:schemeClr val="accent1">
              <a:lumMod val="20000"/>
              <a:lumOff val="80000"/>
              <a:alpha val="57000"/>
            </a:schemeClr>
          </a:solidFill>
          <a:ln w="38100">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latin typeface="Times New Roman" panose="02020603050405020304" pitchFamily="18" charset="0"/>
                <a:cs typeface="Times New Roman" panose="02020603050405020304" pitchFamily="18" charset="0"/>
              </a:rPr>
              <a:t>Tam Mükellef Kurumlara Yapılan Ödemelerde Vergi Kesintisi</a:t>
            </a:r>
          </a:p>
        </p:txBody>
      </p:sp>
      <p:sp>
        <p:nvSpPr>
          <p:cNvPr id="3" name="Slayt Numarası Yer Tutucusu 4">
            <a:extLst>
              <a:ext uri="{FF2B5EF4-FFF2-40B4-BE49-F238E27FC236}">
                <a16:creationId xmlns:a16="http://schemas.microsoft.com/office/drawing/2014/main" id="{893C83A7-2B47-F402-4B9C-45E6087ED6F7}"/>
              </a:ext>
            </a:extLst>
          </p:cNvPr>
          <p:cNvSpPr>
            <a:spLocks noGrp="1"/>
          </p:cNvSpPr>
          <p:nvPr>
            <p:ph type="sldNum" sz="quarter" idx="12"/>
          </p:nvPr>
        </p:nvSpPr>
        <p:spPr>
          <a:xfrm>
            <a:off x="6553199" y="6356350"/>
            <a:ext cx="2909163" cy="365125"/>
          </a:xfrm>
        </p:spPr>
        <p:txBody>
          <a:bodyPr/>
          <a:lstStyle/>
          <a:p>
            <a:fld id="{E1080B20-D45B-492D-86E8-780F5FEE2AC0}" type="slidenum">
              <a:rPr lang="tr-TR" altLang="tr-TR" smtClean="0"/>
              <a:pPr/>
              <a:t>180</a:t>
            </a:fld>
            <a:endParaRPr lang="tr-TR" altLang="tr-TR"/>
          </a:p>
        </p:txBody>
      </p:sp>
      <p:sp>
        <p:nvSpPr>
          <p:cNvPr id="4" name="Dikdörtgen 3">
            <a:extLst>
              <a:ext uri="{FF2B5EF4-FFF2-40B4-BE49-F238E27FC236}">
                <a16:creationId xmlns:a16="http://schemas.microsoft.com/office/drawing/2014/main" id="{01F2B750-550C-F2BA-103B-50F4A803CE76}"/>
              </a:ext>
            </a:extLst>
          </p:cNvPr>
          <p:cNvSpPr/>
          <p:nvPr/>
        </p:nvSpPr>
        <p:spPr>
          <a:xfrm>
            <a:off x="485472" y="4784586"/>
            <a:ext cx="4466465" cy="1754326"/>
          </a:xfrm>
          <a:prstGeom prst="rect">
            <a:avLst/>
          </a:prstGeom>
          <a:solidFill>
            <a:schemeClr val="accent1">
              <a:lumMod val="20000"/>
              <a:lumOff val="80000"/>
            </a:schemeClr>
          </a:solidFill>
        </p:spPr>
        <p:txBody>
          <a:bodyPr wrap="square">
            <a:spAutoFit/>
          </a:bodyPr>
          <a:lstStyle/>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Kamu idare ve kuruluşları</a:t>
            </a:r>
            <a:r>
              <a:rPr lang="tr-TR" dirty="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 İktisadi kamu kuruluşları,</a:t>
            </a:r>
          </a:p>
          <a:p>
            <a:r>
              <a:rPr lang="tr-TR" dirty="0">
                <a:latin typeface="Times New Roman" panose="02020603050405020304" pitchFamily="18" charset="0"/>
                <a:cs typeface="Times New Roman" panose="02020603050405020304" pitchFamily="18" charset="0"/>
              </a:rPr>
              <a:t>- Sair kurumlar,</a:t>
            </a:r>
          </a:p>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Ticaret şirketleri</a:t>
            </a:r>
            <a:r>
              <a:rPr lang="tr-TR" dirty="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 İş </a:t>
            </a:r>
            <a:r>
              <a:rPr lang="tr-TR" b="1" i="1" u="sng" dirty="0">
                <a:latin typeface="Times New Roman" panose="02020603050405020304" pitchFamily="18" charset="0"/>
                <a:cs typeface="Times New Roman" panose="02020603050405020304" pitchFamily="18" charset="0"/>
              </a:rPr>
              <a:t>ortaklıkları,</a:t>
            </a:r>
          </a:p>
          <a:p>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Dernek veya vakıflar</a:t>
            </a:r>
            <a:r>
              <a:rPr lang="tr-TR" dirty="0">
                <a:latin typeface="Times New Roman" panose="02020603050405020304" pitchFamily="18" charset="0"/>
                <a:cs typeface="Times New Roman" panose="02020603050405020304" pitchFamily="18" charset="0"/>
              </a:rPr>
              <a:t>,</a:t>
            </a:r>
          </a:p>
        </p:txBody>
      </p:sp>
      <p:sp>
        <p:nvSpPr>
          <p:cNvPr id="5" name="Dikdörtgen 4">
            <a:extLst>
              <a:ext uri="{FF2B5EF4-FFF2-40B4-BE49-F238E27FC236}">
                <a16:creationId xmlns:a16="http://schemas.microsoft.com/office/drawing/2014/main" id="{AE1E6E24-22BA-4516-23ED-3F1DC2298750}"/>
              </a:ext>
            </a:extLst>
          </p:cNvPr>
          <p:cNvSpPr/>
          <p:nvPr/>
        </p:nvSpPr>
        <p:spPr>
          <a:xfrm>
            <a:off x="5138530" y="4690150"/>
            <a:ext cx="6539728" cy="2031325"/>
          </a:xfrm>
          <a:prstGeom prst="rect">
            <a:avLst/>
          </a:prstGeom>
          <a:solidFill>
            <a:schemeClr val="accent1">
              <a:lumMod val="20000"/>
              <a:lumOff val="80000"/>
            </a:schemeClr>
          </a:solidFill>
        </p:spPr>
        <p:txBody>
          <a:bodyPr wrap="square">
            <a:spAutoFit/>
          </a:bodyPr>
          <a:lstStyle/>
          <a:p>
            <a:r>
              <a:rPr lang="tr-TR" dirty="0"/>
              <a:t>- </a:t>
            </a:r>
            <a:r>
              <a:rPr lang="tr-TR" dirty="0">
                <a:latin typeface="Times New Roman" panose="02020603050405020304" pitchFamily="18" charset="0"/>
                <a:cs typeface="Times New Roman" panose="02020603050405020304" pitchFamily="18" charset="0"/>
              </a:rPr>
              <a:t>Dernek veya vakıfların iktisadi işletmeleri,</a:t>
            </a:r>
          </a:p>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Kooperatifler,</a:t>
            </a:r>
          </a:p>
          <a:p>
            <a:r>
              <a:rPr lang="tr-TR" dirty="0">
                <a:latin typeface="Times New Roman" panose="02020603050405020304" pitchFamily="18" charset="0"/>
                <a:cs typeface="Times New Roman" panose="02020603050405020304" pitchFamily="18" charset="0"/>
              </a:rPr>
              <a:t>- Yatırım fonu yönetenler,</a:t>
            </a:r>
          </a:p>
          <a:p>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Gerçek gelirlerini beyan etmeye mecbur olan </a:t>
            </a:r>
            <a:r>
              <a:rPr lang="tr-TR" b="1" u="sng" dirty="0">
                <a:highlight>
                  <a:srgbClr val="FFFF00"/>
                </a:highlight>
                <a:latin typeface="Times New Roman" panose="02020603050405020304" pitchFamily="18" charset="0"/>
                <a:cs typeface="Times New Roman" panose="02020603050405020304" pitchFamily="18" charset="0"/>
              </a:rPr>
              <a:t>Ticaret ve SERBEST MESLEK ERBABI,</a:t>
            </a:r>
          </a:p>
          <a:p>
            <a:r>
              <a:rPr lang="tr-TR"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Zirai kazançlarını bilanço veya zirai işletme hesabı esasına göre tespit eden çiftçiler.</a:t>
            </a:r>
          </a:p>
        </p:txBody>
      </p:sp>
      <p:graphicFrame>
        <p:nvGraphicFramePr>
          <p:cNvPr id="6" name="4 İçerik Yer Tutucusu">
            <a:extLst>
              <a:ext uri="{FF2B5EF4-FFF2-40B4-BE49-F238E27FC236}">
                <a16:creationId xmlns:a16="http://schemas.microsoft.com/office/drawing/2014/main" id="{944E7FCB-6A49-F907-8E51-47F3B88866D4}"/>
              </a:ext>
            </a:extLst>
          </p:cNvPr>
          <p:cNvGraphicFramePr>
            <a:graphicFrameLocks noGrp="1"/>
          </p:cNvGraphicFramePr>
          <p:nvPr>
            <p:extLst>
              <p:ext uri="{D42A27DB-BD31-4B8C-83A1-F6EECF244321}">
                <p14:modId xmlns:p14="http://schemas.microsoft.com/office/powerpoint/2010/main" val="2681181221"/>
              </p:ext>
            </p:extLst>
          </p:nvPr>
        </p:nvGraphicFramePr>
        <p:xfrm>
          <a:off x="493724" y="4068821"/>
          <a:ext cx="11184534" cy="360363"/>
        </p:xfrm>
        <a:graphic>
          <a:graphicData uri="http://schemas.openxmlformats.org/drawingml/2006/table">
            <a:tbl>
              <a:tblPr/>
              <a:tblGrid>
                <a:gridCol w="11184534">
                  <a:extLst>
                    <a:ext uri="{9D8B030D-6E8A-4147-A177-3AD203B41FA5}">
                      <a16:colId xmlns:a16="http://schemas.microsoft.com/office/drawing/2014/main" val="20000"/>
                    </a:ext>
                  </a:extLst>
                </a:gridCol>
              </a:tblGrid>
              <a:tr h="360363">
                <a:tc>
                  <a:txBody>
                    <a:bodyPr/>
                    <a:lstStyle/>
                    <a:p>
                      <a:pPr marL="85725" indent="0" algn="ctr">
                        <a:lnSpc>
                          <a:spcPct val="100000"/>
                        </a:lnSpc>
                        <a:spcBef>
                          <a:spcPct val="0"/>
                        </a:spcBef>
                        <a:buClrTx/>
                        <a:buSzTx/>
                        <a:buFontTx/>
                        <a:buNone/>
                        <a:defRPr/>
                      </a:pPr>
                      <a:r>
                        <a:rPr lang="fi-FI" sz="2000" b="1" kern="0" dirty="0">
                          <a:solidFill>
                            <a:schemeClr val="tx1"/>
                          </a:solidFill>
                          <a:latin typeface="Times New Roman" panose="02020603050405020304" pitchFamily="18" charset="0"/>
                          <a:ea typeface="+mn-ea"/>
                          <a:cs typeface="Times New Roman" panose="02020603050405020304" pitchFamily="18" charset="0"/>
                        </a:rPr>
                        <a:t>VERGI KES</a:t>
                      </a:r>
                      <a:r>
                        <a:rPr lang="tr-TR" sz="2000" b="1" kern="0" dirty="0">
                          <a:solidFill>
                            <a:schemeClr val="tx1"/>
                          </a:solidFill>
                          <a:latin typeface="Times New Roman" panose="02020603050405020304" pitchFamily="18" charset="0"/>
                          <a:ea typeface="+mn-ea"/>
                          <a:cs typeface="Times New Roman" panose="02020603050405020304" pitchFamily="18" charset="0"/>
                        </a:rPr>
                        <a:t>İ</a:t>
                      </a:r>
                      <a:r>
                        <a:rPr lang="fi-FI" sz="2000" b="1" kern="0" dirty="0">
                          <a:solidFill>
                            <a:schemeClr val="tx1"/>
                          </a:solidFill>
                          <a:latin typeface="Times New Roman" panose="02020603050405020304" pitchFamily="18" charset="0"/>
                          <a:ea typeface="+mn-ea"/>
                          <a:cs typeface="Times New Roman" panose="02020603050405020304" pitchFamily="18" charset="0"/>
                        </a:rPr>
                        <a:t>NT</a:t>
                      </a:r>
                      <a:r>
                        <a:rPr lang="tr-TR" sz="2000" b="1" kern="0" dirty="0">
                          <a:solidFill>
                            <a:schemeClr val="tx1"/>
                          </a:solidFill>
                          <a:latin typeface="Times New Roman" panose="02020603050405020304" pitchFamily="18" charset="0"/>
                          <a:ea typeface="+mn-ea"/>
                          <a:cs typeface="Times New Roman" panose="02020603050405020304" pitchFamily="18" charset="0"/>
                        </a:rPr>
                        <a:t>İ</a:t>
                      </a:r>
                      <a:r>
                        <a:rPr lang="fi-FI" sz="2000" b="1" kern="0" dirty="0">
                          <a:solidFill>
                            <a:schemeClr val="tx1"/>
                          </a:solidFill>
                          <a:latin typeface="Times New Roman" panose="02020603050405020304" pitchFamily="18" charset="0"/>
                          <a:ea typeface="+mn-ea"/>
                          <a:cs typeface="Times New Roman" panose="02020603050405020304" pitchFamily="18" charset="0"/>
                        </a:rPr>
                        <a:t>S</a:t>
                      </a:r>
                      <a:r>
                        <a:rPr lang="tr-TR" sz="2000" b="1" kern="0" dirty="0">
                          <a:solidFill>
                            <a:schemeClr val="tx1"/>
                          </a:solidFill>
                          <a:latin typeface="Times New Roman" panose="02020603050405020304" pitchFamily="18" charset="0"/>
                          <a:ea typeface="+mn-ea"/>
                          <a:cs typeface="Times New Roman" panose="02020603050405020304" pitchFamily="18" charset="0"/>
                        </a:rPr>
                        <a:t>İ</a:t>
                      </a:r>
                      <a:r>
                        <a:rPr lang="fi-FI" sz="2000" b="1" kern="0" dirty="0">
                          <a:solidFill>
                            <a:schemeClr val="tx1"/>
                          </a:solidFill>
                          <a:latin typeface="Times New Roman" panose="02020603050405020304" pitchFamily="18" charset="0"/>
                          <a:ea typeface="+mn-ea"/>
                          <a:cs typeface="Times New Roman" panose="02020603050405020304" pitchFamily="18" charset="0"/>
                        </a:rPr>
                        <a:t> YAPMAKLA SORUMLU OLANLAR</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alpha val="43000"/>
                      </a:schemeClr>
                    </a:solidFill>
                  </a:tcPr>
                </a:tc>
                <a:extLst>
                  <a:ext uri="{0D108BD9-81ED-4DB2-BD59-A6C34878D82A}">
                    <a16:rowId xmlns:a16="http://schemas.microsoft.com/office/drawing/2014/main" val="10000"/>
                  </a:ext>
                </a:extLst>
              </a:tr>
            </a:tbl>
          </a:graphicData>
        </a:graphic>
      </p:graphicFrame>
      <p:graphicFrame>
        <p:nvGraphicFramePr>
          <p:cNvPr id="7" name="4 İçerik Yer Tutucusu">
            <a:extLst>
              <a:ext uri="{FF2B5EF4-FFF2-40B4-BE49-F238E27FC236}">
                <a16:creationId xmlns:a16="http://schemas.microsoft.com/office/drawing/2014/main" id="{EDD6A380-9605-5FAE-5340-CCB17ED472F0}"/>
              </a:ext>
            </a:extLst>
          </p:cNvPr>
          <p:cNvGraphicFramePr>
            <a:graphicFrameLocks noGrp="1"/>
          </p:cNvGraphicFramePr>
          <p:nvPr>
            <p:extLst>
              <p:ext uri="{D42A27DB-BD31-4B8C-83A1-F6EECF244321}">
                <p14:modId xmlns:p14="http://schemas.microsoft.com/office/powerpoint/2010/main" val="596366696"/>
              </p:ext>
            </p:extLst>
          </p:nvPr>
        </p:nvGraphicFramePr>
        <p:xfrm>
          <a:off x="493723" y="964628"/>
          <a:ext cx="11289959" cy="428555"/>
        </p:xfrm>
        <a:graphic>
          <a:graphicData uri="http://schemas.openxmlformats.org/drawingml/2006/table">
            <a:tbl>
              <a:tblPr/>
              <a:tblGrid>
                <a:gridCol w="11289959">
                  <a:extLst>
                    <a:ext uri="{9D8B030D-6E8A-4147-A177-3AD203B41FA5}">
                      <a16:colId xmlns:a16="http://schemas.microsoft.com/office/drawing/2014/main" val="20000"/>
                    </a:ext>
                  </a:extLst>
                </a:gridCol>
              </a:tblGrid>
              <a:tr h="428555">
                <a:tc>
                  <a:txBody>
                    <a:bodyPr/>
                    <a:lstStyle/>
                    <a:p>
                      <a:pPr marL="85725" indent="0" algn="ctr">
                        <a:lnSpc>
                          <a:spcPct val="100000"/>
                        </a:lnSpc>
                        <a:spcBef>
                          <a:spcPct val="0"/>
                        </a:spcBef>
                        <a:buClrTx/>
                        <a:buSzTx/>
                        <a:buFontTx/>
                        <a:buNone/>
                        <a:defRPr/>
                      </a:pPr>
                      <a:r>
                        <a:rPr lang="fi-FI" sz="2000" b="1" kern="0" dirty="0">
                          <a:solidFill>
                            <a:schemeClr val="tx1"/>
                          </a:solidFill>
                          <a:latin typeface="Times New Roman" panose="02020603050405020304" pitchFamily="18" charset="0"/>
                          <a:ea typeface="+mn-ea"/>
                          <a:cs typeface="Times New Roman" panose="02020603050405020304" pitchFamily="18" charset="0"/>
                        </a:rPr>
                        <a:t>Vergi </a:t>
                      </a:r>
                      <a:r>
                        <a:rPr lang="tr-TR" sz="2000" b="1" kern="0" dirty="0">
                          <a:solidFill>
                            <a:schemeClr val="tx1"/>
                          </a:solidFill>
                          <a:latin typeface="Times New Roman" panose="02020603050405020304" pitchFamily="18" charset="0"/>
                          <a:ea typeface="+mn-ea"/>
                          <a:cs typeface="Times New Roman" panose="02020603050405020304" pitchFamily="18" charset="0"/>
                        </a:rPr>
                        <a:t>K</a:t>
                      </a:r>
                      <a:r>
                        <a:rPr lang="fi-FI" sz="2000" b="1" kern="0" dirty="0">
                          <a:solidFill>
                            <a:schemeClr val="tx1"/>
                          </a:solidFill>
                          <a:latin typeface="Times New Roman" panose="02020603050405020304" pitchFamily="18" charset="0"/>
                          <a:ea typeface="+mn-ea"/>
                          <a:cs typeface="Times New Roman" panose="02020603050405020304" pitchFamily="18" charset="0"/>
                        </a:rPr>
                        <a:t>esintisin</a:t>
                      </a:r>
                      <a:r>
                        <a:rPr lang="tr-TR" sz="2000" b="1" kern="0" dirty="0">
                          <a:solidFill>
                            <a:schemeClr val="tx1"/>
                          </a:solidFill>
                          <a:latin typeface="Times New Roman" panose="02020603050405020304" pitchFamily="18" charset="0"/>
                          <a:ea typeface="+mn-ea"/>
                          <a:cs typeface="Times New Roman" panose="02020603050405020304" pitchFamily="18" charset="0"/>
                        </a:rPr>
                        <a:t>de Maddeler Arası Hiyerarşi</a:t>
                      </a:r>
                      <a:endParaRPr lang="fi-FI" sz="2000" b="1" kern="0" dirty="0">
                        <a:solidFill>
                          <a:schemeClr val="tx1"/>
                        </a:solidFill>
                        <a:latin typeface="Times New Roman" panose="02020603050405020304" pitchFamily="18" charset="0"/>
                        <a:ea typeface="+mn-ea"/>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alpha val="43000"/>
                      </a:schemeClr>
                    </a:solidFill>
                  </a:tcPr>
                </a:tc>
                <a:extLst>
                  <a:ext uri="{0D108BD9-81ED-4DB2-BD59-A6C34878D82A}">
                    <a16:rowId xmlns:a16="http://schemas.microsoft.com/office/drawing/2014/main" val="10000"/>
                  </a:ext>
                </a:extLst>
              </a:tr>
            </a:tbl>
          </a:graphicData>
        </a:graphic>
      </p:graphicFrame>
      <p:graphicFrame>
        <p:nvGraphicFramePr>
          <p:cNvPr id="8" name="Tablo 7">
            <a:extLst>
              <a:ext uri="{FF2B5EF4-FFF2-40B4-BE49-F238E27FC236}">
                <a16:creationId xmlns:a16="http://schemas.microsoft.com/office/drawing/2014/main" id="{1F59093A-38BB-BFD1-0943-1F81BBF943F4}"/>
              </a:ext>
            </a:extLst>
          </p:cNvPr>
          <p:cNvGraphicFramePr>
            <a:graphicFrameLocks noGrp="1"/>
          </p:cNvGraphicFramePr>
          <p:nvPr>
            <p:extLst>
              <p:ext uri="{D42A27DB-BD31-4B8C-83A1-F6EECF244321}">
                <p14:modId xmlns:p14="http://schemas.microsoft.com/office/powerpoint/2010/main" val="1874185536"/>
              </p:ext>
            </p:extLst>
          </p:nvPr>
        </p:nvGraphicFramePr>
        <p:xfrm>
          <a:off x="475463" y="3384066"/>
          <a:ext cx="11221056" cy="472984"/>
        </p:xfrm>
        <a:graphic>
          <a:graphicData uri="http://schemas.openxmlformats.org/drawingml/2006/table">
            <a:tbl>
              <a:tblPr/>
              <a:tblGrid>
                <a:gridCol w="4112584">
                  <a:extLst>
                    <a:ext uri="{9D8B030D-6E8A-4147-A177-3AD203B41FA5}">
                      <a16:colId xmlns:a16="http://schemas.microsoft.com/office/drawing/2014/main" val="20000"/>
                    </a:ext>
                  </a:extLst>
                </a:gridCol>
                <a:gridCol w="639603">
                  <a:extLst>
                    <a:ext uri="{9D8B030D-6E8A-4147-A177-3AD203B41FA5}">
                      <a16:colId xmlns:a16="http://schemas.microsoft.com/office/drawing/2014/main" val="20001"/>
                    </a:ext>
                  </a:extLst>
                </a:gridCol>
                <a:gridCol w="2868142">
                  <a:extLst>
                    <a:ext uri="{9D8B030D-6E8A-4147-A177-3AD203B41FA5}">
                      <a16:colId xmlns:a16="http://schemas.microsoft.com/office/drawing/2014/main" val="20002"/>
                    </a:ext>
                  </a:extLst>
                </a:gridCol>
                <a:gridCol w="639603">
                  <a:extLst>
                    <a:ext uri="{9D8B030D-6E8A-4147-A177-3AD203B41FA5}">
                      <a16:colId xmlns:a16="http://schemas.microsoft.com/office/drawing/2014/main" val="20003"/>
                    </a:ext>
                  </a:extLst>
                </a:gridCol>
                <a:gridCol w="2961124">
                  <a:extLst>
                    <a:ext uri="{9D8B030D-6E8A-4147-A177-3AD203B41FA5}">
                      <a16:colId xmlns:a16="http://schemas.microsoft.com/office/drawing/2014/main" val="20004"/>
                    </a:ext>
                  </a:extLst>
                </a:gridCol>
              </a:tblGrid>
              <a:tr h="472984">
                <a:tc>
                  <a:txBody>
                    <a:bodyPr/>
                    <a:lstStyle/>
                    <a:p>
                      <a:pPr algn="ctr" fontAlgn="ctr"/>
                      <a:r>
                        <a:rPr lang="tr-TR" sz="2400" b="1" i="0" u="sng" strike="noStrike" dirty="0">
                          <a:solidFill>
                            <a:srgbClr val="000000"/>
                          </a:solidFill>
                          <a:effectLst/>
                          <a:latin typeface="Times New Roman" panose="02020603050405020304" pitchFamily="18" charset="0"/>
                          <a:cs typeface="Times New Roman" panose="02020603050405020304" pitchFamily="18" charset="0"/>
                        </a:rPr>
                        <a:t>GVK Geçici Madde 67</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ctr"/>
                      <a:r>
                        <a:rPr lang="tr-TR" sz="2400" b="1" i="0" u="none" strike="noStrike" dirty="0">
                          <a:solidFill>
                            <a:srgbClr val="000000"/>
                          </a:solidFill>
                          <a:effectLst/>
                          <a:latin typeface="Times New Roman" panose="02020603050405020304" pitchFamily="18" charset="0"/>
                          <a:cs typeface="Times New Roman" panose="02020603050405020304" pitchFamily="18" charset="0"/>
                        </a:rPr>
                        <a:t>&gt;</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ctr"/>
                      <a:r>
                        <a:rPr lang="tr-TR" sz="2400" b="1" i="0" u="sng" strike="noStrike" dirty="0">
                          <a:solidFill>
                            <a:srgbClr val="000000"/>
                          </a:solidFill>
                          <a:effectLst/>
                          <a:latin typeface="Times New Roman" panose="02020603050405020304" pitchFamily="18" charset="0"/>
                          <a:cs typeface="Times New Roman" panose="02020603050405020304" pitchFamily="18" charset="0"/>
                        </a:rPr>
                        <a:t>KVK Md.15-30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ctr"/>
                      <a:r>
                        <a:rPr lang="tr-TR" sz="2400" b="1" i="0" u="none" strike="noStrike" dirty="0">
                          <a:solidFill>
                            <a:srgbClr val="000000"/>
                          </a:solidFill>
                          <a:effectLst/>
                          <a:latin typeface="Times New Roman" panose="02020603050405020304" pitchFamily="18" charset="0"/>
                          <a:cs typeface="Times New Roman" panose="02020603050405020304" pitchFamily="18" charset="0"/>
                        </a:rPr>
                        <a:t>&gt;</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ctr"/>
                      <a:r>
                        <a:rPr lang="tr-TR" sz="2400" b="1" i="0" u="none" strike="noStrike" dirty="0">
                          <a:solidFill>
                            <a:srgbClr val="000000"/>
                          </a:solidFill>
                          <a:effectLst/>
                          <a:latin typeface="Times New Roman" panose="02020603050405020304" pitchFamily="18" charset="0"/>
                          <a:cs typeface="Times New Roman" panose="02020603050405020304" pitchFamily="18" charset="0"/>
                        </a:rPr>
                        <a:t>GVK Md.94</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9" name="Dikdörtgen 8">
            <a:extLst>
              <a:ext uri="{FF2B5EF4-FFF2-40B4-BE49-F238E27FC236}">
                <a16:creationId xmlns:a16="http://schemas.microsoft.com/office/drawing/2014/main" id="{8348CFAD-80D3-5ED8-855C-FBB14DD8FF1D}"/>
              </a:ext>
            </a:extLst>
          </p:cNvPr>
          <p:cNvSpPr/>
          <p:nvPr/>
        </p:nvSpPr>
        <p:spPr>
          <a:xfrm>
            <a:off x="428970" y="1578145"/>
            <a:ext cx="11334060" cy="1754326"/>
          </a:xfrm>
          <a:prstGeom prst="rect">
            <a:avLst/>
          </a:prstGeom>
        </p:spPr>
        <p:txBody>
          <a:bodyPr wrap="square">
            <a:spAutoFit/>
          </a:bodyPr>
          <a:lstStyle/>
          <a:p>
            <a:pPr algn="just"/>
            <a:r>
              <a:rPr lang="tr-TR" b="1" u="sng" dirty="0">
                <a:highlight>
                  <a:srgbClr val="FFFF00"/>
                </a:highlight>
                <a:latin typeface="Times New Roman" panose="02020603050405020304" pitchFamily="18" charset="0"/>
                <a:cs typeface="Times New Roman" panose="02020603050405020304" pitchFamily="18" charset="0"/>
              </a:rPr>
              <a:t>KVK Geçici 1. maddesinde; </a:t>
            </a:r>
          </a:p>
          <a:p>
            <a:pPr algn="just"/>
            <a:r>
              <a:rPr lang="tr-TR" dirty="0">
                <a:latin typeface="Times New Roman" panose="02020603050405020304" pitchFamily="18" charset="0"/>
                <a:cs typeface="Times New Roman" panose="02020603050405020304" pitchFamily="18" charset="0"/>
              </a:rPr>
              <a:t>1- Birinci fıkrasında, </a:t>
            </a:r>
            <a:r>
              <a:rPr lang="tr-TR" b="1" i="1" dirty="0">
                <a:latin typeface="Times New Roman" panose="02020603050405020304" pitchFamily="18" charset="0"/>
                <a:cs typeface="Times New Roman" panose="02020603050405020304" pitchFamily="18" charset="0"/>
              </a:rPr>
              <a:t>KURUMLAR VERGİSİ KANUNU UYARINCA vergi kesintisine tabi tutulmuş kazanç ve iratlar üzerinden, GELİR VERGİSİ KANUNUNUN </a:t>
            </a:r>
            <a:r>
              <a:rPr lang="tr-TR" b="1" i="1" dirty="0">
                <a:highlight>
                  <a:srgbClr val="FFFF00"/>
                </a:highlight>
                <a:latin typeface="Times New Roman" panose="02020603050405020304" pitchFamily="18" charset="0"/>
                <a:cs typeface="Times New Roman" panose="02020603050405020304" pitchFamily="18" charset="0"/>
              </a:rPr>
              <a:t>94. MADDESİ UYARINCA,</a:t>
            </a:r>
          </a:p>
          <a:p>
            <a:pPr algn="just"/>
            <a:r>
              <a:rPr lang="tr-TR" dirty="0">
                <a:latin typeface="Times New Roman" panose="02020603050405020304" pitchFamily="18" charset="0"/>
                <a:cs typeface="Times New Roman" panose="02020603050405020304" pitchFamily="18" charset="0"/>
              </a:rPr>
              <a:t>2- </a:t>
            </a:r>
            <a:r>
              <a:rPr lang="tr-TR" b="1" i="1" dirty="0">
                <a:latin typeface="Times New Roman" panose="02020603050405020304" pitchFamily="18" charset="0"/>
                <a:cs typeface="Times New Roman" panose="02020603050405020304" pitchFamily="18" charset="0"/>
              </a:rPr>
              <a:t>İkinci fıkrasında ise GELİR VERGİSİ KANUNUNUN GEÇİCİ </a:t>
            </a:r>
            <a:r>
              <a:rPr lang="tr-TR" b="1" i="1" dirty="0">
                <a:highlight>
                  <a:srgbClr val="FFFF00"/>
                </a:highlight>
                <a:latin typeface="Times New Roman" panose="02020603050405020304" pitchFamily="18" charset="0"/>
                <a:cs typeface="Times New Roman" panose="02020603050405020304" pitchFamily="18" charset="0"/>
              </a:rPr>
              <a:t>67. MADDESİ UYARINCA </a:t>
            </a:r>
            <a:r>
              <a:rPr lang="tr-TR" b="1" i="1" dirty="0">
                <a:latin typeface="Times New Roman" panose="02020603050405020304" pitchFamily="18" charset="0"/>
                <a:cs typeface="Times New Roman" panose="02020603050405020304" pitchFamily="18" charset="0"/>
              </a:rPr>
              <a:t>vergi kesintisine tabi tutulmuş kazanç ve iratlar üzerinden, </a:t>
            </a:r>
            <a:r>
              <a:rPr lang="tr-TR" b="1" i="1" u="sng" dirty="0">
                <a:latin typeface="Times New Roman" panose="02020603050405020304" pitchFamily="18" charset="0"/>
                <a:cs typeface="Times New Roman" panose="02020603050405020304" pitchFamily="18" charset="0"/>
              </a:rPr>
              <a:t>KURUMLAR VERGİSİ KANUNU UYARINCA AYRICA VERGİ KESİNTİSİ YAPILMAYACAĞI HÜKMÜNE YER VERİLMİŞTİR</a:t>
            </a:r>
            <a:r>
              <a:rPr lang="tr-TR" b="1" u="sng"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15739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AA34199F-D063-9266-120F-82CF375A9909}"/>
              </a:ext>
            </a:extLst>
          </p:cNvPr>
          <p:cNvSpPr>
            <a:spLocks noGrp="1"/>
          </p:cNvSpPr>
          <p:nvPr>
            <p:ph type="sldNum" sz="quarter" idx="12"/>
          </p:nvPr>
        </p:nvSpPr>
        <p:spPr>
          <a:xfrm>
            <a:off x="6553199" y="6356350"/>
            <a:ext cx="2873047" cy="365125"/>
          </a:xfrm>
        </p:spPr>
        <p:txBody>
          <a:bodyPr/>
          <a:lstStyle/>
          <a:p>
            <a:fld id="{E1080B20-D45B-492D-86E8-780F5FEE2AC0}" type="slidenum">
              <a:rPr lang="tr-TR" altLang="tr-TR" smtClean="0">
                <a:solidFill>
                  <a:srgbClr val="00B050"/>
                </a:solidFill>
              </a:rPr>
              <a:pPr/>
              <a:t>181</a:t>
            </a:fld>
            <a:endParaRPr lang="tr-TR" altLang="tr-TR">
              <a:solidFill>
                <a:srgbClr val="00B050"/>
              </a:solidFill>
            </a:endParaRPr>
          </a:p>
        </p:txBody>
      </p:sp>
      <p:sp>
        <p:nvSpPr>
          <p:cNvPr id="3" name="Unvan 1">
            <a:extLst>
              <a:ext uri="{FF2B5EF4-FFF2-40B4-BE49-F238E27FC236}">
                <a16:creationId xmlns:a16="http://schemas.microsoft.com/office/drawing/2014/main" id="{352C9006-0CA7-9724-C512-9C02147A52DC}"/>
              </a:ext>
            </a:extLst>
          </p:cNvPr>
          <p:cNvSpPr txBox="1">
            <a:spLocks/>
          </p:cNvSpPr>
          <p:nvPr/>
        </p:nvSpPr>
        <p:spPr bwMode="auto">
          <a:xfrm>
            <a:off x="457200" y="100195"/>
            <a:ext cx="11277160" cy="736567"/>
          </a:xfrm>
          <a:prstGeom prst="rect">
            <a:avLst/>
          </a:prstGeom>
          <a:solidFill>
            <a:schemeClr val="accent1">
              <a:lumMod val="20000"/>
              <a:lumOff val="80000"/>
              <a:alpha val="57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400" b="1" dirty="0">
                <a:latin typeface="Times New Roman" panose="02020603050405020304" pitchFamily="18" charset="0"/>
                <a:cs typeface="Times New Roman" panose="02020603050405020304" pitchFamily="18" charset="0"/>
              </a:rPr>
              <a:t>Tam Mükellef Kurumlara Yapılan  Ödemelerde </a:t>
            </a:r>
          </a:p>
          <a:p>
            <a:r>
              <a:rPr lang="tr-TR" sz="2400" b="1" dirty="0">
                <a:latin typeface="Times New Roman" panose="02020603050405020304" pitchFamily="18" charset="0"/>
                <a:cs typeface="Times New Roman" panose="02020603050405020304" pitchFamily="18" charset="0"/>
              </a:rPr>
              <a:t>Kurumlar Vergi Kesintisi</a:t>
            </a:r>
          </a:p>
        </p:txBody>
      </p:sp>
      <p:graphicFrame>
        <p:nvGraphicFramePr>
          <p:cNvPr id="4" name="4 İçerik Yer Tutucusu">
            <a:extLst>
              <a:ext uri="{FF2B5EF4-FFF2-40B4-BE49-F238E27FC236}">
                <a16:creationId xmlns:a16="http://schemas.microsoft.com/office/drawing/2014/main" id="{F6661909-5F0F-7B5A-F0B5-AE217A54A361}"/>
              </a:ext>
            </a:extLst>
          </p:cNvPr>
          <p:cNvGraphicFramePr>
            <a:graphicFrameLocks noGrp="1"/>
          </p:cNvGraphicFramePr>
          <p:nvPr>
            <p:extLst>
              <p:ext uri="{D42A27DB-BD31-4B8C-83A1-F6EECF244321}">
                <p14:modId xmlns:p14="http://schemas.microsoft.com/office/powerpoint/2010/main" val="4149690958"/>
              </p:ext>
            </p:extLst>
          </p:nvPr>
        </p:nvGraphicFramePr>
        <p:xfrm>
          <a:off x="457200" y="1052738"/>
          <a:ext cx="11276720" cy="307559"/>
        </p:xfrm>
        <a:graphic>
          <a:graphicData uri="http://schemas.openxmlformats.org/drawingml/2006/table">
            <a:tbl>
              <a:tblPr/>
              <a:tblGrid>
                <a:gridCol w="11276720">
                  <a:extLst>
                    <a:ext uri="{9D8B030D-6E8A-4147-A177-3AD203B41FA5}">
                      <a16:colId xmlns:a16="http://schemas.microsoft.com/office/drawing/2014/main" val="20000"/>
                    </a:ext>
                  </a:extLst>
                </a:gridCol>
              </a:tblGrid>
              <a:tr h="275900">
                <a:tc>
                  <a:txBody>
                    <a:bodyPr/>
                    <a:lstStyle/>
                    <a:p>
                      <a:pPr marL="85725" indent="0" algn="ctr">
                        <a:lnSpc>
                          <a:spcPct val="100000"/>
                        </a:lnSpc>
                        <a:spcBef>
                          <a:spcPct val="0"/>
                        </a:spcBef>
                        <a:buClrTx/>
                        <a:buSzTx/>
                        <a:buFontTx/>
                        <a:buNone/>
                        <a:defRPr/>
                      </a:pPr>
                      <a:r>
                        <a:rPr lang="fi-FI" sz="2000" b="1" kern="0" dirty="0">
                          <a:solidFill>
                            <a:schemeClr val="tx1"/>
                          </a:solidFill>
                          <a:latin typeface="Times New Roman" panose="02020603050405020304" pitchFamily="18" charset="0"/>
                          <a:ea typeface="+mn-ea"/>
                          <a:cs typeface="Times New Roman" panose="02020603050405020304" pitchFamily="18" charset="0"/>
                        </a:rPr>
                        <a:t>Vergi Kesintisine Tabi Tutulacak Kazanç </a:t>
                      </a:r>
                      <a:r>
                        <a:rPr lang="tr-TR" sz="2000" b="1" kern="0" dirty="0">
                          <a:solidFill>
                            <a:schemeClr val="tx1"/>
                          </a:solidFill>
                          <a:latin typeface="Times New Roman" panose="02020603050405020304" pitchFamily="18" charset="0"/>
                          <a:ea typeface="+mn-ea"/>
                          <a:cs typeface="Times New Roman" panose="02020603050405020304" pitchFamily="18" charset="0"/>
                        </a:rPr>
                        <a:t>v</a:t>
                      </a:r>
                      <a:r>
                        <a:rPr lang="fi-FI" sz="2000" b="1" kern="0" dirty="0">
                          <a:solidFill>
                            <a:schemeClr val="tx1"/>
                          </a:solidFill>
                          <a:latin typeface="Times New Roman" panose="02020603050405020304" pitchFamily="18" charset="0"/>
                          <a:ea typeface="+mn-ea"/>
                          <a:cs typeface="Times New Roman" panose="02020603050405020304" pitchFamily="18" charset="0"/>
                        </a:rPr>
                        <a:t>e </a:t>
                      </a:r>
                      <a:r>
                        <a:rPr lang="tr-TR" sz="2000" b="1" kern="0" dirty="0">
                          <a:solidFill>
                            <a:schemeClr val="tx1"/>
                          </a:solidFill>
                          <a:latin typeface="Times New Roman" panose="02020603050405020304" pitchFamily="18" charset="0"/>
                          <a:ea typeface="+mn-ea"/>
                          <a:cs typeface="Times New Roman" panose="02020603050405020304" pitchFamily="18" charset="0"/>
                        </a:rPr>
                        <a:t>İ</a:t>
                      </a:r>
                      <a:r>
                        <a:rPr lang="fi-FI" sz="2000" b="1" kern="0" dirty="0">
                          <a:solidFill>
                            <a:schemeClr val="tx1"/>
                          </a:solidFill>
                          <a:latin typeface="Times New Roman" panose="02020603050405020304" pitchFamily="18" charset="0"/>
                          <a:ea typeface="+mn-ea"/>
                          <a:cs typeface="Times New Roman" panose="02020603050405020304" pitchFamily="18" charset="0"/>
                        </a:rPr>
                        <a:t>ratlar</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alpha val="43000"/>
                      </a:schemeClr>
                    </a:solidFill>
                  </a:tcPr>
                </a:tc>
                <a:extLst>
                  <a:ext uri="{0D108BD9-81ED-4DB2-BD59-A6C34878D82A}">
                    <a16:rowId xmlns:a16="http://schemas.microsoft.com/office/drawing/2014/main" val="10000"/>
                  </a:ext>
                </a:extLst>
              </a:tr>
            </a:tbl>
          </a:graphicData>
        </a:graphic>
      </p:graphicFrame>
      <p:sp>
        <p:nvSpPr>
          <p:cNvPr id="5" name="Dikdörtgen 4">
            <a:extLst>
              <a:ext uri="{FF2B5EF4-FFF2-40B4-BE49-F238E27FC236}">
                <a16:creationId xmlns:a16="http://schemas.microsoft.com/office/drawing/2014/main" id="{B04FD4E4-43F1-7889-F73C-2ED9C83098FB}"/>
              </a:ext>
            </a:extLst>
          </p:cNvPr>
          <p:cNvSpPr/>
          <p:nvPr/>
        </p:nvSpPr>
        <p:spPr>
          <a:xfrm>
            <a:off x="373004" y="4578231"/>
            <a:ext cx="11417232" cy="2031325"/>
          </a:xfrm>
          <a:prstGeom prst="rect">
            <a:avLst/>
          </a:prstGeom>
          <a:solidFill>
            <a:schemeClr val="accent2">
              <a:lumMod val="20000"/>
              <a:lumOff val="80000"/>
            </a:schemeClr>
          </a:solidFill>
        </p:spPr>
        <p:txBody>
          <a:bodyPr wrap="square">
            <a:spAutoFit/>
          </a:bodyPr>
          <a:lstStyle/>
          <a:p>
            <a:pPr marL="342900" indent="-342900" algn="just">
              <a:buFont typeface="+mj-lt"/>
              <a:buAutoNum type="arabicPeriod" startAt="2"/>
            </a:pPr>
            <a:r>
              <a:rPr lang="tr-TR" b="1" dirty="0">
                <a:latin typeface="Times New Roman" panose="02020603050405020304" pitchFamily="18" charset="0"/>
                <a:ea typeface="Calibri" panose="020F0502020204030204" pitchFamily="34" charset="0"/>
                <a:cs typeface="Times New Roman" panose="02020603050405020304" pitchFamily="18" charset="0"/>
              </a:rPr>
              <a:t>Taşınmazların Kiralanması Karşılığında Yapılan Kira Ödemeleri : </a:t>
            </a:r>
            <a:r>
              <a:rPr lang="tr-TR" b="1" dirty="0">
                <a:latin typeface="Times New Roman" panose="02020603050405020304" pitchFamily="18" charset="0"/>
                <a:cs typeface="Times New Roman" panose="02020603050405020304" pitchFamily="18" charset="0"/>
              </a:rPr>
              <a:t>(15/1-b)</a:t>
            </a:r>
            <a:endParaRPr lang="tr-TR"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b="1" u="sng" dirty="0">
                <a:latin typeface="Times New Roman" panose="02020603050405020304" pitchFamily="18" charset="0"/>
                <a:cs typeface="Times New Roman" panose="02020603050405020304" pitchFamily="18" charset="0"/>
              </a:rPr>
              <a:t>Kooperatiflere</a:t>
            </a:r>
            <a:r>
              <a:rPr lang="tr-TR" dirty="0">
                <a:latin typeface="Times New Roman" panose="02020603050405020304" pitchFamily="18" charset="0"/>
                <a:cs typeface="Times New Roman" panose="02020603050405020304" pitchFamily="18" charset="0"/>
              </a:rPr>
              <a:t> ait taşınmazların kiralanması karşılığında bunlara yapılan kira ödemeleri üzerinden %20 oranında vergi kesintisi yapılacaktır.</a:t>
            </a:r>
          </a:p>
          <a:p>
            <a:pPr marL="285750" indent="-285750" algn="just">
              <a:buFont typeface="Wingdings" panose="05000000000000000000" pitchFamily="2" charset="2"/>
              <a:buChar char="§"/>
            </a:pPr>
            <a:r>
              <a:rPr lang="tr-TR" b="1" u="sng" dirty="0">
                <a:latin typeface="Times New Roman" panose="02020603050405020304" pitchFamily="18" charset="0"/>
                <a:cs typeface="Times New Roman" panose="02020603050405020304" pitchFamily="18" charset="0"/>
              </a:rPr>
              <a:t>Kurumlar vergisi mükelleflerine </a:t>
            </a:r>
            <a:r>
              <a:rPr lang="tr-TR" b="1" u="sng" dirty="0">
                <a:highlight>
                  <a:srgbClr val="FFFF00"/>
                </a:highlight>
                <a:latin typeface="Times New Roman" panose="02020603050405020304" pitchFamily="18" charset="0"/>
                <a:cs typeface="Times New Roman" panose="02020603050405020304" pitchFamily="18" charset="0"/>
              </a:rPr>
              <a:t>(KOOPERATİFLER HARİÇ) </a:t>
            </a:r>
            <a:r>
              <a:rPr lang="tr-TR" b="1" u="sng" dirty="0">
                <a:latin typeface="Times New Roman" panose="02020603050405020304" pitchFamily="18" charset="0"/>
                <a:cs typeface="Times New Roman" panose="02020603050405020304" pitchFamily="18" charset="0"/>
              </a:rPr>
              <a:t>ait taşınmazların kiralanması karşılığında bunlara yapılan kira ödemelerinden vergi kesintisi yapılmayacaktır.</a:t>
            </a:r>
          </a:p>
          <a:p>
            <a:pPr marL="285750" indent="-285750" algn="just">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Devlete, özel idarelere, </a:t>
            </a:r>
            <a:r>
              <a:rPr lang="tr-TR" b="1" i="1" u="sng" dirty="0">
                <a:highlight>
                  <a:srgbClr val="FFFF00"/>
                </a:highlight>
                <a:latin typeface="Times New Roman" panose="02020603050405020304" pitchFamily="18" charset="0"/>
                <a:cs typeface="Times New Roman" panose="02020603050405020304" pitchFamily="18" charset="0"/>
              </a:rPr>
              <a:t>BELEDİYELERE</a:t>
            </a:r>
            <a:r>
              <a:rPr lang="tr-TR" dirty="0">
                <a:latin typeface="Times New Roman" panose="02020603050405020304" pitchFamily="18" charset="0"/>
                <a:cs typeface="Times New Roman" panose="02020603050405020304" pitchFamily="18" charset="0"/>
              </a:rPr>
              <a:t> ve köylere ait taşınmazların kiralanması karşılığında, anılan kamu kurumlarına yapılan kira ödemeleri üzerinden de </a:t>
            </a:r>
            <a:r>
              <a:rPr lang="tr-TR" b="1" i="1" u="sng" dirty="0">
                <a:highlight>
                  <a:srgbClr val="FFFF00"/>
                </a:highlight>
                <a:latin typeface="Times New Roman" panose="02020603050405020304" pitchFamily="18" charset="0"/>
                <a:cs typeface="Times New Roman" panose="02020603050405020304" pitchFamily="18" charset="0"/>
              </a:rPr>
              <a:t>VERGİ KESİNTİSİ YAPILMAYACAKTIR.</a:t>
            </a:r>
          </a:p>
        </p:txBody>
      </p:sp>
      <p:sp>
        <p:nvSpPr>
          <p:cNvPr id="6" name="İçerik Yer Tutucusu 2">
            <a:extLst>
              <a:ext uri="{FF2B5EF4-FFF2-40B4-BE49-F238E27FC236}">
                <a16:creationId xmlns:a16="http://schemas.microsoft.com/office/drawing/2014/main" id="{FB828792-6665-B2E0-B494-51C5D847205D}"/>
              </a:ext>
            </a:extLst>
          </p:cNvPr>
          <p:cNvSpPr txBox="1">
            <a:spLocks/>
          </p:cNvSpPr>
          <p:nvPr/>
        </p:nvSpPr>
        <p:spPr>
          <a:xfrm>
            <a:off x="373002" y="3513141"/>
            <a:ext cx="11417233" cy="923971"/>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mj-lt"/>
              <a:buAutoNum type="arabicPeriod"/>
            </a:pPr>
            <a:r>
              <a:rPr lang="tr-TR" sz="1800" b="1" dirty="0">
                <a:latin typeface="Times New Roman" panose="02020603050405020304" pitchFamily="18" charset="0"/>
                <a:cs typeface="Times New Roman" panose="02020603050405020304" pitchFamily="18" charset="0"/>
              </a:rPr>
              <a:t>Birden fazla takvim yılına yaygın inşaat ve onarım işlerine ilişkin olarak yapılan </a:t>
            </a:r>
            <a:r>
              <a:rPr lang="tr-TR" sz="1800" b="1" dirty="0" err="1">
                <a:latin typeface="Times New Roman" panose="02020603050405020304" pitchFamily="18" charset="0"/>
                <a:cs typeface="Times New Roman" panose="02020603050405020304" pitchFamily="18" charset="0"/>
              </a:rPr>
              <a:t>hakediş</a:t>
            </a:r>
            <a:r>
              <a:rPr lang="tr-TR" sz="1800" b="1" dirty="0">
                <a:latin typeface="Times New Roman" panose="02020603050405020304" pitchFamily="18" charset="0"/>
                <a:cs typeface="Times New Roman" panose="02020603050405020304" pitchFamily="18" charset="0"/>
              </a:rPr>
              <a:t> ödemeleri üzerinden  %5 (15/1-a) (01.03.2021 tarihinden önceki ödemelerde %3 olarak uygulanacak)</a:t>
            </a:r>
          </a:p>
          <a:p>
            <a:pPr algn="just">
              <a:buFont typeface="+mj-lt"/>
              <a:buAutoNum type="arabicPeriod"/>
            </a:pPr>
            <a:endParaRPr lang="tr-TR" sz="1800" b="1" dirty="0">
              <a:latin typeface="Times New Roman" panose="02020603050405020304" pitchFamily="18" charset="0"/>
              <a:cs typeface="Times New Roman" panose="02020603050405020304" pitchFamily="18" charset="0"/>
            </a:endParaRPr>
          </a:p>
        </p:txBody>
      </p:sp>
      <p:sp>
        <p:nvSpPr>
          <p:cNvPr id="7" name="İçerik Yer Tutucusu 2">
            <a:extLst>
              <a:ext uri="{FF2B5EF4-FFF2-40B4-BE49-F238E27FC236}">
                <a16:creationId xmlns:a16="http://schemas.microsoft.com/office/drawing/2014/main" id="{E044092B-4EB8-D36F-83B9-6FDB678F0F9F}"/>
              </a:ext>
            </a:extLst>
          </p:cNvPr>
          <p:cNvSpPr txBox="1">
            <a:spLocks/>
          </p:cNvSpPr>
          <p:nvPr/>
        </p:nvSpPr>
        <p:spPr bwMode="auto">
          <a:xfrm>
            <a:off x="457199" y="1556793"/>
            <a:ext cx="11031785" cy="188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1800" dirty="0">
              <a:solidFill>
                <a:srgbClr val="00B050"/>
              </a:solidFill>
              <a:latin typeface="Times New Roman" panose="02020603050405020304" pitchFamily="18" charset="0"/>
              <a:cs typeface="Times New Roman" panose="02020603050405020304" pitchFamily="18" charset="0"/>
            </a:endParaRPr>
          </a:p>
        </p:txBody>
      </p:sp>
      <p:sp>
        <p:nvSpPr>
          <p:cNvPr id="8" name="Yuvarlatılmış Dikdörtgen 2">
            <a:extLst>
              <a:ext uri="{FF2B5EF4-FFF2-40B4-BE49-F238E27FC236}">
                <a16:creationId xmlns:a16="http://schemas.microsoft.com/office/drawing/2014/main" id="{1E8ED002-14F5-871B-FD1B-FE270D2AE639}"/>
              </a:ext>
            </a:extLst>
          </p:cNvPr>
          <p:cNvSpPr/>
          <p:nvPr/>
        </p:nvSpPr>
        <p:spPr>
          <a:xfrm>
            <a:off x="373002" y="1432388"/>
            <a:ext cx="11417233" cy="20086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tr-TR" sz="2000" b="1" u="sng" dirty="0">
                <a:solidFill>
                  <a:schemeClr val="tx1"/>
                </a:solidFill>
                <a:latin typeface="Times New Roman" panose="02020603050405020304" pitchFamily="18" charset="0"/>
                <a:cs typeface="Times New Roman" panose="02020603050405020304" pitchFamily="18" charset="0"/>
              </a:rPr>
              <a:t>Sayılanlar tarafından </a:t>
            </a:r>
            <a:r>
              <a:rPr lang="tr-TR" sz="2000" b="1" dirty="0">
                <a:solidFill>
                  <a:schemeClr val="tx1"/>
                </a:solidFill>
                <a:latin typeface="Times New Roman" panose="02020603050405020304" pitchFamily="18" charset="0"/>
                <a:cs typeface="Times New Roman" panose="02020603050405020304" pitchFamily="18" charset="0"/>
              </a:rPr>
              <a:t>tam mükellef kurumlar vergisi mükelleflerine belirtilen ödeme yapılırken tevkifat yapılacaktır.  Örneğin Tacir Bay (Y),  Tam mükellef (B) </a:t>
            </a:r>
            <a:r>
              <a:rPr lang="tr-TR" sz="2000" b="1" dirty="0" err="1">
                <a:solidFill>
                  <a:schemeClr val="tx1"/>
                </a:solidFill>
                <a:latin typeface="Times New Roman" panose="02020603050405020304" pitchFamily="18" charset="0"/>
                <a:cs typeface="Times New Roman" panose="02020603050405020304" pitchFamily="18" charset="0"/>
              </a:rPr>
              <a:t>A.Ş’ye</a:t>
            </a:r>
            <a:r>
              <a:rPr lang="tr-TR" sz="2000" b="1" dirty="0">
                <a:solidFill>
                  <a:schemeClr val="tx1"/>
                </a:solidFill>
                <a:latin typeface="Times New Roman" panose="02020603050405020304" pitchFamily="18" charset="0"/>
                <a:cs typeface="Times New Roman" panose="02020603050405020304" pitchFamily="18" charset="0"/>
              </a:rPr>
              <a:t> yıllara sari inşaat işi nedeniyle 2025 yılında hakkediş ödemesi yaparken </a:t>
            </a:r>
            <a:r>
              <a:rPr lang="tr-TR" sz="2000" b="1" dirty="0" err="1">
                <a:solidFill>
                  <a:schemeClr val="tx1"/>
                </a:solidFill>
                <a:latin typeface="Times New Roman" panose="02020603050405020304" pitchFamily="18" charset="0"/>
                <a:cs typeface="Times New Roman" panose="02020603050405020304" pitchFamily="18" charset="0"/>
              </a:rPr>
              <a:t>KVK’nın</a:t>
            </a:r>
            <a:r>
              <a:rPr lang="tr-TR" sz="2000" b="1" dirty="0">
                <a:solidFill>
                  <a:schemeClr val="tx1"/>
                </a:solidFill>
                <a:latin typeface="Times New Roman" panose="02020603050405020304" pitchFamily="18" charset="0"/>
                <a:cs typeface="Times New Roman" panose="02020603050405020304" pitchFamily="18" charset="0"/>
              </a:rPr>
              <a:t> 15/1-a bendine göre % 5 kurumlar vergisi </a:t>
            </a:r>
            <a:r>
              <a:rPr lang="tr-TR" sz="2000" b="1" dirty="0" err="1">
                <a:solidFill>
                  <a:schemeClr val="tx1"/>
                </a:solidFill>
                <a:latin typeface="Times New Roman" panose="02020603050405020304" pitchFamily="18" charset="0"/>
                <a:cs typeface="Times New Roman" panose="02020603050405020304" pitchFamily="18" charset="0"/>
              </a:rPr>
              <a:t>tevkifatı</a:t>
            </a:r>
            <a:r>
              <a:rPr lang="tr-TR" sz="2000" b="1" dirty="0">
                <a:solidFill>
                  <a:schemeClr val="tx1"/>
                </a:solidFill>
                <a:latin typeface="Times New Roman" panose="02020603050405020304" pitchFamily="18" charset="0"/>
                <a:cs typeface="Times New Roman" panose="02020603050405020304" pitchFamily="18" charset="0"/>
              </a:rPr>
              <a:t> yapacak ve muhtasar beyanname ile beyan edecektir. (B) A.Ş ise kendisinden yapılan tevkifat tutarını, işin bittiği yılına ilişkin olarak verilecek yıllık kurumlar vergisi beyannamesi üzerinden KVK 34. mad. Esaslara göre mahsup edebilecektir.</a:t>
            </a:r>
          </a:p>
        </p:txBody>
      </p:sp>
    </p:spTree>
    <p:extLst>
      <p:ext uri="{BB962C8B-B14F-4D97-AF65-F5344CB8AC3E}">
        <p14:creationId xmlns:p14="http://schemas.microsoft.com/office/powerpoint/2010/main" val="36816633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BB5B3719-315A-8E4E-F1DD-7379D7C7FD4E}"/>
              </a:ext>
            </a:extLst>
          </p:cNvPr>
          <p:cNvSpPr>
            <a:spLocks noGrp="1"/>
          </p:cNvSpPr>
          <p:nvPr>
            <p:ph type="sldNum" sz="quarter" idx="12"/>
          </p:nvPr>
        </p:nvSpPr>
        <p:spPr>
          <a:xfrm>
            <a:off x="6553200" y="6356350"/>
            <a:ext cx="2987784" cy="365125"/>
          </a:xfrm>
        </p:spPr>
        <p:txBody>
          <a:bodyPr/>
          <a:lstStyle/>
          <a:p>
            <a:fld id="{E1080B20-D45B-492D-86E8-780F5FEE2AC0}" type="slidenum">
              <a:rPr lang="tr-TR" altLang="tr-TR" smtClean="0"/>
              <a:pPr/>
              <a:t>182</a:t>
            </a:fld>
            <a:endParaRPr lang="tr-TR" altLang="tr-TR"/>
          </a:p>
        </p:txBody>
      </p:sp>
      <p:sp>
        <p:nvSpPr>
          <p:cNvPr id="3" name="Unvan 1">
            <a:extLst>
              <a:ext uri="{FF2B5EF4-FFF2-40B4-BE49-F238E27FC236}">
                <a16:creationId xmlns:a16="http://schemas.microsoft.com/office/drawing/2014/main" id="{DFCA459E-5229-C9E9-5CD7-C7D722CF70AF}"/>
              </a:ext>
            </a:extLst>
          </p:cNvPr>
          <p:cNvSpPr txBox="1">
            <a:spLocks/>
          </p:cNvSpPr>
          <p:nvPr/>
        </p:nvSpPr>
        <p:spPr bwMode="auto">
          <a:xfrm>
            <a:off x="457200" y="274638"/>
            <a:ext cx="11524310" cy="922114"/>
          </a:xfrm>
          <a:prstGeom prst="rect">
            <a:avLst/>
          </a:prstGeom>
          <a:solidFill>
            <a:schemeClr val="bg1">
              <a:lumMod val="85000"/>
              <a:alpha val="57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a:latin typeface="Times New Roman" panose="02020603050405020304" pitchFamily="18" charset="0"/>
                <a:cs typeface="Times New Roman" panose="02020603050405020304" pitchFamily="18" charset="0"/>
              </a:rPr>
              <a:t>Tam Mükellef Kurumlara Yapılan </a:t>
            </a:r>
            <a:br>
              <a:rPr lang="tr-TR" sz="2800" b="1">
                <a:latin typeface="Times New Roman" panose="02020603050405020304" pitchFamily="18" charset="0"/>
                <a:cs typeface="Times New Roman" panose="02020603050405020304" pitchFamily="18" charset="0"/>
              </a:rPr>
            </a:br>
            <a:r>
              <a:rPr lang="tr-TR" sz="2800" b="1">
                <a:latin typeface="Times New Roman" panose="02020603050405020304" pitchFamily="18" charset="0"/>
                <a:cs typeface="Times New Roman" panose="02020603050405020304" pitchFamily="18" charset="0"/>
              </a:rPr>
              <a:t>Ödemelerde Vergi Kesintisi</a:t>
            </a:r>
            <a:endParaRPr lang="tr-TR" sz="2800" b="1" dirty="0">
              <a:latin typeface="Times New Roman" panose="02020603050405020304" pitchFamily="18" charset="0"/>
              <a:cs typeface="Times New Roman" panose="02020603050405020304" pitchFamily="18" charset="0"/>
            </a:endParaRPr>
          </a:p>
        </p:txBody>
      </p:sp>
      <p:graphicFrame>
        <p:nvGraphicFramePr>
          <p:cNvPr id="4" name="4 İçerik Yer Tutucusu">
            <a:extLst>
              <a:ext uri="{FF2B5EF4-FFF2-40B4-BE49-F238E27FC236}">
                <a16:creationId xmlns:a16="http://schemas.microsoft.com/office/drawing/2014/main" id="{F23ED904-AA1E-0F50-E77C-D8759EDA8577}"/>
              </a:ext>
            </a:extLst>
          </p:cNvPr>
          <p:cNvGraphicFramePr>
            <a:graphicFrameLocks noGrp="1"/>
          </p:cNvGraphicFramePr>
          <p:nvPr>
            <p:extLst>
              <p:ext uri="{D42A27DB-BD31-4B8C-83A1-F6EECF244321}">
                <p14:modId xmlns:p14="http://schemas.microsoft.com/office/powerpoint/2010/main" val="3886602066"/>
              </p:ext>
            </p:extLst>
          </p:nvPr>
        </p:nvGraphicFramePr>
        <p:xfrm>
          <a:off x="446086" y="1344354"/>
          <a:ext cx="11539874" cy="360363"/>
        </p:xfrm>
        <a:graphic>
          <a:graphicData uri="http://schemas.openxmlformats.org/drawingml/2006/table">
            <a:tbl>
              <a:tblPr/>
              <a:tblGrid>
                <a:gridCol w="11539874">
                  <a:extLst>
                    <a:ext uri="{9D8B030D-6E8A-4147-A177-3AD203B41FA5}">
                      <a16:colId xmlns:a16="http://schemas.microsoft.com/office/drawing/2014/main" val="20000"/>
                    </a:ext>
                  </a:extLst>
                </a:gridCol>
              </a:tblGrid>
              <a:tr h="360363">
                <a:tc>
                  <a:txBody>
                    <a:bodyPr/>
                    <a:lstStyle/>
                    <a:p>
                      <a:pPr marL="85725" indent="0" algn="ctr">
                        <a:lnSpc>
                          <a:spcPct val="100000"/>
                        </a:lnSpc>
                        <a:spcBef>
                          <a:spcPct val="0"/>
                        </a:spcBef>
                        <a:buClrTx/>
                        <a:buSzTx/>
                        <a:buFontTx/>
                        <a:buNone/>
                        <a:defRPr/>
                      </a:pPr>
                      <a:r>
                        <a:rPr lang="fi-FI" sz="2000" b="1" kern="0" dirty="0">
                          <a:solidFill>
                            <a:schemeClr val="tx1"/>
                          </a:solidFill>
                          <a:latin typeface="Times New Roman" panose="02020603050405020304" pitchFamily="18" charset="0"/>
                          <a:ea typeface="+mn-ea"/>
                          <a:cs typeface="Times New Roman" panose="02020603050405020304" pitchFamily="18" charset="0"/>
                        </a:rPr>
                        <a:t>Vergi Kesintisine Tabi Tutulacak Kazanç </a:t>
                      </a:r>
                      <a:r>
                        <a:rPr lang="tr-TR" sz="2000" b="1" kern="0" dirty="0">
                          <a:solidFill>
                            <a:schemeClr val="tx1"/>
                          </a:solidFill>
                          <a:latin typeface="Times New Roman" panose="02020603050405020304" pitchFamily="18" charset="0"/>
                          <a:ea typeface="+mn-ea"/>
                          <a:cs typeface="Times New Roman" panose="02020603050405020304" pitchFamily="18" charset="0"/>
                        </a:rPr>
                        <a:t>v</a:t>
                      </a:r>
                      <a:r>
                        <a:rPr lang="fi-FI" sz="2000" b="1" kern="0" dirty="0">
                          <a:solidFill>
                            <a:schemeClr val="tx1"/>
                          </a:solidFill>
                          <a:latin typeface="Times New Roman" panose="02020603050405020304" pitchFamily="18" charset="0"/>
                          <a:ea typeface="+mn-ea"/>
                          <a:cs typeface="Times New Roman" panose="02020603050405020304" pitchFamily="18" charset="0"/>
                        </a:rPr>
                        <a:t>e </a:t>
                      </a:r>
                      <a:r>
                        <a:rPr lang="tr-TR" sz="2000" b="1" kern="0" dirty="0">
                          <a:solidFill>
                            <a:schemeClr val="tx1"/>
                          </a:solidFill>
                          <a:latin typeface="Times New Roman" panose="02020603050405020304" pitchFamily="18" charset="0"/>
                          <a:ea typeface="+mn-ea"/>
                          <a:cs typeface="Times New Roman" panose="02020603050405020304" pitchFamily="18" charset="0"/>
                        </a:rPr>
                        <a:t>İ</a:t>
                      </a:r>
                      <a:r>
                        <a:rPr lang="fi-FI" sz="2000" b="1" kern="0" dirty="0">
                          <a:solidFill>
                            <a:schemeClr val="tx1"/>
                          </a:solidFill>
                          <a:latin typeface="Times New Roman" panose="02020603050405020304" pitchFamily="18" charset="0"/>
                          <a:ea typeface="+mn-ea"/>
                          <a:cs typeface="Times New Roman" panose="02020603050405020304" pitchFamily="18" charset="0"/>
                        </a:rPr>
                        <a:t>ratlar</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alpha val="43000"/>
                      </a:schemeClr>
                    </a:solidFill>
                  </a:tcPr>
                </a:tc>
                <a:extLst>
                  <a:ext uri="{0D108BD9-81ED-4DB2-BD59-A6C34878D82A}">
                    <a16:rowId xmlns:a16="http://schemas.microsoft.com/office/drawing/2014/main" val="10000"/>
                  </a:ext>
                </a:extLst>
              </a:tr>
            </a:tbl>
          </a:graphicData>
        </a:graphic>
      </p:graphicFrame>
      <p:sp>
        <p:nvSpPr>
          <p:cNvPr id="5" name="Dikdörtgen 4">
            <a:extLst>
              <a:ext uri="{FF2B5EF4-FFF2-40B4-BE49-F238E27FC236}">
                <a16:creationId xmlns:a16="http://schemas.microsoft.com/office/drawing/2014/main" id="{F2B8300F-79BD-826F-C038-4E43A152884D}"/>
              </a:ext>
            </a:extLst>
          </p:cNvPr>
          <p:cNvSpPr/>
          <p:nvPr/>
        </p:nvSpPr>
        <p:spPr>
          <a:xfrm>
            <a:off x="1250829" y="1868343"/>
            <a:ext cx="10730681" cy="4524315"/>
          </a:xfrm>
          <a:prstGeom prst="rect">
            <a:avLst/>
          </a:prstGeom>
          <a:solidFill>
            <a:schemeClr val="accent2">
              <a:lumMod val="20000"/>
              <a:lumOff val="80000"/>
            </a:schemeClr>
          </a:solidFill>
        </p:spPr>
        <p:txBody>
          <a:bodyPr wrap="square">
            <a:spAutoFit/>
          </a:bodyPr>
          <a:lstStyle/>
          <a:p>
            <a:pPr marL="342900" indent="-342900" algn="just">
              <a:buFont typeface="+mj-lt"/>
              <a:buAutoNum type="arabicPeriod" startAt="3"/>
            </a:pPr>
            <a:r>
              <a:rPr lang="tr-TR" u="sng" dirty="0">
                <a:latin typeface="Times New Roman" panose="02020603050405020304" pitchFamily="18" charset="0"/>
                <a:cs typeface="Times New Roman" panose="02020603050405020304" pitchFamily="18" charset="0"/>
              </a:rPr>
              <a:t>Her nevi tahvil </a:t>
            </a:r>
            <a:r>
              <a:rPr lang="tr-TR" dirty="0">
                <a:latin typeface="Times New Roman" panose="02020603050405020304" pitchFamily="18" charset="0"/>
                <a:cs typeface="Times New Roman" panose="02020603050405020304" pitchFamily="18" charset="0"/>
              </a:rPr>
              <a:t>(ipotek finansmanı kuruluşları ve konut finansmanı kuruluşları tarafından ihraç edilen ipotekli sermaye piyasası araçları, varlık teminatlı menkul kıymetler dahil) ve Hazine bonosu faizleri ile Toplu Konut İdaresi, 28/3/2002 tarihli ve 4749 sayılı Kamu Finansmanı ve Borç Yönetiminin Düzenlenmesi Hakkında Kanuna göre kurulan varlık kiralama şirketleri, Özelleştirme İdaresince çıkarılan menkul kıymetler ve varlık kiralama şirketleri tarafından ihraç edilen kira sertifikalarından sağlanan gelirler (Döviz cinsinden yahut dövize, altına veya başka bir değere endeksli menkul kıymetlerin itfası sırasında oluşan değer artışları kesintiye tâbi tutulmaz.) </a:t>
            </a:r>
            <a:r>
              <a:rPr lang="tr-TR" b="1" dirty="0">
                <a:solidFill>
                  <a:srgbClr val="00B050"/>
                </a:solidFill>
                <a:latin typeface="Times New Roman" panose="02020603050405020304" pitchFamily="18" charset="0"/>
                <a:cs typeface="Times New Roman" panose="02020603050405020304" pitchFamily="18" charset="0"/>
              </a:rPr>
              <a:t>(15/1-c)</a:t>
            </a:r>
            <a:endParaRPr lang="tr-TR" b="1" dirty="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tr-TR" dirty="0">
                <a:latin typeface="Times New Roman" panose="02020603050405020304" pitchFamily="18" charset="0"/>
                <a:cs typeface="Times New Roman" panose="02020603050405020304" pitchFamily="18" charset="0"/>
              </a:rPr>
              <a:t>Mevduat Faizleri </a:t>
            </a:r>
            <a:r>
              <a:rPr lang="tr-TR" b="1" dirty="0">
                <a:solidFill>
                  <a:srgbClr val="00B050"/>
                </a:solidFill>
                <a:latin typeface="Times New Roman" panose="02020603050405020304" pitchFamily="18" charset="0"/>
                <a:cs typeface="Times New Roman" panose="02020603050405020304" pitchFamily="18" charset="0"/>
              </a:rPr>
              <a:t>(15/1-ç)</a:t>
            </a:r>
            <a:endParaRPr lang="tr-TR" b="1" dirty="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tr-TR" dirty="0">
                <a:latin typeface="Times New Roman" panose="02020603050405020304" pitchFamily="18" charset="0"/>
                <a:cs typeface="Times New Roman" panose="02020603050405020304" pitchFamily="18" charset="0"/>
              </a:rPr>
              <a:t>Katılım bankaları tarafından katılma hesabı karşılığında ödenen kâr payları </a:t>
            </a:r>
            <a:r>
              <a:rPr lang="tr-TR" b="1" dirty="0">
                <a:solidFill>
                  <a:srgbClr val="00B050"/>
                </a:solidFill>
                <a:latin typeface="Times New Roman" panose="02020603050405020304" pitchFamily="18" charset="0"/>
                <a:cs typeface="Times New Roman" panose="02020603050405020304" pitchFamily="18" charset="0"/>
              </a:rPr>
              <a:t>(15/1-d)</a:t>
            </a:r>
            <a:endParaRPr lang="tr-TR" b="1" dirty="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tr-TR" dirty="0">
                <a:latin typeface="Times New Roman" panose="02020603050405020304" pitchFamily="18" charset="0"/>
                <a:cs typeface="Times New Roman" panose="02020603050405020304" pitchFamily="18" charset="0"/>
              </a:rPr>
              <a:t>Kâr ve zarar ortaklığı belgesi karşılığı ödenen kâr payları. </a:t>
            </a:r>
            <a:r>
              <a:rPr lang="tr-TR" b="1" dirty="0">
                <a:solidFill>
                  <a:srgbClr val="00B050"/>
                </a:solidFill>
                <a:latin typeface="Times New Roman" panose="02020603050405020304" pitchFamily="18" charset="0"/>
                <a:cs typeface="Times New Roman" panose="02020603050405020304" pitchFamily="18" charset="0"/>
              </a:rPr>
              <a:t>(15/1-e)</a:t>
            </a:r>
            <a:endParaRPr lang="tr-TR" b="1" dirty="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tr-TR" dirty="0">
                <a:latin typeface="Times New Roman" panose="02020603050405020304" pitchFamily="18" charset="0"/>
                <a:cs typeface="Times New Roman" panose="02020603050405020304" pitchFamily="18" charset="0"/>
              </a:rPr>
              <a:t>Repo gelirleri </a:t>
            </a:r>
            <a:r>
              <a:rPr lang="tr-TR" b="1" dirty="0">
                <a:solidFill>
                  <a:srgbClr val="00B050"/>
                </a:solidFill>
                <a:latin typeface="Times New Roman" panose="02020603050405020304" pitchFamily="18" charset="0"/>
                <a:cs typeface="Times New Roman" panose="02020603050405020304" pitchFamily="18" charset="0"/>
              </a:rPr>
              <a:t>(15/1-f)</a:t>
            </a:r>
            <a:endParaRPr lang="tr-TR" b="1" dirty="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endParaRPr lang="tr-TR" dirty="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tr-TR" dirty="0">
                <a:latin typeface="Times New Roman" panose="02020603050405020304" pitchFamily="18" charset="0"/>
                <a:cs typeface="Times New Roman" panose="02020603050405020304" pitchFamily="18" charset="0"/>
              </a:rPr>
              <a:t>Başbayiler hariç olmak üzere 5602 sayılı Kanunda tanımlanan şans oyunlarına ilişkin bilet, kupon ve benzerlerini satanlara, düzenlenen her türlü bahis ve şans oyunlarının oynatılmasına aracılık edenlere, diğer kişilerce çıkartılan bu nitelikteki biletleri satanlara yapılan komisyon, prim ve benzeri ödemelerden. </a:t>
            </a:r>
            <a:r>
              <a:rPr lang="tr-TR" b="1" dirty="0">
                <a:solidFill>
                  <a:srgbClr val="00B050"/>
                </a:solidFill>
                <a:latin typeface="Times New Roman" panose="02020603050405020304" pitchFamily="18" charset="0"/>
                <a:cs typeface="Times New Roman" panose="02020603050405020304" pitchFamily="18" charset="0"/>
              </a:rPr>
              <a:t>(15/1-g)</a:t>
            </a:r>
            <a:endParaRPr lang="tr-TR" b="1" dirty="0">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tr-TR" dirty="0" err="1">
                <a:latin typeface="Times New Roman" panose="02020603050405020304" pitchFamily="18" charset="0"/>
                <a:cs typeface="Times New Roman" panose="02020603050405020304" pitchFamily="18" charset="0"/>
              </a:rPr>
              <a:t>VUK’un</a:t>
            </a:r>
            <a:r>
              <a:rPr lang="tr-TR" dirty="0">
                <a:latin typeface="Times New Roman" panose="02020603050405020304" pitchFamily="18" charset="0"/>
                <a:cs typeface="Times New Roman" panose="02020603050405020304" pitchFamily="18" charset="0"/>
              </a:rPr>
              <a:t> 11/7 fıkrası kapsamındaki ödemelerden </a:t>
            </a:r>
            <a:r>
              <a:rPr lang="tr-TR" b="1" dirty="0">
                <a:solidFill>
                  <a:srgbClr val="00B050"/>
                </a:solidFill>
                <a:latin typeface="Times New Roman" panose="02020603050405020304" pitchFamily="18" charset="0"/>
                <a:cs typeface="Times New Roman" panose="02020603050405020304" pitchFamily="18" charset="0"/>
              </a:rPr>
              <a:t>(20/08/2016, 15/1-ğ)</a:t>
            </a:r>
            <a:endParaRPr lang="tr-TR" b="1" dirty="0">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a16="http://schemas.microsoft.com/office/drawing/2014/main" id="{F7D2E864-47AE-535D-7080-4B75D9113F9A}"/>
              </a:ext>
            </a:extLst>
          </p:cNvPr>
          <p:cNvSpPr/>
          <p:nvPr/>
        </p:nvSpPr>
        <p:spPr>
          <a:xfrm>
            <a:off x="457199" y="1844824"/>
            <a:ext cx="619503" cy="2808312"/>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b="1" dirty="0">
                <a:solidFill>
                  <a:schemeClr val="tx1"/>
                </a:solidFill>
                <a:latin typeface="Times New Roman" panose="02020603050405020304" pitchFamily="18" charset="0"/>
                <a:cs typeface="Times New Roman" panose="02020603050405020304" pitchFamily="18" charset="0"/>
              </a:rPr>
              <a:t>GVK Geçici Madde 67 </a:t>
            </a:r>
          </a:p>
        </p:txBody>
      </p:sp>
    </p:spTree>
    <p:extLst>
      <p:ext uri="{BB962C8B-B14F-4D97-AF65-F5344CB8AC3E}">
        <p14:creationId xmlns:p14="http://schemas.microsoft.com/office/powerpoint/2010/main" val="263385018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3B8F11C-168C-5722-E87B-9903E4B208E5}"/>
              </a:ext>
            </a:extLst>
          </p:cNvPr>
          <p:cNvSpPr txBox="1"/>
          <p:nvPr/>
        </p:nvSpPr>
        <p:spPr>
          <a:xfrm>
            <a:off x="215660" y="496410"/>
            <a:ext cx="7065034" cy="5909310"/>
          </a:xfrm>
          <a:prstGeom prst="rect">
            <a:avLst/>
          </a:prstGeom>
          <a:solidFill>
            <a:schemeClr val="accent2">
              <a:lumMod val="20000"/>
              <a:lumOff val="80000"/>
            </a:schemeClr>
          </a:solidFill>
        </p:spPr>
        <p:txBody>
          <a:bodyPr wrap="square">
            <a:spAutoFit/>
          </a:bodyPr>
          <a:lstStyle/>
          <a:p>
            <a:pPr algn="just"/>
            <a:r>
              <a:rPr lang="tr-TR" dirty="0">
                <a:latin typeface="Times New Roman" panose="02020603050405020304" pitchFamily="18" charset="0"/>
                <a:cs typeface="Times New Roman" panose="02020603050405020304" pitchFamily="18" charset="0"/>
              </a:rPr>
              <a:t>	</a:t>
            </a:r>
            <a:r>
              <a:rPr lang="tr-TR" b="1" i="1" dirty="0">
                <a:latin typeface="Times New Roman" panose="02020603050405020304" pitchFamily="18" charset="0"/>
                <a:cs typeface="Times New Roman" panose="02020603050405020304" pitchFamily="18" charset="0"/>
              </a:rPr>
              <a:t>h) 23/10/2014 tarihli ve 6563 sayılı Elektronik Ticaretin Düzenlenmesi Hakkında Kanun hükümlerine göre aracı hizmet sağlayıcılarının ve elektronik ticaret aracı hizmet sağlayıcılarının, mezkûr Kanun kapsamındaki faaliyetleri dolayısıyla hizmet sağlayıcılarına ve elektronik ticaret hizmet sağlayıcılarına yaptıkları ödemelerden.</a:t>
            </a:r>
          </a:p>
          <a:p>
            <a:pPr algn="just"/>
            <a:r>
              <a:rPr lang="tr-TR" dirty="0">
                <a:latin typeface="Times New Roman" panose="02020603050405020304" pitchFamily="18" charset="0"/>
                <a:cs typeface="Times New Roman" panose="02020603050405020304" pitchFamily="18" charset="0"/>
              </a:rPr>
              <a:t>	Örnek 1: Hazır giyim sektöründe faaliyette bulunan hizmet sağlayıcı (A) Ltd. Şti. elektronik ticaret pazar yerinde mal ve hizmetlerinin teminine ve sipariş verilmesine yönelik elektronik ticaret aracı hizmet sağlayıcı (B) A.Ş. ile sözleşme yapmıştır. Sözleşmede, elektronik ticaret aracı hizmet sağlayıcı </a:t>
            </a:r>
            <a:r>
              <a:rPr lang="tr-TR" b="1" dirty="0">
                <a:latin typeface="Times New Roman" panose="02020603050405020304" pitchFamily="18" charset="0"/>
                <a:cs typeface="Times New Roman" panose="02020603050405020304" pitchFamily="18" charset="0"/>
              </a:rPr>
              <a:t>(B) A.Ş. </a:t>
            </a:r>
            <a:r>
              <a:rPr lang="tr-TR" dirty="0">
                <a:latin typeface="Times New Roman" panose="02020603050405020304" pitchFamily="18" charset="0"/>
                <a:cs typeface="Times New Roman" panose="02020603050405020304" pitchFamily="18" charset="0"/>
              </a:rPr>
              <a:t>tarafından tasarrufuna geçen ürün bedellerinin toplamı üzerinden (KDV dahil) %5 oranında komisyon ücreti tahsil edildikten sonra kalan tutarın hizmet sağlayıcı (A) Ltd. Şti.’ne aktarılacağı yönünde hüküm bulunmaktadır. (A) Ltd. Şti., (B) A.Ş. aracılığıyla elektronik ticaret pazar yerinde muhtelif müşterilere 2025 yılı Şubat ayında (400.000+40.000 KDV=) 440.000 TL tutarında giyim eşyası satışı yapmış ve satışa ilişkin tahsilatlar elektronik ticaret aracı hizmet sağlayıcı </a:t>
            </a:r>
            <a:r>
              <a:rPr lang="tr-TR" b="1" dirty="0">
                <a:latin typeface="Times New Roman" panose="02020603050405020304" pitchFamily="18" charset="0"/>
                <a:cs typeface="Times New Roman" panose="02020603050405020304" pitchFamily="18" charset="0"/>
              </a:rPr>
              <a:t>(B) A.Ş.</a:t>
            </a:r>
            <a:r>
              <a:rPr lang="tr-TR" dirty="0">
                <a:latin typeface="Times New Roman" panose="02020603050405020304" pitchFamily="18" charset="0"/>
                <a:cs typeface="Times New Roman" panose="02020603050405020304" pitchFamily="18" charset="0"/>
              </a:rPr>
              <a:t> aracılığıyla gerçekleştirilmiştir. Sözleşme kapsamında elektronik ticaret aracı hizmet sağlayıcı (B) A.Ş.’</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tahsil edeceği komisyon ücretini, (A) Ltd. Şti.’ne yapacağı ödemeden mahsup etmesi tevkifat matrahını etkilemeyecektir. </a:t>
            </a:r>
          </a:p>
        </p:txBody>
      </p:sp>
      <p:sp>
        <p:nvSpPr>
          <p:cNvPr id="4" name="Dikdörtgen 3">
            <a:extLst>
              <a:ext uri="{FF2B5EF4-FFF2-40B4-BE49-F238E27FC236}">
                <a16:creationId xmlns:a16="http://schemas.microsoft.com/office/drawing/2014/main" id="{6C842AF2-56B9-4D1B-200F-308BD0598B1A}"/>
              </a:ext>
            </a:extLst>
          </p:cNvPr>
          <p:cNvSpPr/>
          <p:nvPr/>
        </p:nvSpPr>
        <p:spPr>
          <a:xfrm>
            <a:off x="7410091" y="496410"/>
            <a:ext cx="4692770" cy="590931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b="1" dirty="0">
                <a:solidFill>
                  <a:schemeClr val="tx1"/>
                </a:solidFill>
                <a:latin typeface="Times New Roman" panose="02020603050405020304" pitchFamily="18" charset="0"/>
                <a:cs typeface="Times New Roman" panose="02020603050405020304" pitchFamily="18" charset="0"/>
              </a:rPr>
              <a:t>Bu durumda tevkif edilecek vergi aşağıdaki şekilde hesaplanacaktır. </a:t>
            </a:r>
          </a:p>
          <a:p>
            <a:pPr algn="just"/>
            <a:r>
              <a:rPr lang="tr-TR" b="1" dirty="0">
                <a:solidFill>
                  <a:schemeClr val="tx1"/>
                </a:solidFill>
                <a:latin typeface="Times New Roman" panose="02020603050405020304" pitchFamily="18" charset="0"/>
                <a:cs typeface="Times New Roman" panose="02020603050405020304" pitchFamily="18" charset="0"/>
              </a:rPr>
              <a:t>(A)- KDV Dahil Ürün Satış Bedeli 440.000 TL </a:t>
            </a:r>
          </a:p>
          <a:p>
            <a:pPr algn="just"/>
            <a:r>
              <a:rPr lang="tr-TR" b="1" dirty="0">
                <a:solidFill>
                  <a:schemeClr val="tx1"/>
                </a:solidFill>
                <a:latin typeface="Times New Roman" panose="02020603050405020304" pitchFamily="18" charset="0"/>
                <a:cs typeface="Times New Roman" panose="02020603050405020304" pitchFamily="18" charset="0"/>
              </a:rPr>
              <a:t>(B)- KDV Hariç Ürün Satış Bedeli (440.000 /1,10) 400.000 TL </a:t>
            </a:r>
          </a:p>
          <a:p>
            <a:pPr algn="just"/>
            <a:r>
              <a:rPr lang="tr-TR" b="1" dirty="0">
                <a:solidFill>
                  <a:schemeClr val="tx1"/>
                </a:solidFill>
                <a:latin typeface="Times New Roman" panose="02020603050405020304" pitchFamily="18" charset="0"/>
                <a:cs typeface="Times New Roman" panose="02020603050405020304" pitchFamily="18" charset="0"/>
              </a:rPr>
              <a:t>(C)- Tevkifat Matrahı (B) 400.000 TL </a:t>
            </a:r>
          </a:p>
          <a:p>
            <a:pPr algn="just"/>
            <a:r>
              <a:rPr lang="tr-TR" b="1" dirty="0">
                <a:solidFill>
                  <a:schemeClr val="tx1"/>
                </a:solidFill>
                <a:latin typeface="Times New Roman" panose="02020603050405020304" pitchFamily="18" charset="0"/>
                <a:cs typeface="Times New Roman" panose="02020603050405020304" pitchFamily="18" charset="0"/>
              </a:rPr>
              <a:t>(Ç)- Tevkifat Tutarı [(C) x Tevkifat oranı (%1)] 4.000 TL (B) A.Ş., bu şekilde hesaplanan tevkifat matrahı üzerinden Kurumlar Vergisi Kanununun 15 inci maddesinin birinci fıkrasının (h) bendi uyarınca tevkif ettiği vergiyi, </a:t>
            </a:r>
            <a:r>
              <a:rPr lang="tr-TR" b="1" dirty="0" err="1">
                <a:solidFill>
                  <a:schemeClr val="tx1"/>
                </a:solidFill>
                <a:latin typeface="Times New Roman" panose="02020603050405020304" pitchFamily="18" charset="0"/>
                <a:cs typeface="Times New Roman" panose="02020603050405020304" pitchFamily="18" charset="0"/>
              </a:rPr>
              <a:t>tevkifatın</a:t>
            </a:r>
            <a:r>
              <a:rPr lang="tr-TR" b="1" dirty="0">
                <a:solidFill>
                  <a:schemeClr val="tx1"/>
                </a:solidFill>
                <a:latin typeface="Times New Roman" panose="02020603050405020304" pitchFamily="18" charset="0"/>
                <a:cs typeface="Times New Roman" panose="02020603050405020304" pitchFamily="18" charset="0"/>
              </a:rPr>
              <a:t> gerçekleştiği aya ilişkin muhtasar ve prim hizmet beyannamesi ile 193 sayılı Kanunun 98 ve 119 uncu maddelerindeki esaslar çerçevesinde bağlı olduğu vergi dairesine beyan edip ödeyecektir.</a:t>
            </a:r>
          </a:p>
        </p:txBody>
      </p:sp>
    </p:spTree>
    <p:extLst>
      <p:ext uri="{BB962C8B-B14F-4D97-AF65-F5344CB8AC3E}">
        <p14:creationId xmlns:p14="http://schemas.microsoft.com/office/powerpoint/2010/main" val="9352664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A24AB62-4ED9-9CAC-9DCC-AB6C9375292E}"/>
              </a:ext>
            </a:extLst>
          </p:cNvPr>
          <p:cNvSpPr txBox="1"/>
          <p:nvPr/>
        </p:nvSpPr>
        <p:spPr>
          <a:xfrm>
            <a:off x="652732" y="1410289"/>
            <a:ext cx="10886535" cy="3416320"/>
          </a:xfrm>
          <a:prstGeom prst="rect">
            <a:avLst/>
          </a:prstGeom>
          <a:noFill/>
        </p:spPr>
        <p:txBody>
          <a:bodyPr wrap="square">
            <a:spAutoFit/>
          </a:bodyPr>
          <a:lstStyle/>
          <a:p>
            <a:pPr algn="just">
              <a:buNone/>
            </a:pPr>
            <a:r>
              <a:rPr lang="tr-TR" sz="2400" b="1" i="0" dirty="0">
                <a:solidFill>
                  <a:srgbClr val="000000"/>
                </a:solidFill>
                <a:effectLst/>
                <a:latin typeface="Times New Roman" panose="02020603050405020304" pitchFamily="18" charset="0"/>
                <a:cs typeface="Times New Roman" panose="02020603050405020304" pitchFamily="18" charset="0"/>
              </a:rPr>
              <a:t>	</a:t>
            </a:r>
            <a:r>
              <a:rPr lang="tr-TR" sz="2400" b="1" i="0" dirty="0">
                <a:solidFill>
                  <a:srgbClr val="000000"/>
                </a:solidFill>
                <a:effectLst/>
                <a:highlight>
                  <a:srgbClr val="00FFFF"/>
                </a:highlight>
                <a:latin typeface="Times New Roman" panose="02020603050405020304" pitchFamily="18" charset="0"/>
                <a:cs typeface="Times New Roman" panose="02020603050405020304" pitchFamily="18" charset="0"/>
              </a:rPr>
              <a:t>15/(2) Vergiden muaf olan kurumlara dağıtılan </a:t>
            </a:r>
            <a:r>
              <a:rPr lang="tr-TR" sz="2400" b="0" i="0" dirty="0">
                <a:solidFill>
                  <a:srgbClr val="000000"/>
                </a:solidFill>
                <a:effectLst/>
                <a:latin typeface="Times New Roman" panose="02020603050405020304" pitchFamily="18" charset="0"/>
                <a:cs typeface="Times New Roman" panose="02020603050405020304" pitchFamily="18" charset="0"/>
              </a:rPr>
              <a:t>(Kârın sermayeye eklenmesi kâr dağıtımı sayılmaz.) Gelir Vergisi Kanununun 75 inci maddesinin ikinci fıkrasının (1), (2) ve (3) numaralı bentlerindeki kâr payları üzerinden, bu maddenin üçüncü fıkrası uyarınca vergi kesintisine tâbi tutulan kazançlar hariç olmak üzere % 15 oranında vergi kesintisi yapılır.</a:t>
            </a:r>
          </a:p>
          <a:p>
            <a:pPr algn="just">
              <a:buNone/>
            </a:pPr>
            <a:endParaRPr lang="tr-TR" sz="2400" b="0" i="0" dirty="0">
              <a:solidFill>
                <a:srgbClr val="000000"/>
              </a:solidFill>
              <a:effectLst/>
              <a:highlight>
                <a:srgbClr val="00FFFF"/>
              </a:highlight>
              <a:latin typeface="Times New Roman" panose="02020603050405020304" pitchFamily="18" charset="0"/>
              <a:cs typeface="Times New Roman" panose="02020603050405020304" pitchFamily="18" charset="0"/>
            </a:endParaRPr>
          </a:p>
          <a:p>
            <a:pPr algn="just">
              <a:buNone/>
            </a:pPr>
            <a:r>
              <a:rPr lang="tr-TR" sz="2400" b="1" i="0" dirty="0">
                <a:solidFill>
                  <a:srgbClr val="000000"/>
                </a:solidFill>
                <a:effectLst/>
                <a:latin typeface="Times New Roman" panose="02020603050405020304" pitchFamily="18" charset="0"/>
                <a:cs typeface="Times New Roman" panose="02020603050405020304" pitchFamily="18" charset="0"/>
              </a:rPr>
              <a:t>	</a:t>
            </a:r>
            <a:r>
              <a:rPr lang="tr-TR" sz="2400" b="1" i="0" dirty="0">
                <a:solidFill>
                  <a:srgbClr val="000000"/>
                </a:solidFill>
                <a:effectLst/>
                <a:highlight>
                  <a:srgbClr val="00FFFF"/>
                </a:highlight>
                <a:latin typeface="Times New Roman" panose="02020603050405020304" pitchFamily="18" charset="0"/>
                <a:cs typeface="Times New Roman" panose="02020603050405020304" pitchFamily="18" charset="0"/>
              </a:rPr>
              <a:t>15 (3) Emeklilik yatırım fonlarının kazançları hariç olmak üzere</a:t>
            </a:r>
            <a:r>
              <a:rPr lang="tr-TR" sz="2400" b="0" i="0"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tr-TR" sz="2400" b="0" i="0" dirty="0">
                <a:solidFill>
                  <a:srgbClr val="000000"/>
                </a:solidFill>
                <a:effectLst/>
                <a:latin typeface="Times New Roman" panose="02020603050405020304" pitchFamily="18" charset="0"/>
                <a:cs typeface="Times New Roman" panose="02020603050405020304" pitchFamily="18" charset="0"/>
              </a:rPr>
              <a:t>Kanunun 5 inci maddesinin birinci fıkrasının (d) bendinde </a:t>
            </a:r>
            <a:r>
              <a:rPr lang="tr-TR" sz="2400" b="1" i="0" dirty="0">
                <a:solidFill>
                  <a:srgbClr val="000000"/>
                </a:solidFill>
                <a:effectLst/>
                <a:highlight>
                  <a:srgbClr val="FFFF00"/>
                </a:highlight>
                <a:latin typeface="Times New Roman" panose="02020603050405020304" pitchFamily="18" charset="0"/>
                <a:cs typeface="Times New Roman" panose="02020603050405020304" pitchFamily="18" charset="0"/>
              </a:rPr>
              <a:t>yazılı kazançlardan, </a:t>
            </a:r>
            <a:r>
              <a:rPr lang="tr-TR" sz="2400" b="0" i="0" dirty="0">
                <a:solidFill>
                  <a:srgbClr val="000000"/>
                </a:solidFill>
                <a:effectLst/>
                <a:latin typeface="Times New Roman" panose="02020603050405020304" pitchFamily="18" charset="0"/>
                <a:cs typeface="Times New Roman" panose="02020603050405020304" pitchFamily="18" charset="0"/>
              </a:rPr>
              <a:t>dağıtılsın veya dağıtılmasın, </a:t>
            </a:r>
            <a:r>
              <a:rPr lang="tr-TR" sz="2400" b="1" i="0" dirty="0">
                <a:solidFill>
                  <a:srgbClr val="000000"/>
                </a:solidFill>
                <a:effectLst/>
                <a:highlight>
                  <a:srgbClr val="00FFFF"/>
                </a:highlight>
                <a:latin typeface="Times New Roman" panose="02020603050405020304" pitchFamily="18" charset="0"/>
                <a:cs typeface="Times New Roman" panose="02020603050405020304" pitchFamily="18" charset="0"/>
              </a:rPr>
              <a:t>KURUM BÜNYESİNDE </a:t>
            </a:r>
            <a:r>
              <a:rPr lang="tr-TR" sz="2400" b="1" i="0" dirty="0">
                <a:solidFill>
                  <a:srgbClr val="000000"/>
                </a:solidFill>
                <a:effectLst/>
                <a:latin typeface="Times New Roman" panose="02020603050405020304" pitchFamily="18" charset="0"/>
                <a:cs typeface="Times New Roman" panose="02020603050405020304" pitchFamily="18" charset="0"/>
              </a:rPr>
              <a:t>% 15 oranında vergi kesintisi yapılır.</a:t>
            </a:r>
          </a:p>
        </p:txBody>
      </p:sp>
    </p:spTree>
    <p:extLst>
      <p:ext uri="{BB962C8B-B14F-4D97-AF65-F5344CB8AC3E}">
        <p14:creationId xmlns:p14="http://schemas.microsoft.com/office/powerpoint/2010/main" val="23234226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C7EB65-3331-0B48-43B9-B5AD5DE409B0}"/>
              </a:ext>
            </a:extLst>
          </p:cNvPr>
          <p:cNvSpPr txBox="1">
            <a:spLocks/>
          </p:cNvSpPr>
          <p:nvPr/>
        </p:nvSpPr>
        <p:spPr>
          <a:xfrm>
            <a:off x="2360345" y="175881"/>
            <a:ext cx="7329695" cy="504056"/>
          </a:xfrm>
          <a:prstGeom prst="rect">
            <a:avLst/>
          </a:prstGeom>
          <a:solidFill>
            <a:schemeClr val="accent4">
              <a:lumMod val="20000"/>
              <a:lumOff val="80000"/>
              <a:alpha val="65000"/>
            </a:schemeClr>
          </a:solidFill>
          <a:ln w="38100">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latin typeface="Times New Roman" panose="02020603050405020304" pitchFamily="18" charset="0"/>
                <a:cs typeface="Times New Roman" panose="02020603050405020304" pitchFamily="18" charset="0"/>
              </a:rPr>
              <a:t>Mahsup Edilecek Vergiler-Beyanname</a:t>
            </a:r>
          </a:p>
        </p:txBody>
      </p:sp>
      <p:sp>
        <p:nvSpPr>
          <p:cNvPr id="3" name="Altbilgi Yer Tutucusu 3">
            <a:extLst>
              <a:ext uri="{FF2B5EF4-FFF2-40B4-BE49-F238E27FC236}">
                <a16:creationId xmlns:a16="http://schemas.microsoft.com/office/drawing/2014/main" id="{5C30E397-F14F-664B-7F32-205427CA8117}"/>
              </a:ext>
            </a:extLst>
          </p:cNvPr>
          <p:cNvSpPr txBox="1">
            <a:spLocks/>
          </p:cNvSpPr>
          <p:nvPr/>
        </p:nvSpPr>
        <p:spPr>
          <a:xfrm>
            <a:off x="4440936" y="6492875"/>
            <a:ext cx="338785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a:t>İzmir</a:t>
            </a:r>
          </a:p>
        </p:txBody>
      </p:sp>
      <p:sp>
        <p:nvSpPr>
          <p:cNvPr id="4" name="Slayt Numarası Yer Tutucusu 4">
            <a:extLst>
              <a:ext uri="{FF2B5EF4-FFF2-40B4-BE49-F238E27FC236}">
                <a16:creationId xmlns:a16="http://schemas.microsoft.com/office/drawing/2014/main" id="{75868DF9-F34F-0B2F-DBBD-5046155FE4D5}"/>
              </a:ext>
            </a:extLst>
          </p:cNvPr>
          <p:cNvSpPr>
            <a:spLocks noGrp="1"/>
          </p:cNvSpPr>
          <p:nvPr>
            <p:ph type="sldNum" sz="quarter" idx="12"/>
          </p:nvPr>
        </p:nvSpPr>
        <p:spPr>
          <a:xfrm>
            <a:off x="7869936" y="6492875"/>
            <a:ext cx="2496312" cy="365125"/>
          </a:xfrm>
        </p:spPr>
        <p:txBody>
          <a:bodyPr/>
          <a:lstStyle/>
          <a:p>
            <a:fld id="{E1080B20-D45B-492D-86E8-780F5FEE2AC0}" type="slidenum">
              <a:rPr lang="tr-TR" altLang="tr-TR" smtClean="0"/>
              <a:pPr/>
              <a:t>185</a:t>
            </a:fld>
            <a:endParaRPr lang="tr-TR" altLang="tr-TR"/>
          </a:p>
        </p:txBody>
      </p:sp>
      <p:pic>
        <p:nvPicPr>
          <p:cNvPr id="5" name="01ECD3DF-97FA-4EF6-8D00-B74649935185" descr="01ECD3DF-97FA-4EF6-8D00-B74649935185">
            <a:extLst>
              <a:ext uri="{FF2B5EF4-FFF2-40B4-BE49-F238E27FC236}">
                <a16:creationId xmlns:a16="http://schemas.microsoft.com/office/drawing/2014/main" id="{059B830A-DB9B-3466-74DB-1D596C4F01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206"/>
          <a:stretch/>
        </p:blipFill>
        <p:spPr bwMode="auto">
          <a:xfrm>
            <a:off x="2156792" y="754579"/>
            <a:ext cx="7533248" cy="602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98678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7">
            <a:extLst>
              <a:ext uri="{FF2B5EF4-FFF2-40B4-BE49-F238E27FC236}">
                <a16:creationId xmlns:a16="http://schemas.microsoft.com/office/drawing/2014/main" id="{B5C56B58-3B47-F750-7F09-03DA3208876B}"/>
              </a:ext>
            </a:extLst>
          </p:cNvPr>
          <p:cNvGraphicFramePr>
            <a:graphicFrameLocks/>
          </p:cNvGraphicFramePr>
          <p:nvPr>
            <p:extLst>
              <p:ext uri="{D42A27DB-BD31-4B8C-83A1-F6EECF244321}">
                <p14:modId xmlns:p14="http://schemas.microsoft.com/office/powerpoint/2010/main" val="2637371748"/>
              </p:ext>
            </p:extLst>
          </p:nvPr>
        </p:nvGraphicFramePr>
        <p:xfrm>
          <a:off x="491706" y="932023"/>
          <a:ext cx="11162580" cy="1694184"/>
        </p:xfrm>
        <a:graphic>
          <a:graphicData uri="http://schemas.openxmlformats.org/drawingml/2006/table">
            <a:tbl>
              <a:tblPr/>
              <a:tblGrid>
                <a:gridCol w="1163668">
                  <a:extLst>
                    <a:ext uri="{9D8B030D-6E8A-4147-A177-3AD203B41FA5}">
                      <a16:colId xmlns:a16="http://schemas.microsoft.com/office/drawing/2014/main" val="20000"/>
                    </a:ext>
                  </a:extLst>
                </a:gridCol>
                <a:gridCol w="1163668">
                  <a:extLst>
                    <a:ext uri="{9D8B030D-6E8A-4147-A177-3AD203B41FA5}">
                      <a16:colId xmlns:a16="http://schemas.microsoft.com/office/drawing/2014/main" val="20001"/>
                    </a:ext>
                  </a:extLst>
                </a:gridCol>
                <a:gridCol w="1119218">
                  <a:extLst>
                    <a:ext uri="{9D8B030D-6E8A-4147-A177-3AD203B41FA5}">
                      <a16:colId xmlns:a16="http://schemas.microsoft.com/office/drawing/2014/main" val="20002"/>
                    </a:ext>
                  </a:extLst>
                </a:gridCol>
                <a:gridCol w="44450">
                  <a:extLst>
                    <a:ext uri="{9D8B030D-6E8A-4147-A177-3AD203B41FA5}">
                      <a16:colId xmlns:a16="http://schemas.microsoft.com/office/drawing/2014/main" val="4011202445"/>
                    </a:ext>
                  </a:extLst>
                </a:gridCol>
                <a:gridCol w="614155">
                  <a:extLst>
                    <a:ext uri="{9D8B030D-6E8A-4147-A177-3AD203B41FA5}">
                      <a16:colId xmlns:a16="http://schemas.microsoft.com/office/drawing/2014/main" val="20003"/>
                    </a:ext>
                  </a:extLst>
                </a:gridCol>
                <a:gridCol w="1713182">
                  <a:extLst>
                    <a:ext uri="{9D8B030D-6E8A-4147-A177-3AD203B41FA5}">
                      <a16:colId xmlns:a16="http://schemas.microsoft.com/office/drawing/2014/main" val="20004"/>
                    </a:ext>
                  </a:extLst>
                </a:gridCol>
                <a:gridCol w="1454577">
                  <a:extLst>
                    <a:ext uri="{9D8B030D-6E8A-4147-A177-3AD203B41FA5}">
                      <a16:colId xmlns:a16="http://schemas.microsoft.com/office/drawing/2014/main" val="20005"/>
                    </a:ext>
                  </a:extLst>
                </a:gridCol>
                <a:gridCol w="872757">
                  <a:extLst>
                    <a:ext uri="{9D8B030D-6E8A-4147-A177-3AD203B41FA5}">
                      <a16:colId xmlns:a16="http://schemas.microsoft.com/office/drawing/2014/main" val="20006"/>
                    </a:ext>
                  </a:extLst>
                </a:gridCol>
                <a:gridCol w="48186">
                  <a:extLst>
                    <a:ext uri="{9D8B030D-6E8A-4147-A177-3AD203B41FA5}">
                      <a16:colId xmlns:a16="http://schemas.microsoft.com/office/drawing/2014/main" val="20007"/>
                    </a:ext>
                  </a:extLst>
                </a:gridCol>
                <a:gridCol w="2279148">
                  <a:extLst>
                    <a:ext uri="{9D8B030D-6E8A-4147-A177-3AD203B41FA5}">
                      <a16:colId xmlns:a16="http://schemas.microsoft.com/office/drawing/2014/main" val="20008"/>
                    </a:ext>
                  </a:extLst>
                </a:gridCol>
                <a:gridCol w="689571">
                  <a:extLst>
                    <a:ext uri="{9D8B030D-6E8A-4147-A177-3AD203B41FA5}">
                      <a16:colId xmlns:a16="http://schemas.microsoft.com/office/drawing/2014/main" val="20009"/>
                    </a:ext>
                  </a:extLst>
                </a:gridCol>
              </a:tblGrid>
              <a:tr h="252736">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gridSpan="2">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w="38100" cap="flat" cmpd="sng" algn="ctr">
                      <a:solidFill>
                        <a:schemeClr val="tx1"/>
                      </a:solidFill>
                      <a:prstDash val="solid"/>
                      <a:round/>
                      <a:headEnd type="none" w="med" len="med"/>
                      <a:tailEnd type="none" w="med" len="med"/>
                    </a:lnR>
                    <a:lnT>
                      <a:noFill/>
                    </a:lnT>
                    <a:lnB>
                      <a:noFill/>
                    </a:lnB>
                  </a:tcPr>
                </a:tc>
                <a:tc rowSpan="2" gridSpan="2">
                  <a:txBody>
                    <a:bodyPr/>
                    <a:lstStyle/>
                    <a:p>
                      <a:pPr algn="ctr" fontAlgn="ctr"/>
                      <a:r>
                        <a:rPr lang="tr-TR" sz="1600" b="1" i="0" u="none" strike="noStrike" dirty="0">
                          <a:solidFill>
                            <a:srgbClr val="000000"/>
                          </a:solidFill>
                          <a:effectLst/>
                          <a:latin typeface="Times New Roman" panose="02020603050405020304" pitchFamily="18" charset="0"/>
                        </a:rPr>
                        <a:t>Mahsuplar</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alpha val="65000"/>
                      </a:schemeClr>
                    </a:solidFill>
                  </a:tcPr>
                </a:tc>
                <a:tc rowSpan="2" hMerge="1">
                  <a:txBody>
                    <a:bodyPr/>
                    <a:lstStyle/>
                    <a:p>
                      <a:endParaRPr lang="tr-TR"/>
                    </a:p>
                  </a:txBody>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52736">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gridSpan="2">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w="38100" cap="flat" cmpd="sng" algn="ctr">
                      <a:solidFill>
                        <a:schemeClr val="tx1"/>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52736">
                <a:tc gridSpan="4">
                  <a:txBody>
                    <a:bodyPr/>
                    <a:lstStyle/>
                    <a:p>
                      <a:pPr algn="l" fontAlgn="b"/>
                      <a:r>
                        <a:rPr lang="tr-TR" sz="1600" b="1" i="0" u="none" strike="noStrike" dirty="0">
                          <a:solidFill>
                            <a:srgbClr val="000000"/>
                          </a:solidFill>
                          <a:effectLst/>
                          <a:latin typeface="Times New Roman" panose="02020603050405020304" pitchFamily="18" charset="0"/>
                        </a:rPr>
                        <a:t>Sıra ile</a:t>
                      </a:r>
                      <a:r>
                        <a:rPr lang="tr-TR" sz="1600" b="1" i="0" u="none" strike="noStrike" baseline="0" dirty="0">
                          <a:solidFill>
                            <a:srgbClr val="000000"/>
                          </a:solidFill>
                          <a:effectLst/>
                          <a:latin typeface="Times New Roman" panose="02020603050405020304" pitchFamily="18" charset="0"/>
                        </a:rPr>
                        <a:t> Mahsup yapılır</a:t>
                      </a:r>
                      <a:endParaRPr lang="tr-TR"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tr-TR"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r>
                        <a:rPr lang="tr-TR" sz="1600" b="0" i="0" u="none" strike="noStrike" dirty="0">
                          <a:solidFill>
                            <a:srgbClr val="000000"/>
                          </a:solidFill>
                          <a:effectLst/>
                          <a:latin typeface="Times New Roman" panose="02020603050405020304" pitchFamily="18" charset="0"/>
                        </a:rPr>
                        <a:t> </a:t>
                      </a:r>
                    </a:p>
                  </a:txBody>
                  <a:tcPr marL="9525" marR="9525" marT="9525" marB="0" anchor="b">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52736">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gridSpan="2">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38100" cap="flat" cmpd="sng" algn="ctr">
                      <a:solidFill>
                        <a:schemeClr val="tx1"/>
                      </a:solidFill>
                      <a:prstDash val="solid"/>
                      <a:round/>
                      <a:headEnd type="none" w="med" len="med"/>
                      <a:tailEnd type="none" w="med" len="med"/>
                    </a:lnB>
                  </a:tcPr>
                </a:tc>
                <a:tc hMerge="1">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r>
                        <a:rPr lang="tr-TR" sz="1600" b="0" i="0" u="none" strike="noStrike" dirty="0">
                          <a:solidFill>
                            <a:srgbClr val="000000"/>
                          </a:solidFill>
                          <a:effectLst/>
                          <a:latin typeface="Times New Roman" panose="02020603050405020304" pitchFamily="18" charset="0"/>
                        </a:rPr>
                        <a:t> </a:t>
                      </a:r>
                    </a:p>
                  </a:txBody>
                  <a:tcPr marL="9525" marR="9525" marT="9525" marB="0" anchor="b">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73994">
                <a:tc>
                  <a:txBody>
                    <a:bodyPr/>
                    <a:lstStyle/>
                    <a:p>
                      <a:pPr algn="l" fontAlgn="b"/>
                      <a:endParaRPr lang="tr-TR" sz="800" b="0" i="0" u="none" strike="noStrike" dirty="0">
                        <a:solidFill>
                          <a:srgbClr val="000000"/>
                        </a:solidFill>
                        <a:effectLst/>
                        <a:latin typeface="Times New Roman" panose="02020603050405020304" pitchFamily="18" charset="0"/>
                      </a:endParaRPr>
                    </a:p>
                  </a:txBody>
                  <a:tcPr marL="9525" marR="9525" marT="9525" marB="0" anchor="b">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gridSpan="2">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800" b="0" i="0" u="none" strike="noStrike">
                          <a:solidFill>
                            <a:srgbClr val="000000"/>
                          </a:solidFill>
                          <a:effectLst/>
                          <a:latin typeface="Times New Roman" panose="02020603050405020304" pitchFamily="18" charset="0"/>
                        </a:rPr>
                        <a:t> </a:t>
                      </a:r>
                      <a:endParaRPr lang="tr-TR" sz="8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9525" marR="9525" marT="9525" marB="0" anchor="b">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tr-TR" sz="800" b="0" i="0" u="none" strike="noStrike" dirty="0">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2736">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1" i="0" u="none" strike="noStrike" dirty="0">
                          <a:solidFill>
                            <a:srgbClr val="000000"/>
                          </a:solidFill>
                          <a:effectLst/>
                          <a:latin typeface="Times New Roman" panose="02020603050405020304" pitchFamily="18" charset="0"/>
                        </a:rPr>
                        <a:t>(1) Yabancı Ülkelerde Ödenen Vergiler</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rowSpan="2" hMerge="1">
                  <a:txBody>
                    <a:bodyPr/>
                    <a:lstStyle/>
                    <a:p>
                      <a:endParaRPr lang="tr-TR"/>
                    </a:p>
                  </a:txBody>
                  <a:tcPr/>
                </a:tc>
                <a:tc rowSpan="2" hMerge="1">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w="38100" cap="flat" cmpd="sng" algn="ctr">
                      <a:solidFill>
                        <a:schemeClr val="tx1"/>
                      </a:solidFill>
                      <a:prstDash val="solid"/>
                      <a:round/>
                      <a:headEnd type="none" w="med" len="med"/>
                      <a:tailEnd type="none" w="med" len="med"/>
                    </a:lnR>
                    <a:lnT>
                      <a:noFill/>
                    </a:lnT>
                    <a:lnB>
                      <a:noFill/>
                    </a:lnB>
                  </a:tcPr>
                </a:tc>
                <a:tc rowSpan="2" gridSpan="2">
                  <a:txBody>
                    <a:bodyPr/>
                    <a:lstStyle/>
                    <a:p>
                      <a:pPr algn="ctr" fontAlgn="ctr"/>
                      <a:r>
                        <a:rPr lang="tr-TR" sz="1600" b="1" i="0" u="none" strike="noStrike" dirty="0">
                          <a:solidFill>
                            <a:srgbClr val="000000"/>
                          </a:solidFill>
                          <a:effectLst/>
                          <a:latin typeface="Times New Roman" panose="02020603050405020304" pitchFamily="18" charset="0"/>
                        </a:rPr>
                        <a:t>(2) Kesinti Yoluyla Ödenen Vergiler</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rowSpan="2" hMerge="1">
                  <a:txBody>
                    <a:bodyPr/>
                    <a:lstStyle/>
                    <a:p>
                      <a:endParaRPr lang="tr-TR"/>
                    </a:p>
                  </a:txBody>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a:solidFill>
                          <a:srgbClr val="000000"/>
                        </a:solidFill>
                        <a:effectLst/>
                        <a:latin typeface="Times New Roman" panose="02020603050405020304" pitchFamily="18" charset="0"/>
                      </a:endParaRPr>
                    </a:p>
                  </a:txBody>
                  <a:tcPr marL="9525" marR="9525" marT="9525" marB="0" anchor="b">
                    <a:lnL>
                      <a:noFill/>
                    </a:lnL>
                    <a:lnR w="38100" cap="flat" cmpd="sng" algn="ctr">
                      <a:solidFill>
                        <a:schemeClr val="tx1"/>
                      </a:solidFill>
                      <a:prstDash val="solid"/>
                      <a:round/>
                      <a:headEnd type="none" w="med" len="med"/>
                      <a:tailEnd type="none" w="med" len="med"/>
                    </a:lnR>
                    <a:lnT>
                      <a:noFill/>
                    </a:lnT>
                    <a:lnB>
                      <a:noFill/>
                    </a:lnB>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1" i="0" u="none" strike="noStrike" dirty="0">
                          <a:solidFill>
                            <a:srgbClr val="000000"/>
                          </a:solidFill>
                          <a:effectLst/>
                          <a:latin typeface="Times New Roman" panose="02020603050405020304" pitchFamily="18" charset="0"/>
                        </a:rPr>
                        <a:t>(3) Geçici Vergi</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alpha val="59000"/>
                      </a:schemeClr>
                    </a:solidFill>
                  </a:tcPr>
                </a:tc>
                <a:tc rowSpan="2" hMerge="1">
                  <a:txBody>
                    <a:bodyPr/>
                    <a:lstStyle/>
                    <a:p>
                      <a:endParaRPr lang="tr-TR"/>
                    </a:p>
                  </a:txBody>
                  <a:tcPr/>
                </a:tc>
                <a:extLst>
                  <a:ext uri="{0D108BD9-81ED-4DB2-BD59-A6C34878D82A}">
                    <a16:rowId xmlns:a16="http://schemas.microsoft.com/office/drawing/2014/main" val="10005"/>
                  </a:ext>
                </a:extLst>
              </a:tr>
              <a:tr h="252736">
                <a:tc gridSpan="3" vMerge="1">
                  <a:txBody>
                    <a:bodyPr/>
                    <a:lstStyle/>
                    <a:p>
                      <a:endParaRPr lang="tr-TR"/>
                    </a:p>
                  </a:txBody>
                  <a:tcPr/>
                </a:tc>
                <a:tc hMerge="1" vMerge="1">
                  <a:txBody>
                    <a:bodyPr/>
                    <a:lstStyle/>
                    <a:p>
                      <a:endParaRPr lang="tr-TR"/>
                    </a:p>
                  </a:txBody>
                  <a:tcPr/>
                </a:tc>
                <a:tc hMerge="1" vMerge="1">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w="38100" cap="flat" cmpd="sng" algn="ctr">
                      <a:solidFill>
                        <a:schemeClr val="tx1"/>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lnL>
                      <a:noFill/>
                    </a:lnL>
                    <a:lnR w="38100" cap="flat" cmpd="sng" algn="ctr">
                      <a:solidFill>
                        <a:schemeClr val="tx1"/>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06"/>
                  </a:ext>
                </a:extLst>
              </a:tr>
            </a:tbl>
          </a:graphicData>
        </a:graphic>
      </p:graphicFrame>
      <p:sp>
        <p:nvSpPr>
          <p:cNvPr id="3" name="Slayt Numarası Yer Tutucusu 4">
            <a:extLst>
              <a:ext uri="{FF2B5EF4-FFF2-40B4-BE49-F238E27FC236}">
                <a16:creationId xmlns:a16="http://schemas.microsoft.com/office/drawing/2014/main" id="{E2BD0F45-D922-8661-3738-733B43348220}"/>
              </a:ext>
            </a:extLst>
          </p:cNvPr>
          <p:cNvSpPr>
            <a:spLocks noGrp="1"/>
          </p:cNvSpPr>
          <p:nvPr>
            <p:ph type="sldNum" sz="quarter" idx="12"/>
          </p:nvPr>
        </p:nvSpPr>
        <p:spPr>
          <a:xfrm>
            <a:off x="8382000" y="6392926"/>
            <a:ext cx="2133600" cy="365125"/>
          </a:xfrm>
        </p:spPr>
        <p:txBody>
          <a:bodyPr/>
          <a:lstStyle/>
          <a:p>
            <a:fld id="{E1080B20-D45B-492D-86E8-780F5FEE2AC0}" type="slidenum">
              <a:rPr lang="tr-TR" altLang="tr-TR" smtClean="0"/>
              <a:pPr/>
              <a:t>186</a:t>
            </a:fld>
            <a:endParaRPr lang="tr-TR" altLang="tr-TR"/>
          </a:p>
        </p:txBody>
      </p:sp>
      <p:sp>
        <p:nvSpPr>
          <p:cNvPr id="4" name="Unvan 1">
            <a:extLst>
              <a:ext uri="{FF2B5EF4-FFF2-40B4-BE49-F238E27FC236}">
                <a16:creationId xmlns:a16="http://schemas.microsoft.com/office/drawing/2014/main" id="{CA4E46BC-E5B8-939E-8769-1A840081C4AD}"/>
              </a:ext>
            </a:extLst>
          </p:cNvPr>
          <p:cNvSpPr txBox="1">
            <a:spLocks/>
          </p:cNvSpPr>
          <p:nvPr/>
        </p:nvSpPr>
        <p:spPr bwMode="auto">
          <a:xfrm>
            <a:off x="2152328" y="221546"/>
            <a:ext cx="8229600" cy="504056"/>
          </a:xfrm>
          <a:prstGeom prst="rect">
            <a:avLst/>
          </a:prstGeom>
          <a:solidFill>
            <a:schemeClr val="accent2">
              <a:lumMod val="20000"/>
              <a:lumOff val="80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graphicFrame>
        <p:nvGraphicFramePr>
          <p:cNvPr id="5" name="Tablo 4">
            <a:extLst>
              <a:ext uri="{FF2B5EF4-FFF2-40B4-BE49-F238E27FC236}">
                <a16:creationId xmlns:a16="http://schemas.microsoft.com/office/drawing/2014/main" id="{2DE6D594-323C-F316-3D48-B77CD3037CE9}"/>
              </a:ext>
            </a:extLst>
          </p:cNvPr>
          <p:cNvGraphicFramePr>
            <a:graphicFrameLocks noGrp="1"/>
          </p:cNvGraphicFramePr>
          <p:nvPr>
            <p:extLst>
              <p:ext uri="{D42A27DB-BD31-4B8C-83A1-F6EECF244321}">
                <p14:modId xmlns:p14="http://schemas.microsoft.com/office/powerpoint/2010/main" val="3024281939"/>
              </p:ext>
            </p:extLst>
          </p:nvPr>
        </p:nvGraphicFramePr>
        <p:xfrm>
          <a:off x="274984" y="4038299"/>
          <a:ext cx="4463468" cy="253365"/>
        </p:xfrm>
        <a:graphic>
          <a:graphicData uri="http://schemas.openxmlformats.org/drawingml/2006/table">
            <a:tbl>
              <a:tblPr/>
              <a:tblGrid>
                <a:gridCol w="4463468">
                  <a:extLst>
                    <a:ext uri="{9D8B030D-6E8A-4147-A177-3AD203B41FA5}">
                      <a16:colId xmlns:a16="http://schemas.microsoft.com/office/drawing/2014/main" val="20000"/>
                    </a:ext>
                  </a:extLst>
                </a:gridCol>
              </a:tblGrid>
              <a:tr h="112323">
                <a:tc>
                  <a:txBody>
                    <a:bodyPr/>
                    <a:lstStyle/>
                    <a:p>
                      <a:pPr algn="l" fontAlgn="b"/>
                      <a:r>
                        <a:rPr lang="tr-TR" sz="1600" b="0" i="0" u="none" strike="noStrike" dirty="0">
                          <a:solidFill>
                            <a:srgbClr val="000000"/>
                          </a:solidFill>
                          <a:effectLst/>
                          <a:highlight>
                            <a:srgbClr val="FFFF00"/>
                          </a:highlight>
                          <a:latin typeface="Times New Roman" panose="02020603050405020304" pitchFamily="18" charset="0"/>
                        </a:rPr>
                        <a:t>İade imkanı Yok. </a:t>
                      </a:r>
                    </a:p>
                  </a:txBody>
                  <a:tcPr marL="9525" marR="9525" marT="9525" marB="0" anchor="b">
                    <a:lnL>
                      <a:noFill/>
                    </a:lnL>
                    <a:lnR>
                      <a:noFill/>
                    </a:lnR>
                    <a:lnT>
                      <a:noFill/>
                    </a:lnT>
                    <a:lnB>
                      <a:noFill/>
                    </a:lnB>
                    <a:solidFill>
                      <a:schemeClr val="tx2">
                        <a:lumMod val="10000"/>
                        <a:lumOff val="90000"/>
                      </a:schemeClr>
                    </a:solidFill>
                  </a:tcPr>
                </a:tc>
                <a:extLst>
                  <a:ext uri="{0D108BD9-81ED-4DB2-BD59-A6C34878D82A}">
                    <a16:rowId xmlns:a16="http://schemas.microsoft.com/office/drawing/2014/main" val="10000"/>
                  </a:ext>
                </a:extLst>
              </a:tr>
            </a:tbl>
          </a:graphicData>
        </a:graphic>
      </p:graphicFrame>
      <p:graphicFrame>
        <p:nvGraphicFramePr>
          <p:cNvPr id="6" name="Tablo 5">
            <a:extLst>
              <a:ext uri="{FF2B5EF4-FFF2-40B4-BE49-F238E27FC236}">
                <a16:creationId xmlns:a16="http://schemas.microsoft.com/office/drawing/2014/main" id="{F3154D82-1733-396A-F5C0-69B5A25F4269}"/>
              </a:ext>
            </a:extLst>
          </p:cNvPr>
          <p:cNvGraphicFramePr>
            <a:graphicFrameLocks noGrp="1"/>
          </p:cNvGraphicFramePr>
          <p:nvPr>
            <p:extLst>
              <p:ext uri="{D42A27DB-BD31-4B8C-83A1-F6EECF244321}">
                <p14:modId xmlns:p14="http://schemas.microsoft.com/office/powerpoint/2010/main" val="1416179769"/>
              </p:ext>
            </p:extLst>
          </p:nvPr>
        </p:nvGraphicFramePr>
        <p:xfrm>
          <a:off x="274984" y="2729835"/>
          <a:ext cx="4463468" cy="984885"/>
        </p:xfrm>
        <a:graphic>
          <a:graphicData uri="http://schemas.openxmlformats.org/drawingml/2006/table">
            <a:tbl>
              <a:tblPr/>
              <a:tblGrid>
                <a:gridCol w="4463468">
                  <a:extLst>
                    <a:ext uri="{9D8B030D-6E8A-4147-A177-3AD203B41FA5}">
                      <a16:colId xmlns:a16="http://schemas.microsoft.com/office/drawing/2014/main" val="20000"/>
                    </a:ext>
                  </a:extLst>
                </a:gridCol>
              </a:tblGrid>
              <a:tr h="144016">
                <a:tc>
                  <a:txBody>
                    <a:bodyPr/>
                    <a:lstStyle/>
                    <a:p>
                      <a:pPr algn="just" fontAlgn="b"/>
                      <a:r>
                        <a:rPr lang="tr-TR" sz="1600" b="0" i="0" u="none" strike="noStrike" dirty="0">
                          <a:solidFill>
                            <a:srgbClr val="000000"/>
                          </a:solidFill>
                          <a:effectLst/>
                          <a:latin typeface="Times New Roman" panose="02020603050405020304" pitchFamily="18" charset="0"/>
                        </a:rPr>
                        <a:t>Bu</a:t>
                      </a:r>
                      <a:r>
                        <a:rPr lang="tr-TR" sz="1600" b="0" i="0" u="none" strike="noStrike" baseline="0" dirty="0">
                          <a:solidFill>
                            <a:srgbClr val="000000"/>
                          </a:solidFill>
                          <a:effectLst/>
                          <a:latin typeface="Times New Roman" panose="02020603050405020304" pitchFamily="18" charset="0"/>
                        </a:rPr>
                        <a:t> vergilerin, kısmen veya tamamen mahsubuna imkan bulunmazsa, bu mahsup hakkı izleyen </a:t>
                      </a:r>
                      <a:r>
                        <a:rPr lang="tr-TR" sz="1600" b="1" i="0" u="sng" strike="noStrike" baseline="0" dirty="0">
                          <a:solidFill>
                            <a:srgbClr val="000000"/>
                          </a:solidFill>
                          <a:effectLst/>
                          <a:highlight>
                            <a:srgbClr val="00FFFF"/>
                          </a:highlight>
                          <a:latin typeface="Times New Roman" panose="02020603050405020304" pitchFamily="18" charset="0"/>
                        </a:rPr>
                        <a:t>3 HESAP DÖNEMİ SONUNA KADAR KULLANILABİLECEKTİR.</a:t>
                      </a:r>
                      <a:endParaRPr lang="tr-TR" sz="1600" b="1" i="0" u="sng" strike="noStrike" dirty="0">
                        <a:solidFill>
                          <a:srgbClr val="000000"/>
                        </a:solidFill>
                        <a:effectLst/>
                        <a:highlight>
                          <a:srgbClr val="00FFFF"/>
                        </a:highlight>
                        <a:latin typeface="Times New Roman" panose="02020603050405020304" pitchFamily="18" charset="0"/>
                      </a:endParaRPr>
                    </a:p>
                  </a:txBody>
                  <a:tcPr marL="9525" marR="9525" marT="9525" marB="0" anchor="b">
                    <a:lnL>
                      <a:noFill/>
                    </a:lnL>
                    <a:lnR>
                      <a:noFill/>
                    </a:lnR>
                    <a:lnT>
                      <a:noFill/>
                    </a:lnT>
                    <a:lnB>
                      <a:noFill/>
                    </a:lnB>
                    <a:solidFill>
                      <a:schemeClr val="tx2">
                        <a:lumMod val="10000"/>
                        <a:lumOff val="90000"/>
                      </a:schemeClr>
                    </a:solidFill>
                  </a:tcPr>
                </a:tc>
                <a:extLst>
                  <a:ext uri="{0D108BD9-81ED-4DB2-BD59-A6C34878D82A}">
                    <a16:rowId xmlns:a16="http://schemas.microsoft.com/office/drawing/2014/main" val="10000"/>
                  </a:ext>
                </a:extLst>
              </a:tr>
            </a:tbl>
          </a:graphicData>
        </a:graphic>
      </p:graphicFrame>
      <p:graphicFrame>
        <p:nvGraphicFramePr>
          <p:cNvPr id="7" name="Tablo 6">
            <a:extLst>
              <a:ext uri="{FF2B5EF4-FFF2-40B4-BE49-F238E27FC236}">
                <a16:creationId xmlns:a16="http://schemas.microsoft.com/office/drawing/2014/main" id="{3BEF0C9D-3714-9853-D5BC-AA0BE212F01F}"/>
              </a:ext>
            </a:extLst>
          </p:cNvPr>
          <p:cNvGraphicFramePr>
            <a:graphicFrameLocks noGrp="1"/>
          </p:cNvGraphicFramePr>
          <p:nvPr>
            <p:extLst>
              <p:ext uri="{D42A27DB-BD31-4B8C-83A1-F6EECF244321}">
                <p14:modId xmlns:p14="http://schemas.microsoft.com/office/powerpoint/2010/main" val="3192666444"/>
              </p:ext>
            </p:extLst>
          </p:nvPr>
        </p:nvGraphicFramePr>
        <p:xfrm>
          <a:off x="274984" y="4615244"/>
          <a:ext cx="4464249" cy="741046"/>
        </p:xfrm>
        <a:graphic>
          <a:graphicData uri="http://schemas.openxmlformats.org/drawingml/2006/table">
            <a:tbl>
              <a:tblPr/>
              <a:tblGrid>
                <a:gridCol w="4464249">
                  <a:extLst>
                    <a:ext uri="{9D8B030D-6E8A-4147-A177-3AD203B41FA5}">
                      <a16:colId xmlns:a16="http://schemas.microsoft.com/office/drawing/2014/main" val="20000"/>
                    </a:ext>
                  </a:extLst>
                </a:gridCol>
              </a:tblGrid>
              <a:tr h="741046">
                <a:tc>
                  <a:txBody>
                    <a:bodyPr/>
                    <a:lstStyle/>
                    <a:p>
                      <a:pPr algn="just" fontAlgn="b"/>
                      <a:r>
                        <a:rPr lang="tr-TR" sz="1600" b="1" i="0" u="none" strike="noStrike" baseline="0" dirty="0">
                          <a:solidFill>
                            <a:srgbClr val="000000"/>
                          </a:solidFill>
                          <a:effectLst/>
                          <a:highlight>
                            <a:srgbClr val="00FFFF"/>
                          </a:highlight>
                          <a:latin typeface="Times New Roman" panose="02020603050405020304" pitchFamily="18" charset="0"/>
                        </a:rPr>
                        <a:t>%25 kurumlar vergisi uygulanması bulunulacak tutardan fazla olamayacaktır.</a:t>
                      </a:r>
                      <a:endParaRPr lang="tr-TR" sz="1600" b="1" i="0" u="none" strike="noStrike" dirty="0">
                        <a:solidFill>
                          <a:srgbClr val="000000"/>
                        </a:solidFill>
                        <a:effectLst/>
                        <a:highlight>
                          <a:srgbClr val="00FFFF"/>
                        </a:highlight>
                        <a:latin typeface="Times New Roman" panose="02020603050405020304" pitchFamily="18" charset="0"/>
                      </a:endParaRPr>
                    </a:p>
                  </a:txBody>
                  <a:tcPr marL="9525" marR="9525" marT="9525" marB="0" anchor="b">
                    <a:lnL>
                      <a:noFill/>
                    </a:lnL>
                    <a:lnR>
                      <a:noFill/>
                    </a:lnR>
                    <a:lnT>
                      <a:noFill/>
                    </a:lnT>
                    <a:lnB>
                      <a:noFill/>
                    </a:lnB>
                    <a:solidFill>
                      <a:schemeClr val="tx2">
                        <a:lumMod val="10000"/>
                        <a:lumOff val="90000"/>
                      </a:schemeClr>
                    </a:solidFill>
                  </a:tcPr>
                </a:tc>
                <a:extLst>
                  <a:ext uri="{0D108BD9-81ED-4DB2-BD59-A6C34878D82A}">
                    <a16:rowId xmlns:a16="http://schemas.microsoft.com/office/drawing/2014/main" val="10000"/>
                  </a:ext>
                </a:extLst>
              </a:tr>
            </a:tbl>
          </a:graphicData>
        </a:graphic>
      </p:graphicFrame>
      <p:sp>
        <p:nvSpPr>
          <p:cNvPr id="8" name="Dikdörtgen 7">
            <a:extLst>
              <a:ext uri="{FF2B5EF4-FFF2-40B4-BE49-F238E27FC236}">
                <a16:creationId xmlns:a16="http://schemas.microsoft.com/office/drawing/2014/main" id="{B0C0F0F9-4C6C-D04E-170C-0998A18117F1}"/>
              </a:ext>
            </a:extLst>
          </p:cNvPr>
          <p:cNvSpPr/>
          <p:nvPr/>
        </p:nvSpPr>
        <p:spPr>
          <a:xfrm>
            <a:off x="4860235" y="2729835"/>
            <a:ext cx="2892287" cy="3093154"/>
          </a:xfrm>
          <a:prstGeom prst="rect">
            <a:avLst/>
          </a:prstGeom>
          <a:solidFill>
            <a:schemeClr val="tx2">
              <a:lumMod val="10000"/>
              <a:lumOff val="90000"/>
            </a:schemeClr>
          </a:solidFill>
        </p:spPr>
        <p:txBody>
          <a:bodyPr wrap="square">
            <a:spAutoFit/>
          </a:bodyPr>
          <a:lstStyle/>
          <a:p>
            <a:pPr algn="just"/>
            <a:r>
              <a:rPr lang="tr-TR" sz="1500" dirty="0">
                <a:latin typeface="Times New Roman" panose="02020603050405020304" pitchFamily="18" charset="0"/>
                <a:cs typeface="Times New Roman" panose="02020603050405020304" pitchFamily="18" charset="0"/>
              </a:rPr>
              <a:t>Beyanname üzerinden hesaplanan kurumlar vergisinden fazla olduğu takdirde, </a:t>
            </a:r>
          </a:p>
          <a:p>
            <a:pPr marL="285750" indent="-285750" algn="just">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Bu durum vergi dairesince mükellefe yazı ile bildirilir, aradaki fark, mükellefin söz konusu yazıyı tebellüğ tarihinden itibaren </a:t>
            </a:r>
            <a:r>
              <a:rPr lang="tr-TR" sz="1500" b="1" u="sng" dirty="0">
                <a:highlight>
                  <a:srgbClr val="00FFFF"/>
                </a:highlight>
                <a:latin typeface="Times New Roman" panose="02020603050405020304" pitchFamily="18" charset="0"/>
                <a:cs typeface="Times New Roman" panose="02020603050405020304" pitchFamily="18" charset="0"/>
              </a:rPr>
              <a:t>bir yıl içinde başvurusu halinde </a:t>
            </a:r>
            <a:r>
              <a:rPr lang="tr-TR" sz="1500" dirty="0">
                <a:highlight>
                  <a:srgbClr val="00FFFF"/>
                </a:highlight>
                <a:latin typeface="Times New Roman" panose="02020603050405020304" pitchFamily="18" charset="0"/>
                <a:cs typeface="Times New Roman" panose="02020603050405020304" pitchFamily="18" charset="0"/>
              </a:rPr>
              <a:t>kendisine </a:t>
            </a:r>
            <a:r>
              <a:rPr lang="tr-TR" sz="1500" b="1" dirty="0">
                <a:highlight>
                  <a:srgbClr val="00FFFF"/>
                </a:highlight>
                <a:latin typeface="Times New Roman" panose="02020603050405020304" pitchFamily="18" charset="0"/>
                <a:cs typeface="Times New Roman" panose="02020603050405020304" pitchFamily="18" charset="0"/>
              </a:rPr>
              <a:t>iade olunur, </a:t>
            </a:r>
          </a:p>
          <a:p>
            <a:pPr marL="285750" indent="-285750">
              <a:buFont typeface="Wingdings" panose="05000000000000000000" pitchFamily="2" charset="2"/>
              <a:buChar char="Ø"/>
            </a:pPr>
            <a:r>
              <a:rPr lang="tr-TR" sz="1500" b="1" u="sng" dirty="0">
                <a:latin typeface="Times New Roman" panose="02020603050405020304" pitchFamily="18" charset="0"/>
                <a:cs typeface="Times New Roman" panose="02020603050405020304" pitchFamily="18" charset="0"/>
              </a:rPr>
              <a:t>Bir yıl içinde başvurmayan mükelleflerin bu farktan doğan alacakları düşer</a:t>
            </a:r>
          </a:p>
        </p:txBody>
      </p:sp>
      <p:sp>
        <p:nvSpPr>
          <p:cNvPr id="9" name="Dikdörtgen 8">
            <a:extLst>
              <a:ext uri="{FF2B5EF4-FFF2-40B4-BE49-F238E27FC236}">
                <a16:creationId xmlns:a16="http://schemas.microsoft.com/office/drawing/2014/main" id="{68F7883A-E446-0633-AF42-8B2FAD9F047D}"/>
              </a:ext>
            </a:extLst>
          </p:cNvPr>
          <p:cNvSpPr/>
          <p:nvPr/>
        </p:nvSpPr>
        <p:spPr>
          <a:xfrm>
            <a:off x="7990359" y="2808282"/>
            <a:ext cx="3926657" cy="3323987"/>
          </a:xfrm>
          <a:prstGeom prst="rect">
            <a:avLst/>
          </a:prstGeom>
          <a:solidFill>
            <a:schemeClr val="tx2">
              <a:lumMod val="10000"/>
              <a:lumOff val="90000"/>
            </a:schemeClr>
          </a:solidFill>
        </p:spPr>
        <p:txBody>
          <a:bodyPr wrap="square">
            <a:spAutoFit/>
          </a:bodyPr>
          <a:lstStyle/>
          <a:p>
            <a:pPr algn="just"/>
            <a:r>
              <a:rPr lang="tr-TR" sz="1500" dirty="0">
                <a:latin typeface="Times New Roman" panose="02020603050405020304" pitchFamily="18" charset="0"/>
                <a:cs typeface="Times New Roman" panose="02020603050405020304" pitchFamily="18" charset="0"/>
              </a:rPr>
              <a:t>Tahakkuk ettirilmiş, ancak ödenmemiş  geçici verginin yıllık beyanname  üzerinden hesaplanan gelir veya kurumlar  vergisinden mahsup edilmesi mümkün değildir. </a:t>
            </a:r>
            <a:r>
              <a:rPr lang="tr-TR" sz="1500" b="1" u="sng" dirty="0">
                <a:highlight>
                  <a:srgbClr val="FFFF00"/>
                </a:highlight>
                <a:latin typeface="Times New Roman" panose="02020603050405020304" pitchFamily="18" charset="0"/>
                <a:cs typeface="Times New Roman" panose="02020603050405020304" pitchFamily="18" charset="0"/>
              </a:rPr>
              <a:t>Mahsup işleminin yapılabilmesi için geçici verginin </a:t>
            </a:r>
            <a:r>
              <a:rPr lang="tr-TR" sz="1500" b="1" u="sng" dirty="0">
                <a:highlight>
                  <a:srgbClr val="00FFFF"/>
                </a:highlight>
                <a:latin typeface="Times New Roman" panose="02020603050405020304" pitchFamily="18" charset="0"/>
                <a:cs typeface="Times New Roman" panose="02020603050405020304" pitchFamily="18" charset="0"/>
              </a:rPr>
              <a:t>ÖDENMİŞ</a:t>
            </a:r>
            <a:r>
              <a:rPr lang="tr-TR" sz="1500" b="1" u="sng" dirty="0">
                <a:highlight>
                  <a:srgbClr val="FFFF00"/>
                </a:highlight>
                <a:latin typeface="Times New Roman" panose="02020603050405020304" pitchFamily="18" charset="0"/>
                <a:cs typeface="Times New Roman" panose="02020603050405020304" pitchFamily="18" charset="0"/>
              </a:rPr>
              <a:t> olması şarttır.</a:t>
            </a:r>
          </a:p>
          <a:p>
            <a:endParaRPr lang="tr-TR" sz="1500" b="1" u="sng" dirty="0">
              <a:highlight>
                <a:srgbClr val="FFFF00"/>
              </a:highligh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Beyanname üzerinden hesaplanan gelir veya kurumlar vergisinden fazla olması halinde, mahsup edilemeyen tutar mükellefin diğer vergi borçlarına mahsup edilir.</a:t>
            </a:r>
          </a:p>
          <a:p>
            <a:endParaRPr lang="tr-TR" sz="1500" dirty="0">
              <a:latin typeface="Times New Roman" panose="02020603050405020304" pitchFamily="18" charset="0"/>
              <a:cs typeface="Times New Roman" panose="02020603050405020304" pitchFamily="18" charset="0"/>
            </a:endParaRPr>
          </a:p>
          <a:p>
            <a:r>
              <a:rPr lang="tr-TR" sz="1500" b="1" dirty="0">
                <a:highlight>
                  <a:srgbClr val="FFFF00"/>
                </a:highlight>
                <a:latin typeface="Times New Roman" panose="02020603050405020304" pitchFamily="18" charset="0"/>
                <a:cs typeface="Times New Roman" panose="02020603050405020304" pitchFamily="18" charset="0"/>
              </a:rPr>
              <a:t>Diğer vergi borçları yoksa veya az ise nakden iade söz konusudur.</a:t>
            </a:r>
            <a:endParaRPr lang="tr-TR" sz="14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89026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FCAD3BB2-524E-55A7-8B78-C8074B1B80E4}"/>
              </a:ext>
            </a:extLst>
          </p:cNvPr>
          <p:cNvSpPr>
            <a:spLocks noGrp="1"/>
          </p:cNvSpPr>
          <p:nvPr>
            <p:ph type="sldNum" sz="quarter" idx="12"/>
          </p:nvPr>
        </p:nvSpPr>
        <p:spPr>
          <a:xfrm>
            <a:off x="6553199" y="6356350"/>
            <a:ext cx="2778421" cy="365125"/>
          </a:xfrm>
        </p:spPr>
        <p:txBody>
          <a:bodyPr/>
          <a:lstStyle/>
          <a:p>
            <a:fld id="{E1080B20-D45B-492D-86E8-780F5FEE2AC0}" type="slidenum">
              <a:rPr lang="tr-TR" altLang="tr-TR" smtClean="0"/>
              <a:pPr/>
              <a:t>187</a:t>
            </a:fld>
            <a:endParaRPr lang="tr-TR" altLang="tr-TR"/>
          </a:p>
        </p:txBody>
      </p:sp>
      <p:sp>
        <p:nvSpPr>
          <p:cNvPr id="3" name="Unvan 1">
            <a:extLst>
              <a:ext uri="{FF2B5EF4-FFF2-40B4-BE49-F238E27FC236}">
                <a16:creationId xmlns:a16="http://schemas.microsoft.com/office/drawing/2014/main" id="{DE7B5601-146E-A0F8-AA9F-62F966BEE0EC}"/>
              </a:ext>
            </a:extLst>
          </p:cNvPr>
          <p:cNvSpPr txBox="1">
            <a:spLocks/>
          </p:cNvSpPr>
          <p:nvPr/>
        </p:nvSpPr>
        <p:spPr bwMode="auto">
          <a:xfrm>
            <a:off x="457199" y="274638"/>
            <a:ext cx="11290851" cy="431131"/>
          </a:xfrm>
          <a:prstGeom prst="rect">
            <a:avLst/>
          </a:prstGeom>
          <a:solidFill>
            <a:schemeClr val="accent1">
              <a:lumMod val="20000"/>
              <a:lumOff val="80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graphicFrame>
        <p:nvGraphicFramePr>
          <p:cNvPr id="4" name="4 İçerik Yer Tutucusu">
            <a:extLst>
              <a:ext uri="{FF2B5EF4-FFF2-40B4-BE49-F238E27FC236}">
                <a16:creationId xmlns:a16="http://schemas.microsoft.com/office/drawing/2014/main" id="{2A9F10C4-9EFE-C14D-33C6-0BAAAB02F8AF}"/>
              </a:ext>
            </a:extLst>
          </p:cNvPr>
          <p:cNvGraphicFramePr>
            <a:graphicFrameLocks noGrp="1"/>
          </p:cNvGraphicFramePr>
          <p:nvPr>
            <p:extLst>
              <p:ext uri="{D42A27DB-BD31-4B8C-83A1-F6EECF244321}">
                <p14:modId xmlns:p14="http://schemas.microsoft.com/office/powerpoint/2010/main" val="1803893550"/>
              </p:ext>
            </p:extLst>
          </p:nvPr>
        </p:nvGraphicFramePr>
        <p:xfrm>
          <a:off x="457199" y="1052737"/>
          <a:ext cx="11290852" cy="431130"/>
        </p:xfrm>
        <a:graphic>
          <a:graphicData uri="http://schemas.openxmlformats.org/drawingml/2006/table">
            <a:tbl>
              <a:tblPr/>
              <a:tblGrid>
                <a:gridCol w="11290852">
                  <a:extLst>
                    <a:ext uri="{9D8B030D-6E8A-4147-A177-3AD203B41FA5}">
                      <a16:colId xmlns:a16="http://schemas.microsoft.com/office/drawing/2014/main" val="20000"/>
                    </a:ext>
                  </a:extLst>
                </a:gridCol>
              </a:tblGrid>
              <a:tr h="43113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sz="2000" b="1" dirty="0">
                          <a:latin typeface="Times New Roman" panose="02020603050405020304" pitchFamily="18" charset="0"/>
                          <a:cs typeface="Times New Roman" panose="02020603050405020304" pitchFamily="18" charset="0"/>
                        </a:rPr>
                        <a:t>Yurt Dışında Ödenen Vergilerin Mahsubu (KVK Md.33)</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3000"/>
                      </a:schemeClr>
                    </a:solidFill>
                  </a:tcPr>
                </a:tc>
                <a:extLst>
                  <a:ext uri="{0D108BD9-81ED-4DB2-BD59-A6C34878D82A}">
                    <a16:rowId xmlns:a16="http://schemas.microsoft.com/office/drawing/2014/main" val="10000"/>
                  </a:ext>
                </a:extLst>
              </a:tr>
            </a:tbl>
          </a:graphicData>
        </a:graphic>
      </p:graphicFrame>
      <p:sp>
        <p:nvSpPr>
          <p:cNvPr id="5" name="Dikdörtgen 4">
            <a:extLst>
              <a:ext uri="{FF2B5EF4-FFF2-40B4-BE49-F238E27FC236}">
                <a16:creationId xmlns:a16="http://schemas.microsoft.com/office/drawing/2014/main" id="{D040383D-34EB-C3D9-00C2-C66D75C9A920}"/>
              </a:ext>
            </a:extLst>
          </p:cNvPr>
          <p:cNvSpPr/>
          <p:nvPr/>
        </p:nvSpPr>
        <p:spPr>
          <a:xfrm>
            <a:off x="457199" y="1785392"/>
            <a:ext cx="11305325" cy="3416320"/>
          </a:xfrm>
          <a:prstGeom prst="rect">
            <a:avLst/>
          </a:prstGeom>
          <a:solidFill>
            <a:schemeClr val="accent1">
              <a:lumMod val="20000"/>
              <a:lumOff val="80000"/>
            </a:schemeClr>
          </a:solidFill>
        </p:spPr>
        <p:txBody>
          <a:bodyPr wrap="square">
            <a:spAutoFit/>
          </a:bodyPr>
          <a:lstStyle/>
          <a:p>
            <a:pPr marL="342900" indent="-342900" algn="just">
              <a:buFont typeface="+mj-lt"/>
              <a:buAutoNum type="alphaLcParenR"/>
            </a:pPr>
            <a:r>
              <a:rPr lang="tr-TR" b="1" dirty="0">
                <a:latin typeface="Times New Roman" panose="02020603050405020304" pitchFamily="18" charset="0"/>
                <a:cs typeface="Times New Roman" panose="02020603050405020304" pitchFamily="18" charset="0"/>
              </a:rPr>
              <a:t>Yabancı ülkelerde elde edilerek Türkiye'de </a:t>
            </a:r>
            <a:r>
              <a:rPr lang="tr-TR" b="1" dirty="0">
                <a:highlight>
                  <a:srgbClr val="00FFFF"/>
                </a:highlight>
                <a:latin typeface="Times New Roman" panose="02020603050405020304" pitchFamily="18" charset="0"/>
                <a:cs typeface="Times New Roman" panose="02020603050405020304" pitchFamily="18" charset="0"/>
              </a:rPr>
              <a:t>GENEL SONUÇ HESAPLARINA intikal ettirilen kazançlardan</a:t>
            </a:r>
            <a:r>
              <a:rPr lang="tr-TR" b="1" dirty="0">
                <a:latin typeface="Times New Roman" panose="02020603050405020304" pitchFamily="18" charset="0"/>
                <a:cs typeface="Times New Roman" panose="02020603050405020304" pitchFamily="18" charset="0"/>
              </a:rPr>
              <a:t> mahallinde </a:t>
            </a:r>
            <a:r>
              <a:rPr lang="tr-TR" b="1" dirty="0">
                <a:highlight>
                  <a:srgbClr val="00FFFF"/>
                </a:highlight>
                <a:latin typeface="Times New Roman" panose="02020603050405020304" pitchFamily="18" charset="0"/>
                <a:cs typeface="Times New Roman" panose="02020603050405020304" pitchFamily="18" charset="0"/>
              </a:rPr>
              <a:t>ÖDENEN</a:t>
            </a:r>
            <a:r>
              <a:rPr lang="tr-TR" b="1" dirty="0">
                <a:latin typeface="Times New Roman" panose="02020603050405020304" pitchFamily="18" charset="0"/>
                <a:cs typeface="Times New Roman" panose="02020603050405020304" pitchFamily="18" charset="0"/>
              </a:rPr>
              <a:t> kurumlar vergisi ve benzeri vergiler, </a:t>
            </a:r>
            <a:r>
              <a:rPr lang="tr-TR" b="1" dirty="0">
                <a:highlight>
                  <a:srgbClr val="00FFFF"/>
                </a:highlight>
                <a:latin typeface="Times New Roman" panose="02020603050405020304" pitchFamily="18" charset="0"/>
                <a:cs typeface="Times New Roman" panose="02020603050405020304" pitchFamily="18" charset="0"/>
              </a:rPr>
              <a:t>TÜRKİYE'DE BU KAZANÇLAR ÜZERİNDEN </a:t>
            </a:r>
            <a:r>
              <a:rPr lang="tr-TR" b="1" dirty="0">
                <a:latin typeface="Times New Roman" panose="02020603050405020304" pitchFamily="18" charset="0"/>
                <a:cs typeface="Times New Roman" panose="02020603050405020304" pitchFamily="18" charset="0"/>
              </a:rPr>
              <a:t>tarh olunan kurumlar vergisinden indirilebilir. </a:t>
            </a:r>
          </a:p>
          <a:p>
            <a:pPr marL="342900" indent="-342900" algn="just">
              <a:buFont typeface="+mj-lt"/>
              <a:buAutoNum type="alphaLcParenR"/>
            </a:pPr>
            <a:endParaRPr lang="tr-TR" b="1" dirty="0">
              <a:latin typeface="Times New Roman" panose="02020603050405020304" pitchFamily="18" charset="0"/>
              <a:cs typeface="Times New Roman" panose="02020603050405020304" pitchFamily="18" charset="0"/>
            </a:endParaRPr>
          </a:p>
          <a:p>
            <a:pPr marL="342900" indent="-342900" algn="just">
              <a:buFont typeface="+mj-lt"/>
              <a:buAutoNum type="alphaLcParenR"/>
            </a:pPr>
            <a:r>
              <a:rPr lang="tr-TR" dirty="0">
                <a:latin typeface="Times New Roman" panose="02020603050405020304" pitchFamily="18" charset="0"/>
                <a:cs typeface="Times New Roman" panose="02020603050405020304" pitchFamily="18" charset="0"/>
              </a:rPr>
              <a:t>Yurt dışında yabancı para ile ödenen vergilere, bunların ilgili bulunduğu kazançların </a:t>
            </a:r>
            <a:r>
              <a:rPr lang="tr-TR" b="1" u="sng" dirty="0">
                <a:latin typeface="Times New Roman" panose="02020603050405020304" pitchFamily="18" charset="0"/>
                <a:cs typeface="Times New Roman" panose="02020603050405020304" pitchFamily="18" charset="0"/>
              </a:rPr>
              <a:t>genel sonuç hesaplarına intikali esnasındaki kur </a:t>
            </a:r>
            <a:r>
              <a:rPr lang="tr-TR" dirty="0">
                <a:latin typeface="Times New Roman" panose="02020603050405020304" pitchFamily="18" charset="0"/>
                <a:cs typeface="Times New Roman" panose="02020603050405020304" pitchFamily="18" charset="0"/>
              </a:rPr>
              <a:t>uygulanacaktır.</a:t>
            </a:r>
          </a:p>
          <a:p>
            <a:pPr marL="342900" indent="-342900" algn="just">
              <a:buFont typeface="+mj-lt"/>
              <a:buAutoNum type="alphaLcParenR"/>
            </a:pPr>
            <a:endParaRPr lang="tr-TR" dirty="0">
              <a:latin typeface="Times New Roman" panose="02020603050405020304" pitchFamily="18" charset="0"/>
              <a:cs typeface="Times New Roman" panose="02020603050405020304" pitchFamily="18" charset="0"/>
            </a:endParaRPr>
          </a:p>
          <a:p>
            <a:pPr marL="342900" indent="-342900" algn="just">
              <a:buFont typeface="+mj-lt"/>
              <a:buAutoNum type="alphaLcParenR"/>
            </a:pPr>
            <a:r>
              <a:rPr lang="tr-TR" dirty="0">
                <a:latin typeface="Times New Roman" panose="02020603050405020304" pitchFamily="18" charset="0"/>
                <a:cs typeface="Times New Roman" panose="02020603050405020304" pitchFamily="18" charset="0"/>
              </a:rPr>
              <a:t>Ödenen vergilerin kısmen veya tamamen mahsubuna imkan bulunmazsa,</a:t>
            </a:r>
            <a:r>
              <a:rPr lang="tr-TR" b="1" u="sng" dirty="0">
                <a:latin typeface="Times New Roman" panose="02020603050405020304" pitchFamily="18" charset="0"/>
                <a:cs typeface="Times New Roman" panose="02020603050405020304" pitchFamily="18" charset="0"/>
              </a:rPr>
              <a:t> bu mahsup hakkı izleyen </a:t>
            </a:r>
            <a:r>
              <a:rPr lang="tr-TR" b="1" u="sng" dirty="0">
                <a:highlight>
                  <a:srgbClr val="FFFF00"/>
                </a:highlight>
                <a:latin typeface="Times New Roman" panose="02020603050405020304" pitchFamily="18" charset="0"/>
                <a:cs typeface="Times New Roman" panose="02020603050405020304" pitchFamily="18" charset="0"/>
              </a:rPr>
              <a:t>ÜÇÜNCÜ HESAP DÖNEMİ SONUNA KADAR KULLANILABİLECEKTİR.</a:t>
            </a:r>
          </a:p>
          <a:p>
            <a:pPr marL="342900" indent="-342900" algn="just">
              <a:buFont typeface="+mj-lt"/>
              <a:buAutoNum type="alphaLcParenR"/>
            </a:pPr>
            <a:endParaRPr lang="tr-TR" dirty="0">
              <a:latin typeface="Times New Roman" panose="02020603050405020304" pitchFamily="18" charset="0"/>
              <a:cs typeface="Times New Roman" panose="02020603050405020304" pitchFamily="18" charset="0"/>
            </a:endParaRPr>
          </a:p>
          <a:p>
            <a:pPr marL="342900" indent="-342900" algn="just">
              <a:buFont typeface="+mj-lt"/>
              <a:buAutoNum type="alphaLcParenR"/>
            </a:pPr>
            <a:r>
              <a:rPr lang="tr-TR" u="sng" dirty="0">
                <a:latin typeface="Times New Roman" panose="02020603050405020304" pitchFamily="18" charset="0"/>
                <a:cs typeface="Times New Roman" panose="02020603050405020304" pitchFamily="18" charset="0"/>
              </a:rPr>
              <a:t>Yurt dışında ödenen kurumlar vergisi ve benzeri vergiler</a:t>
            </a:r>
            <a:r>
              <a:rPr lang="tr-TR"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hiçbir surette yurt dışında elde edilen kazançlara Türkiye’de uygulanan kurumlar vergisi oranının uygulanmasıyla bulunacak tutardan fazla olamayacaktır.</a:t>
            </a:r>
          </a:p>
        </p:txBody>
      </p:sp>
      <p:graphicFrame>
        <p:nvGraphicFramePr>
          <p:cNvPr id="6" name="Tablo 5">
            <a:extLst>
              <a:ext uri="{FF2B5EF4-FFF2-40B4-BE49-F238E27FC236}">
                <a16:creationId xmlns:a16="http://schemas.microsoft.com/office/drawing/2014/main" id="{56C9319F-650D-5233-9513-51276429BCC9}"/>
              </a:ext>
            </a:extLst>
          </p:cNvPr>
          <p:cNvGraphicFramePr>
            <a:graphicFrameLocks noGrp="1"/>
          </p:cNvGraphicFramePr>
          <p:nvPr>
            <p:extLst>
              <p:ext uri="{D42A27DB-BD31-4B8C-83A1-F6EECF244321}">
                <p14:modId xmlns:p14="http://schemas.microsoft.com/office/powerpoint/2010/main" val="1285466642"/>
              </p:ext>
            </p:extLst>
          </p:nvPr>
        </p:nvGraphicFramePr>
        <p:xfrm>
          <a:off x="1930635" y="5503238"/>
          <a:ext cx="8330729" cy="1080124"/>
        </p:xfrm>
        <a:graphic>
          <a:graphicData uri="http://schemas.openxmlformats.org/drawingml/2006/table">
            <a:tbl>
              <a:tblPr/>
              <a:tblGrid>
                <a:gridCol w="6879299">
                  <a:extLst>
                    <a:ext uri="{9D8B030D-6E8A-4147-A177-3AD203B41FA5}">
                      <a16:colId xmlns:a16="http://schemas.microsoft.com/office/drawing/2014/main" val="20000"/>
                    </a:ext>
                  </a:extLst>
                </a:gridCol>
                <a:gridCol w="345834">
                  <a:extLst>
                    <a:ext uri="{9D8B030D-6E8A-4147-A177-3AD203B41FA5}">
                      <a16:colId xmlns:a16="http://schemas.microsoft.com/office/drawing/2014/main" val="20001"/>
                    </a:ext>
                  </a:extLst>
                </a:gridCol>
                <a:gridCol w="1105596">
                  <a:extLst>
                    <a:ext uri="{9D8B030D-6E8A-4147-A177-3AD203B41FA5}">
                      <a16:colId xmlns:a16="http://schemas.microsoft.com/office/drawing/2014/main" val="20002"/>
                    </a:ext>
                  </a:extLst>
                </a:gridCol>
              </a:tblGrid>
              <a:tr h="270031">
                <a:tc>
                  <a:txBody>
                    <a:bodyPr/>
                    <a:lstStyle/>
                    <a:p>
                      <a:pPr algn="l"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YURT DIŞINDA ELDE EDİLEN BRÜT KAZANÇ</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a:noFill/>
                    </a:lnL>
                    <a:lnR>
                      <a:noFill/>
                    </a:lnR>
                    <a:lnT>
                      <a:noFill/>
                    </a:lnT>
                    <a:lnB>
                      <a:noFill/>
                    </a:lnB>
                  </a:tcPr>
                </a:tc>
                <a:tc>
                  <a:txBody>
                    <a:bodyPr/>
                    <a:lstStyle/>
                    <a:p>
                      <a:pPr algn="r"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100.000</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70031">
                <a:tc>
                  <a:txBody>
                    <a:bodyPr/>
                    <a:lstStyle/>
                    <a:p>
                      <a:pPr algn="l"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YURT DIŞINDA BU KAZANÇ ÜZERİNDEN ÖDENEN VERGİ MİKTARI</a:t>
                      </a:r>
                    </a:p>
                  </a:txBody>
                  <a:tcPr marL="9525" marR="9525" marT="9525" marB="0" anchor="b">
                    <a:lnL>
                      <a:noFill/>
                    </a:lnL>
                    <a:lnR>
                      <a:noFill/>
                    </a:lnR>
                    <a:lnT>
                      <a:noFill/>
                    </a:lnT>
                    <a:lnB>
                      <a:noFill/>
                    </a:lnB>
                  </a:tcP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a:noFill/>
                    </a:lnL>
                    <a:lnR>
                      <a:noFill/>
                    </a:lnR>
                    <a:lnT>
                      <a:noFill/>
                    </a:lnT>
                    <a:lnB>
                      <a:noFill/>
                    </a:lnB>
                  </a:tcPr>
                </a:tc>
                <a:tc>
                  <a:txBody>
                    <a:bodyPr/>
                    <a:lstStyle/>
                    <a:p>
                      <a:pPr algn="r" fontAlgn="b"/>
                      <a:r>
                        <a:rPr lang="tr-TR" sz="1600" b="1"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45.000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70031">
                <a:tc>
                  <a:txBody>
                    <a:bodyPr/>
                    <a:lstStyle/>
                    <a:p>
                      <a:pPr algn="l"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MAHSUP EDİLEBİLECEK KISIM (100.000 X%25=)</a:t>
                      </a:r>
                    </a:p>
                  </a:txBody>
                  <a:tcPr marL="9525" marR="9525" marT="9525" marB="0" anchor="b">
                    <a:lnL>
                      <a:noFill/>
                    </a:lnL>
                    <a:lnR>
                      <a:noFill/>
                    </a:lnR>
                    <a:lnT>
                      <a:noFill/>
                    </a:lnT>
                    <a:lnB>
                      <a:noFill/>
                    </a:lnB>
                    <a:solidFill>
                      <a:schemeClr val="accent6">
                        <a:lumMod val="20000"/>
                        <a:lumOff val="80000"/>
                      </a:schemeClr>
                    </a:solidFill>
                  </a:tcP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a:noFill/>
                    </a:lnL>
                    <a:lnR>
                      <a:noFill/>
                    </a:lnR>
                    <a:lnT>
                      <a:noFill/>
                    </a:lnT>
                    <a:lnB>
                      <a:noFill/>
                    </a:lnB>
                    <a:solidFill>
                      <a:schemeClr val="accent6">
                        <a:lumMod val="20000"/>
                        <a:lumOff val="80000"/>
                      </a:schemeClr>
                    </a:solidFill>
                  </a:tcPr>
                </a:tc>
                <a:tc>
                  <a:txBody>
                    <a:bodyPr/>
                    <a:lstStyle/>
                    <a:p>
                      <a:pPr algn="r" fontAlgn="b"/>
                      <a:r>
                        <a:rPr lang="tr-TR" sz="1600" b="1"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25.000</a:t>
                      </a:r>
                    </a:p>
                  </a:txBody>
                  <a:tcPr marL="9525" marR="9525" marT="9525"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2"/>
                  </a:ext>
                </a:extLst>
              </a:tr>
              <a:tr h="270031">
                <a:tc>
                  <a:txBody>
                    <a:bodyPr/>
                    <a:lstStyle/>
                    <a:p>
                      <a:pPr algn="l"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MAHSUP EDİLEMEYECEK YURT DIŞINDA ÖDENEN VERGİ TUTARI</a:t>
                      </a:r>
                    </a:p>
                  </a:txBody>
                  <a:tcPr marL="9525" marR="9525" marT="9525" marB="0" anchor="b">
                    <a:lnL>
                      <a:noFill/>
                    </a:lnL>
                    <a:lnR>
                      <a:noFill/>
                    </a:lnR>
                    <a:lnT>
                      <a:noFill/>
                    </a:lnT>
                    <a:lnB>
                      <a:noFill/>
                    </a:lnB>
                  </a:tcPr>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a:noFill/>
                    </a:lnL>
                    <a:lnR>
                      <a:noFill/>
                    </a:lnR>
                    <a:lnT>
                      <a:noFill/>
                    </a:lnT>
                    <a:lnB>
                      <a:noFill/>
                    </a:lnB>
                  </a:tcPr>
                </a:tc>
                <a:tc>
                  <a:txBody>
                    <a:bodyPr/>
                    <a:lstStyle/>
                    <a:p>
                      <a:pPr algn="r" fontAlgn="b"/>
                      <a:r>
                        <a:rPr lang="tr-TR" sz="1600" b="1"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20.000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83359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D4D8D530-2990-9E57-B141-EC6DAFECB7D6}"/>
              </a:ext>
            </a:extLst>
          </p:cNvPr>
          <p:cNvSpPr txBox="1">
            <a:spLocks/>
          </p:cNvSpPr>
          <p:nvPr/>
        </p:nvSpPr>
        <p:spPr>
          <a:xfrm>
            <a:off x="266699" y="1177552"/>
            <a:ext cx="11658599" cy="5257753"/>
          </a:xfrm>
          <a:prstGeom prst="rect">
            <a:avLst/>
          </a:prstGeom>
          <a:solidFill>
            <a:schemeClr val="tx2">
              <a:lumMod val="10000"/>
              <a:lumOff val="9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360363" algn="just">
              <a:buFont typeface="+mj-lt"/>
              <a:buAutoNum type="arabicPeriod" startAt="5"/>
            </a:pPr>
            <a:r>
              <a:rPr lang="tr-TR" sz="2400" b="1" dirty="0">
                <a:latin typeface="Times New Roman" panose="02020603050405020304" pitchFamily="18" charset="0"/>
                <a:cs typeface="Times New Roman" panose="02020603050405020304" pitchFamily="18" charset="0"/>
              </a:rPr>
              <a:t>GEÇİCİ VERGİLENDİRME DÖNEMİ </a:t>
            </a:r>
            <a:r>
              <a:rPr lang="tr-TR" sz="2400" dirty="0">
                <a:latin typeface="Times New Roman" panose="02020603050405020304" pitchFamily="18" charset="0"/>
                <a:cs typeface="Times New Roman" panose="02020603050405020304" pitchFamily="18" charset="0"/>
              </a:rPr>
              <a:t>içinde yurt dışından elde edilen gelirlerin bulunması halinde, </a:t>
            </a:r>
            <a:r>
              <a:rPr lang="tr-TR" sz="2400" b="1" u="sng" dirty="0">
                <a:latin typeface="Times New Roman" panose="02020603050405020304" pitchFamily="18" charset="0"/>
                <a:cs typeface="Times New Roman" panose="02020603050405020304" pitchFamily="18" charset="0"/>
              </a:rPr>
              <a:t>bu gelirler üzerinden elde edildiği ülkelerde kesinti veya diğer şekillerde ödenen vergiler,</a:t>
            </a:r>
            <a:r>
              <a:rPr lang="tr-TR" sz="2400" dirty="0">
                <a:latin typeface="Times New Roman" panose="02020603050405020304" pitchFamily="18" charset="0"/>
                <a:cs typeface="Times New Roman" panose="02020603050405020304" pitchFamily="18" charset="0"/>
              </a:rPr>
              <a:t> o dönem için hesaplanan geçici vergi tutarından da mahsup edilebilir. 32 </a:t>
            </a:r>
            <a:r>
              <a:rPr lang="tr-TR" sz="2400" dirty="0" err="1">
                <a:latin typeface="Times New Roman" panose="02020603050405020304" pitchFamily="18" charset="0"/>
                <a:cs typeface="Times New Roman" panose="02020603050405020304" pitchFamily="18" charset="0"/>
              </a:rPr>
              <a:t>nci</a:t>
            </a:r>
            <a:r>
              <a:rPr lang="tr-TR" sz="2400" dirty="0">
                <a:latin typeface="Times New Roman" panose="02020603050405020304" pitchFamily="18" charset="0"/>
                <a:cs typeface="Times New Roman" panose="02020603050405020304" pitchFamily="18" charset="0"/>
              </a:rPr>
              <a:t> maddesinde belirtilen geçici </a:t>
            </a:r>
            <a:r>
              <a:rPr lang="tr-TR" sz="2400" b="1" u="sng" dirty="0">
                <a:highlight>
                  <a:srgbClr val="00FFFF"/>
                </a:highlight>
                <a:latin typeface="Times New Roman" panose="02020603050405020304" pitchFamily="18" charset="0"/>
                <a:cs typeface="Times New Roman" panose="02020603050405020304" pitchFamily="18" charset="0"/>
              </a:rPr>
              <a:t>VERGİ ORANININ UYGULANMASIYLA BULUNACAK TUTARDAN FAZLA OLAMAZ. </a:t>
            </a:r>
          </a:p>
          <a:p>
            <a:pPr marL="360363" indent="-360363" algn="just">
              <a:buFont typeface="+mj-lt"/>
              <a:buAutoNum type="arabicPeriod" startAt="5"/>
            </a:pPr>
            <a:r>
              <a:rPr lang="tr-TR" sz="2400" dirty="0">
                <a:highlight>
                  <a:srgbClr val="00FFFF"/>
                </a:highlight>
                <a:latin typeface="Times New Roman" panose="02020603050405020304" pitchFamily="18" charset="0"/>
                <a:cs typeface="Times New Roman" panose="02020603050405020304" pitchFamily="18" charset="0"/>
              </a:rPr>
              <a:t>Yabancı ülkelerde vergi </a:t>
            </a:r>
            <a:r>
              <a:rPr lang="tr-TR" sz="2400" b="1" dirty="0">
                <a:highlight>
                  <a:srgbClr val="00FFFF"/>
                </a:highlight>
                <a:latin typeface="Times New Roman" panose="02020603050405020304" pitchFamily="18" charset="0"/>
                <a:cs typeface="Times New Roman" panose="02020603050405020304" pitchFamily="18" charset="0"/>
              </a:rPr>
              <a:t>ÖDENDİĞİ,</a:t>
            </a:r>
            <a:r>
              <a:rPr lang="tr-TR" sz="2400" dirty="0">
                <a:highlight>
                  <a:srgbClr val="00FFFF"/>
                </a:highlight>
                <a:latin typeface="Times New Roman" panose="02020603050405020304" pitchFamily="18" charset="0"/>
                <a:cs typeface="Times New Roman" panose="02020603050405020304" pitchFamily="18" charset="0"/>
              </a:rPr>
              <a:t> yetkili makamlardan alınarak mahallindeki Türk elçilik veya konsoloslukları, yoksa mahallinde Türk menfaatlerini koruyan ülkenin aynı nitelikteki temsilcileri tarafından </a:t>
            </a:r>
            <a:r>
              <a:rPr lang="tr-TR" sz="2400" b="1" dirty="0">
                <a:highlight>
                  <a:srgbClr val="00FFFF"/>
                </a:highlight>
                <a:latin typeface="Times New Roman" panose="02020603050405020304" pitchFamily="18" charset="0"/>
                <a:cs typeface="Times New Roman" panose="02020603050405020304" pitchFamily="18" charset="0"/>
              </a:rPr>
              <a:t>TASDİK olunan belgelerle </a:t>
            </a:r>
            <a:r>
              <a:rPr lang="tr-TR" sz="2400" b="1" u="sng" dirty="0">
                <a:highlight>
                  <a:srgbClr val="00FFFF"/>
                </a:highlight>
                <a:latin typeface="Times New Roman" panose="02020603050405020304" pitchFamily="18" charset="0"/>
                <a:cs typeface="Times New Roman" panose="02020603050405020304" pitchFamily="18" charset="0"/>
              </a:rPr>
              <a:t>tevsik</a:t>
            </a:r>
            <a:r>
              <a:rPr lang="tr-TR" sz="2400" dirty="0">
                <a:highlight>
                  <a:srgbClr val="00FFFF"/>
                </a:highlight>
                <a:latin typeface="Times New Roman" panose="02020603050405020304" pitchFamily="18" charset="0"/>
                <a:cs typeface="Times New Roman" panose="02020603050405020304" pitchFamily="18" charset="0"/>
              </a:rPr>
              <a:t> olunmadıkça, yabancı ülkede ödenen vergiler Türkiye’de tarh olunan vergiden indirilemeyecektir . </a:t>
            </a:r>
            <a:r>
              <a:rPr lang="tr-TR" sz="2400" b="1" u="sng" dirty="0">
                <a:highlight>
                  <a:srgbClr val="00FFFF"/>
                </a:highlight>
                <a:latin typeface="Times New Roman" panose="02020603050405020304" pitchFamily="18" charset="0"/>
                <a:cs typeface="Times New Roman" panose="02020603050405020304" pitchFamily="18" charset="0"/>
              </a:rPr>
              <a:t>1 YIL …. 6183 GZ</a:t>
            </a:r>
          </a:p>
          <a:p>
            <a:pPr marL="360363" indent="-360363" algn="just">
              <a:buFont typeface="+mj-lt"/>
              <a:buAutoNum type="arabicPeriod" startAt="5"/>
            </a:pPr>
            <a:r>
              <a:rPr lang="tr-TR" sz="2400" dirty="0">
                <a:latin typeface="Times New Roman" panose="02020603050405020304" pitchFamily="18" charset="0"/>
                <a:cs typeface="Times New Roman" panose="02020603050405020304" pitchFamily="18" charset="0"/>
              </a:rPr>
              <a:t>Yurt dışında ödenen vergilerin Türkiye’de hesaplanacak kurumlar vergisinden mahsup edilmesi istendiğinde, Türkiye’deki vergi matrahına dahil edilen yurt dışı kazanç tutarının bu vergileri de içerecek şekilde</a:t>
            </a:r>
            <a:r>
              <a:rPr lang="tr-TR" sz="2400" u="sng" dirty="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BRÜTLEŞTİRİLMİŞ </a:t>
            </a:r>
            <a:r>
              <a:rPr lang="tr-TR" sz="2400" b="1" dirty="0">
                <a:latin typeface="Times New Roman" panose="02020603050405020304" pitchFamily="18" charset="0"/>
                <a:cs typeface="Times New Roman" panose="02020603050405020304" pitchFamily="18" charset="0"/>
              </a:rPr>
              <a:t>olması gerekmektedir.</a:t>
            </a:r>
          </a:p>
          <a:p>
            <a:pPr marL="360363" indent="-360363" algn="just">
              <a:buFont typeface="+mj-lt"/>
              <a:buAutoNum type="arabicPeriod" startAt="5"/>
            </a:pPr>
            <a:r>
              <a:rPr lang="tr-TR" sz="2400" u="sng" dirty="0">
                <a:latin typeface="Times New Roman" panose="02020603050405020304" pitchFamily="18" charset="0"/>
                <a:cs typeface="Times New Roman" panose="02020603050405020304" pitchFamily="18" charset="0"/>
              </a:rPr>
              <a:t>Kazanç </a:t>
            </a:r>
            <a:r>
              <a:rPr lang="tr-TR" sz="2400" b="1" u="sng" dirty="0">
                <a:highlight>
                  <a:srgbClr val="FFFF00"/>
                </a:highlight>
                <a:latin typeface="Times New Roman" panose="02020603050405020304" pitchFamily="18" charset="0"/>
                <a:cs typeface="Times New Roman" panose="02020603050405020304" pitchFamily="18" charset="0"/>
              </a:rPr>
              <a:t>İSTİSNA EDİLMİŞ olması halinde</a:t>
            </a:r>
            <a:r>
              <a:rPr lang="tr-TR" sz="2400" dirty="0">
                <a:latin typeface="Times New Roman" panose="02020603050405020304" pitchFamily="18" charset="0"/>
                <a:cs typeface="Times New Roman" panose="02020603050405020304" pitchFamily="18" charset="0"/>
              </a:rPr>
              <a:t>, </a:t>
            </a:r>
            <a:r>
              <a:rPr lang="tr-TR" sz="2400" b="1" u="sng" dirty="0">
                <a:highlight>
                  <a:srgbClr val="FFFF00"/>
                </a:highlight>
                <a:latin typeface="Times New Roman" panose="02020603050405020304" pitchFamily="18" charset="0"/>
                <a:cs typeface="Times New Roman" panose="02020603050405020304" pitchFamily="18" charset="0"/>
              </a:rPr>
              <a:t>mahsup edilmesi mümkün değildir</a:t>
            </a:r>
            <a:r>
              <a:rPr lang="tr-TR" sz="2400" dirty="0">
                <a:highlight>
                  <a:srgbClr val="FFFF00"/>
                </a:highlight>
                <a:latin typeface="Times New Roman" panose="02020603050405020304" pitchFamily="18" charset="0"/>
                <a:cs typeface="Times New Roman" panose="02020603050405020304" pitchFamily="18" charset="0"/>
              </a:rPr>
              <a:t>.</a:t>
            </a:r>
          </a:p>
        </p:txBody>
      </p:sp>
      <p:sp>
        <p:nvSpPr>
          <p:cNvPr id="3" name="Slayt Numarası Yer Tutucusu 4">
            <a:extLst>
              <a:ext uri="{FF2B5EF4-FFF2-40B4-BE49-F238E27FC236}">
                <a16:creationId xmlns:a16="http://schemas.microsoft.com/office/drawing/2014/main" id="{BD6E85F0-4E23-A942-1DB9-9C33CDA51E31}"/>
              </a:ext>
            </a:extLst>
          </p:cNvPr>
          <p:cNvSpPr>
            <a:spLocks noGrp="1"/>
          </p:cNvSpPr>
          <p:nvPr>
            <p:ph type="sldNum" sz="quarter" idx="12"/>
          </p:nvPr>
        </p:nvSpPr>
        <p:spPr>
          <a:xfrm>
            <a:off x="6553199" y="6356350"/>
            <a:ext cx="2875307" cy="365125"/>
          </a:xfrm>
        </p:spPr>
        <p:txBody>
          <a:bodyPr/>
          <a:lstStyle/>
          <a:p>
            <a:fld id="{E1080B20-D45B-492D-86E8-780F5FEE2AC0}" type="slidenum">
              <a:rPr lang="tr-TR" altLang="tr-TR" smtClean="0"/>
              <a:pPr/>
              <a:t>188</a:t>
            </a:fld>
            <a:endParaRPr lang="tr-TR" altLang="tr-TR"/>
          </a:p>
        </p:txBody>
      </p:sp>
      <p:sp>
        <p:nvSpPr>
          <p:cNvPr id="4" name="Unvan 1">
            <a:extLst>
              <a:ext uri="{FF2B5EF4-FFF2-40B4-BE49-F238E27FC236}">
                <a16:creationId xmlns:a16="http://schemas.microsoft.com/office/drawing/2014/main" id="{F899425E-DDB8-DF1B-9179-D29E99622D87}"/>
              </a:ext>
            </a:extLst>
          </p:cNvPr>
          <p:cNvSpPr txBox="1">
            <a:spLocks/>
          </p:cNvSpPr>
          <p:nvPr/>
        </p:nvSpPr>
        <p:spPr bwMode="auto">
          <a:xfrm>
            <a:off x="266700" y="100612"/>
            <a:ext cx="11658599" cy="360363"/>
          </a:xfrm>
          <a:prstGeom prst="rect">
            <a:avLst/>
          </a:prstGeom>
          <a:solidFill>
            <a:schemeClr val="accent1">
              <a:lumMod val="20000"/>
              <a:lumOff val="80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graphicFrame>
        <p:nvGraphicFramePr>
          <p:cNvPr id="5" name="4 İçerik Yer Tutucusu">
            <a:extLst>
              <a:ext uri="{FF2B5EF4-FFF2-40B4-BE49-F238E27FC236}">
                <a16:creationId xmlns:a16="http://schemas.microsoft.com/office/drawing/2014/main" id="{1F5CAE73-322F-126F-5DBC-4D1AE44598F6}"/>
              </a:ext>
            </a:extLst>
          </p:cNvPr>
          <p:cNvGraphicFramePr>
            <a:graphicFrameLocks noGrp="1"/>
          </p:cNvGraphicFramePr>
          <p:nvPr>
            <p:extLst>
              <p:ext uri="{D42A27DB-BD31-4B8C-83A1-F6EECF244321}">
                <p14:modId xmlns:p14="http://schemas.microsoft.com/office/powerpoint/2010/main" val="4109446628"/>
              </p:ext>
            </p:extLst>
          </p:nvPr>
        </p:nvGraphicFramePr>
        <p:xfrm>
          <a:off x="266700" y="692373"/>
          <a:ext cx="11658599" cy="360363"/>
        </p:xfrm>
        <a:graphic>
          <a:graphicData uri="http://schemas.openxmlformats.org/drawingml/2006/table">
            <a:tbl>
              <a:tblPr/>
              <a:tblGrid>
                <a:gridCol w="11658599">
                  <a:extLst>
                    <a:ext uri="{9D8B030D-6E8A-4147-A177-3AD203B41FA5}">
                      <a16:colId xmlns:a16="http://schemas.microsoft.com/office/drawing/2014/main" val="20000"/>
                    </a:ext>
                  </a:extLst>
                </a:gridCol>
              </a:tblGrid>
              <a:tr h="360363">
                <a:tc>
                  <a:txBody>
                    <a:bodyPr/>
                    <a:lstStyle/>
                    <a:p>
                      <a:pPr marL="85725" indent="0" algn="ctr">
                        <a:lnSpc>
                          <a:spcPct val="100000"/>
                        </a:lnSpc>
                        <a:spcBef>
                          <a:spcPct val="0"/>
                        </a:spcBef>
                        <a:buClrTx/>
                        <a:buSzTx/>
                        <a:buFontTx/>
                        <a:buNone/>
                        <a:defRPr/>
                      </a:pPr>
                      <a:r>
                        <a:rPr lang="tr-TR" sz="2000" b="1" dirty="0">
                          <a:latin typeface="Times New Roman" panose="02020603050405020304" pitchFamily="18" charset="0"/>
                          <a:cs typeface="Times New Roman" panose="02020603050405020304" pitchFamily="18" charset="0"/>
                        </a:rPr>
                        <a:t>YURT DIŞINDA ÖDENEN VERGİLERİN MAHSUBU (KVK Md.33)</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975524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27848E4C-D8CE-EA32-404D-CF8E7C2F1389}"/>
              </a:ext>
            </a:extLst>
          </p:cNvPr>
          <p:cNvSpPr txBox="1">
            <a:spLocks/>
          </p:cNvSpPr>
          <p:nvPr/>
        </p:nvSpPr>
        <p:spPr>
          <a:xfrm>
            <a:off x="481584" y="1828831"/>
            <a:ext cx="11228832" cy="4730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latin typeface="Times New Roman" panose="02020603050405020304" pitchFamily="18" charset="0"/>
                <a:cs typeface="Times New Roman" panose="02020603050405020304" pitchFamily="18" charset="0"/>
              </a:rPr>
              <a:t>Yurt Dışında Ödenen Vergilerin Mahsup Hakkı Olmayan Kısmının Kurum Kazancının Tespitinde Gider Olarak Dikkate Alınıp Alınamayacağı</a:t>
            </a:r>
          </a:p>
          <a:p>
            <a:pPr lvl="1"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06.03.2007 tarih ve B.07.1.GİB.04.99.16.01/2-Muk-21-3110 sayılı özelgede </a:t>
            </a:r>
            <a:r>
              <a:rPr lang="tr-TR" sz="2800" b="1" i="1" dirty="0">
                <a:highlight>
                  <a:srgbClr val="FFFF00"/>
                </a:highlight>
                <a:latin typeface="Times New Roman" panose="02020603050405020304" pitchFamily="18" charset="0"/>
                <a:cs typeface="Times New Roman" panose="02020603050405020304" pitchFamily="18" charset="0"/>
              </a:rPr>
              <a:t>“Safi kurum kazancının tespitinde KVK 8. maddesi ile GVK 40. maddesinde belirtilen giderler hasılattan indirim konusu yapılabilecektir. </a:t>
            </a:r>
            <a:r>
              <a:rPr lang="tr-TR" sz="2800" b="1" i="1" u="sng" dirty="0">
                <a:highlight>
                  <a:srgbClr val="FFFF00"/>
                </a:highlight>
                <a:latin typeface="Times New Roman" panose="02020603050405020304" pitchFamily="18" charset="0"/>
                <a:cs typeface="Times New Roman" panose="02020603050405020304" pitchFamily="18" charset="0"/>
              </a:rPr>
              <a:t>Yurtdışında ödenen ve KVK 33/4. maddesinde belirlenen yasal sınırı aşması nedeniyle kurumlar vergisinden mahsup edilemeyen vergiler indirilebilecek giderler arasında sayılmadığından, kurum kazancınızın tespitinde gider olarak kabul edilmesi mümkün değildir.”  </a:t>
            </a:r>
            <a:r>
              <a:rPr lang="tr-TR" sz="2800" dirty="0">
                <a:latin typeface="Times New Roman" panose="02020603050405020304" pitchFamily="18" charset="0"/>
                <a:cs typeface="Times New Roman" panose="02020603050405020304" pitchFamily="18" charset="0"/>
              </a:rPr>
              <a:t>şeklinde açıklamalara yer verilmiştir.</a:t>
            </a:r>
          </a:p>
        </p:txBody>
      </p:sp>
      <p:sp>
        <p:nvSpPr>
          <p:cNvPr id="3" name="Slayt Numarası Yer Tutucusu 3">
            <a:extLst>
              <a:ext uri="{FF2B5EF4-FFF2-40B4-BE49-F238E27FC236}">
                <a16:creationId xmlns:a16="http://schemas.microsoft.com/office/drawing/2014/main" id="{9A3F25E8-D1C1-C784-3AEF-68855853A0B0}"/>
              </a:ext>
            </a:extLst>
          </p:cNvPr>
          <p:cNvSpPr>
            <a:spLocks noGrp="1"/>
          </p:cNvSpPr>
          <p:nvPr>
            <p:ph type="sldNum" sz="quarter" idx="12"/>
          </p:nvPr>
        </p:nvSpPr>
        <p:spPr>
          <a:xfrm>
            <a:off x="6577583" y="7060439"/>
            <a:ext cx="2911179" cy="258142"/>
          </a:xfrm>
        </p:spPr>
        <p:txBody>
          <a:bodyPr/>
          <a:lstStyle/>
          <a:p>
            <a:fld id="{E1080B20-D45B-492D-86E8-780F5FEE2AC0}" type="slidenum">
              <a:rPr lang="tr-TR" altLang="tr-TR" smtClean="0"/>
              <a:pPr/>
              <a:t>189</a:t>
            </a:fld>
            <a:endParaRPr lang="tr-TR" altLang="tr-TR"/>
          </a:p>
        </p:txBody>
      </p:sp>
      <p:sp>
        <p:nvSpPr>
          <p:cNvPr id="4" name="Unvan 1">
            <a:extLst>
              <a:ext uri="{FF2B5EF4-FFF2-40B4-BE49-F238E27FC236}">
                <a16:creationId xmlns:a16="http://schemas.microsoft.com/office/drawing/2014/main" id="{DA87CA05-0DA8-20C0-4887-57E7AC672885}"/>
              </a:ext>
            </a:extLst>
          </p:cNvPr>
          <p:cNvSpPr txBox="1">
            <a:spLocks/>
          </p:cNvSpPr>
          <p:nvPr/>
        </p:nvSpPr>
        <p:spPr bwMode="auto">
          <a:xfrm>
            <a:off x="466419" y="299059"/>
            <a:ext cx="11275611" cy="575583"/>
          </a:xfrm>
          <a:prstGeom prst="rect">
            <a:avLst/>
          </a:prstGeom>
          <a:solidFill>
            <a:schemeClr val="tx2">
              <a:lumMod val="10000"/>
              <a:lumOff val="90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graphicFrame>
        <p:nvGraphicFramePr>
          <p:cNvPr id="5" name="4 İçerik Yer Tutucusu">
            <a:extLst>
              <a:ext uri="{FF2B5EF4-FFF2-40B4-BE49-F238E27FC236}">
                <a16:creationId xmlns:a16="http://schemas.microsoft.com/office/drawing/2014/main" id="{0CC1F507-BDD5-B726-A304-3E5F5B91EE0A}"/>
              </a:ext>
            </a:extLst>
          </p:cNvPr>
          <p:cNvGraphicFramePr>
            <a:graphicFrameLocks noGrp="1"/>
          </p:cNvGraphicFramePr>
          <p:nvPr>
            <p:extLst>
              <p:ext uri="{D42A27DB-BD31-4B8C-83A1-F6EECF244321}">
                <p14:modId xmlns:p14="http://schemas.microsoft.com/office/powerpoint/2010/main" val="1483472714"/>
              </p:ext>
            </p:extLst>
          </p:nvPr>
        </p:nvGraphicFramePr>
        <p:xfrm>
          <a:off x="498035" y="1123123"/>
          <a:ext cx="11243996" cy="453644"/>
        </p:xfrm>
        <a:graphic>
          <a:graphicData uri="http://schemas.openxmlformats.org/drawingml/2006/table">
            <a:tbl>
              <a:tblPr/>
              <a:tblGrid>
                <a:gridCol w="11243996">
                  <a:extLst>
                    <a:ext uri="{9D8B030D-6E8A-4147-A177-3AD203B41FA5}">
                      <a16:colId xmlns:a16="http://schemas.microsoft.com/office/drawing/2014/main" val="20000"/>
                    </a:ext>
                  </a:extLst>
                </a:gridCol>
              </a:tblGrid>
              <a:tr h="453644">
                <a:tc>
                  <a:txBody>
                    <a:bodyPr/>
                    <a:lstStyle/>
                    <a:p>
                      <a:pPr marL="85725" indent="0" algn="ctr">
                        <a:lnSpc>
                          <a:spcPct val="100000"/>
                        </a:lnSpc>
                        <a:spcBef>
                          <a:spcPct val="0"/>
                        </a:spcBef>
                        <a:buClrTx/>
                        <a:buSzTx/>
                        <a:buFontTx/>
                        <a:buNone/>
                        <a:defRPr/>
                      </a:pPr>
                      <a:r>
                        <a:rPr lang="tr-TR" sz="2000" b="1" dirty="0">
                          <a:latin typeface="Times New Roman" panose="02020603050405020304" pitchFamily="18" charset="0"/>
                          <a:cs typeface="Times New Roman" panose="02020603050405020304" pitchFamily="18" charset="0"/>
                        </a:rPr>
                        <a:t>Yurt Dışında Ödenen Vergilerin Mahsubu (KVK Md.33)</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6954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35D50EDD-1311-8DFD-20FC-DCEE1D418522}"/>
              </a:ext>
            </a:extLst>
          </p:cNvPr>
          <p:cNvSpPr>
            <a:spLocks noGrp="1"/>
          </p:cNvSpPr>
          <p:nvPr/>
        </p:nvSpPr>
        <p:spPr bwMode="auto">
          <a:xfrm>
            <a:off x="477012" y="1057199"/>
            <a:ext cx="11237976" cy="5717227"/>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Yurt dışı iştirakin kontrol edilen yabancı kurum olup olmadığının tespitinde, kontrol oranı olarak ilgili hesap dönemi içinde </a:t>
            </a:r>
            <a:r>
              <a:rPr lang="tr-TR" b="1" u="sng" dirty="0">
                <a:highlight>
                  <a:srgbClr val="FFFF00"/>
                </a:highlight>
                <a:latin typeface="Times New Roman" panose="02020603050405020304" pitchFamily="18" charset="0"/>
                <a:cs typeface="Times New Roman" panose="02020603050405020304" pitchFamily="18" charset="0"/>
              </a:rPr>
              <a:t>HERHANGİ BİR TARİHTE SAHİP OLUNAN EN YÜKSEK ORAN DİKKATE ALINACAKTIR.</a:t>
            </a:r>
          </a:p>
          <a:p>
            <a:pPr algn="just">
              <a:buFont typeface="Wingdings" panose="05000000000000000000" pitchFamily="2" charset="2"/>
              <a:buChar char="Ø"/>
            </a:pPr>
            <a:endParaRPr lang="tr-TR" b="1" u="sng"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b="1" dirty="0">
                <a:highlight>
                  <a:srgbClr val="FFFF00"/>
                </a:highlight>
                <a:latin typeface="Times New Roman" panose="02020603050405020304" pitchFamily="18" charset="0"/>
                <a:cs typeface="Times New Roman" panose="02020603050405020304" pitchFamily="18" charset="0"/>
              </a:rPr>
              <a:t>MUVAZAA olmaksızın elden çıkartılmış olması halinde, ilgili yurt dışı iştirak hakkında bu madde hükümleri uygulanmayacaktır. </a:t>
            </a:r>
            <a:r>
              <a:rPr lang="tr-TR" dirty="0">
                <a:latin typeface="Times New Roman" panose="02020603050405020304" pitchFamily="18" charset="0"/>
                <a:cs typeface="Times New Roman" panose="02020603050405020304" pitchFamily="18" charset="0"/>
              </a:rPr>
              <a:t>Ancak payı azalmışsa hesaplamada ilk pay oranı, </a:t>
            </a:r>
            <a:r>
              <a:rPr lang="tr-TR" b="1" u="sng" dirty="0">
                <a:latin typeface="Times New Roman" panose="02020603050405020304" pitchFamily="18" charset="0"/>
                <a:cs typeface="Times New Roman" panose="02020603050405020304" pitchFamily="18" charset="0"/>
              </a:rPr>
              <a:t>kar dağıtımında ise kalan pay oranı dikkate alınır.</a:t>
            </a:r>
          </a:p>
        </p:txBody>
      </p:sp>
      <p:sp>
        <p:nvSpPr>
          <p:cNvPr id="3" name="Slayt Numarası Yer Tutucusu 3">
            <a:extLst>
              <a:ext uri="{FF2B5EF4-FFF2-40B4-BE49-F238E27FC236}">
                <a16:creationId xmlns:a16="http://schemas.microsoft.com/office/drawing/2014/main" id="{9C41EF44-F34D-3EAA-3995-51F384C3BD3D}"/>
              </a:ext>
            </a:extLst>
          </p:cNvPr>
          <p:cNvSpPr>
            <a:spLocks noGrp="1"/>
          </p:cNvSpPr>
          <p:nvPr/>
        </p:nvSpPr>
        <p:spPr>
          <a:xfrm>
            <a:off x="7682089" y="6287294"/>
            <a:ext cx="2913549"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tr-TR" altLang="tr-TR" dirty="0"/>
          </a:p>
        </p:txBody>
      </p:sp>
      <p:sp>
        <p:nvSpPr>
          <p:cNvPr id="4" name="Unvan 1">
            <a:extLst>
              <a:ext uri="{FF2B5EF4-FFF2-40B4-BE49-F238E27FC236}">
                <a16:creationId xmlns:a16="http://schemas.microsoft.com/office/drawing/2014/main" id="{20E10056-B8AB-46B5-1664-C6355B8302ED}"/>
              </a:ext>
            </a:extLst>
          </p:cNvPr>
          <p:cNvSpPr>
            <a:spLocks noGrp="1"/>
          </p:cNvSpPr>
          <p:nvPr/>
        </p:nvSpPr>
        <p:spPr bwMode="auto">
          <a:xfrm>
            <a:off x="477012" y="205581"/>
            <a:ext cx="11237976" cy="547911"/>
          </a:xfrm>
          <a:prstGeom prst="rect">
            <a:avLst/>
          </a:prstGeom>
          <a:solidFill>
            <a:schemeClr val="accent2">
              <a:lumMod val="40000"/>
              <a:lumOff val="60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600" b="1" dirty="0">
                <a:latin typeface="Times New Roman" panose="02020603050405020304" pitchFamily="18" charset="0"/>
                <a:cs typeface="Times New Roman" panose="02020603050405020304" pitchFamily="18" charset="0"/>
              </a:rPr>
              <a:t>Kontrol Edilen Yabancı Kurum Kazancı (KVK Md.7</a:t>
            </a:r>
            <a:r>
              <a:rPr lang="tr-TR" sz="2800" b="1" dirty="0">
                <a:latin typeface="Times New Roman" panose="02020603050405020304" pitchFamily="18" charset="0"/>
                <a:cs typeface="Times New Roman" panose="02020603050405020304" pitchFamily="18" charset="0"/>
              </a:rPr>
              <a:t>)</a:t>
            </a:r>
          </a:p>
        </p:txBody>
      </p:sp>
      <p:sp>
        <p:nvSpPr>
          <p:cNvPr id="5" name="Slayt Numarası Yer Tutucusu 4">
            <a:extLst>
              <a:ext uri="{FF2B5EF4-FFF2-40B4-BE49-F238E27FC236}">
                <a16:creationId xmlns:a16="http://schemas.microsoft.com/office/drawing/2014/main" id="{76E549B7-495C-2076-863D-50D2A18BB220}"/>
              </a:ext>
            </a:extLst>
          </p:cNvPr>
          <p:cNvSpPr>
            <a:spLocks noGrp="1"/>
          </p:cNvSpPr>
          <p:nvPr>
            <p:ph type="sldNum" sz="quarter" idx="12"/>
          </p:nvPr>
        </p:nvSpPr>
        <p:spPr/>
        <p:txBody>
          <a:bodyPr/>
          <a:lstStyle/>
          <a:p>
            <a:fld id="{2CEB5BB1-9E20-481F-B7EE-B089C484B85F}" type="slidenum">
              <a:rPr lang="tr-TR" smtClean="0"/>
              <a:t>19</a:t>
            </a:fld>
            <a:endParaRPr lang="tr-TR" dirty="0"/>
          </a:p>
        </p:txBody>
      </p:sp>
    </p:spTree>
    <p:extLst>
      <p:ext uri="{BB962C8B-B14F-4D97-AF65-F5344CB8AC3E}">
        <p14:creationId xmlns:p14="http://schemas.microsoft.com/office/powerpoint/2010/main" val="347306528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6411D55-4A2C-1318-84D7-85CEB2EF40F4}"/>
              </a:ext>
            </a:extLst>
          </p:cNvPr>
          <p:cNvSpPr txBox="1">
            <a:spLocks/>
          </p:cNvSpPr>
          <p:nvPr/>
        </p:nvSpPr>
        <p:spPr>
          <a:xfrm>
            <a:off x="268357" y="1235529"/>
            <a:ext cx="11658600" cy="5403809"/>
          </a:xfrm>
          <a:prstGeom prst="rect">
            <a:avLst/>
          </a:prstGeom>
          <a:solidFill>
            <a:schemeClr val="tx2">
              <a:lumMod val="10000"/>
              <a:lumOff val="9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mj-lt"/>
              <a:buAutoNum type="arabicPeriod"/>
            </a:pPr>
            <a:r>
              <a:rPr lang="tr-TR" sz="2200" b="1" dirty="0">
                <a:highlight>
                  <a:srgbClr val="00FFFF"/>
                </a:highlight>
                <a:latin typeface="Times New Roman" panose="02020603050405020304" pitchFamily="18" charset="0"/>
                <a:cs typeface="Times New Roman" panose="02020603050405020304" pitchFamily="18" charset="0"/>
              </a:rPr>
              <a:t>Kurumlar Vergisi Kanununun 34. maddesinin birinci fıkrası uyarınca, </a:t>
            </a:r>
            <a:r>
              <a:rPr lang="tr-TR" sz="2200" b="1" u="sng" dirty="0">
                <a:highlight>
                  <a:srgbClr val="00FFFF"/>
                </a:highlight>
                <a:latin typeface="Times New Roman" panose="02020603050405020304" pitchFamily="18" charset="0"/>
                <a:cs typeface="Times New Roman" panose="02020603050405020304" pitchFamily="18" charset="0"/>
              </a:rPr>
              <a:t>BEYANNAMEDE GÖSTERİLEN KAZANÇLARDAN, </a:t>
            </a:r>
            <a:r>
              <a:rPr lang="tr-TR" sz="2200" b="1" dirty="0">
                <a:highlight>
                  <a:srgbClr val="00FFFF"/>
                </a:highlight>
                <a:latin typeface="Times New Roman" panose="02020603050405020304" pitchFamily="18" charset="0"/>
                <a:cs typeface="Times New Roman" panose="02020603050405020304" pitchFamily="18" charset="0"/>
              </a:rPr>
              <a:t>Kurumlar Vergisi Kanununun </a:t>
            </a:r>
            <a:r>
              <a:rPr lang="tr-TR" sz="2200" b="1" u="sng" dirty="0">
                <a:highlight>
                  <a:srgbClr val="00FFFF"/>
                </a:highlight>
                <a:latin typeface="Times New Roman" panose="02020603050405020304" pitchFamily="18" charset="0"/>
                <a:cs typeface="Times New Roman" panose="02020603050405020304" pitchFamily="18" charset="0"/>
              </a:rPr>
              <a:t>15. maddesinin</a:t>
            </a:r>
            <a:r>
              <a:rPr lang="tr-TR" sz="2200" b="1" dirty="0">
                <a:highlight>
                  <a:srgbClr val="00FFFF"/>
                </a:highlight>
                <a:latin typeface="Times New Roman" panose="02020603050405020304" pitchFamily="18" charset="0"/>
                <a:cs typeface="Times New Roman" panose="02020603050405020304" pitchFamily="18" charset="0"/>
              </a:rPr>
              <a:t> </a:t>
            </a:r>
            <a:r>
              <a:rPr lang="tr-TR" sz="2200" b="1" u="sng" dirty="0">
                <a:highlight>
                  <a:srgbClr val="00FFFF"/>
                </a:highlight>
                <a:latin typeface="Times New Roman" panose="02020603050405020304" pitchFamily="18" charset="0"/>
                <a:cs typeface="Times New Roman" panose="02020603050405020304" pitchFamily="18" charset="0"/>
              </a:rPr>
              <a:t>birinci fıkrasına</a:t>
            </a:r>
            <a:r>
              <a:rPr lang="tr-TR" sz="2200" b="1" dirty="0">
                <a:highlight>
                  <a:srgbClr val="00FFFF"/>
                </a:highlight>
                <a:latin typeface="Times New Roman" panose="02020603050405020304" pitchFamily="18" charset="0"/>
                <a:cs typeface="Times New Roman" panose="02020603050405020304" pitchFamily="18" charset="0"/>
              </a:rPr>
              <a:t> ve </a:t>
            </a:r>
            <a:r>
              <a:rPr lang="tr-TR" sz="2200" b="1" u="sng" dirty="0">
                <a:highlight>
                  <a:srgbClr val="00FFFF"/>
                </a:highlight>
                <a:latin typeface="Times New Roman" panose="02020603050405020304" pitchFamily="18" charset="0"/>
                <a:cs typeface="Times New Roman" panose="02020603050405020304" pitchFamily="18" charset="0"/>
              </a:rPr>
              <a:t>30. maddesinin</a:t>
            </a:r>
            <a:r>
              <a:rPr lang="tr-TR" sz="2200" b="1" dirty="0">
                <a:highlight>
                  <a:srgbClr val="00FFFF"/>
                </a:highlight>
                <a:latin typeface="Times New Roman" panose="02020603050405020304" pitchFamily="18" charset="0"/>
                <a:cs typeface="Times New Roman" panose="02020603050405020304" pitchFamily="18" charset="0"/>
              </a:rPr>
              <a:t> </a:t>
            </a:r>
            <a:r>
              <a:rPr lang="tr-TR" sz="2200" b="1" u="sng" dirty="0">
                <a:highlight>
                  <a:srgbClr val="00FFFF"/>
                </a:highlight>
                <a:latin typeface="Times New Roman" panose="02020603050405020304" pitchFamily="18" charset="0"/>
                <a:cs typeface="Times New Roman" panose="02020603050405020304" pitchFamily="18" charset="0"/>
              </a:rPr>
              <a:t>birinci</a:t>
            </a:r>
            <a:r>
              <a:rPr lang="tr-TR" sz="2200" b="1" dirty="0">
                <a:highlight>
                  <a:srgbClr val="00FFFF"/>
                </a:highlight>
                <a:latin typeface="Times New Roman" panose="02020603050405020304" pitchFamily="18" charset="0"/>
                <a:cs typeface="Times New Roman" panose="02020603050405020304" pitchFamily="18" charset="0"/>
              </a:rPr>
              <a:t> ve </a:t>
            </a:r>
            <a:r>
              <a:rPr lang="tr-TR" sz="2200" b="1" u="sng" dirty="0">
                <a:highlight>
                  <a:srgbClr val="00FFFF"/>
                </a:highlight>
                <a:latin typeface="Times New Roman" panose="02020603050405020304" pitchFamily="18" charset="0"/>
                <a:cs typeface="Times New Roman" panose="02020603050405020304" pitchFamily="18" charset="0"/>
              </a:rPr>
              <a:t>ikinci</a:t>
            </a:r>
            <a:r>
              <a:rPr lang="tr-TR" sz="2200" b="1" dirty="0">
                <a:highlight>
                  <a:srgbClr val="00FFFF"/>
                </a:highlight>
                <a:latin typeface="Times New Roman" panose="02020603050405020304" pitchFamily="18" charset="0"/>
                <a:cs typeface="Times New Roman" panose="02020603050405020304" pitchFamily="18" charset="0"/>
              </a:rPr>
              <a:t> fıkralarına göre,  kaynağında kesilmiş olan vergiler beyanname üzerinden hesaplanan kurumlar vergisinden mahsup edilecektir.</a:t>
            </a:r>
          </a:p>
          <a:p>
            <a:pPr lvl="1" algn="just">
              <a:buFont typeface="Wingdings" panose="05000000000000000000" pitchFamily="2" charset="2"/>
              <a:buChar char="Ø"/>
            </a:pPr>
            <a:r>
              <a:rPr lang="tr-TR" sz="2200" b="1" u="sng" dirty="0">
                <a:highlight>
                  <a:srgbClr val="FFFF00"/>
                </a:highlight>
                <a:latin typeface="Times New Roman" panose="02020603050405020304" pitchFamily="18" charset="0"/>
                <a:cs typeface="Times New Roman" panose="02020603050405020304" pitchFamily="18" charset="0"/>
              </a:rPr>
              <a:t>Mahsup işleminin yapılabilmesi için, tevkif yoluyla kesilen verginin </a:t>
            </a:r>
            <a:r>
              <a:rPr lang="tr-TR" sz="2200" b="1" i="1" u="sng" dirty="0">
                <a:highlight>
                  <a:srgbClr val="FFFF00"/>
                </a:highlight>
                <a:latin typeface="Times New Roman" panose="02020603050405020304" pitchFamily="18" charset="0"/>
                <a:cs typeface="Times New Roman" panose="02020603050405020304" pitchFamily="18" charset="0"/>
              </a:rPr>
              <a:t>beyannameye dahil edilen kazanca ilişkin olması gerekir.</a:t>
            </a:r>
          </a:p>
          <a:p>
            <a:pPr marL="457200" lvl="1" indent="0" algn="just">
              <a:buNone/>
            </a:pPr>
            <a:endParaRPr lang="tr-TR" sz="2200" b="1" u="sng" dirty="0">
              <a:highlight>
                <a:srgbClr val="FFFF00"/>
              </a:highlight>
              <a:latin typeface="Times New Roman" panose="02020603050405020304" pitchFamily="18" charset="0"/>
              <a:cs typeface="Times New Roman" panose="02020603050405020304" pitchFamily="18" charset="0"/>
            </a:endParaRPr>
          </a:p>
          <a:p>
            <a:pPr algn="just">
              <a:buFont typeface="+mj-lt"/>
              <a:buAutoNum type="arabicPeriod"/>
            </a:pPr>
            <a:r>
              <a:rPr lang="tr-TR" sz="2200" dirty="0">
                <a:latin typeface="Times New Roman" panose="02020603050405020304" pitchFamily="18" charset="0"/>
                <a:cs typeface="Times New Roman" panose="02020603050405020304" pitchFamily="18" charset="0"/>
              </a:rPr>
              <a:t>Kanunun 15 inci maddesinin birinci fıkrası ile 30 uncu maddesinin birinci ve ikinci fıkralarına göre yapılan vergi kesintilerinin bir kısmı, </a:t>
            </a:r>
            <a:r>
              <a:rPr lang="tr-TR" sz="2200" b="1" i="1" dirty="0">
                <a:highlight>
                  <a:srgbClr val="FFFF00"/>
                </a:highlight>
                <a:latin typeface="Times New Roman" panose="02020603050405020304" pitchFamily="18" charset="0"/>
                <a:cs typeface="Times New Roman" panose="02020603050405020304" pitchFamily="18" charset="0"/>
              </a:rPr>
              <a:t>Gelir Vergisi Kanununun geçici 67. maddesi kapsamında vergi kesintisine tabi tutulduğundan, beyannameye dahil kazançlar üzerinden bu hüküm uyarınca </a:t>
            </a:r>
            <a:r>
              <a:rPr lang="tr-TR" sz="2200" b="1" i="1" u="sng" dirty="0">
                <a:highlight>
                  <a:srgbClr val="FFFF00"/>
                </a:highlight>
                <a:latin typeface="Times New Roman" panose="02020603050405020304" pitchFamily="18" charset="0"/>
                <a:cs typeface="Times New Roman" panose="02020603050405020304" pitchFamily="18" charset="0"/>
              </a:rPr>
              <a:t>kesilen vergilerin de </a:t>
            </a:r>
            <a:r>
              <a:rPr lang="tr-TR" sz="2200" b="1" i="1" dirty="0">
                <a:highlight>
                  <a:srgbClr val="FFFF00"/>
                </a:highlight>
                <a:latin typeface="Times New Roman" panose="02020603050405020304" pitchFamily="18" charset="0"/>
                <a:cs typeface="Times New Roman" panose="02020603050405020304" pitchFamily="18" charset="0"/>
              </a:rPr>
              <a:t>hesaplanan kurumlar vergisinden </a:t>
            </a:r>
            <a:r>
              <a:rPr lang="tr-TR" sz="2200" b="1" i="1" u="sng" dirty="0">
                <a:highlight>
                  <a:srgbClr val="FFFF00"/>
                </a:highlight>
                <a:latin typeface="Times New Roman" panose="02020603050405020304" pitchFamily="18" charset="0"/>
                <a:cs typeface="Times New Roman" panose="02020603050405020304" pitchFamily="18" charset="0"/>
              </a:rPr>
              <a:t>mahsup edilmesi mümkündür</a:t>
            </a:r>
            <a:r>
              <a:rPr lang="tr-TR" sz="2200" b="1" i="1" dirty="0">
                <a:highlight>
                  <a:srgbClr val="FFFF00"/>
                </a:highlight>
                <a:latin typeface="Times New Roman" panose="02020603050405020304" pitchFamily="18" charset="0"/>
                <a:cs typeface="Times New Roman" panose="02020603050405020304" pitchFamily="18" charset="0"/>
              </a:rPr>
              <a:t>.</a:t>
            </a:r>
            <a:r>
              <a:rPr lang="tr-TR" sz="2200" i="1" dirty="0">
                <a:latin typeface="Times New Roman" panose="02020603050405020304" pitchFamily="18" charset="0"/>
                <a:cs typeface="Times New Roman" panose="02020603050405020304" pitchFamily="18" charset="0"/>
              </a:rPr>
              <a:t> </a:t>
            </a:r>
            <a:r>
              <a:rPr lang="tr-TR" sz="2200" b="1" i="1" dirty="0">
                <a:highlight>
                  <a:srgbClr val="FFFF00"/>
                </a:highlight>
                <a:latin typeface="Times New Roman" panose="02020603050405020304" pitchFamily="18" charset="0"/>
                <a:cs typeface="Times New Roman" panose="02020603050405020304" pitchFamily="18" charset="0"/>
              </a:rPr>
              <a:t>(KVK Geçici Md.1/2)</a:t>
            </a:r>
          </a:p>
          <a:p>
            <a:pPr lvl="1" algn="just"/>
            <a:r>
              <a:rPr lang="tr-TR" sz="2200" dirty="0">
                <a:latin typeface="Times New Roman" panose="02020603050405020304" pitchFamily="18" charset="0"/>
                <a:cs typeface="Times New Roman" panose="02020603050405020304" pitchFamily="18" charset="0"/>
              </a:rPr>
              <a:t>Ancak, Gelir Vergisi Kanununun geçici 67. maddesinin (2) ve (3) numaralı fıkraları kapsamında vergi kesintisi yapılması halinde, </a:t>
            </a:r>
            <a:r>
              <a:rPr lang="tr-TR" sz="2200" b="1" u="sng" dirty="0">
                <a:highlight>
                  <a:srgbClr val="FFFF00"/>
                </a:highlight>
                <a:latin typeface="Times New Roman" panose="02020603050405020304" pitchFamily="18" charset="0"/>
                <a:cs typeface="Times New Roman" panose="02020603050405020304" pitchFamily="18" charset="0"/>
              </a:rPr>
              <a:t>kesinti suretiyle ödenen verginin, </a:t>
            </a:r>
            <a:r>
              <a:rPr lang="tr-TR" sz="2200" u="sng" dirty="0">
                <a:latin typeface="Times New Roman" panose="02020603050405020304" pitchFamily="18" charset="0"/>
                <a:cs typeface="Times New Roman" panose="02020603050405020304" pitchFamily="18" charset="0"/>
              </a:rPr>
              <a:t>işlemden </a:t>
            </a:r>
            <a:r>
              <a:rPr lang="tr-TR" sz="2200" dirty="0">
                <a:latin typeface="Times New Roman" panose="02020603050405020304" pitchFamily="18" charset="0"/>
                <a:cs typeface="Times New Roman" panose="02020603050405020304" pitchFamily="18" charset="0"/>
              </a:rPr>
              <a:t>doğan kazancın tabi olduğu vergi kesintisiyle çarpımı sonucu bulunacak tutarı aşan kısmı, yıllık kurumlar vergisinden mahsup edilemeyecektir.(GVK Geçici Md.67/7).</a:t>
            </a:r>
          </a:p>
        </p:txBody>
      </p:sp>
      <p:sp>
        <p:nvSpPr>
          <p:cNvPr id="3" name="Slayt Numarası Yer Tutucusu 4">
            <a:extLst>
              <a:ext uri="{FF2B5EF4-FFF2-40B4-BE49-F238E27FC236}">
                <a16:creationId xmlns:a16="http://schemas.microsoft.com/office/drawing/2014/main" id="{7813973C-7800-BF4D-618D-C6DBB287A773}"/>
              </a:ext>
            </a:extLst>
          </p:cNvPr>
          <p:cNvSpPr>
            <a:spLocks noGrp="1"/>
          </p:cNvSpPr>
          <p:nvPr>
            <p:ph type="sldNum" sz="quarter" idx="12"/>
          </p:nvPr>
        </p:nvSpPr>
        <p:spPr>
          <a:xfrm>
            <a:off x="6553200" y="6356350"/>
            <a:ext cx="2885102" cy="365125"/>
          </a:xfrm>
        </p:spPr>
        <p:txBody>
          <a:bodyPr/>
          <a:lstStyle/>
          <a:p>
            <a:fld id="{E1080B20-D45B-492D-86E8-780F5FEE2AC0}" type="slidenum">
              <a:rPr lang="tr-TR" altLang="tr-TR" smtClean="0"/>
              <a:pPr/>
              <a:t>190</a:t>
            </a:fld>
            <a:endParaRPr lang="tr-TR" altLang="tr-TR" dirty="0"/>
          </a:p>
        </p:txBody>
      </p:sp>
      <p:sp>
        <p:nvSpPr>
          <p:cNvPr id="4" name="Unvan 1">
            <a:extLst>
              <a:ext uri="{FF2B5EF4-FFF2-40B4-BE49-F238E27FC236}">
                <a16:creationId xmlns:a16="http://schemas.microsoft.com/office/drawing/2014/main" id="{5C156CBA-7A3C-3A5F-086C-2319009E8647}"/>
              </a:ext>
            </a:extLst>
          </p:cNvPr>
          <p:cNvSpPr txBox="1">
            <a:spLocks/>
          </p:cNvSpPr>
          <p:nvPr/>
        </p:nvSpPr>
        <p:spPr bwMode="auto">
          <a:xfrm>
            <a:off x="268357" y="132134"/>
            <a:ext cx="11658600" cy="450007"/>
          </a:xfrm>
          <a:prstGeom prst="rect">
            <a:avLst/>
          </a:prstGeom>
          <a:solidFill>
            <a:schemeClr val="tx2">
              <a:lumMod val="10000"/>
              <a:lumOff val="90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graphicFrame>
        <p:nvGraphicFramePr>
          <p:cNvPr id="5" name="4 İçerik Yer Tutucusu">
            <a:extLst>
              <a:ext uri="{FF2B5EF4-FFF2-40B4-BE49-F238E27FC236}">
                <a16:creationId xmlns:a16="http://schemas.microsoft.com/office/drawing/2014/main" id="{C3CEB2DE-3D28-31DC-DED0-AC8A26BA892B}"/>
              </a:ext>
            </a:extLst>
          </p:cNvPr>
          <p:cNvGraphicFramePr>
            <a:graphicFrameLocks noGrp="1"/>
          </p:cNvGraphicFramePr>
          <p:nvPr>
            <p:extLst>
              <p:ext uri="{D42A27DB-BD31-4B8C-83A1-F6EECF244321}">
                <p14:modId xmlns:p14="http://schemas.microsoft.com/office/powerpoint/2010/main" val="4001409700"/>
              </p:ext>
            </p:extLst>
          </p:nvPr>
        </p:nvGraphicFramePr>
        <p:xfrm>
          <a:off x="268357" y="728654"/>
          <a:ext cx="11658601" cy="360363"/>
        </p:xfrm>
        <a:graphic>
          <a:graphicData uri="http://schemas.openxmlformats.org/drawingml/2006/table">
            <a:tbl>
              <a:tblPr/>
              <a:tblGrid>
                <a:gridCol w="11658601">
                  <a:extLst>
                    <a:ext uri="{9D8B030D-6E8A-4147-A177-3AD203B41FA5}">
                      <a16:colId xmlns:a16="http://schemas.microsoft.com/office/drawing/2014/main" val="20000"/>
                    </a:ext>
                  </a:extLst>
                </a:gridCol>
              </a:tblGrid>
              <a:tr h="360363">
                <a:tc>
                  <a:txBody>
                    <a:bodyPr/>
                    <a:lstStyle/>
                    <a:p>
                      <a:pPr marL="85725" indent="0" algn="ctr">
                        <a:lnSpc>
                          <a:spcPct val="100000"/>
                        </a:lnSpc>
                        <a:spcBef>
                          <a:spcPct val="0"/>
                        </a:spcBef>
                        <a:buClrTx/>
                        <a:buSzTx/>
                        <a:buFontTx/>
                        <a:buNone/>
                        <a:defRPr/>
                      </a:pPr>
                      <a:r>
                        <a:rPr lang="tr-TR" sz="2000" b="1" dirty="0">
                          <a:latin typeface="Times New Roman" panose="02020603050405020304" pitchFamily="18" charset="0"/>
                          <a:cs typeface="Times New Roman" panose="02020603050405020304" pitchFamily="18" charset="0"/>
                        </a:rPr>
                        <a:t>Kesinti Yoluyla Ödenen Vergilerin Mahsubu (KVK Md.34)</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2696801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A24B1F6D-84B0-26B6-9A05-3F256B6195DB}"/>
              </a:ext>
            </a:extLst>
          </p:cNvPr>
          <p:cNvSpPr txBox="1">
            <a:spLocks/>
          </p:cNvSpPr>
          <p:nvPr/>
        </p:nvSpPr>
        <p:spPr>
          <a:xfrm>
            <a:off x="457197" y="1409791"/>
            <a:ext cx="11420062" cy="5094525"/>
          </a:xfrm>
          <a:prstGeom prst="rect">
            <a:avLst/>
          </a:prstGeom>
          <a:solidFill>
            <a:schemeClr val="accent3">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mj-lt"/>
              <a:buAutoNum type="arabicPeriod" startAt="4"/>
            </a:pPr>
            <a:r>
              <a:rPr lang="tr-TR" sz="2400" b="1" u="sng" dirty="0">
                <a:latin typeface="Times New Roman" panose="02020603050405020304" pitchFamily="18" charset="0"/>
                <a:cs typeface="Times New Roman" panose="02020603050405020304" pitchFamily="18" charset="0"/>
              </a:rPr>
              <a:t>Kurumlar Vergisi Kanununun 15 inci maddesinin üçüncü fıkrasına göre, fonların ve yatırım ortaklıklarının Kanunun 5 inci maddesinin birinci fıkrasının (d) bendinde yazılı istisna kazançları üzerinden FON BÜNYESİNDE kesilen vergiler</a:t>
            </a:r>
            <a:r>
              <a:rPr lang="tr-TR" sz="2400" dirty="0">
                <a:latin typeface="Times New Roman" panose="02020603050405020304" pitchFamily="18" charset="0"/>
                <a:cs typeface="Times New Roman" panose="02020603050405020304" pitchFamily="18" charset="0"/>
              </a:rPr>
              <a:t>, </a:t>
            </a:r>
            <a:r>
              <a:rPr lang="tr-TR" sz="2400" b="1" dirty="0">
                <a:highlight>
                  <a:srgbClr val="FFFF00"/>
                </a:highlight>
                <a:latin typeface="Times New Roman" panose="02020603050405020304" pitchFamily="18" charset="0"/>
                <a:cs typeface="Times New Roman" panose="02020603050405020304" pitchFamily="18" charset="0"/>
              </a:rPr>
              <a:t>söz konusu fon ve ortaklıkların katılma belgeleri ile hisse senetlerinden kâr payı alan kurumlar tarafından, aldıkları kâr payının içerdiği vergi kesintisi miktarı ile sınırlı olmak üzere hesaplanan kurumlar vergisinden mahsup edilebilecektir. (15/2)</a:t>
            </a:r>
          </a:p>
          <a:p>
            <a:pPr algn="just">
              <a:buFont typeface="+mj-lt"/>
              <a:buAutoNum type="arabicPeriod" startAt="4"/>
            </a:pPr>
            <a:endParaRPr lang="tr-TR" sz="2400" dirty="0">
              <a:latin typeface="Times New Roman" panose="02020603050405020304" pitchFamily="18" charset="0"/>
              <a:cs typeface="Times New Roman" panose="02020603050405020304" pitchFamily="18" charset="0"/>
            </a:endParaRPr>
          </a:p>
          <a:p>
            <a:pPr algn="just">
              <a:buFont typeface="+mj-lt"/>
              <a:buAutoNum type="arabicPeriod" startAt="4"/>
            </a:pPr>
            <a:r>
              <a:rPr lang="tr-TR" sz="2400" dirty="0">
                <a:latin typeface="Times New Roman" panose="02020603050405020304" pitchFamily="18" charset="0"/>
                <a:cs typeface="Times New Roman" panose="02020603050405020304" pitchFamily="18" charset="0"/>
              </a:rPr>
              <a:t>Geçici vergilendirme dönemi içinde elde edilen gelir üzerinden kesinti yoluyla ödenmiş vergiler varsa bu vergilerin, </a:t>
            </a:r>
            <a:r>
              <a:rPr lang="tr-TR" sz="2400" b="1" dirty="0">
                <a:latin typeface="Times New Roman" panose="02020603050405020304" pitchFamily="18" charset="0"/>
                <a:cs typeface="Times New Roman" panose="02020603050405020304" pitchFamily="18" charset="0"/>
              </a:rPr>
              <a:t>o dönem için hesaplanan geçici vergi tutarlarından mahsubu mümkün bulunmaktadır. </a:t>
            </a:r>
          </a:p>
          <a:p>
            <a:pPr algn="just">
              <a:buFont typeface="+mj-lt"/>
              <a:buAutoNum type="arabicPeriod" startAt="4"/>
            </a:pPr>
            <a:r>
              <a:rPr lang="tr-TR" sz="2400" b="1" dirty="0">
                <a:highlight>
                  <a:srgbClr val="FFFF00"/>
                </a:highlight>
                <a:latin typeface="Times New Roman" panose="02020603050405020304" pitchFamily="18" charset="0"/>
                <a:cs typeface="Times New Roman" panose="02020603050405020304" pitchFamily="18" charset="0"/>
              </a:rPr>
              <a:t>Bununla birlikte, ilgili hesap dönemine ilişkin tahakkuk ettirilen geçici verginin sadece ÖDENEN KISMI, yıllık kurumlar vergisi beyannamesi üzerinden hesaplanan kurumlar vergisinden mahsup edilecektir. (15/4)</a:t>
            </a:r>
          </a:p>
        </p:txBody>
      </p:sp>
      <p:sp>
        <p:nvSpPr>
          <p:cNvPr id="3" name="Slayt Numarası Yer Tutucusu 4">
            <a:extLst>
              <a:ext uri="{FF2B5EF4-FFF2-40B4-BE49-F238E27FC236}">
                <a16:creationId xmlns:a16="http://schemas.microsoft.com/office/drawing/2014/main" id="{DCBC4F00-1181-7B97-709C-EAED295D39E8}"/>
              </a:ext>
            </a:extLst>
          </p:cNvPr>
          <p:cNvSpPr>
            <a:spLocks noGrp="1"/>
          </p:cNvSpPr>
          <p:nvPr>
            <p:ph type="sldNum" sz="quarter" idx="12"/>
          </p:nvPr>
        </p:nvSpPr>
        <p:spPr>
          <a:xfrm>
            <a:off x="6553199" y="6356350"/>
            <a:ext cx="2875531" cy="365125"/>
          </a:xfrm>
        </p:spPr>
        <p:txBody>
          <a:bodyPr/>
          <a:lstStyle/>
          <a:p>
            <a:fld id="{E1080B20-D45B-492D-86E8-780F5FEE2AC0}" type="slidenum">
              <a:rPr lang="tr-TR" altLang="tr-TR" smtClean="0"/>
              <a:pPr/>
              <a:t>191</a:t>
            </a:fld>
            <a:endParaRPr lang="tr-TR" altLang="tr-TR"/>
          </a:p>
        </p:txBody>
      </p:sp>
      <p:sp>
        <p:nvSpPr>
          <p:cNvPr id="4" name="Unvan 1">
            <a:extLst>
              <a:ext uri="{FF2B5EF4-FFF2-40B4-BE49-F238E27FC236}">
                <a16:creationId xmlns:a16="http://schemas.microsoft.com/office/drawing/2014/main" id="{9D2BA1A4-23C8-C137-5C94-2BFB6C5DA5A9}"/>
              </a:ext>
            </a:extLst>
          </p:cNvPr>
          <p:cNvSpPr txBox="1">
            <a:spLocks/>
          </p:cNvSpPr>
          <p:nvPr/>
        </p:nvSpPr>
        <p:spPr bwMode="auto">
          <a:xfrm>
            <a:off x="473649" y="136525"/>
            <a:ext cx="11403610" cy="450007"/>
          </a:xfrm>
          <a:prstGeom prst="rect">
            <a:avLst/>
          </a:prstGeom>
          <a:solidFill>
            <a:schemeClr val="tx2">
              <a:lumMod val="10000"/>
              <a:lumOff val="90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graphicFrame>
        <p:nvGraphicFramePr>
          <p:cNvPr id="5" name="4 İçerik Yer Tutucusu">
            <a:extLst>
              <a:ext uri="{FF2B5EF4-FFF2-40B4-BE49-F238E27FC236}">
                <a16:creationId xmlns:a16="http://schemas.microsoft.com/office/drawing/2014/main" id="{12D6FBFB-214D-6B00-309C-EF2DC6895D57}"/>
              </a:ext>
            </a:extLst>
          </p:cNvPr>
          <p:cNvGraphicFramePr>
            <a:graphicFrameLocks noGrp="1"/>
          </p:cNvGraphicFramePr>
          <p:nvPr>
            <p:extLst>
              <p:ext uri="{D42A27DB-BD31-4B8C-83A1-F6EECF244321}">
                <p14:modId xmlns:p14="http://schemas.microsoft.com/office/powerpoint/2010/main" val="3301925152"/>
              </p:ext>
            </p:extLst>
          </p:nvPr>
        </p:nvGraphicFramePr>
        <p:xfrm>
          <a:off x="457197" y="811629"/>
          <a:ext cx="11403611" cy="307559"/>
        </p:xfrm>
        <a:graphic>
          <a:graphicData uri="http://schemas.openxmlformats.org/drawingml/2006/table">
            <a:tbl>
              <a:tblPr/>
              <a:tblGrid>
                <a:gridCol w="11403611">
                  <a:extLst>
                    <a:ext uri="{9D8B030D-6E8A-4147-A177-3AD203B41FA5}">
                      <a16:colId xmlns:a16="http://schemas.microsoft.com/office/drawing/2014/main" val="20000"/>
                    </a:ext>
                  </a:extLst>
                </a:gridCol>
              </a:tblGrid>
              <a:tr h="259091">
                <a:tc>
                  <a:txBody>
                    <a:bodyPr/>
                    <a:lstStyle/>
                    <a:p>
                      <a:pPr marL="85725" marR="0" indent="0" algn="ctr" defTabSz="914400" rtl="0" eaLnBrk="1" fontAlgn="auto" latinLnBrk="0" hangingPunct="1">
                        <a:lnSpc>
                          <a:spcPct val="100000"/>
                        </a:lnSpc>
                        <a:spcBef>
                          <a:spcPct val="0"/>
                        </a:spcBef>
                        <a:spcAft>
                          <a:spcPts val="0"/>
                        </a:spcAft>
                        <a:buClrTx/>
                        <a:buSzTx/>
                        <a:buFontTx/>
                        <a:buNone/>
                        <a:tabLst/>
                        <a:defRPr/>
                      </a:pPr>
                      <a:r>
                        <a:rPr lang="tr-TR" sz="2000" b="1" dirty="0">
                          <a:latin typeface="Times New Roman" panose="02020603050405020304" pitchFamily="18" charset="0"/>
                          <a:cs typeface="Times New Roman" panose="02020603050405020304" pitchFamily="18" charset="0"/>
                        </a:rPr>
                        <a:t>Kesinti Yoluyla Ödenen Vergilerin Mahsubu (KVK Md.34)</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748675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6AC2213-2FBC-BE37-6663-CB68B9B8E158}"/>
              </a:ext>
            </a:extLst>
          </p:cNvPr>
          <p:cNvSpPr txBox="1">
            <a:spLocks/>
          </p:cNvSpPr>
          <p:nvPr/>
        </p:nvSpPr>
        <p:spPr>
          <a:xfrm>
            <a:off x="218661" y="1246685"/>
            <a:ext cx="11597198" cy="2974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mj-lt"/>
              <a:buAutoNum type="arabicPeriod" startAt="7"/>
            </a:pPr>
            <a:r>
              <a:rPr lang="tr-TR" sz="2000" b="1" u="sng" dirty="0">
                <a:highlight>
                  <a:srgbClr val="FFFF00"/>
                </a:highlight>
                <a:latin typeface="Times New Roman" panose="02020603050405020304" pitchFamily="18" charset="0"/>
                <a:cs typeface="Times New Roman" panose="02020603050405020304" pitchFamily="18" charset="0"/>
              </a:rPr>
              <a:t>252 No.lu Gelir Vergisi Genel Tebliği geçici verginin ve kesinti yoluyla ödenen vergilerin mahsubuna ve iadesine ilişkin usul ve esasları düzenlemektedir.</a:t>
            </a:r>
          </a:p>
          <a:p>
            <a:pPr algn="just">
              <a:buFont typeface="+mj-lt"/>
              <a:buAutoNum type="arabicPeriod" startAt="7"/>
            </a:pPr>
            <a:r>
              <a:rPr lang="tr-TR" sz="2000" dirty="0">
                <a:latin typeface="Times New Roman" panose="02020603050405020304" pitchFamily="18" charset="0"/>
                <a:cs typeface="Times New Roman" panose="02020603050405020304" pitchFamily="18" charset="0"/>
              </a:rPr>
              <a:t>Fon ve yatırım ortaklıkları, </a:t>
            </a:r>
            <a:r>
              <a:rPr lang="tr-TR" sz="2000" b="1" u="sng" dirty="0">
                <a:latin typeface="Times New Roman" panose="02020603050405020304" pitchFamily="18" charset="0"/>
                <a:cs typeface="Times New Roman" panose="02020603050405020304" pitchFamily="18" charset="0"/>
              </a:rPr>
              <a:t>istisna kazançların elde edilmesi sırasında, KVK 15. maddesi veya GVK geçici 67. maddesi uyarınca, gelirleri üzerinden kesilen vergileri, </a:t>
            </a:r>
            <a:r>
              <a:rPr lang="tr-TR" sz="2000" dirty="0">
                <a:latin typeface="Times New Roman" panose="02020603050405020304" pitchFamily="18" charset="0"/>
                <a:cs typeface="Times New Roman" panose="02020603050405020304" pitchFamily="18" charset="0"/>
              </a:rPr>
              <a:t>öncelikle kurumlar vergisi beyannamesi üzerinden </a:t>
            </a:r>
            <a:r>
              <a:rPr lang="tr-TR" sz="2000" b="1" dirty="0">
                <a:latin typeface="Times New Roman" panose="02020603050405020304" pitchFamily="18" charset="0"/>
                <a:cs typeface="Times New Roman" panose="02020603050405020304" pitchFamily="18" charset="0"/>
              </a:rPr>
              <a:t>HESAPLANAN KURUMLAR VERGİSİNDEN MAHSUP EDECEKLERDİR. </a:t>
            </a:r>
            <a:r>
              <a:rPr lang="tr-TR" sz="2000" dirty="0">
                <a:latin typeface="Times New Roman" panose="02020603050405020304" pitchFamily="18" charset="0"/>
                <a:cs typeface="Times New Roman" panose="02020603050405020304" pitchFamily="18" charset="0"/>
              </a:rPr>
              <a:t>Fon ve ortaklıklar, bu mahsup işleminden sonra (kurumlar vergisi beyannamesinde matrah oluşmaması nedeniyle) mahsup edilemeyen kesinti tutarlarını, Kanunun </a:t>
            </a:r>
            <a:r>
              <a:rPr lang="tr-TR" sz="2000" b="1" u="sng" dirty="0">
                <a:highlight>
                  <a:srgbClr val="FFFF00"/>
                </a:highlight>
                <a:latin typeface="Times New Roman" panose="02020603050405020304" pitchFamily="18" charset="0"/>
                <a:cs typeface="Times New Roman" panose="02020603050405020304" pitchFamily="18" charset="0"/>
              </a:rPr>
              <a:t>15. maddesinin üçüncü fıkrasına </a:t>
            </a:r>
            <a:r>
              <a:rPr lang="tr-TR" sz="2000" dirty="0">
                <a:latin typeface="Times New Roman" panose="02020603050405020304" pitchFamily="18" charset="0"/>
                <a:cs typeface="Times New Roman" panose="02020603050405020304" pitchFamily="18" charset="0"/>
              </a:rPr>
              <a:t>göre kurum bünyesinde yapacakları vergi kesintisinin beyan edildiği muhtasar beyanname üzerinden mahsup edebileceklerdir. Ancak, söz konusu vergi mahsubunun yapılabilmesi için kesilen vergilerin vergi kesintisi yapanlarca ilgili vergi dairesine ödenmiş olması şarttır. (KVK Md.34/8).</a:t>
            </a:r>
          </a:p>
        </p:txBody>
      </p:sp>
      <p:sp>
        <p:nvSpPr>
          <p:cNvPr id="3" name="Slayt Numarası Yer Tutucusu 4">
            <a:extLst>
              <a:ext uri="{FF2B5EF4-FFF2-40B4-BE49-F238E27FC236}">
                <a16:creationId xmlns:a16="http://schemas.microsoft.com/office/drawing/2014/main" id="{BAFC79F6-2712-96B8-648C-DC0743BFF0CD}"/>
              </a:ext>
            </a:extLst>
          </p:cNvPr>
          <p:cNvSpPr>
            <a:spLocks noGrp="1"/>
          </p:cNvSpPr>
          <p:nvPr>
            <p:ph type="sldNum" sz="quarter" idx="12"/>
          </p:nvPr>
        </p:nvSpPr>
        <p:spPr>
          <a:xfrm>
            <a:off x="6553200" y="6356350"/>
            <a:ext cx="2880360" cy="365125"/>
          </a:xfrm>
        </p:spPr>
        <p:txBody>
          <a:bodyPr/>
          <a:lstStyle/>
          <a:p>
            <a:fld id="{E1080B20-D45B-492D-86E8-780F5FEE2AC0}" type="slidenum">
              <a:rPr lang="tr-TR" altLang="tr-TR" smtClean="0"/>
              <a:pPr/>
              <a:t>192</a:t>
            </a:fld>
            <a:endParaRPr lang="tr-TR" altLang="tr-TR"/>
          </a:p>
        </p:txBody>
      </p:sp>
      <p:sp>
        <p:nvSpPr>
          <p:cNvPr id="4" name="Unvan 1">
            <a:extLst>
              <a:ext uri="{FF2B5EF4-FFF2-40B4-BE49-F238E27FC236}">
                <a16:creationId xmlns:a16="http://schemas.microsoft.com/office/drawing/2014/main" id="{EEA515B4-8AE4-1F7F-595F-3480C3AA3B10}"/>
              </a:ext>
            </a:extLst>
          </p:cNvPr>
          <p:cNvSpPr txBox="1">
            <a:spLocks/>
          </p:cNvSpPr>
          <p:nvPr/>
        </p:nvSpPr>
        <p:spPr bwMode="auto">
          <a:xfrm>
            <a:off x="323528" y="188641"/>
            <a:ext cx="11492330" cy="401962"/>
          </a:xfrm>
          <a:prstGeom prst="rect">
            <a:avLst/>
          </a:prstGeom>
          <a:solidFill>
            <a:schemeClr val="tx2">
              <a:lumMod val="25000"/>
              <a:lumOff val="75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graphicFrame>
        <p:nvGraphicFramePr>
          <p:cNvPr id="5" name="4 İçerik Yer Tutucusu">
            <a:extLst>
              <a:ext uri="{FF2B5EF4-FFF2-40B4-BE49-F238E27FC236}">
                <a16:creationId xmlns:a16="http://schemas.microsoft.com/office/drawing/2014/main" id="{9FDE1CF4-0E2A-D685-4237-6ACDD5357C00}"/>
              </a:ext>
            </a:extLst>
          </p:cNvPr>
          <p:cNvGraphicFramePr>
            <a:graphicFrameLocks noGrp="1"/>
          </p:cNvGraphicFramePr>
          <p:nvPr>
            <p:extLst>
              <p:ext uri="{D42A27DB-BD31-4B8C-83A1-F6EECF244321}">
                <p14:modId xmlns:p14="http://schemas.microsoft.com/office/powerpoint/2010/main" val="4229043274"/>
              </p:ext>
            </p:extLst>
          </p:nvPr>
        </p:nvGraphicFramePr>
        <p:xfrm>
          <a:off x="349834" y="670621"/>
          <a:ext cx="11492331" cy="432048"/>
        </p:xfrm>
        <a:graphic>
          <a:graphicData uri="http://schemas.openxmlformats.org/drawingml/2006/table">
            <a:tbl>
              <a:tblPr/>
              <a:tblGrid>
                <a:gridCol w="11492331">
                  <a:extLst>
                    <a:ext uri="{9D8B030D-6E8A-4147-A177-3AD203B41FA5}">
                      <a16:colId xmlns:a16="http://schemas.microsoft.com/office/drawing/2014/main" val="20000"/>
                    </a:ext>
                  </a:extLst>
                </a:gridCol>
              </a:tblGrid>
              <a:tr h="432048">
                <a:tc>
                  <a:txBody>
                    <a:bodyPr/>
                    <a:lstStyle/>
                    <a:p>
                      <a:pPr marL="85725" indent="0" algn="ctr">
                        <a:lnSpc>
                          <a:spcPct val="100000"/>
                        </a:lnSpc>
                        <a:spcBef>
                          <a:spcPct val="0"/>
                        </a:spcBef>
                        <a:buClrTx/>
                        <a:buSzTx/>
                        <a:buFontTx/>
                        <a:buNone/>
                        <a:defRPr/>
                      </a:pPr>
                      <a:r>
                        <a:rPr lang="tr-TR" sz="2000" b="1" dirty="0">
                          <a:latin typeface="Times New Roman" panose="02020603050405020304" pitchFamily="18" charset="0"/>
                          <a:cs typeface="Times New Roman" panose="02020603050405020304" pitchFamily="18" charset="0"/>
                        </a:rPr>
                        <a:t>Kesinti Yoluyla Ödenen Vergilerin Mahsubu (KVK Md.34)</a:t>
                      </a: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3000"/>
                      </a:schemeClr>
                    </a:solidFill>
                  </a:tcPr>
                </a:tc>
                <a:extLst>
                  <a:ext uri="{0D108BD9-81ED-4DB2-BD59-A6C34878D82A}">
                    <a16:rowId xmlns:a16="http://schemas.microsoft.com/office/drawing/2014/main" val="10000"/>
                  </a:ext>
                </a:extLst>
              </a:tr>
            </a:tbl>
          </a:graphicData>
        </a:graphic>
      </p:graphicFrame>
      <p:graphicFrame>
        <p:nvGraphicFramePr>
          <p:cNvPr id="6" name="4 İçerik Yer Tutucusu">
            <a:extLst>
              <a:ext uri="{FF2B5EF4-FFF2-40B4-BE49-F238E27FC236}">
                <a16:creationId xmlns:a16="http://schemas.microsoft.com/office/drawing/2014/main" id="{EAAECFF8-86D4-710D-C42C-608B3830C974}"/>
              </a:ext>
            </a:extLst>
          </p:cNvPr>
          <p:cNvGraphicFramePr>
            <a:graphicFrameLocks noGrp="1"/>
          </p:cNvGraphicFramePr>
          <p:nvPr>
            <p:extLst>
              <p:ext uri="{D42A27DB-BD31-4B8C-83A1-F6EECF244321}">
                <p14:modId xmlns:p14="http://schemas.microsoft.com/office/powerpoint/2010/main" val="2835202828"/>
              </p:ext>
            </p:extLst>
          </p:nvPr>
        </p:nvGraphicFramePr>
        <p:xfrm>
          <a:off x="323528" y="4365104"/>
          <a:ext cx="11373664" cy="504056"/>
        </p:xfrm>
        <a:graphic>
          <a:graphicData uri="http://schemas.openxmlformats.org/drawingml/2006/table">
            <a:tbl>
              <a:tblPr/>
              <a:tblGrid>
                <a:gridCol w="11373664">
                  <a:extLst>
                    <a:ext uri="{9D8B030D-6E8A-4147-A177-3AD203B41FA5}">
                      <a16:colId xmlns:a16="http://schemas.microsoft.com/office/drawing/2014/main" val="20000"/>
                    </a:ext>
                  </a:extLst>
                </a:gridCol>
              </a:tblGrid>
              <a:tr h="504056">
                <a:tc>
                  <a:txBody>
                    <a:bodyPr/>
                    <a:lstStyle/>
                    <a:p>
                      <a:pPr marL="85725" indent="0" algn="ctr">
                        <a:lnSpc>
                          <a:spcPct val="100000"/>
                        </a:lnSpc>
                        <a:spcBef>
                          <a:spcPct val="0"/>
                        </a:spcBef>
                        <a:buClrTx/>
                        <a:buSzTx/>
                        <a:buFontTx/>
                        <a:buNone/>
                        <a:defRPr/>
                      </a:pPr>
                      <a:r>
                        <a:rPr lang="tr-TR" sz="2000" b="1" dirty="0">
                          <a:latin typeface="Times New Roman" panose="02020603050405020304" pitchFamily="18" charset="0"/>
                          <a:cs typeface="Times New Roman" panose="02020603050405020304" pitchFamily="18" charset="0"/>
                        </a:rPr>
                        <a:t>Geçici Verginin Mahsubu (GVK</a:t>
                      </a:r>
                      <a:r>
                        <a:rPr lang="tr-TR" sz="2000" b="1" baseline="0" dirty="0">
                          <a:latin typeface="Times New Roman" panose="02020603050405020304" pitchFamily="18" charset="0"/>
                          <a:cs typeface="Times New Roman" panose="02020603050405020304" pitchFamily="18" charset="0"/>
                        </a:rPr>
                        <a:t> Mükerrer Md. 120)</a:t>
                      </a:r>
                      <a:endParaRPr lang="tr-TR" sz="2000" b="1" dirty="0">
                        <a:latin typeface="Times New Roman" panose="02020603050405020304" pitchFamily="18" charset="0"/>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3000"/>
                      </a:schemeClr>
                    </a:solidFill>
                  </a:tcPr>
                </a:tc>
                <a:extLst>
                  <a:ext uri="{0D108BD9-81ED-4DB2-BD59-A6C34878D82A}">
                    <a16:rowId xmlns:a16="http://schemas.microsoft.com/office/drawing/2014/main" val="10000"/>
                  </a:ext>
                </a:extLst>
              </a:tr>
            </a:tbl>
          </a:graphicData>
        </a:graphic>
      </p:graphicFrame>
      <p:sp>
        <p:nvSpPr>
          <p:cNvPr id="7" name="Dikdörtgen 6">
            <a:extLst>
              <a:ext uri="{FF2B5EF4-FFF2-40B4-BE49-F238E27FC236}">
                <a16:creationId xmlns:a16="http://schemas.microsoft.com/office/drawing/2014/main" id="{FBE5A3D8-5111-BF10-3578-CDB9424218AA}"/>
              </a:ext>
            </a:extLst>
          </p:cNvPr>
          <p:cNvSpPr/>
          <p:nvPr/>
        </p:nvSpPr>
        <p:spPr>
          <a:xfrm>
            <a:off x="323528" y="5013176"/>
            <a:ext cx="11373664" cy="1323439"/>
          </a:xfrm>
          <a:prstGeom prst="rect">
            <a:avLst/>
          </a:prstGeom>
          <a:solidFill>
            <a:schemeClr val="tx2">
              <a:lumMod val="25000"/>
              <a:lumOff val="75000"/>
            </a:schemeClr>
          </a:solidFill>
        </p:spPr>
        <p:txBody>
          <a:bodyPr wrap="square">
            <a:spAutoFit/>
          </a:bodyPr>
          <a:lstStyle/>
          <a:p>
            <a:pPr algn="just"/>
            <a:r>
              <a:rPr lang="tr-TR" sz="2000" dirty="0">
                <a:latin typeface="Times New Roman" panose="02020603050405020304" pitchFamily="18" charset="0"/>
                <a:cs typeface="Times New Roman" panose="02020603050405020304" pitchFamily="18" charset="0"/>
              </a:rPr>
              <a:t>Bir önceki takvim yılında üçer aylık dönemler halinde tahakkuk ettirilerek </a:t>
            </a:r>
            <a:r>
              <a:rPr lang="tr-TR" sz="2000" b="1" u="sng" dirty="0">
                <a:latin typeface="Times New Roman" panose="02020603050405020304" pitchFamily="18" charset="0"/>
                <a:cs typeface="Times New Roman" panose="02020603050405020304" pitchFamily="18" charset="0"/>
              </a:rPr>
              <a:t>tahsil edilen </a:t>
            </a:r>
            <a:r>
              <a:rPr lang="tr-TR" sz="2000" dirty="0">
                <a:latin typeface="Times New Roman" panose="02020603050405020304" pitchFamily="18" charset="0"/>
                <a:cs typeface="Times New Roman" panose="02020603050405020304" pitchFamily="18" charset="0"/>
              </a:rPr>
              <a:t>geçici vergi, yıllık beyanname üzerinden hesaplanan vergiden mahsup edilir. Mahsup edilemeyen tutar, mükellefin diğer vergi borçlarına mahsup edilir. </a:t>
            </a:r>
            <a:r>
              <a:rPr lang="tr-TR" sz="2000" b="1" u="sng" dirty="0">
                <a:latin typeface="Times New Roman" panose="02020603050405020304" pitchFamily="18" charset="0"/>
                <a:cs typeface="Times New Roman" panose="02020603050405020304" pitchFamily="18" charset="0"/>
              </a:rPr>
              <a:t>Bu mahsuplara rağmen kalan geçici vergi tutarı, o yılın sonuna kadar yazılı olarak talep edilmesi halinde mükellefe </a:t>
            </a:r>
            <a:r>
              <a:rPr lang="tr-TR" sz="2000" b="1" u="sng" dirty="0" err="1">
                <a:latin typeface="Times New Roman" panose="02020603050405020304" pitchFamily="18" charset="0"/>
                <a:cs typeface="Times New Roman" panose="02020603050405020304" pitchFamily="18" charset="0"/>
              </a:rPr>
              <a:t>red</a:t>
            </a:r>
            <a:r>
              <a:rPr lang="tr-TR" sz="2000" b="1" u="sng" dirty="0">
                <a:latin typeface="Times New Roman" panose="02020603050405020304" pitchFamily="18" charset="0"/>
                <a:cs typeface="Times New Roman" panose="02020603050405020304" pitchFamily="18" charset="0"/>
              </a:rPr>
              <a:t> ve iade edilir.</a:t>
            </a:r>
          </a:p>
        </p:txBody>
      </p:sp>
    </p:spTree>
    <p:extLst>
      <p:ext uri="{BB962C8B-B14F-4D97-AF65-F5344CB8AC3E}">
        <p14:creationId xmlns:p14="http://schemas.microsoft.com/office/powerpoint/2010/main" val="1751963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2751977C-D855-ACC1-AF51-0AB0B34DCE48}"/>
              </a:ext>
            </a:extLst>
          </p:cNvPr>
          <p:cNvSpPr txBox="1">
            <a:spLocks/>
          </p:cNvSpPr>
          <p:nvPr/>
        </p:nvSpPr>
        <p:spPr>
          <a:xfrm>
            <a:off x="119270" y="651341"/>
            <a:ext cx="11897138" cy="6139145"/>
          </a:xfrm>
          <a:prstGeom prst="rect">
            <a:avLst/>
          </a:prstGeom>
          <a:solidFill>
            <a:schemeClr val="bg2">
              <a:lumMod val="9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Vergilerin mahsup sırası:</a:t>
            </a:r>
          </a:p>
          <a:p>
            <a:pPr lvl="1" algn="just">
              <a:buFont typeface="Arial" panose="020B0604020202020204" pitchFamily="34" charset="0"/>
              <a:buAutoNum type="arabicPeriod"/>
            </a:pPr>
            <a:r>
              <a:rPr lang="tr-TR" b="1" u="sng" dirty="0">
                <a:latin typeface="Times New Roman" panose="02020603050405020304" pitchFamily="18" charset="0"/>
                <a:cs typeface="Times New Roman" panose="02020603050405020304" pitchFamily="18" charset="0"/>
              </a:rPr>
              <a:t>Yurt Dışında Ödenen Vergiler </a:t>
            </a:r>
          </a:p>
          <a:p>
            <a:pPr lvl="1" algn="just">
              <a:buFont typeface="Arial" panose="020B0604020202020204" pitchFamily="34" charset="0"/>
              <a:buAutoNum type="arabicPeriod"/>
            </a:pPr>
            <a:r>
              <a:rPr lang="tr-TR" b="1" dirty="0">
                <a:latin typeface="Times New Roman" panose="02020603050405020304" pitchFamily="18" charset="0"/>
                <a:cs typeface="Times New Roman" panose="02020603050405020304" pitchFamily="18" charset="0"/>
              </a:rPr>
              <a:t>Yurt İçinde Kesinti Suretiyle Ödenen Vergiler</a:t>
            </a:r>
          </a:p>
          <a:p>
            <a:pPr lvl="1" algn="just">
              <a:buFont typeface="Arial" panose="020B0604020202020204" pitchFamily="34" charset="0"/>
              <a:buAutoNum type="arabicPeriod"/>
            </a:pPr>
            <a:r>
              <a:rPr lang="tr-TR" b="1" u="sng" dirty="0">
                <a:latin typeface="Times New Roman" panose="02020603050405020304" pitchFamily="18" charset="0"/>
                <a:cs typeface="Times New Roman" panose="02020603050405020304" pitchFamily="18" charset="0"/>
              </a:rPr>
              <a:t>Geçici vergi </a:t>
            </a:r>
          </a:p>
          <a:p>
            <a:pPr algn="just">
              <a:buFont typeface="Wingdings" panose="05000000000000000000" pitchFamily="2" charset="2"/>
              <a:buChar char="Ø"/>
            </a:pPr>
            <a:r>
              <a:rPr lang="tr-TR" sz="1800" b="1" u="sng" dirty="0">
                <a:latin typeface="Times New Roman" panose="02020603050405020304" pitchFamily="18" charset="0"/>
                <a:cs typeface="Times New Roman" panose="02020603050405020304" pitchFamily="18" charset="0"/>
              </a:rPr>
              <a:t>DEĞERLEME İŞLEMLERİNDEN DOĞAN KAZANCA İSABET EDEN VERGİ KESİNTİLERİNİN MAHSUBU</a:t>
            </a:r>
          </a:p>
          <a:p>
            <a:pPr marL="0" indent="0" algn="just">
              <a:buFont typeface="Arial" panose="020B0604020202020204" pitchFamily="34" charset="0"/>
              <a:buNone/>
            </a:pPr>
            <a:r>
              <a:rPr lang="tr-TR" sz="2300" dirty="0">
                <a:latin typeface="Times New Roman" panose="02020603050405020304" pitchFamily="18" charset="0"/>
                <a:cs typeface="Times New Roman" panose="02020603050405020304" pitchFamily="18" charset="0"/>
              </a:rPr>
              <a:t>VUK 281. maddesinde, </a:t>
            </a:r>
            <a:r>
              <a:rPr lang="tr-TR" sz="2300" b="1" i="1" u="sng" dirty="0">
                <a:highlight>
                  <a:srgbClr val="FFFF00"/>
                </a:highlight>
                <a:latin typeface="Times New Roman" panose="02020603050405020304" pitchFamily="18" charset="0"/>
                <a:cs typeface="Times New Roman" panose="02020603050405020304" pitchFamily="18" charset="0"/>
              </a:rPr>
              <a:t>mevduat veya kredi sözleşmelerine müstenit alacakların değerleme gününe kadar hesaplanacak faizleriyle birlikte dikkate alınacağı belirtilmiştir. </a:t>
            </a:r>
          </a:p>
          <a:p>
            <a:pPr marL="0" indent="0" algn="just">
              <a:buFont typeface="Arial" panose="020B0604020202020204" pitchFamily="34" charset="0"/>
              <a:buNone/>
            </a:pPr>
            <a:r>
              <a:rPr lang="tr-TR" sz="2300" dirty="0">
                <a:latin typeface="Times New Roman" panose="02020603050405020304" pitchFamily="18" charset="0"/>
                <a:cs typeface="Times New Roman" panose="02020603050405020304" pitchFamily="18" charset="0"/>
              </a:rPr>
              <a:t>	Buna göre Vadesi değerleme gününden sonra olan repo ve ters repo işlemleri ile vadeli mevduat hesaplarına ilişkin olarak, değerleme gününe kadar tahakkuk eden ve kurum kazancının tespitinde </a:t>
            </a:r>
            <a:r>
              <a:rPr lang="tr-TR" sz="2300" dirty="0">
                <a:highlight>
                  <a:srgbClr val="FFFF00"/>
                </a:highlight>
                <a:latin typeface="Times New Roman" panose="02020603050405020304" pitchFamily="18" charset="0"/>
                <a:cs typeface="Times New Roman" panose="02020603050405020304" pitchFamily="18" charset="0"/>
              </a:rPr>
              <a:t>gelir olarak dikkate alınan faiz tutarları üzerinden, </a:t>
            </a:r>
            <a:r>
              <a:rPr lang="tr-TR" sz="2300" b="1" u="sng" dirty="0">
                <a:highlight>
                  <a:srgbClr val="00FFFF"/>
                </a:highlight>
                <a:latin typeface="Times New Roman" panose="02020603050405020304" pitchFamily="18" charset="0"/>
                <a:cs typeface="Times New Roman" panose="02020603050405020304" pitchFamily="18" charset="0"/>
              </a:rPr>
              <a:t>ilgili dönem beyannamesinin verilmesi gereken sürenin sonuna kadar </a:t>
            </a:r>
            <a:r>
              <a:rPr lang="tr-TR" sz="2300" dirty="0">
                <a:latin typeface="Times New Roman" panose="02020603050405020304" pitchFamily="18" charset="0"/>
                <a:cs typeface="Times New Roman" panose="02020603050405020304" pitchFamily="18" charset="0"/>
              </a:rPr>
              <a:t>kesinti suretiyle ödenmiş olan verginin, beyannameye dahil edilen </a:t>
            </a:r>
            <a:r>
              <a:rPr lang="tr-TR" sz="2300" b="1" dirty="0">
                <a:highlight>
                  <a:srgbClr val="00FFFF"/>
                </a:highlight>
                <a:latin typeface="Times New Roman" panose="02020603050405020304" pitchFamily="18" charset="0"/>
                <a:cs typeface="Times New Roman" panose="02020603050405020304" pitchFamily="18" charset="0"/>
              </a:rPr>
              <a:t>gelire isabet eden kısmı </a:t>
            </a:r>
            <a:r>
              <a:rPr lang="tr-TR" sz="2300" dirty="0">
                <a:latin typeface="Times New Roman" panose="02020603050405020304" pitchFamily="18" charset="0"/>
                <a:cs typeface="Times New Roman" panose="02020603050405020304" pitchFamily="18" charset="0"/>
              </a:rPr>
              <a:t>hesaplanan vergiden mahsup edilebilecektir. </a:t>
            </a:r>
            <a:r>
              <a:rPr lang="tr-TR" sz="2300" b="1" u="sng" dirty="0">
                <a:highlight>
                  <a:srgbClr val="FFFF00"/>
                </a:highlight>
                <a:latin typeface="Times New Roman" panose="02020603050405020304" pitchFamily="18" charset="0"/>
                <a:cs typeface="Times New Roman" panose="02020603050405020304" pitchFamily="18" charset="0"/>
              </a:rPr>
              <a:t>Aynı şekilde, beyanname tarihine kadar satılan veya itfa edilen Devlet tahvili ve Hazine bonoları ile menkul kıymet yatırım fonlarının katılma belgelerinden, değerleme gününe kadar tahakkuk eden ve kurum kazancına dahil edilen gelirlere isabet eden vergi kesintileri de beyanname üzerinden hesaplanan vergiden mahsup edilebilecektir.</a:t>
            </a:r>
            <a:r>
              <a:rPr lang="tr-TR" sz="2400" b="1" u="sng" dirty="0">
                <a:highlight>
                  <a:srgbClr val="FFFF00"/>
                </a:highlight>
                <a:latin typeface="Times New Roman" panose="02020603050405020304" pitchFamily="18" charset="0"/>
                <a:cs typeface="Times New Roman" panose="02020603050405020304" pitchFamily="18" charset="0"/>
              </a:rPr>
              <a:t> </a:t>
            </a:r>
          </a:p>
        </p:txBody>
      </p:sp>
      <p:sp>
        <p:nvSpPr>
          <p:cNvPr id="3" name="Slayt Numarası Yer Tutucusu 3">
            <a:extLst>
              <a:ext uri="{FF2B5EF4-FFF2-40B4-BE49-F238E27FC236}">
                <a16:creationId xmlns:a16="http://schemas.microsoft.com/office/drawing/2014/main" id="{F393BC72-6AFE-0C92-82D6-415F5A5CDD74}"/>
              </a:ext>
            </a:extLst>
          </p:cNvPr>
          <p:cNvSpPr>
            <a:spLocks noGrp="1"/>
          </p:cNvSpPr>
          <p:nvPr>
            <p:ph type="sldNum" sz="quarter" idx="12"/>
          </p:nvPr>
        </p:nvSpPr>
        <p:spPr>
          <a:xfrm>
            <a:off x="6553200" y="6356350"/>
            <a:ext cx="2915920" cy="365125"/>
          </a:xfrm>
        </p:spPr>
        <p:txBody>
          <a:bodyPr/>
          <a:lstStyle/>
          <a:p>
            <a:fld id="{E1080B20-D45B-492D-86E8-780F5FEE2AC0}" type="slidenum">
              <a:rPr lang="tr-TR" altLang="tr-TR" smtClean="0"/>
              <a:pPr/>
              <a:t>193</a:t>
            </a:fld>
            <a:endParaRPr lang="tr-TR" altLang="tr-TR"/>
          </a:p>
        </p:txBody>
      </p:sp>
      <p:sp>
        <p:nvSpPr>
          <p:cNvPr id="4" name="Unvan 1">
            <a:extLst>
              <a:ext uri="{FF2B5EF4-FFF2-40B4-BE49-F238E27FC236}">
                <a16:creationId xmlns:a16="http://schemas.microsoft.com/office/drawing/2014/main" id="{FF17A0E2-902F-A1FF-8775-023ECB063F4C}"/>
              </a:ext>
            </a:extLst>
          </p:cNvPr>
          <p:cNvSpPr txBox="1">
            <a:spLocks/>
          </p:cNvSpPr>
          <p:nvPr/>
        </p:nvSpPr>
        <p:spPr bwMode="auto">
          <a:xfrm>
            <a:off x="119271" y="136525"/>
            <a:ext cx="11897137" cy="450007"/>
          </a:xfrm>
          <a:prstGeom prst="rect">
            <a:avLst/>
          </a:prstGeom>
          <a:solidFill>
            <a:schemeClr val="tx2">
              <a:lumMod val="25000"/>
              <a:lumOff val="75000"/>
              <a:alpha val="65000"/>
            </a:schemeClr>
          </a:solidFill>
          <a:ln w="38100">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latin typeface="Times New Roman" panose="02020603050405020304" pitchFamily="18" charset="0"/>
                <a:cs typeface="Times New Roman" panose="02020603050405020304" pitchFamily="18" charset="0"/>
              </a:rPr>
              <a:t>Mahsup Edilecek Vergiler</a:t>
            </a:r>
          </a:p>
        </p:txBody>
      </p:sp>
    </p:spTree>
    <p:extLst>
      <p:ext uri="{BB962C8B-B14F-4D97-AF65-F5344CB8AC3E}">
        <p14:creationId xmlns:p14="http://schemas.microsoft.com/office/powerpoint/2010/main" val="388572229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BEC125D-C259-8B00-C54D-E90BD30622B9}"/>
              </a:ext>
            </a:extLst>
          </p:cNvPr>
          <p:cNvSpPr txBox="1"/>
          <p:nvPr/>
        </p:nvSpPr>
        <p:spPr>
          <a:xfrm>
            <a:off x="825261" y="2090172"/>
            <a:ext cx="10541478" cy="2677656"/>
          </a:xfrm>
          <a:prstGeom prst="rect">
            <a:avLst/>
          </a:prstGeom>
          <a:solidFill>
            <a:schemeClr val="tx2">
              <a:lumMod val="10000"/>
              <a:lumOff val="90000"/>
            </a:schemeClr>
          </a:solidFill>
        </p:spPr>
        <p:txBody>
          <a:bodyPr wrap="square">
            <a:spAutoFit/>
          </a:bodyPr>
          <a:lstStyle/>
          <a:p>
            <a:pPr algn="just"/>
            <a:r>
              <a:rPr lang="tr-TR" sz="2800" b="0" i="0" dirty="0">
                <a:solidFill>
                  <a:srgbClr val="000000"/>
                </a:solidFill>
                <a:effectLst/>
                <a:latin typeface="Times New Roman" panose="02020603050405020304" pitchFamily="18" charset="0"/>
                <a:cs typeface="Times New Roman" panose="02020603050405020304" pitchFamily="18" charset="0"/>
              </a:rPr>
              <a:t>Tahakkuk ettirilmiş ancak ödenmemiş olması dolayısıyla yıllık beyanname üzerinden hesaplanan vergiden mahsup imkanı bulunmayan geçici vergi tutarları terkin edilir. Terkin edilen geçici vergi tutarı için vade tarihinden terkin edilmesi gereken tarih olan yıllık beyannamenin verilmesi gereken kanuni sürenin </a:t>
            </a:r>
            <a:r>
              <a:rPr lang="tr-TR" sz="2800" b="1" i="0" dirty="0">
                <a:solidFill>
                  <a:srgbClr val="000000"/>
                </a:solidFill>
                <a:effectLst/>
                <a:highlight>
                  <a:srgbClr val="FFFF00"/>
                </a:highlight>
                <a:latin typeface="Times New Roman" panose="02020603050405020304" pitchFamily="18" charset="0"/>
                <a:cs typeface="Times New Roman" panose="02020603050405020304" pitchFamily="18" charset="0"/>
              </a:rPr>
              <a:t>başlangıç tarihine kadar gecikme zammı uygulanır.</a:t>
            </a:r>
            <a:endParaRPr lang="tr-TR" sz="2800" b="1" dirty="0">
              <a:highlight>
                <a:srgbClr val="FFFF00"/>
              </a:highlight>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01E4302E-0DB0-910F-8485-1C674A44DA68}"/>
              </a:ext>
            </a:extLst>
          </p:cNvPr>
          <p:cNvSpPr/>
          <p:nvPr/>
        </p:nvSpPr>
        <p:spPr>
          <a:xfrm>
            <a:off x="825261" y="1173193"/>
            <a:ext cx="10541477" cy="62972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000000"/>
                </a:solidFill>
                <a:latin typeface="Times New Roman" panose="02020603050405020304" pitchFamily="18" charset="0"/>
                <a:cs typeface="Times New Roman" panose="02020603050405020304" pitchFamily="18" charset="0"/>
              </a:rPr>
              <a:t>Tahakkuk Ettirilmiş Ancak Ödenmemiş Geçici Vergi</a:t>
            </a:r>
            <a:endParaRPr lang="tr-TR" sz="2800" b="1" dirty="0"/>
          </a:p>
        </p:txBody>
      </p:sp>
    </p:spTree>
    <p:extLst>
      <p:ext uri="{BB962C8B-B14F-4D97-AF65-F5344CB8AC3E}">
        <p14:creationId xmlns:p14="http://schemas.microsoft.com/office/powerpoint/2010/main" val="19179617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2875E0-59F8-E6E2-C665-B243DBD6E2FD}"/>
              </a:ext>
            </a:extLst>
          </p:cNvPr>
          <p:cNvSpPr>
            <a:spLocks noGrp="1"/>
          </p:cNvSpPr>
          <p:nvPr>
            <p:ph type="ctrTitle"/>
          </p:nvPr>
        </p:nvSpPr>
        <p:spPr>
          <a:xfrm>
            <a:off x="329939" y="156662"/>
            <a:ext cx="11449106" cy="510595"/>
          </a:xfrm>
          <a:solidFill>
            <a:schemeClr val="accent1">
              <a:lumMod val="20000"/>
              <a:lumOff val="80000"/>
            </a:schemeClr>
          </a:solidFill>
        </p:spPr>
        <p:txBody>
          <a:bodyPr>
            <a:normAutofit fontScale="90000"/>
          </a:bodyPr>
          <a:lstStyle/>
          <a:p>
            <a:r>
              <a:rPr lang="tr-TR" sz="3200" b="1" dirty="0">
                <a:latin typeface="Times New Roman" panose="02020603050405020304" pitchFamily="18" charset="0"/>
                <a:cs typeface="Times New Roman" panose="02020603050405020304" pitchFamily="18" charset="0"/>
              </a:rPr>
              <a:t>Kurumlar Vergisi Oranı </a:t>
            </a:r>
            <a:endParaRPr lang="tr-TR" sz="3200" dirty="0">
              <a:latin typeface="Times New Roman" panose="02020603050405020304" pitchFamily="18" charset="0"/>
              <a:cs typeface="Times New Roman" panose="02020603050405020304" pitchFamily="18" charset="0"/>
            </a:endParaRPr>
          </a:p>
        </p:txBody>
      </p:sp>
      <p:sp>
        <p:nvSpPr>
          <p:cNvPr id="3" name="Alt Başlık 2">
            <a:extLst>
              <a:ext uri="{FF2B5EF4-FFF2-40B4-BE49-F238E27FC236}">
                <a16:creationId xmlns:a16="http://schemas.microsoft.com/office/drawing/2014/main" id="{E827BF46-0ABF-29EE-0C77-67BA29944156}"/>
              </a:ext>
            </a:extLst>
          </p:cNvPr>
          <p:cNvSpPr>
            <a:spLocks noGrp="1"/>
          </p:cNvSpPr>
          <p:nvPr>
            <p:ph type="subTitle" idx="1"/>
          </p:nvPr>
        </p:nvSpPr>
        <p:spPr>
          <a:xfrm>
            <a:off x="329939" y="891344"/>
            <a:ext cx="11449106" cy="5465006"/>
          </a:xfrm>
          <a:solidFill>
            <a:schemeClr val="accent1">
              <a:lumMod val="20000"/>
              <a:lumOff val="80000"/>
            </a:schemeClr>
          </a:solidFill>
        </p:spPr>
        <p:txBody>
          <a:bodyPr>
            <a:noAutofit/>
          </a:bodyPr>
          <a:lstStyle/>
          <a:p>
            <a:pPr marL="342900" indent="-3429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Kurumlar vergisi, kurum kazancı üzerinden </a:t>
            </a:r>
            <a:r>
              <a:rPr lang="tr-TR" sz="2800" b="1" u="sng" dirty="0">
                <a:highlight>
                  <a:srgbClr val="FFFF00"/>
                </a:highlight>
                <a:latin typeface="Times New Roman" panose="02020603050405020304" pitchFamily="18" charset="0"/>
                <a:cs typeface="Times New Roman" panose="02020603050405020304" pitchFamily="18" charset="0"/>
              </a:rPr>
              <a:t>%25 </a:t>
            </a:r>
            <a:r>
              <a:rPr lang="tr-TR" sz="2800" dirty="0">
                <a:latin typeface="Times New Roman" panose="02020603050405020304" pitchFamily="18" charset="0"/>
                <a:cs typeface="Times New Roman" panose="02020603050405020304" pitchFamily="18" charset="0"/>
              </a:rPr>
              <a:t>oranında alınacaktır. </a:t>
            </a:r>
          </a:p>
          <a:p>
            <a:pPr algn="just"/>
            <a:endParaRPr lang="tr-TR" sz="2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800" b="1" u="sng" dirty="0">
                <a:latin typeface="Times New Roman" panose="02020603050405020304" pitchFamily="18" charset="0"/>
                <a:cs typeface="Times New Roman" panose="02020603050405020304" pitchFamily="18" charset="0"/>
              </a:rPr>
              <a:t>Bankalar</a:t>
            </a:r>
            <a:r>
              <a:rPr lang="tr-TR" sz="2800" dirty="0">
                <a:latin typeface="Times New Roman" panose="02020603050405020304" pitchFamily="18" charset="0"/>
                <a:cs typeface="Times New Roman" panose="02020603050405020304" pitchFamily="18" charset="0"/>
              </a:rPr>
              <a:t>, 6361 sayılı Kanun kapsamındaki şirketler</a:t>
            </a:r>
            <a:r>
              <a:rPr lang="tr-TR" sz="2800" u="sng" dirty="0">
                <a:latin typeface="Times New Roman" panose="02020603050405020304" pitchFamily="18" charset="0"/>
                <a:cs typeface="Times New Roman" panose="02020603050405020304" pitchFamily="18" charset="0"/>
              </a:rPr>
              <a:t>, </a:t>
            </a:r>
            <a:r>
              <a:rPr lang="tr-TR" sz="2800" b="1" u="sng" dirty="0">
                <a:latin typeface="Times New Roman" panose="02020603050405020304" pitchFamily="18" charset="0"/>
                <a:cs typeface="Times New Roman" panose="02020603050405020304" pitchFamily="18" charset="0"/>
              </a:rPr>
              <a:t>elektronik ödeme ve para kuruluşları,</a:t>
            </a:r>
            <a:r>
              <a:rPr lang="tr-TR" sz="2800" b="1" dirty="0">
                <a:latin typeface="Times New Roman" panose="02020603050405020304" pitchFamily="18" charset="0"/>
                <a:cs typeface="Times New Roman" panose="02020603050405020304" pitchFamily="18" charset="0"/>
              </a:rPr>
              <a:t> </a:t>
            </a:r>
            <a:r>
              <a:rPr lang="tr-TR" sz="2800" b="1" u="sng" dirty="0">
                <a:latin typeface="Times New Roman" panose="02020603050405020304" pitchFamily="18" charset="0"/>
                <a:cs typeface="Times New Roman" panose="02020603050405020304" pitchFamily="18" charset="0"/>
              </a:rPr>
              <a:t>yetkili döviz müesseseleri</a:t>
            </a:r>
            <a:r>
              <a:rPr lang="tr-TR" sz="2800" u="sng" dirty="0">
                <a:latin typeface="Times New Roman" panose="02020603050405020304" pitchFamily="18" charset="0"/>
                <a:cs typeface="Times New Roman" panose="02020603050405020304" pitchFamily="18" charset="0"/>
              </a:rPr>
              <a:t>, </a:t>
            </a:r>
            <a:r>
              <a:rPr lang="tr-TR" sz="2800" b="1" u="sng" dirty="0">
                <a:latin typeface="Times New Roman" panose="02020603050405020304" pitchFamily="18" charset="0"/>
                <a:cs typeface="Times New Roman" panose="02020603050405020304" pitchFamily="18" charset="0"/>
              </a:rPr>
              <a:t>varlık yönetim şirketleri</a:t>
            </a:r>
            <a:r>
              <a:rPr lang="tr-TR" sz="2800" u="sng" dirty="0">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Sermaye Piyasası Kurumları </a:t>
            </a:r>
            <a:r>
              <a:rPr lang="tr-TR" sz="2800" dirty="0">
                <a:latin typeface="Times New Roman" panose="02020603050405020304" pitchFamily="18" charset="0"/>
                <a:cs typeface="Times New Roman" panose="02020603050405020304" pitchFamily="18" charset="0"/>
              </a:rPr>
              <a:t>ile </a:t>
            </a:r>
            <a:r>
              <a:rPr lang="tr-TR" sz="2800" b="1" dirty="0">
                <a:latin typeface="Times New Roman" panose="02020603050405020304" pitchFamily="18" charset="0"/>
                <a:cs typeface="Times New Roman" panose="02020603050405020304" pitchFamily="18" charset="0"/>
              </a:rPr>
              <a:t>sigorta ve reasürans şirketleri</a:t>
            </a:r>
            <a:r>
              <a:rPr lang="tr-TR" sz="2800" dirty="0">
                <a:latin typeface="Times New Roman" panose="02020603050405020304" pitchFamily="18" charset="0"/>
                <a:cs typeface="Times New Roman" panose="02020603050405020304" pitchFamily="18" charset="0"/>
              </a:rPr>
              <a:t>, </a:t>
            </a:r>
            <a:r>
              <a:rPr lang="tr-TR" sz="2800" b="1" u="sng" dirty="0">
                <a:latin typeface="Times New Roman" panose="02020603050405020304" pitchFamily="18" charset="0"/>
                <a:cs typeface="Times New Roman" panose="02020603050405020304" pitchFamily="18" charset="0"/>
              </a:rPr>
              <a:t>emeklilik şirketleri </a:t>
            </a:r>
            <a:r>
              <a:rPr lang="tr-TR" sz="2800" dirty="0">
                <a:latin typeface="Times New Roman" panose="02020603050405020304" pitchFamily="18" charset="0"/>
                <a:cs typeface="Times New Roman" panose="02020603050405020304" pitchFamily="18" charset="0"/>
              </a:rPr>
              <a:t>ve </a:t>
            </a:r>
            <a:r>
              <a:rPr lang="tr-TR" sz="2800" b="1" u="sng" dirty="0">
                <a:latin typeface="Times New Roman" panose="02020603050405020304" pitchFamily="18" charset="0"/>
                <a:cs typeface="Times New Roman" panose="02020603050405020304" pitchFamily="18" charset="0"/>
              </a:rPr>
              <a:t>yap-işlet-devret modeli </a:t>
            </a:r>
            <a:r>
              <a:rPr lang="tr-TR" sz="2800" dirty="0">
                <a:latin typeface="Times New Roman" panose="02020603050405020304" pitchFamily="18" charset="0"/>
                <a:cs typeface="Times New Roman" panose="02020603050405020304" pitchFamily="18" charset="0"/>
              </a:rPr>
              <a:t>çerçevesinde gerçekleştirilen projeler ile Sağlık Bakanlığınca Kamu Özel İş Birliği Modeli ile Tesis Yaptırılması, Yenilenmesi ve Hizmet Alınması ile Bazı Kanun ve Kanun Hükmünde Kararnamelerde Değişiklik Yapılması Hakkında Kanun hükümlerine göre </a:t>
            </a:r>
            <a:r>
              <a:rPr lang="tr-TR" sz="2800" b="1" u="sng" dirty="0">
                <a:latin typeface="Times New Roman" panose="02020603050405020304" pitchFamily="18" charset="0"/>
                <a:cs typeface="Times New Roman" panose="02020603050405020304" pitchFamily="18" charset="0"/>
              </a:rPr>
              <a:t>kamu özel iş birliği modeli çerçevesinde </a:t>
            </a:r>
            <a:r>
              <a:rPr lang="tr-TR" sz="2800" dirty="0">
                <a:latin typeface="Times New Roman" panose="02020603050405020304" pitchFamily="18" charset="0"/>
                <a:cs typeface="Times New Roman" panose="02020603050405020304" pitchFamily="18" charset="0"/>
              </a:rPr>
              <a:t>yürütülen projelerde sözleşmenin tarafı olarak faaliyette bulunan şirketlerin kurum kazançları üzerinden kurumlar vergisi </a:t>
            </a:r>
            <a:r>
              <a:rPr lang="tr-TR" sz="2800" b="1" u="sng" dirty="0">
                <a:highlight>
                  <a:srgbClr val="FFFF00"/>
                </a:highlight>
                <a:latin typeface="Times New Roman" panose="02020603050405020304" pitchFamily="18" charset="0"/>
                <a:cs typeface="Times New Roman" panose="02020603050405020304" pitchFamily="18" charset="0"/>
              </a:rPr>
              <a:t>%30 </a:t>
            </a:r>
            <a:r>
              <a:rPr lang="tr-TR" sz="2800" b="1" u="sng" dirty="0">
                <a:latin typeface="Times New Roman" panose="02020603050405020304" pitchFamily="18" charset="0"/>
                <a:cs typeface="Times New Roman" panose="02020603050405020304" pitchFamily="18" charset="0"/>
              </a:rPr>
              <a:t>oranında alınır</a:t>
            </a:r>
            <a:r>
              <a:rPr lang="tr-TR" sz="2800" b="1"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1ED1D05E-C8D8-A3C1-05A6-48067DD94E56}"/>
              </a:ext>
            </a:extLst>
          </p:cNvPr>
          <p:cNvSpPr>
            <a:spLocks noGrp="1"/>
          </p:cNvSpPr>
          <p:nvPr>
            <p:ph type="sldNum" sz="quarter" idx="12"/>
          </p:nvPr>
        </p:nvSpPr>
        <p:spPr/>
        <p:txBody>
          <a:bodyPr/>
          <a:lstStyle/>
          <a:p>
            <a:fld id="{2CEB5BB1-9E20-481F-B7EE-B089C484B85F}" type="slidenum">
              <a:rPr lang="tr-TR" smtClean="0"/>
              <a:t>195</a:t>
            </a:fld>
            <a:endParaRPr lang="tr-TR" dirty="0"/>
          </a:p>
        </p:txBody>
      </p:sp>
    </p:spTree>
    <p:extLst>
      <p:ext uri="{BB962C8B-B14F-4D97-AF65-F5344CB8AC3E}">
        <p14:creationId xmlns:p14="http://schemas.microsoft.com/office/powerpoint/2010/main" val="221896219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6A1BBA-418A-E365-AFD2-FA880A128270}"/>
              </a:ext>
            </a:extLst>
          </p:cNvPr>
          <p:cNvSpPr>
            <a:spLocks noGrp="1"/>
          </p:cNvSpPr>
          <p:nvPr>
            <p:ph type="title"/>
          </p:nvPr>
        </p:nvSpPr>
        <p:spPr>
          <a:xfrm>
            <a:off x="226243" y="69012"/>
            <a:ext cx="11885244" cy="759500"/>
          </a:xfrm>
          <a:solidFill>
            <a:schemeClr val="accent2">
              <a:lumMod val="40000"/>
              <a:lumOff val="60000"/>
            </a:schemeClr>
          </a:solidFill>
        </p:spPr>
        <p:txBody>
          <a:bodyPr>
            <a:noAutofit/>
          </a:bodyPr>
          <a:lstStyle/>
          <a:p>
            <a:pPr algn="ctr"/>
            <a:r>
              <a:rPr lang="tr-TR" sz="2400" b="1" dirty="0">
                <a:latin typeface="Times New Roman" panose="02020603050405020304" pitchFamily="18" charset="0"/>
                <a:cs typeface="Times New Roman" panose="02020603050405020304" pitchFamily="18" charset="0"/>
              </a:rPr>
              <a:t>Borsa İstanbul Pay Piyasasında İlk Defa İşlem Görmek Üzere En Az %20 Oranında Halka Arz Edilen Kurumlarda Kurumlar Vergisi Oranının </a:t>
            </a:r>
            <a:r>
              <a:rPr lang="tr-TR" sz="2400" b="1" u="sng" dirty="0">
                <a:latin typeface="Times New Roman" panose="02020603050405020304" pitchFamily="18" charset="0"/>
                <a:cs typeface="Times New Roman" panose="02020603050405020304" pitchFamily="18" charset="0"/>
              </a:rPr>
              <a:t>2 Puan İndirimli Uygulanması </a:t>
            </a:r>
            <a:endParaRPr lang="tr-TR" sz="2400" u="sng"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55C6F567-0BCB-56A8-120F-CCAC227EDC09}"/>
              </a:ext>
            </a:extLst>
          </p:cNvPr>
          <p:cNvSpPr>
            <a:spLocks noGrp="1"/>
          </p:cNvSpPr>
          <p:nvPr>
            <p:ph idx="1"/>
          </p:nvPr>
        </p:nvSpPr>
        <p:spPr>
          <a:xfrm>
            <a:off x="226243" y="992038"/>
            <a:ext cx="11689486" cy="5676181"/>
          </a:xfrm>
        </p:spPr>
        <p:txBody>
          <a:bodyPr>
            <a:noAutofit/>
          </a:bodyPr>
          <a:lstStyle/>
          <a:p>
            <a:pPr algn="just">
              <a:lnSpc>
                <a:spcPct val="100000"/>
              </a:lnSpc>
            </a:pPr>
            <a:r>
              <a:rPr lang="tr-TR" sz="2000" dirty="0">
                <a:latin typeface="Times New Roman" panose="02020603050405020304" pitchFamily="18" charset="0"/>
                <a:cs typeface="Times New Roman" panose="02020603050405020304" pitchFamily="18" charset="0"/>
              </a:rPr>
              <a:t>Kanununun 32/6. </a:t>
            </a:r>
            <a:r>
              <a:rPr lang="tr-TR" sz="2000" b="1" u="sng" dirty="0">
                <a:latin typeface="Times New Roman" panose="02020603050405020304" pitchFamily="18" charset="0"/>
                <a:cs typeface="Times New Roman" panose="02020603050405020304" pitchFamily="18" charset="0"/>
              </a:rPr>
              <a:t>fıkrada yer alan düzenlemeyle </a:t>
            </a:r>
            <a:r>
              <a:rPr lang="tr-TR" sz="2000" b="1" dirty="0">
                <a:highlight>
                  <a:srgbClr val="00FFFF"/>
                </a:highlight>
                <a:latin typeface="Times New Roman" panose="02020603050405020304" pitchFamily="18" charset="0"/>
                <a:cs typeface="Times New Roman" panose="02020603050405020304" pitchFamily="18" charset="0"/>
              </a:rPr>
              <a:t>payları Borsa İstanbul Pay Piyasasında </a:t>
            </a:r>
            <a:r>
              <a:rPr lang="tr-TR" sz="2000" b="1" u="sng" dirty="0">
                <a:highlight>
                  <a:srgbClr val="00FFFF"/>
                </a:highlight>
                <a:latin typeface="Times New Roman" panose="02020603050405020304" pitchFamily="18" charset="0"/>
                <a:cs typeface="Times New Roman" panose="02020603050405020304" pitchFamily="18" charset="0"/>
              </a:rPr>
              <a:t>İLK DEFA İŞLEM GÖRMEK ÜZERE en az %20 oranında </a:t>
            </a:r>
            <a:r>
              <a:rPr lang="tr-TR" sz="2000" b="1" dirty="0">
                <a:highlight>
                  <a:srgbClr val="00FFFF"/>
                </a:highlight>
                <a:latin typeface="Times New Roman" panose="02020603050405020304" pitchFamily="18" charset="0"/>
                <a:cs typeface="Times New Roman" panose="02020603050405020304" pitchFamily="18" charset="0"/>
              </a:rPr>
              <a:t>halka arz edilen kurumların paylarının ilk defa halka arz edildiği hesap döneminden başlamak üzere </a:t>
            </a:r>
            <a:r>
              <a:rPr lang="tr-TR" sz="2000" b="1" u="sng" dirty="0">
                <a:highlight>
                  <a:srgbClr val="FFFF00"/>
                </a:highlight>
                <a:latin typeface="Times New Roman" panose="02020603050405020304" pitchFamily="18" charset="0"/>
                <a:cs typeface="Times New Roman" panose="02020603050405020304" pitchFamily="18" charset="0"/>
              </a:rPr>
              <a:t>BEŞ HESAP </a:t>
            </a:r>
            <a:r>
              <a:rPr lang="tr-TR" sz="2000" b="1" dirty="0">
                <a:highlight>
                  <a:srgbClr val="00FFFF"/>
                </a:highlight>
                <a:latin typeface="Times New Roman" panose="02020603050405020304" pitchFamily="18" charset="0"/>
                <a:cs typeface="Times New Roman" panose="02020603050405020304" pitchFamily="18" charset="0"/>
              </a:rPr>
              <a:t>dönemine ait kurum kazançlarına kurumlar vergisi oranının </a:t>
            </a:r>
            <a:r>
              <a:rPr lang="tr-TR" sz="2000" b="1" u="sng" dirty="0">
                <a:highlight>
                  <a:srgbClr val="00FFFF"/>
                </a:highlight>
                <a:latin typeface="Times New Roman" panose="02020603050405020304" pitchFamily="18" charset="0"/>
                <a:cs typeface="Times New Roman" panose="02020603050405020304" pitchFamily="18" charset="0"/>
              </a:rPr>
              <a:t>2 PUAN İNDİRİMLİ </a:t>
            </a:r>
            <a:r>
              <a:rPr lang="tr-TR" sz="2000" b="1" dirty="0">
                <a:highlight>
                  <a:srgbClr val="00FFFF"/>
                </a:highlight>
                <a:latin typeface="Times New Roman" panose="02020603050405020304" pitchFamily="18" charset="0"/>
                <a:cs typeface="Times New Roman" panose="02020603050405020304" pitchFamily="18" charset="0"/>
              </a:rPr>
              <a:t>olarak uygulanacağı hüküm altına alınmıştır. </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lnSpc>
                <a:spcPct val="100000"/>
              </a:lnSpc>
            </a:pPr>
            <a:r>
              <a:rPr lang="tr-TR" sz="2000" dirty="0">
                <a:latin typeface="Times New Roman" panose="02020603050405020304" pitchFamily="18" charset="0"/>
                <a:cs typeface="Times New Roman" panose="02020603050405020304" pitchFamily="18" charset="0"/>
              </a:rPr>
              <a:t>(17/11/2020) tarihinden sonra </a:t>
            </a:r>
            <a:r>
              <a:rPr lang="tr-TR" sz="2000" b="1" u="sng" dirty="0">
                <a:highlight>
                  <a:srgbClr val="FFFF00"/>
                </a:highlight>
                <a:latin typeface="Times New Roman" panose="02020603050405020304" pitchFamily="18" charset="0"/>
                <a:cs typeface="Times New Roman" panose="02020603050405020304" pitchFamily="18" charset="0"/>
              </a:rPr>
              <a:t>ilk defa halka arz ediliyor olması </a:t>
            </a:r>
            <a:r>
              <a:rPr lang="tr-TR" sz="2000" b="1" dirty="0">
                <a:highlight>
                  <a:srgbClr val="FFFF00"/>
                </a:highlight>
                <a:latin typeface="Times New Roman" panose="02020603050405020304" pitchFamily="18" charset="0"/>
                <a:cs typeface="Times New Roman" panose="02020603050405020304" pitchFamily="18" charset="0"/>
              </a:rPr>
              <a:t>ve </a:t>
            </a:r>
            <a:r>
              <a:rPr lang="tr-TR" sz="2000" b="1" u="sng" dirty="0">
                <a:highlight>
                  <a:srgbClr val="FFFF00"/>
                </a:highlight>
                <a:latin typeface="Times New Roman" panose="02020603050405020304" pitchFamily="18" charset="0"/>
                <a:cs typeface="Times New Roman" panose="02020603050405020304" pitchFamily="18" charset="0"/>
              </a:rPr>
              <a:t>en az %20 oranında</a:t>
            </a:r>
            <a:r>
              <a:rPr lang="tr-TR" sz="2000" u="sng"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halka arzın gerçekleştirilmesi gerekmektedir. </a:t>
            </a:r>
            <a:r>
              <a:rPr lang="tr-TR" sz="2000" b="1" u="sng" dirty="0">
                <a:highlight>
                  <a:srgbClr val="00FFFF"/>
                </a:highlight>
                <a:latin typeface="Times New Roman" panose="02020603050405020304" pitchFamily="18" charset="0"/>
                <a:cs typeface="Times New Roman" panose="02020603050405020304" pitchFamily="18" charset="0"/>
              </a:rPr>
              <a:t>%20’lik oranın hesabında halka arz edilen tutarla birlikte ulaşılan toplam sermaye tutarı dikkate alınacaktır. </a:t>
            </a:r>
          </a:p>
          <a:p>
            <a:pPr algn="just">
              <a:lnSpc>
                <a:spcPct val="100000"/>
              </a:lnSpc>
            </a:pPr>
            <a:r>
              <a:rPr lang="tr-TR" sz="2000" b="1" u="sng" dirty="0">
                <a:latin typeface="Times New Roman" panose="02020603050405020304" pitchFamily="18" charset="0"/>
                <a:cs typeface="Times New Roman" panose="02020603050405020304" pitchFamily="18" charset="0"/>
              </a:rPr>
              <a:t>Halka arz şartının Kanunda öngörülen şekilde sağlandığı geçici vergilendirme döneminden itibaren kurumlar vergisi </a:t>
            </a:r>
            <a:r>
              <a:rPr lang="tr-TR" sz="2000" b="1" u="sng" dirty="0">
                <a:highlight>
                  <a:srgbClr val="FFFF00"/>
                </a:highlight>
                <a:latin typeface="Times New Roman" panose="02020603050405020304" pitchFamily="18" charset="0"/>
                <a:cs typeface="Times New Roman" panose="02020603050405020304" pitchFamily="18" charset="0"/>
              </a:rPr>
              <a:t>2 puan indirimli olarak uygulanacak </a:t>
            </a:r>
            <a:r>
              <a:rPr lang="tr-TR" sz="2000" b="1" u="sng" dirty="0">
                <a:latin typeface="Times New Roman" panose="02020603050405020304" pitchFamily="18" charset="0"/>
                <a:cs typeface="Times New Roman" panose="02020603050405020304" pitchFamily="18" charset="0"/>
              </a:rPr>
              <a:t>olup halka arzın gerçekleştiği tarihe göre </a:t>
            </a:r>
            <a:r>
              <a:rPr lang="tr-TR" sz="2000" b="1" u="sng" dirty="0">
                <a:highlight>
                  <a:srgbClr val="00FFFF"/>
                </a:highlight>
                <a:latin typeface="Times New Roman" panose="02020603050405020304" pitchFamily="18" charset="0"/>
                <a:cs typeface="Times New Roman" panose="02020603050405020304" pitchFamily="18" charset="0"/>
              </a:rPr>
              <a:t>önceki</a:t>
            </a:r>
            <a:r>
              <a:rPr lang="tr-TR" sz="2000" b="1" u="sng" dirty="0">
                <a:latin typeface="Times New Roman" panose="02020603050405020304" pitchFamily="18" charset="0"/>
                <a:cs typeface="Times New Roman" panose="02020603050405020304" pitchFamily="18" charset="0"/>
              </a:rPr>
              <a:t> geçici vergilendirme dönemlerinde kanuni oran üzerinden hesaplanan GEÇİCİ VERGİLER İÇİN DÜZELTME İŞLEMİ YAPILMAYACAKTIR. </a:t>
            </a:r>
          </a:p>
        </p:txBody>
      </p:sp>
      <p:sp>
        <p:nvSpPr>
          <p:cNvPr id="5" name="Slayt Numarası Yer Tutucusu 4">
            <a:extLst>
              <a:ext uri="{FF2B5EF4-FFF2-40B4-BE49-F238E27FC236}">
                <a16:creationId xmlns:a16="http://schemas.microsoft.com/office/drawing/2014/main" id="{979B9ED7-6C1B-84F9-65F3-7D67FDE469EF}"/>
              </a:ext>
            </a:extLst>
          </p:cNvPr>
          <p:cNvSpPr>
            <a:spLocks noGrp="1"/>
          </p:cNvSpPr>
          <p:nvPr>
            <p:ph type="sldNum" sz="quarter" idx="12"/>
          </p:nvPr>
        </p:nvSpPr>
        <p:spPr/>
        <p:txBody>
          <a:bodyPr/>
          <a:lstStyle/>
          <a:p>
            <a:fld id="{2CEB5BB1-9E20-481F-B7EE-B089C484B85F}" type="slidenum">
              <a:rPr lang="tr-TR" smtClean="0"/>
              <a:t>196</a:t>
            </a:fld>
            <a:endParaRPr lang="tr-TR" dirty="0"/>
          </a:p>
        </p:txBody>
      </p:sp>
      <p:graphicFrame>
        <p:nvGraphicFramePr>
          <p:cNvPr id="6" name="Tablo 5">
            <a:extLst>
              <a:ext uri="{FF2B5EF4-FFF2-40B4-BE49-F238E27FC236}">
                <a16:creationId xmlns:a16="http://schemas.microsoft.com/office/drawing/2014/main" id="{56978F32-C237-B67C-9B04-EE76EC196188}"/>
              </a:ext>
            </a:extLst>
          </p:cNvPr>
          <p:cNvGraphicFramePr>
            <a:graphicFrameLocks noGrp="1"/>
          </p:cNvGraphicFramePr>
          <p:nvPr>
            <p:extLst>
              <p:ext uri="{D42A27DB-BD31-4B8C-83A1-F6EECF244321}">
                <p14:modId xmlns:p14="http://schemas.microsoft.com/office/powerpoint/2010/main" val="683793895"/>
              </p:ext>
            </p:extLst>
          </p:nvPr>
        </p:nvGraphicFramePr>
        <p:xfrm>
          <a:off x="414180" y="2299796"/>
          <a:ext cx="11363639" cy="1448381"/>
        </p:xfrm>
        <a:graphic>
          <a:graphicData uri="http://schemas.openxmlformats.org/drawingml/2006/table">
            <a:tbl>
              <a:tblPr firstRow="1" bandRow="1">
                <a:tableStyleId>{5C22544A-7EE6-4342-B048-85BDC9FD1C3A}</a:tableStyleId>
              </a:tblPr>
              <a:tblGrid>
                <a:gridCol w="11363639">
                  <a:extLst>
                    <a:ext uri="{9D8B030D-6E8A-4147-A177-3AD203B41FA5}">
                      <a16:colId xmlns:a16="http://schemas.microsoft.com/office/drawing/2014/main" val="2781883150"/>
                    </a:ext>
                  </a:extLst>
                </a:gridCol>
              </a:tblGrid>
              <a:tr h="309223">
                <a:tc>
                  <a:txBody>
                    <a:bodyPr/>
                    <a:lstStyle/>
                    <a:p>
                      <a:pPr algn="ctr"/>
                      <a:r>
                        <a:rPr lang="tr-TR" dirty="0">
                          <a:solidFill>
                            <a:schemeClr val="tx1"/>
                          </a:solidFill>
                          <a:latin typeface="Times New Roman" panose="02020603050405020304" pitchFamily="18" charset="0"/>
                          <a:cs typeface="Times New Roman" panose="02020603050405020304" pitchFamily="18" charset="0"/>
                        </a:rPr>
                        <a:t>KİMLER YARARLANMAZ???</a:t>
                      </a:r>
                    </a:p>
                  </a:txBody>
                  <a:tcPr>
                    <a:solidFill>
                      <a:schemeClr val="accent1">
                        <a:lumMod val="20000"/>
                        <a:lumOff val="80000"/>
                      </a:schemeClr>
                    </a:solidFill>
                  </a:tcPr>
                </a:tc>
                <a:extLst>
                  <a:ext uri="{0D108BD9-81ED-4DB2-BD59-A6C34878D82A}">
                    <a16:rowId xmlns:a16="http://schemas.microsoft.com/office/drawing/2014/main" val="421029848"/>
                  </a:ext>
                </a:extLst>
              </a:tr>
              <a:tr h="108262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800" b="1" u="sng" dirty="0">
                          <a:highlight>
                            <a:srgbClr val="FFFF00"/>
                          </a:highlight>
                          <a:latin typeface="Times New Roman" panose="02020603050405020304" pitchFamily="18" charset="0"/>
                          <a:cs typeface="Times New Roman" panose="02020603050405020304" pitchFamily="18" charset="0"/>
                        </a:rPr>
                        <a:t>Bankalar, finansal kiralama şirketleri, </a:t>
                      </a:r>
                      <a:r>
                        <a:rPr lang="tr-TR" sz="1800" b="1" u="sng" dirty="0" err="1">
                          <a:highlight>
                            <a:srgbClr val="FFFF00"/>
                          </a:highlight>
                          <a:latin typeface="Times New Roman" panose="02020603050405020304" pitchFamily="18" charset="0"/>
                          <a:cs typeface="Times New Roman" panose="02020603050405020304" pitchFamily="18" charset="0"/>
                        </a:rPr>
                        <a:t>faktoring</a:t>
                      </a:r>
                      <a:r>
                        <a:rPr lang="tr-TR" sz="1800" b="1" u="sng" dirty="0">
                          <a:highlight>
                            <a:srgbClr val="FFFF00"/>
                          </a:highlight>
                          <a:latin typeface="Times New Roman" panose="02020603050405020304" pitchFamily="18" charset="0"/>
                          <a:cs typeface="Times New Roman" panose="02020603050405020304" pitchFamily="18" charset="0"/>
                        </a:rPr>
                        <a:t> şirketleri, finansman şirketleri, ödeme ve elektronik para kuruluşları, yetkili döviz müesseseleri, varlık yönetim şirketleri, sermaye piyasası kurumları ile sigorta ve reasürans şirketleri ve emeklilik şirketleri indirimli oran uygulamasından yararlanamayacaklardır. </a:t>
                      </a:r>
                    </a:p>
                  </a:txBody>
                  <a:tcPr>
                    <a:solidFill>
                      <a:schemeClr val="accent2">
                        <a:lumMod val="20000"/>
                        <a:lumOff val="80000"/>
                      </a:schemeClr>
                    </a:solidFill>
                  </a:tcPr>
                </a:tc>
                <a:extLst>
                  <a:ext uri="{0D108BD9-81ED-4DB2-BD59-A6C34878D82A}">
                    <a16:rowId xmlns:a16="http://schemas.microsoft.com/office/drawing/2014/main" val="2765682860"/>
                  </a:ext>
                </a:extLst>
              </a:tr>
            </a:tbl>
          </a:graphicData>
        </a:graphic>
      </p:graphicFrame>
    </p:spTree>
    <p:extLst>
      <p:ext uri="{BB962C8B-B14F-4D97-AF65-F5344CB8AC3E}">
        <p14:creationId xmlns:p14="http://schemas.microsoft.com/office/powerpoint/2010/main" val="101242164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2F4CCE-FA94-AADE-73DD-097DD2C36D61}"/>
              </a:ext>
            </a:extLst>
          </p:cNvPr>
          <p:cNvSpPr>
            <a:spLocks noGrp="1"/>
          </p:cNvSpPr>
          <p:nvPr>
            <p:ph idx="1"/>
          </p:nvPr>
        </p:nvSpPr>
        <p:spPr>
          <a:xfrm>
            <a:off x="322959" y="1604764"/>
            <a:ext cx="11546081" cy="4157682"/>
          </a:xfrm>
        </p:spPr>
        <p:txBody>
          <a:bodyPr>
            <a:normAutofit/>
          </a:bodyPr>
          <a:lstStyle/>
          <a:p>
            <a:pPr algn="just"/>
            <a:r>
              <a:rPr lang="tr-TR" b="1" dirty="0">
                <a:highlight>
                  <a:srgbClr val="00FFFF"/>
                </a:highlight>
                <a:latin typeface="Times New Roman" panose="02020603050405020304" pitchFamily="18" charset="0"/>
                <a:cs typeface="Times New Roman" panose="02020603050405020304" pitchFamily="18" charset="0"/>
              </a:rPr>
              <a:t>%20 - </a:t>
            </a:r>
            <a:r>
              <a:rPr lang="tr-TR" b="1" u="sng" dirty="0">
                <a:highlight>
                  <a:srgbClr val="00FFFF"/>
                </a:highlight>
                <a:latin typeface="Times New Roman" panose="02020603050405020304" pitchFamily="18" charset="0"/>
                <a:cs typeface="Times New Roman" panose="02020603050405020304" pitchFamily="18" charset="0"/>
              </a:rPr>
              <a:t>Beş hesap dönemi boyunca </a:t>
            </a:r>
            <a:r>
              <a:rPr lang="tr-TR" b="1" u="sng" dirty="0">
                <a:highlight>
                  <a:srgbClr val="FFFF00"/>
                </a:highlight>
                <a:latin typeface="Times New Roman" panose="02020603050405020304" pitchFamily="18" charset="0"/>
                <a:cs typeface="Times New Roman" panose="02020603050405020304" pitchFamily="18" charset="0"/>
              </a:rPr>
              <a:t>KORUNMASI</a:t>
            </a:r>
            <a:r>
              <a:rPr lang="tr-TR" b="1" u="sng" dirty="0">
                <a:highlight>
                  <a:srgbClr val="00FFFF"/>
                </a:highlight>
                <a:latin typeface="Times New Roman" panose="02020603050405020304" pitchFamily="18" charset="0"/>
                <a:cs typeface="Times New Roman" panose="02020603050405020304" pitchFamily="18" charset="0"/>
              </a:rPr>
              <a:t> gerekmektedir. </a:t>
            </a:r>
          </a:p>
          <a:p>
            <a:pPr algn="just"/>
            <a:r>
              <a:rPr lang="tr-TR" dirty="0">
                <a:latin typeface="Times New Roman" panose="02020603050405020304" pitchFamily="18" charset="0"/>
                <a:cs typeface="Times New Roman" panose="02020603050405020304" pitchFamily="18" charset="0"/>
              </a:rPr>
              <a:t>Bu şartın ihlal edilmesi = Vergiler, </a:t>
            </a:r>
            <a:r>
              <a:rPr lang="tr-TR" b="1" u="sng" dirty="0">
                <a:highlight>
                  <a:srgbClr val="00FFFF"/>
                </a:highlight>
                <a:latin typeface="Times New Roman" panose="02020603050405020304" pitchFamily="18" charset="0"/>
                <a:cs typeface="Times New Roman" panose="02020603050405020304" pitchFamily="18" charset="0"/>
              </a:rPr>
              <a:t>VERGİ ZİYAI CEZASI UYGULANMAKSIZIN gecikme faizi ile birlikte tahsil edilecektir. </a:t>
            </a:r>
          </a:p>
          <a:p>
            <a:pPr algn="just"/>
            <a:endParaRPr lang="tr-TR" b="1" u="sng" dirty="0">
              <a:highlight>
                <a:srgbClr val="00FFFF"/>
              </a:highlight>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Beş hesap dönemi içerisinde </a:t>
            </a:r>
            <a:r>
              <a:rPr lang="tr-TR" b="1" u="sng" dirty="0">
                <a:highlight>
                  <a:srgbClr val="00FF00"/>
                </a:highlight>
                <a:latin typeface="Times New Roman" panose="02020603050405020304" pitchFamily="18" charset="0"/>
                <a:cs typeface="Times New Roman" panose="02020603050405020304" pitchFamily="18" charset="0"/>
              </a:rPr>
              <a:t>tasfiyeye girmeleri </a:t>
            </a:r>
            <a:r>
              <a:rPr lang="tr-TR" b="1" dirty="0">
                <a:latin typeface="Times New Roman" panose="02020603050405020304" pitchFamily="18" charset="0"/>
                <a:cs typeface="Times New Roman" panose="02020603050405020304" pitchFamily="18" charset="0"/>
              </a:rPr>
              <a:t>veya </a:t>
            </a:r>
            <a:r>
              <a:rPr lang="tr-TR" b="1" u="sng" dirty="0">
                <a:highlight>
                  <a:srgbClr val="00FF00"/>
                </a:highlight>
                <a:latin typeface="Times New Roman" panose="02020603050405020304" pitchFamily="18" charset="0"/>
                <a:cs typeface="Times New Roman" panose="02020603050405020304" pitchFamily="18" charset="0"/>
              </a:rPr>
              <a:t>devir ya da tam bölünme </a:t>
            </a:r>
            <a:r>
              <a:rPr lang="tr-TR" b="1" dirty="0">
                <a:highlight>
                  <a:srgbClr val="00FF00"/>
                </a:highlight>
                <a:latin typeface="Times New Roman" panose="02020603050405020304" pitchFamily="18" charset="0"/>
                <a:cs typeface="Times New Roman" panose="02020603050405020304" pitchFamily="18" charset="0"/>
              </a:rPr>
              <a:t>yoluyla infisah etmeleri halinde </a:t>
            </a:r>
            <a:r>
              <a:rPr lang="tr-TR" b="1" dirty="0">
                <a:latin typeface="Times New Roman" panose="02020603050405020304" pitchFamily="18" charset="0"/>
                <a:cs typeface="Times New Roman" panose="02020603050405020304" pitchFamily="18" charset="0"/>
              </a:rPr>
              <a:t>ise indirimli vergi oranı uygulaması nedeniyle zamanında tahakkuk ettirilmemiş vergiler, vergi </a:t>
            </a:r>
            <a:r>
              <a:rPr lang="tr-TR" b="1" dirty="0" err="1">
                <a:latin typeface="Times New Roman" panose="02020603050405020304" pitchFamily="18" charset="0"/>
                <a:cs typeface="Times New Roman" panose="02020603050405020304" pitchFamily="18" charset="0"/>
              </a:rPr>
              <a:t>ziyaı</a:t>
            </a:r>
            <a:r>
              <a:rPr lang="tr-TR" b="1" dirty="0">
                <a:latin typeface="Times New Roman" panose="02020603050405020304" pitchFamily="18" charset="0"/>
                <a:cs typeface="Times New Roman" panose="02020603050405020304" pitchFamily="18" charset="0"/>
              </a:rPr>
              <a:t> cezası uygulanmaksızın gecikme faizi ile birlikte </a:t>
            </a:r>
            <a:r>
              <a:rPr lang="tr-TR" b="1" dirty="0">
                <a:highlight>
                  <a:srgbClr val="00FF00"/>
                </a:highlight>
                <a:latin typeface="Times New Roman" panose="02020603050405020304" pitchFamily="18" charset="0"/>
                <a:cs typeface="Times New Roman" panose="02020603050405020304" pitchFamily="18" charset="0"/>
              </a:rPr>
              <a:t>tahsil edilecektir. </a:t>
            </a:r>
          </a:p>
          <a:p>
            <a:pPr algn="just"/>
            <a:endParaRPr lang="tr-TR" dirty="0"/>
          </a:p>
        </p:txBody>
      </p:sp>
      <p:sp>
        <p:nvSpPr>
          <p:cNvPr id="4" name="Başlık 1">
            <a:extLst>
              <a:ext uri="{FF2B5EF4-FFF2-40B4-BE49-F238E27FC236}">
                <a16:creationId xmlns:a16="http://schemas.microsoft.com/office/drawing/2014/main" id="{1FA6A2C6-6B86-9DBD-B77B-6424E8EE39D3}"/>
              </a:ext>
            </a:extLst>
          </p:cNvPr>
          <p:cNvSpPr>
            <a:spLocks noGrp="1"/>
          </p:cNvSpPr>
          <p:nvPr>
            <p:ph type="title"/>
          </p:nvPr>
        </p:nvSpPr>
        <p:spPr>
          <a:xfrm>
            <a:off x="496957" y="365126"/>
            <a:ext cx="11420060" cy="667262"/>
          </a:xfrm>
          <a:solidFill>
            <a:schemeClr val="accent2">
              <a:lumMod val="40000"/>
              <a:lumOff val="60000"/>
            </a:schemeClr>
          </a:solidFill>
        </p:spPr>
        <p:txBody>
          <a:bodyPr>
            <a:noAutofit/>
          </a:bodyPr>
          <a:lstStyle/>
          <a:p>
            <a:r>
              <a:rPr lang="tr-TR" sz="2400" b="1" dirty="0">
                <a:latin typeface="Times New Roman" panose="02020603050405020304" pitchFamily="18" charset="0"/>
                <a:cs typeface="Times New Roman" panose="02020603050405020304" pitchFamily="18" charset="0"/>
              </a:rPr>
              <a:t>Borsa İstanbul Pay Piyasasında ilk defa işlem görmek üzere en az %20 oranında halka arz edilen kurumlarda kurumlar vergisi oranının 2 puan indirimli uygulanması </a:t>
            </a:r>
            <a:endParaRPr lang="tr-TR" sz="2400" dirty="0">
              <a:latin typeface="Times New Roman" panose="02020603050405020304" pitchFamily="18" charset="0"/>
              <a:cs typeface="Times New Roman" panose="02020603050405020304" pitchFamily="18" charset="0"/>
            </a:endParaRPr>
          </a:p>
        </p:txBody>
      </p:sp>
      <p:sp>
        <p:nvSpPr>
          <p:cNvPr id="2" name="Slayt Numarası Yer Tutucusu 1">
            <a:extLst>
              <a:ext uri="{FF2B5EF4-FFF2-40B4-BE49-F238E27FC236}">
                <a16:creationId xmlns:a16="http://schemas.microsoft.com/office/drawing/2014/main" id="{0EE6E2D1-4924-39D1-808E-6E7F1E73F0B1}"/>
              </a:ext>
            </a:extLst>
          </p:cNvPr>
          <p:cNvSpPr>
            <a:spLocks noGrp="1"/>
          </p:cNvSpPr>
          <p:nvPr>
            <p:ph type="sldNum" sz="quarter" idx="12"/>
          </p:nvPr>
        </p:nvSpPr>
        <p:spPr/>
        <p:txBody>
          <a:bodyPr/>
          <a:lstStyle/>
          <a:p>
            <a:fld id="{2CEB5BB1-9E20-481F-B7EE-B089C484B85F}" type="slidenum">
              <a:rPr lang="tr-TR" smtClean="0"/>
              <a:t>197</a:t>
            </a:fld>
            <a:endParaRPr lang="tr-TR" dirty="0"/>
          </a:p>
        </p:txBody>
      </p:sp>
    </p:spTree>
    <p:extLst>
      <p:ext uri="{BB962C8B-B14F-4D97-AF65-F5344CB8AC3E}">
        <p14:creationId xmlns:p14="http://schemas.microsoft.com/office/powerpoint/2010/main" val="12752920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26656E-B008-7D18-A15E-11ED34E4AF15}"/>
              </a:ext>
            </a:extLst>
          </p:cNvPr>
          <p:cNvSpPr>
            <a:spLocks noGrp="1"/>
          </p:cNvSpPr>
          <p:nvPr>
            <p:ph type="title"/>
          </p:nvPr>
        </p:nvSpPr>
        <p:spPr>
          <a:xfrm>
            <a:off x="417443" y="145844"/>
            <a:ext cx="11360427" cy="768556"/>
          </a:xfrm>
          <a:solidFill>
            <a:schemeClr val="accent1">
              <a:lumMod val="20000"/>
              <a:lumOff val="80000"/>
            </a:schemeClr>
          </a:solidFill>
        </p:spPr>
        <p:txBody>
          <a:bodyPr>
            <a:normAutofit fontScale="90000"/>
          </a:bodyPr>
          <a:lstStyle/>
          <a:p>
            <a:pPr algn="just"/>
            <a:r>
              <a:rPr lang="tr-TR" sz="3200" b="1" dirty="0">
                <a:latin typeface="Times New Roman" panose="02020603050405020304" pitchFamily="18" charset="0"/>
                <a:cs typeface="Times New Roman" panose="02020603050405020304" pitchFamily="18" charset="0"/>
              </a:rPr>
              <a:t>İhracat Yapan Kurumlar ile Üretim Faaliyetiyle İştigal Eden Kurumlarda Kurumlar Vergisi Oranının İndirimli Uygulaması </a:t>
            </a: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F86B1820-4A91-F065-7ABD-22E12B8EDA9C}"/>
              </a:ext>
            </a:extLst>
          </p:cNvPr>
          <p:cNvSpPr>
            <a:spLocks noGrp="1"/>
          </p:cNvSpPr>
          <p:nvPr>
            <p:ph idx="1"/>
          </p:nvPr>
        </p:nvSpPr>
        <p:spPr>
          <a:xfrm>
            <a:off x="417443" y="1101212"/>
            <a:ext cx="11360427" cy="5610943"/>
          </a:xfrm>
          <a:solidFill>
            <a:schemeClr val="accent1">
              <a:lumMod val="20000"/>
              <a:lumOff val="80000"/>
            </a:schemeClr>
          </a:solidFill>
        </p:spPr>
        <p:txBody>
          <a:bodyPr>
            <a:normAutofit fontScale="77500" lnSpcReduction="20000"/>
          </a:bodyPr>
          <a:lstStyle/>
          <a:p>
            <a:pPr algn="just">
              <a:lnSpc>
                <a:spcPct val="120000"/>
              </a:lnSpc>
            </a:pPr>
            <a:r>
              <a:rPr lang="tr-TR" dirty="0">
                <a:latin typeface="Times New Roman" panose="02020603050405020304" pitchFamily="18" charset="0"/>
                <a:cs typeface="Times New Roman" panose="02020603050405020304" pitchFamily="18" charset="0"/>
              </a:rPr>
              <a:t>Kurumlar Vergisi Kanununun 32 </a:t>
            </a:r>
            <a:r>
              <a:rPr lang="tr-TR" dirty="0" err="1">
                <a:latin typeface="Times New Roman" panose="02020603050405020304" pitchFamily="18" charset="0"/>
                <a:cs typeface="Times New Roman" panose="02020603050405020304" pitchFamily="18" charset="0"/>
              </a:rPr>
              <a:t>nci</a:t>
            </a:r>
            <a:r>
              <a:rPr lang="tr-TR" dirty="0">
                <a:latin typeface="Times New Roman" panose="02020603050405020304" pitchFamily="18" charset="0"/>
                <a:cs typeface="Times New Roman" panose="02020603050405020304" pitchFamily="18" charset="0"/>
              </a:rPr>
              <a:t> maddesinin </a:t>
            </a:r>
            <a:r>
              <a:rPr lang="tr-TR" b="1" u="sng" dirty="0">
                <a:latin typeface="Times New Roman" panose="02020603050405020304" pitchFamily="18" charset="0"/>
                <a:cs typeface="Times New Roman" panose="02020603050405020304" pitchFamily="18" charset="0"/>
              </a:rPr>
              <a:t>yedi, sekiz ve dokuzuncu fıkraları aşağıdaki gibidir. </a:t>
            </a:r>
          </a:p>
          <a:p>
            <a:pPr algn="just">
              <a:lnSpc>
                <a:spcPct val="120000"/>
              </a:lnSpc>
            </a:pPr>
            <a:r>
              <a:rPr lang="tr-TR" dirty="0">
                <a:latin typeface="Times New Roman" panose="02020603050405020304" pitchFamily="18" charset="0"/>
                <a:cs typeface="Times New Roman" panose="02020603050405020304" pitchFamily="18" charset="0"/>
              </a:rPr>
              <a:t>“(7) İhracat yapan kurumların </a:t>
            </a:r>
            <a:r>
              <a:rPr lang="tr-TR" b="1" u="sng" dirty="0">
                <a:latin typeface="Times New Roman" panose="02020603050405020304" pitchFamily="18" charset="0"/>
                <a:cs typeface="Times New Roman" panose="02020603050405020304" pitchFamily="18" charset="0"/>
              </a:rPr>
              <a:t>münhasıran</a:t>
            </a:r>
            <a:r>
              <a:rPr lang="tr-TR" dirty="0">
                <a:latin typeface="Times New Roman" panose="02020603050405020304" pitchFamily="18" charset="0"/>
                <a:cs typeface="Times New Roman" panose="02020603050405020304" pitchFamily="18" charset="0"/>
              </a:rPr>
              <a:t> ihracattan elde ettikleri kazançlarına kurumlar vergisi oranı </a:t>
            </a:r>
            <a:r>
              <a:rPr lang="tr-TR" b="1" u="sng" dirty="0">
                <a:highlight>
                  <a:srgbClr val="00FF00"/>
                </a:highlight>
                <a:latin typeface="Times New Roman" panose="02020603050405020304" pitchFamily="18" charset="0"/>
                <a:cs typeface="Times New Roman" panose="02020603050405020304" pitchFamily="18" charset="0"/>
              </a:rPr>
              <a:t>5 PUAN İNDİRİMLİ uygulanır. </a:t>
            </a:r>
            <a:r>
              <a:rPr lang="tr-TR" i="1" u="sng" dirty="0">
                <a:highlight>
                  <a:srgbClr val="FFFF00"/>
                </a:highlight>
                <a:latin typeface="Times New Roman" panose="02020603050405020304" pitchFamily="18" charset="0"/>
                <a:cs typeface="Times New Roman" panose="02020603050405020304" pitchFamily="18" charset="0"/>
              </a:rPr>
              <a:t>Aracılı ihracat sözleşmesine dayanarak imalatçı veya tedarikçi kurumların</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DIŞ TİCARET SERMAYE ŞİRKETLERİ </a:t>
            </a:r>
            <a:r>
              <a:rPr lang="tr-TR" dirty="0">
                <a:latin typeface="Times New Roman" panose="02020603050405020304" pitchFamily="18" charset="0"/>
                <a:cs typeface="Times New Roman" panose="02020603050405020304" pitchFamily="18" charset="0"/>
              </a:rPr>
              <a:t>veya </a:t>
            </a:r>
            <a:r>
              <a:rPr lang="tr-TR" b="1" dirty="0">
                <a:latin typeface="Times New Roman" panose="02020603050405020304" pitchFamily="18" charset="0"/>
                <a:cs typeface="Times New Roman" panose="02020603050405020304" pitchFamily="18" charset="0"/>
              </a:rPr>
              <a:t>SEKTÖREL DIŞ TİCARET ŞİRKETLERİ </a:t>
            </a:r>
            <a:r>
              <a:rPr lang="tr-TR" b="1" u="sng" dirty="0">
                <a:highlight>
                  <a:srgbClr val="FFFF00"/>
                </a:highlight>
                <a:latin typeface="Times New Roman" panose="02020603050405020304" pitchFamily="18" charset="0"/>
                <a:cs typeface="Times New Roman" panose="02020603050405020304" pitchFamily="18" charset="0"/>
              </a:rPr>
              <a:t>üzerinden gerçekleştirdikleri ihracat faaliyetlerinden </a:t>
            </a:r>
            <a:r>
              <a:rPr lang="tr-TR" dirty="0">
                <a:latin typeface="Times New Roman" panose="02020603050405020304" pitchFamily="18" charset="0"/>
                <a:cs typeface="Times New Roman" panose="02020603050405020304" pitchFamily="18" charset="0"/>
              </a:rPr>
              <a:t>elde ettikleri kazançlarına da bu indirim uygulanır. </a:t>
            </a:r>
          </a:p>
          <a:p>
            <a:pPr algn="just">
              <a:lnSpc>
                <a:spcPct val="120000"/>
              </a:lnSpc>
            </a:pPr>
            <a:r>
              <a:rPr lang="tr-TR" b="1" u="sng" dirty="0">
                <a:latin typeface="Times New Roman" panose="02020603050405020304" pitchFamily="18" charset="0"/>
                <a:cs typeface="Times New Roman" panose="02020603050405020304" pitchFamily="18" charset="0"/>
              </a:rPr>
              <a:t>(8) SANAYİ SİCİL BELGESİNİ HAİZ </a:t>
            </a:r>
            <a:r>
              <a:rPr lang="tr-TR" dirty="0">
                <a:latin typeface="Times New Roman" panose="02020603050405020304" pitchFamily="18" charset="0"/>
                <a:cs typeface="Times New Roman" panose="02020603050405020304" pitchFamily="18" charset="0"/>
              </a:rPr>
              <a:t>ve </a:t>
            </a:r>
            <a:r>
              <a:rPr lang="tr-TR" b="1" u="sng" dirty="0">
                <a:highlight>
                  <a:srgbClr val="FFFF00"/>
                </a:highlight>
                <a:latin typeface="Times New Roman" panose="02020603050405020304" pitchFamily="18" charset="0"/>
                <a:cs typeface="Times New Roman" panose="02020603050405020304" pitchFamily="18" charset="0"/>
              </a:rPr>
              <a:t>FİİLEN üretim faaliyetiyle iştigal eden kurumların münhasıran üretim faaliyetinden elde ettiği kazançlarına kurumlar vergisi oranı 1 PUAN indirimli uygulanır. </a:t>
            </a:r>
            <a:r>
              <a:rPr lang="tr-TR" b="1" u="sng" dirty="0">
                <a:latin typeface="Times New Roman" panose="02020603050405020304" pitchFamily="18" charset="0"/>
                <a:cs typeface="Times New Roman" panose="02020603050405020304" pitchFamily="18" charset="0"/>
              </a:rPr>
              <a:t>Bu kazançların ihracata isabet eden kısmı için yedinci fıkra hükmüne göre indirimden faydalananlara bu fıkra kapsamında </a:t>
            </a:r>
            <a:r>
              <a:rPr lang="tr-TR" b="1" u="sng" dirty="0">
                <a:highlight>
                  <a:srgbClr val="FFFF00"/>
                </a:highlight>
                <a:latin typeface="Times New Roman" panose="02020603050405020304" pitchFamily="18" charset="0"/>
                <a:cs typeface="Times New Roman" panose="02020603050405020304" pitchFamily="18" charset="0"/>
              </a:rPr>
              <a:t>AYRICA İNDİRİM </a:t>
            </a:r>
            <a:r>
              <a:rPr lang="tr-TR" b="1" u="sng" dirty="0">
                <a:latin typeface="Times New Roman" panose="02020603050405020304" pitchFamily="18" charset="0"/>
                <a:cs typeface="Times New Roman" panose="02020603050405020304" pitchFamily="18" charset="0"/>
              </a:rPr>
              <a:t>uygulanmaz. </a:t>
            </a:r>
          </a:p>
          <a:p>
            <a:pPr algn="just">
              <a:lnSpc>
                <a:spcPct val="120000"/>
              </a:lnSpc>
            </a:pPr>
            <a:r>
              <a:rPr lang="tr-TR" dirty="0">
                <a:latin typeface="Times New Roman" panose="02020603050405020304" pitchFamily="18" charset="0"/>
                <a:cs typeface="Times New Roman" panose="02020603050405020304" pitchFamily="18" charset="0"/>
              </a:rPr>
              <a:t>(9) Yedinci ve sekizinci fıkralardaki indirimli oranlar</a:t>
            </a:r>
            <a:r>
              <a:rPr lang="tr-TR" b="1" dirty="0">
                <a:highlight>
                  <a:srgbClr val="FFFF00"/>
                </a:highlight>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BU MADDE KAPSAMINDAKİ diğer indirimler uygulandıktan sonraki kurumlar vergisi oranı üzerine uygulanır.” </a:t>
            </a:r>
          </a:p>
        </p:txBody>
      </p:sp>
      <p:sp>
        <p:nvSpPr>
          <p:cNvPr id="4" name="Slayt Numarası Yer Tutucusu 3">
            <a:extLst>
              <a:ext uri="{FF2B5EF4-FFF2-40B4-BE49-F238E27FC236}">
                <a16:creationId xmlns:a16="http://schemas.microsoft.com/office/drawing/2014/main" id="{17D2E59C-BB66-B2B1-C95D-1E1F672AD0FB}"/>
              </a:ext>
            </a:extLst>
          </p:cNvPr>
          <p:cNvSpPr>
            <a:spLocks noGrp="1"/>
          </p:cNvSpPr>
          <p:nvPr>
            <p:ph type="sldNum" sz="quarter" idx="12"/>
          </p:nvPr>
        </p:nvSpPr>
        <p:spPr/>
        <p:txBody>
          <a:bodyPr/>
          <a:lstStyle/>
          <a:p>
            <a:fld id="{2CEB5BB1-9E20-481F-B7EE-B089C484B85F}" type="slidenum">
              <a:rPr lang="tr-TR" smtClean="0"/>
              <a:t>198</a:t>
            </a:fld>
            <a:endParaRPr lang="tr-TR" dirty="0"/>
          </a:p>
        </p:txBody>
      </p:sp>
    </p:spTree>
    <p:extLst>
      <p:ext uri="{BB962C8B-B14F-4D97-AF65-F5344CB8AC3E}">
        <p14:creationId xmlns:p14="http://schemas.microsoft.com/office/powerpoint/2010/main" val="115982979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DC451A-A586-29DF-E191-93C54FCAAA87}"/>
              </a:ext>
            </a:extLst>
          </p:cNvPr>
          <p:cNvSpPr>
            <a:spLocks noGrp="1"/>
          </p:cNvSpPr>
          <p:nvPr>
            <p:ph idx="1"/>
          </p:nvPr>
        </p:nvSpPr>
        <p:spPr>
          <a:xfrm>
            <a:off x="393290" y="452230"/>
            <a:ext cx="11405419" cy="5953539"/>
          </a:xfrm>
          <a:solidFill>
            <a:schemeClr val="tx2">
              <a:lumMod val="10000"/>
              <a:lumOff val="90000"/>
            </a:schemeClr>
          </a:solidFill>
        </p:spPr>
        <p:txBody>
          <a:bodyPr>
            <a:normAutofit fontScale="92500" lnSpcReduction="10000"/>
          </a:bodyPr>
          <a:lstStyle/>
          <a:p>
            <a:pPr algn="just">
              <a:lnSpc>
                <a:spcPct val="110000"/>
              </a:lnSpc>
            </a:pPr>
            <a:r>
              <a:rPr lang="tr-TR" dirty="0">
                <a:latin typeface="Times New Roman" panose="02020603050405020304" pitchFamily="18" charset="0"/>
                <a:cs typeface="Times New Roman" panose="02020603050405020304" pitchFamily="18" charset="0"/>
              </a:rPr>
              <a:t>Buna göre, kurumlar vergisi mükellefleri kurumlar vergisi oranını; </a:t>
            </a:r>
          </a:p>
          <a:p>
            <a:pPr marL="0" indent="0" algn="just">
              <a:lnSpc>
                <a:spcPct val="110000"/>
              </a:lnSpc>
              <a:buNone/>
            </a:pPr>
            <a:r>
              <a:rPr lang="tr-TR" b="1" u="sng" dirty="0">
                <a:highlight>
                  <a:srgbClr val="00FFFF"/>
                </a:highlight>
                <a:latin typeface="Times New Roman" panose="02020603050405020304" pitchFamily="18" charset="0"/>
                <a:cs typeface="Times New Roman" panose="02020603050405020304" pitchFamily="18" charset="0"/>
              </a:rPr>
              <a:t>-İhracat </a:t>
            </a:r>
            <a:r>
              <a:rPr lang="tr-TR" dirty="0">
                <a:latin typeface="Times New Roman" panose="02020603050405020304" pitchFamily="18" charset="0"/>
                <a:cs typeface="Times New Roman" panose="02020603050405020304" pitchFamily="18" charset="0"/>
              </a:rPr>
              <a:t>faaliyetlerinden elde ettikleri kazançlarına </a:t>
            </a:r>
            <a:r>
              <a:rPr lang="tr-TR" b="1" u="sng" dirty="0">
                <a:highlight>
                  <a:srgbClr val="00FFFF"/>
                </a:highlight>
                <a:latin typeface="Times New Roman" panose="02020603050405020304" pitchFamily="18" charset="0"/>
                <a:cs typeface="Times New Roman" panose="02020603050405020304" pitchFamily="18" charset="0"/>
              </a:rPr>
              <a:t>5 PUAN</a:t>
            </a:r>
            <a:r>
              <a:rPr lang="tr-TR" dirty="0">
                <a:latin typeface="Times New Roman" panose="02020603050405020304" pitchFamily="18" charset="0"/>
                <a:cs typeface="Times New Roman" panose="02020603050405020304" pitchFamily="18" charset="0"/>
              </a:rPr>
              <a:t>, </a:t>
            </a:r>
          </a:p>
          <a:p>
            <a:pPr marL="0" indent="0" algn="just">
              <a:lnSpc>
                <a:spcPct val="110000"/>
              </a:lnSpc>
              <a:buNone/>
            </a:pPr>
            <a:r>
              <a:rPr lang="tr-TR" b="1" u="sng" dirty="0">
                <a:highlight>
                  <a:srgbClr val="00FFFF"/>
                </a:highlight>
                <a:latin typeface="Times New Roman" panose="02020603050405020304" pitchFamily="18" charset="0"/>
                <a:cs typeface="Times New Roman" panose="02020603050405020304" pitchFamily="18" charset="0"/>
              </a:rPr>
              <a:t>-Üretim</a:t>
            </a:r>
            <a:r>
              <a:rPr lang="tr-TR" dirty="0">
                <a:latin typeface="Times New Roman" panose="02020603050405020304" pitchFamily="18" charset="0"/>
                <a:cs typeface="Times New Roman" panose="02020603050405020304" pitchFamily="18" charset="0"/>
              </a:rPr>
              <a:t> faaliyetlerinden elde ettikleri kazançlarına ise </a:t>
            </a:r>
            <a:r>
              <a:rPr lang="tr-TR" b="1" u="sng" dirty="0">
                <a:highlight>
                  <a:srgbClr val="00FFFF"/>
                </a:highlight>
                <a:latin typeface="Times New Roman" panose="02020603050405020304" pitchFamily="18" charset="0"/>
                <a:cs typeface="Times New Roman" panose="02020603050405020304" pitchFamily="18" charset="0"/>
              </a:rPr>
              <a:t>1 PUAN İNDİRİMLİ </a:t>
            </a:r>
            <a:r>
              <a:rPr lang="tr-TR" dirty="0">
                <a:latin typeface="Times New Roman" panose="02020603050405020304" pitchFamily="18" charset="0"/>
                <a:cs typeface="Times New Roman" panose="02020603050405020304" pitchFamily="18" charset="0"/>
              </a:rPr>
              <a:t>şekilde uygulayabileceklerdir. </a:t>
            </a:r>
          </a:p>
          <a:p>
            <a:pPr algn="just">
              <a:lnSpc>
                <a:spcPct val="100000"/>
              </a:lnSpc>
            </a:pPr>
            <a:r>
              <a:rPr lang="tr-TR" dirty="0">
                <a:latin typeface="Times New Roman" panose="02020603050405020304" pitchFamily="18" charset="0"/>
                <a:cs typeface="Times New Roman" panose="02020603050405020304" pitchFamily="18" charset="0"/>
              </a:rPr>
              <a:t>Aracılı ihracat sözleşmesine dayanarak imalatçı veya tedarikçi kurumların, </a:t>
            </a:r>
            <a:r>
              <a:rPr lang="tr-TR" b="1" dirty="0">
                <a:highlight>
                  <a:srgbClr val="00FFFF"/>
                </a:highlight>
                <a:latin typeface="Times New Roman" panose="02020603050405020304" pitchFamily="18" charset="0"/>
                <a:cs typeface="Times New Roman" panose="02020603050405020304" pitchFamily="18" charset="0"/>
              </a:rPr>
              <a:t>DIŞ TİCARET SERMAYE ŞİRKETLERİ veya SEKTÖREL DIŞ TİCARET ŞİRKETLERİ üzerinden gerçekleştirdikleri ihracat faaliyetlerinden elde ettikleri kazançları </a:t>
            </a:r>
            <a:r>
              <a:rPr lang="tr-TR" b="1" u="sng" dirty="0">
                <a:highlight>
                  <a:srgbClr val="00FFFF"/>
                </a:highlight>
                <a:latin typeface="Times New Roman" panose="02020603050405020304" pitchFamily="18" charset="0"/>
                <a:cs typeface="Times New Roman" panose="02020603050405020304" pitchFamily="18" charset="0"/>
              </a:rPr>
              <a:t>İÇİN DE </a:t>
            </a:r>
            <a:r>
              <a:rPr lang="tr-TR" b="1" dirty="0">
                <a:highlight>
                  <a:srgbClr val="00FFFF"/>
                </a:highlight>
                <a:latin typeface="Times New Roman" panose="02020603050405020304" pitchFamily="18" charset="0"/>
                <a:cs typeface="Times New Roman" panose="02020603050405020304" pitchFamily="18" charset="0"/>
              </a:rPr>
              <a:t>kurumlar vergisi oranı 5 puan indirimli şekilde uygulanacaktır. (doğrudan kendi ihraç etmiyor)</a:t>
            </a:r>
            <a:endParaRPr lang="tr-TR" dirty="0">
              <a:latin typeface="Times New Roman" panose="02020603050405020304" pitchFamily="18" charset="0"/>
              <a:cs typeface="Times New Roman" panose="02020603050405020304" pitchFamily="18" charset="0"/>
            </a:endParaRPr>
          </a:p>
          <a:p>
            <a:pPr algn="just">
              <a:lnSpc>
                <a:spcPct val="110000"/>
              </a:lnSpc>
            </a:pPr>
            <a:r>
              <a:rPr lang="tr-TR" dirty="0">
                <a:latin typeface="Times New Roman" panose="02020603050405020304" pitchFamily="18" charset="0"/>
                <a:cs typeface="Times New Roman" panose="02020603050405020304" pitchFamily="18" charset="0"/>
              </a:rPr>
              <a:t>Dış ticaret sermaye şirketleri veya sektörel dış ticaret şirketlerinin belirlenmesinde, 8/12/2004 tarihli ve 25664 sayılı Resmi </a:t>
            </a:r>
            <a:r>
              <a:rPr lang="tr-TR" dirty="0" err="1">
                <a:latin typeface="Times New Roman" panose="02020603050405020304" pitchFamily="18" charset="0"/>
                <a:cs typeface="Times New Roman" panose="02020603050405020304" pitchFamily="18" charset="0"/>
              </a:rPr>
              <a:t>Gazete’de</a:t>
            </a:r>
            <a:r>
              <a:rPr lang="tr-TR" dirty="0">
                <a:latin typeface="Times New Roman" panose="02020603050405020304" pitchFamily="18" charset="0"/>
                <a:cs typeface="Times New Roman" panose="02020603050405020304" pitchFamily="18" charset="0"/>
              </a:rPr>
              <a:t> yayımlanan </a:t>
            </a:r>
            <a:r>
              <a:rPr lang="tr-TR" b="1" dirty="0">
                <a:latin typeface="Times New Roman" panose="02020603050405020304" pitchFamily="18" charset="0"/>
                <a:cs typeface="Times New Roman" panose="02020603050405020304" pitchFamily="18" charset="0"/>
              </a:rPr>
              <a:t>Dış Ticaret Sermaye Şirketi Statüsüne İlişkin Tebliğ (İhracat: 2004/12)’in </a:t>
            </a:r>
            <a:r>
              <a:rPr lang="tr-TR" dirty="0">
                <a:latin typeface="Times New Roman" panose="02020603050405020304" pitchFamily="18" charset="0"/>
                <a:cs typeface="Times New Roman" panose="02020603050405020304" pitchFamily="18" charset="0"/>
              </a:rPr>
              <a:t>esas alınması gerekmektedir. </a:t>
            </a:r>
          </a:p>
        </p:txBody>
      </p:sp>
      <p:sp>
        <p:nvSpPr>
          <p:cNvPr id="2" name="Slayt Numarası Yer Tutucusu 1">
            <a:extLst>
              <a:ext uri="{FF2B5EF4-FFF2-40B4-BE49-F238E27FC236}">
                <a16:creationId xmlns:a16="http://schemas.microsoft.com/office/drawing/2014/main" id="{9E0FFAB9-A68E-BE5A-F4B9-144325C35408}"/>
              </a:ext>
            </a:extLst>
          </p:cNvPr>
          <p:cNvSpPr>
            <a:spLocks noGrp="1"/>
          </p:cNvSpPr>
          <p:nvPr>
            <p:ph type="sldNum" sz="quarter" idx="12"/>
          </p:nvPr>
        </p:nvSpPr>
        <p:spPr/>
        <p:txBody>
          <a:bodyPr/>
          <a:lstStyle/>
          <a:p>
            <a:fld id="{2CEB5BB1-9E20-481F-B7EE-B089C484B85F}" type="slidenum">
              <a:rPr lang="tr-TR" smtClean="0"/>
              <a:t>199</a:t>
            </a:fld>
            <a:endParaRPr lang="tr-TR" dirty="0"/>
          </a:p>
        </p:txBody>
      </p:sp>
    </p:spTree>
    <p:extLst>
      <p:ext uri="{BB962C8B-B14F-4D97-AF65-F5344CB8AC3E}">
        <p14:creationId xmlns:p14="http://schemas.microsoft.com/office/powerpoint/2010/main" val="28657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1951E5-AEF4-504E-00A8-A74E1CEFCE6C}"/>
              </a:ext>
            </a:extLst>
          </p:cNvPr>
          <p:cNvSpPr>
            <a:spLocks noGrp="1"/>
          </p:cNvSpPr>
          <p:nvPr>
            <p:ph type="ctrTitle"/>
          </p:nvPr>
        </p:nvSpPr>
        <p:spPr>
          <a:xfrm>
            <a:off x="1588007" y="242366"/>
            <a:ext cx="9082499" cy="1854668"/>
          </a:xfrm>
          <a:solidFill>
            <a:schemeClr val="accent1">
              <a:lumMod val="20000"/>
              <a:lumOff val="80000"/>
            </a:schemeClr>
          </a:solidFill>
        </p:spPr>
        <p:txBody>
          <a:bodyPr>
            <a:noAutofit/>
          </a:bodyPr>
          <a:lstStyle/>
          <a:p>
            <a:br>
              <a:rPr lang="tr-TR" sz="2000" dirty="0">
                <a:latin typeface="Algerian" panose="04020705040A02060702" pitchFamily="82" charset="0"/>
                <a:cs typeface="Times New Roman" panose="02020603050405020304" pitchFamily="18" charset="0"/>
              </a:rPr>
            </a:br>
            <a:r>
              <a:rPr lang="tr-TR" sz="2000" b="1" dirty="0">
                <a:latin typeface="Algerian" panose="04020705040A02060702" pitchFamily="82" charset="0"/>
                <a:cs typeface="Times New Roman" panose="02020603050405020304" pitchFamily="18" charset="0"/>
              </a:rPr>
              <a:t>Kurumlar Vergisi Kanunu</a:t>
            </a:r>
            <a:br>
              <a:rPr lang="tr-TR" sz="2000" b="1" dirty="0">
                <a:latin typeface="Algerian" panose="04020705040A02060702" pitchFamily="82" charset="0"/>
                <a:cs typeface="Times New Roman" panose="02020603050405020304" pitchFamily="18" charset="0"/>
              </a:rPr>
            </a:br>
            <a:r>
              <a:rPr lang="tr-TR" sz="2000" dirty="0">
                <a:latin typeface="Algerian" panose="04020705040A02060702" pitchFamily="82" charset="0"/>
                <a:cs typeface="Times New Roman" panose="02020603050405020304" pitchFamily="18" charset="0"/>
              </a:rPr>
              <a:t>Kanun No : 5520</a:t>
            </a:r>
            <a:br>
              <a:rPr lang="tr-TR" sz="2000" dirty="0">
                <a:latin typeface="Algerian" panose="04020705040A02060702" pitchFamily="82" charset="0"/>
                <a:cs typeface="Times New Roman" panose="02020603050405020304" pitchFamily="18" charset="0"/>
              </a:rPr>
            </a:br>
            <a:r>
              <a:rPr lang="tr-TR" sz="2000" dirty="0">
                <a:latin typeface="Algerian" panose="04020705040A02060702" pitchFamily="82" charset="0"/>
                <a:cs typeface="Times New Roman" panose="02020603050405020304" pitchFamily="18" charset="0"/>
              </a:rPr>
              <a:t>Kabul Tarihi : 13.06.2006</a:t>
            </a:r>
            <a:br>
              <a:rPr lang="tr-TR" sz="2000" dirty="0">
                <a:latin typeface="Algerian" panose="04020705040A02060702" pitchFamily="82" charset="0"/>
                <a:cs typeface="Times New Roman" panose="02020603050405020304" pitchFamily="18" charset="0"/>
              </a:rPr>
            </a:br>
            <a:r>
              <a:rPr lang="tr-TR" sz="2000" dirty="0">
                <a:latin typeface="Algerian" panose="04020705040A02060702" pitchFamily="82" charset="0"/>
                <a:cs typeface="Times New Roman" panose="02020603050405020304" pitchFamily="18" charset="0"/>
              </a:rPr>
              <a:t>Resmi Gazete Sayısı : 26205</a:t>
            </a:r>
            <a:br>
              <a:rPr lang="tr-TR" sz="2000" dirty="0">
                <a:latin typeface="Algerian" panose="04020705040A02060702" pitchFamily="82" charset="0"/>
                <a:cs typeface="Times New Roman" panose="02020603050405020304" pitchFamily="18" charset="0"/>
              </a:rPr>
            </a:br>
            <a:r>
              <a:rPr lang="tr-TR" sz="2000" dirty="0">
                <a:latin typeface="Algerian" panose="04020705040A02060702" pitchFamily="82" charset="0"/>
                <a:cs typeface="Times New Roman" panose="02020603050405020304" pitchFamily="18" charset="0"/>
              </a:rPr>
              <a:t>Resmi Gazete Tarihi : 21.06.2006</a:t>
            </a:r>
            <a:br>
              <a:rPr lang="tr-TR" sz="2000" dirty="0">
                <a:latin typeface="Algerian" panose="04020705040A02060702" pitchFamily="82" charset="0"/>
                <a:cs typeface="Times New Roman" panose="02020603050405020304" pitchFamily="18" charset="0"/>
              </a:rPr>
            </a:br>
            <a:r>
              <a:rPr lang="tr-TR" sz="2000" b="1" dirty="0">
                <a:latin typeface="Algerian" panose="04020705040A02060702" pitchFamily="82" charset="0"/>
                <a:cs typeface="Times New Roman" panose="02020603050405020304" pitchFamily="18" charset="0"/>
              </a:rPr>
              <a:t> </a:t>
            </a:r>
            <a:endParaRPr lang="tr-TR" sz="2000" dirty="0">
              <a:latin typeface="Algerian" panose="04020705040A02060702" pitchFamily="82" charset="0"/>
              <a:cs typeface="Times New Roman" panose="02020603050405020304" pitchFamily="18" charset="0"/>
            </a:endParaRPr>
          </a:p>
        </p:txBody>
      </p:sp>
      <p:sp>
        <p:nvSpPr>
          <p:cNvPr id="3" name="Alt Başlık 2">
            <a:extLst>
              <a:ext uri="{FF2B5EF4-FFF2-40B4-BE49-F238E27FC236}">
                <a16:creationId xmlns:a16="http://schemas.microsoft.com/office/drawing/2014/main" id="{F80B806D-5BC6-3F8E-A97F-7F8751158147}"/>
              </a:ext>
            </a:extLst>
          </p:cNvPr>
          <p:cNvSpPr>
            <a:spLocks noGrp="1"/>
          </p:cNvSpPr>
          <p:nvPr>
            <p:ph type="subTitle" idx="1"/>
          </p:nvPr>
        </p:nvSpPr>
        <p:spPr>
          <a:xfrm>
            <a:off x="1588008" y="3487689"/>
            <a:ext cx="9144000" cy="2931965"/>
          </a:xfrm>
          <a:solidFill>
            <a:schemeClr val="accent1">
              <a:lumMod val="20000"/>
              <a:lumOff val="80000"/>
            </a:schemeClr>
          </a:solidFill>
        </p:spPr>
        <p:txBody>
          <a:bodyPr>
            <a:noAutofit/>
          </a:bodyPr>
          <a:lstStyle/>
          <a:p>
            <a:r>
              <a:rPr lang="tr-TR" sz="2000" b="1" dirty="0">
                <a:latin typeface="Times New Roman" panose="02020603050405020304" pitchFamily="18" charset="0"/>
                <a:cs typeface="Times New Roman" panose="02020603050405020304" pitchFamily="18" charset="0"/>
              </a:rPr>
              <a:t>	</a:t>
            </a:r>
          </a:p>
          <a:p>
            <a:r>
              <a:rPr lang="tr-TR" sz="2000" b="1" dirty="0">
                <a:latin typeface="Times New Roman" panose="02020603050405020304" pitchFamily="18" charset="0"/>
                <a:cs typeface="Times New Roman" panose="02020603050405020304" pitchFamily="18" charset="0"/>
              </a:rPr>
              <a:t>MÜKELLEFİYET 	</a:t>
            </a:r>
          </a:p>
          <a:p>
            <a:r>
              <a:rPr lang="tr-TR" sz="2000" b="1" dirty="0">
                <a:latin typeface="Times New Roman" panose="02020603050405020304" pitchFamily="18" charset="0"/>
                <a:cs typeface="Times New Roman" panose="02020603050405020304" pitchFamily="18" charset="0"/>
              </a:rPr>
              <a:t>MD-1: VERGİNİN KONUSU 	</a:t>
            </a:r>
          </a:p>
          <a:p>
            <a:r>
              <a:rPr lang="tr-TR" sz="2000" b="1" dirty="0">
                <a:latin typeface="Times New Roman" panose="02020603050405020304" pitchFamily="18" charset="0"/>
                <a:cs typeface="Times New Roman" panose="02020603050405020304" pitchFamily="18" charset="0"/>
              </a:rPr>
              <a:t>MD-2: MÜKELLEFLER 	</a:t>
            </a:r>
          </a:p>
          <a:p>
            <a:r>
              <a:rPr lang="es-ES" sz="2000" b="1" dirty="0">
                <a:latin typeface="Times New Roman" panose="02020603050405020304" pitchFamily="18" charset="0"/>
                <a:cs typeface="Times New Roman" panose="02020603050405020304" pitchFamily="18" charset="0"/>
              </a:rPr>
              <a:t>MD-3:TAM VE DAR MÜKELLEFİYET 	</a:t>
            </a:r>
            <a:endParaRPr lang="tr-TR" sz="2000" b="1" dirty="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MD-4: MUAFİYETLER 	</a:t>
            </a:r>
          </a:p>
          <a:p>
            <a:r>
              <a:rPr lang="tr-TR" sz="2000" b="1" dirty="0">
                <a:latin typeface="Times New Roman" panose="02020603050405020304" pitchFamily="18" charset="0"/>
                <a:cs typeface="Times New Roman" panose="02020603050405020304" pitchFamily="18" charset="0"/>
              </a:rPr>
              <a:t>MD-5:İSTİSNALAR 	</a:t>
            </a:r>
          </a:p>
        </p:txBody>
      </p:sp>
      <p:sp>
        <p:nvSpPr>
          <p:cNvPr id="4" name="Dikdörtgen 3">
            <a:extLst>
              <a:ext uri="{FF2B5EF4-FFF2-40B4-BE49-F238E27FC236}">
                <a16:creationId xmlns:a16="http://schemas.microsoft.com/office/drawing/2014/main" id="{201E51A0-43E5-DF19-D9F7-6FBF63B09BF0}"/>
              </a:ext>
            </a:extLst>
          </p:cNvPr>
          <p:cNvSpPr/>
          <p:nvPr/>
        </p:nvSpPr>
        <p:spPr>
          <a:xfrm>
            <a:off x="1588007" y="2376309"/>
            <a:ext cx="9082500" cy="83210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latin typeface="Algerian" panose="04020705040A02060702" pitchFamily="82" charset="0"/>
                <a:cs typeface="Times New Roman" panose="02020603050405020304" pitchFamily="18" charset="0"/>
              </a:rPr>
              <a:t>BİRİNCİ KISIM</a:t>
            </a:r>
            <a:endParaRPr lang="tr-TR" sz="4000" dirty="0">
              <a:solidFill>
                <a:schemeClr val="tx1"/>
              </a:solidFill>
              <a:latin typeface="Algerian" panose="04020705040A02060702" pitchFamily="82"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B8B830C1-4F5F-1592-9987-3051073CA9C8}"/>
              </a:ext>
            </a:extLst>
          </p:cNvPr>
          <p:cNvSpPr>
            <a:spLocks noGrp="1"/>
          </p:cNvSpPr>
          <p:nvPr>
            <p:ph type="sldNum" sz="quarter" idx="12"/>
          </p:nvPr>
        </p:nvSpPr>
        <p:spPr/>
        <p:txBody>
          <a:bodyPr/>
          <a:lstStyle/>
          <a:p>
            <a:fld id="{2CEB5BB1-9E20-481F-B7EE-B089C484B85F}" type="slidenum">
              <a:rPr lang="tr-TR" smtClean="0"/>
              <a:t>2</a:t>
            </a:fld>
            <a:endParaRPr lang="tr-TR" dirty="0"/>
          </a:p>
        </p:txBody>
      </p:sp>
    </p:spTree>
    <p:extLst>
      <p:ext uri="{BB962C8B-B14F-4D97-AF65-F5344CB8AC3E}">
        <p14:creationId xmlns:p14="http://schemas.microsoft.com/office/powerpoint/2010/main" val="109721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F44235D8-B35B-5257-BD77-E611A2D2A7AE}"/>
              </a:ext>
            </a:extLst>
          </p:cNvPr>
          <p:cNvSpPr>
            <a:spLocks noGrp="1"/>
          </p:cNvSpPr>
          <p:nvPr/>
        </p:nvSpPr>
        <p:spPr bwMode="auto">
          <a:xfrm>
            <a:off x="1011493" y="892317"/>
            <a:ext cx="10023619" cy="52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a:pPr>
            <a:r>
              <a:rPr lang="tr-TR" sz="1800" dirty="0">
                <a:latin typeface="Times New Roman" panose="02020603050405020304" pitchFamily="18" charset="0"/>
                <a:cs typeface="Times New Roman" panose="02020603050405020304" pitchFamily="18" charset="0"/>
              </a:rPr>
              <a:t>İştirakin </a:t>
            </a:r>
            <a:r>
              <a:rPr lang="tr-TR" sz="1800" b="1" u="sng" dirty="0">
                <a:highlight>
                  <a:srgbClr val="00FFFF"/>
                </a:highlight>
                <a:latin typeface="Times New Roman" panose="02020603050405020304" pitchFamily="18" charset="0"/>
                <a:cs typeface="Times New Roman" panose="02020603050405020304" pitchFamily="18" charset="0"/>
              </a:rPr>
              <a:t>toplam </a:t>
            </a:r>
            <a:r>
              <a:rPr lang="tr-TR" sz="1800" b="1" u="sng" dirty="0" err="1">
                <a:highlight>
                  <a:srgbClr val="00FFFF"/>
                </a:highlight>
                <a:latin typeface="Times New Roman" panose="02020603050405020304" pitchFamily="18" charset="0"/>
                <a:cs typeface="Times New Roman" panose="02020603050405020304" pitchFamily="18" charset="0"/>
              </a:rPr>
              <a:t>gayrisafî</a:t>
            </a:r>
            <a:r>
              <a:rPr lang="tr-TR" sz="1800" b="1" u="sng" dirty="0">
                <a:highlight>
                  <a:srgbClr val="00FFFF"/>
                </a:highlight>
                <a:latin typeface="Times New Roman" panose="02020603050405020304" pitchFamily="18" charset="0"/>
                <a:cs typeface="Times New Roman" panose="02020603050405020304" pitchFamily="18" charset="0"/>
              </a:rPr>
              <a:t> hasılatının </a:t>
            </a:r>
            <a:r>
              <a:rPr lang="tr-TR" sz="1800" b="1" dirty="0">
                <a:highlight>
                  <a:srgbClr val="FFFF00"/>
                </a:highlight>
                <a:latin typeface="Times New Roman" panose="02020603050405020304" pitchFamily="18" charset="0"/>
                <a:cs typeface="Times New Roman" panose="02020603050405020304" pitchFamily="18" charset="0"/>
              </a:rPr>
              <a:t>% 25 veya fazlasının </a:t>
            </a:r>
            <a:r>
              <a:rPr lang="tr-TR" sz="1800" dirty="0">
                <a:latin typeface="Times New Roman" panose="02020603050405020304" pitchFamily="18" charset="0"/>
                <a:cs typeface="Times New Roman" panose="02020603050405020304" pitchFamily="18" charset="0"/>
              </a:rPr>
              <a:t>faaliyet ile orantılı sermaye, organizasyon ve eleman istihdamı suretiyle yürütülen </a:t>
            </a:r>
            <a:r>
              <a:rPr lang="tr-TR" sz="1800" b="1" dirty="0">
                <a:highlight>
                  <a:srgbClr val="FFFF00"/>
                </a:highlight>
                <a:latin typeface="Times New Roman" panose="02020603050405020304" pitchFamily="18" charset="0"/>
                <a:cs typeface="Times New Roman" panose="02020603050405020304" pitchFamily="18" charset="0"/>
              </a:rPr>
              <a:t>ticarî, ziraî veya serbest meslek faaliyeti dışındaki </a:t>
            </a:r>
            <a:r>
              <a:rPr lang="tr-TR" sz="1800" b="1" u="sng" dirty="0">
                <a:highlight>
                  <a:srgbClr val="00FFFF"/>
                </a:highlight>
                <a:latin typeface="Times New Roman" panose="02020603050405020304" pitchFamily="18" charset="0"/>
                <a:cs typeface="Times New Roman" panose="02020603050405020304" pitchFamily="18" charset="0"/>
              </a:rPr>
              <a:t>faiz, kâr payı, kira, lisans ücreti, menkul kıymet satış geliri gibi pasif nitelikli gelirlerden oluşması.</a:t>
            </a:r>
          </a:p>
          <a:p>
            <a:pPr marL="0" indent="0">
              <a:buNone/>
            </a:pPr>
            <a:endParaRPr lang="tr-TR" sz="1800" dirty="0">
              <a:latin typeface="Times New Roman" panose="02020603050405020304" pitchFamily="18" charset="0"/>
              <a:cs typeface="Times New Roman" panose="02020603050405020304" pitchFamily="18" charset="0"/>
            </a:endParaRPr>
          </a:p>
          <a:p>
            <a:pPr>
              <a:buFont typeface="+mj-lt"/>
              <a:buAutoNum type="arabicPeriod"/>
            </a:pPr>
            <a:endParaRPr lang="tr-TR" sz="1800" dirty="0">
              <a:latin typeface="Times New Roman" panose="02020603050405020304" pitchFamily="18" charset="0"/>
              <a:cs typeface="Times New Roman" panose="02020603050405020304" pitchFamily="18" charset="0"/>
            </a:endParaRPr>
          </a:p>
          <a:p>
            <a:pPr>
              <a:buFont typeface="+mj-lt"/>
              <a:buAutoNum type="arabicPeriod"/>
            </a:pPr>
            <a:endParaRPr lang="tr-TR" sz="1800" dirty="0">
              <a:latin typeface="Times New Roman" panose="02020603050405020304" pitchFamily="18" charset="0"/>
              <a:cs typeface="Times New Roman" panose="02020603050405020304" pitchFamily="18" charset="0"/>
            </a:endParaRPr>
          </a:p>
          <a:p>
            <a:pPr marL="0" indent="0">
              <a:buNone/>
            </a:pPr>
            <a:r>
              <a:rPr lang="tr-TR" sz="1800" dirty="0">
                <a:latin typeface="Times New Roman" panose="02020603050405020304" pitchFamily="18" charset="0"/>
                <a:cs typeface="Times New Roman" panose="02020603050405020304" pitchFamily="18" charset="0"/>
              </a:rPr>
              <a:t>2.  Yurt dışındaki iştirakin ticarî bilânço kârı üzerinden </a:t>
            </a:r>
            <a:r>
              <a:rPr lang="tr-TR" sz="1800" b="1" u="sng" dirty="0">
                <a:highlight>
                  <a:srgbClr val="00FFFF"/>
                </a:highlight>
                <a:latin typeface="Times New Roman" panose="02020603050405020304" pitchFamily="18" charset="0"/>
                <a:cs typeface="Times New Roman" panose="02020603050405020304" pitchFamily="18" charset="0"/>
              </a:rPr>
              <a:t>% 10'dan az </a:t>
            </a:r>
            <a:r>
              <a:rPr lang="tr-TR" sz="1800" dirty="0">
                <a:latin typeface="Times New Roman" panose="02020603050405020304" pitchFamily="18" charset="0"/>
                <a:cs typeface="Times New Roman" panose="02020603050405020304" pitchFamily="18" charset="0"/>
              </a:rPr>
              <a:t>oranda gelir ve kurumlar vergisi benzeri toplam vergi yükü taşıması.</a:t>
            </a:r>
          </a:p>
          <a:p>
            <a:pPr>
              <a:buFont typeface="+mj-lt"/>
              <a:buAutoNum type="arabicPeriod"/>
            </a:pPr>
            <a:endParaRPr lang="tr-TR" sz="1800" dirty="0">
              <a:latin typeface="Times New Roman" panose="02020603050405020304" pitchFamily="18" charset="0"/>
              <a:cs typeface="Times New Roman" panose="02020603050405020304" pitchFamily="18" charset="0"/>
            </a:endParaRPr>
          </a:p>
          <a:p>
            <a:pPr>
              <a:buFont typeface="+mj-lt"/>
              <a:buAutoNum type="arabicPeriod"/>
            </a:pPr>
            <a:endParaRPr lang="tr-TR" sz="1800" dirty="0">
              <a:latin typeface="Times New Roman" panose="02020603050405020304" pitchFamily="18" charset="0"/>
              <a:cs typeface="Times New Roman" panose="02020603050405020304" pitchFamily="18" charset="0"/>
            </a:endParaRPr>
          </a:p>
          <a:p>
            <a:pPr>
              <a:buFont typeface="+mj-lt"/>
              <a:buAutoNum type="arabicPeriod"/>
            </a:pPr>
            <a:endParaRPr lang="tr-TR" sz="1800" dirty="0">
              <a:latin typeface="Times New Roman" panose="02020603050405020304" pitchFamily="18" charset="0"/>
              <a:cs typeface="Times New Roman" panose="02020603050405020304" pitchFamily="18" charset="0"/>
            </a:endParaRPr>
          </a:p>
          <a:p>
            <a:pPr marL="0" indent="0">
              <a:buNone/>
            </a:pPr>
            <a:r>
              <a:rPr lang="tr-TR" sz="1800" dirty="0">
                <a:latin typeface="Times New Roman" panose="02020603050405020304" pitchFamily="18" charset="0"/>
                <a:cs typeface="Times New Roman" panose="02020603050405020304" pitchFamily="18" charset="0"/>
              </a:rPr>
              <a:t>3. Yurt dışında kurulu iştirakin ilgili yıldaki toplam </a:t>
            </a:r>
            <a:r>
              <a:rPr lang="tr-TR" sz="1800" dirty="0" err="1">
                <a:latin typeface="Times New Roman" panose="02020603050405020304" pitchFamily="18" charset="0"/>
                <a:cs typeface="Times New Roman" panose="02020603050405020304" pitchFamily="18" charset="0"/>
              </a:rPr>
              <a:t>gayrisafî</a:t>
            </a:r>
            <a:r>
              <a:rPr lang="tr-TR" sz="1800" dirty="0">
                <a:latin typeface="Times New Roman" panose="02020603050405020304" pitchFamily="18" charset="0"/>
                <a:cs typeface="Times New Roman" panose="02020603050405020304" pitchFamily="18" charset="0"/>
              </a:rPr>
              <a:t> hasılatının </a:t>
            </a:r>
            <a:r>
              <a:rPr lang="tr-TR" sz="1800" b="1" u="sng" dirty="0">
                <a:latin typeface="Times New Roman" panose="02020603050405020304" pitchFamily="18" charset="0"/>
                <a:cs typeface="Times New Roman" panose="02020603050405020304" pitchFamily="18" charset="0"/>
              </a:rPr>
              <a:t>100.000 TL karşılığı</a:t>
            </a:r>
            <a:r>
              <a:rPr lang="tr-TR" sz="1800" u="sng"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yabancı parayı geçmesi.</a:t>
            </a:r>
          </a:p>
          <a:p>
            <a:pPr marL="0" indent="0">
              <a:buNone/>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1800" b="1" u="sng" dirty="0">
                <a:solidFill>
                  <a:srgbClr val="00B050"/>
                </a:solidFill>
                <a:latin typeface="Times New Roman" panose="02020603050405020304" pitchFamily="18" charset="0"/>
                <a:cs typeface="Times New Roman" panose="02020603050405020304" pitchFamily="18" charset="0"/>
              </a:rPr>
              <a:t>YUKARIDA YER ALAN ŞARTLARIN BİRLİKTE GERÇEKLEŞMESİ GEREKİR. </a:t>
            </a:r>
            <a:r>
              <a:rPr lang="tr-TR" sz="1800" b="1" u="sng" dirty="0">
                <a:highlight>
                  <a:srgbClr val="00FFFF"/>
                </a:highlight>
                <a:latin typeface="Times New Roman" panose="02020603050405020304" pitchFamily="18" charset="0"/>
                <a:cs typeface="Times New Roman" panose="02020603050405020304" pitchFamily="18" charset="0"/>
              </a:rPr>
              <a:t>Aksi takdirde, söz konusu kazançlar dağıtılmadığı sürece kurumlar vergisine tabi olmayacaktır. </a:t>
            </a:r>
          </a:p>
          <a:p>
            <a:pPr marL="0" indent="0">
              <a:buNone/>
            </a:pPr>
            <a:endParaRPr lang="tr-TR" sz="1800" dirty="0">
              <a:latin typeface="Times New Roman" panose="02020603050405020304" pitchFamily="18" charset="0"/>
              <a:cs typeface="Times New Roman" panose="02020603050405020304" pitchFamily="18" charset="0"/>
            </a:endParaRPr>
          </a:p>
        </p:txBody>
      </p:sp>
      <p:sp>
        <p:nvSpPr>
          <p:cNvPr id="3" name="Slayt Numarası Yer Tutucusu 4">
            <a:extLst>
              <a:ext uri="{FF2B5EF4-FFF2-40B4-BE49-F238E27FC236}">
                <a16:creationId xmlns:a16="http://schemas.microsoft.com/office/drawing/2014/main" id="{B4FB763C-5061-0CEB-20E4-1296E6C9DFDD}"/>
              </a:ext>
            </a:extLst>
          </p:cNvPr>
          <p:cNvSpPr>
            <a:spLocks noGrp="1"/>
          </p:cNvSpPr>
          <p:nvPr/>
        </p:nvSpPr>
        <p:spPr>
          <a:xfrm>
            <a:off x="7867083" y="5582870"/>
            <a:ext cx="2601436"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tr-TR" altLang="tr-TR" dirty="0"/>
          </a:p>
        </p:txBody>
      </p:sp>
      <p:sp>
        <p:nvSpPr>
          <p:cNvPr id="4" name="Rectangle 4">
            <a:extLst>
              <a:ext uri="{FF2B5EF4-FFF2-40B4-BE49-F238E27FC236}">
                <a16:creationId xmlns:a16="http://schemas.microsoft.com/office/drawing/2014/main" id="{0F9F5D95-323E-E765-274F-22D7A385BFB6}"/>
              </a:ext>
            </a:extLst>
          </p:cNvPr>
          <p:cNvSpPr txBox="1">
            <a:spLocks noGrp="1"/>
          </p:cNvSpPr>
          <p:nvPr/>
        </p:nvSpPr>
        <p:spPr bwMode="auto">
          <a:xfrm>
            <a:off x="1011493" y="259327"/>
            <a:ext cx="10023619" cy="470408"/>
          </a:xfrm>
          <a:prstGeom prst="rect">
            <a:avLst/>
          </a:prstGeom>
          <a:solidFill>
            <a:schemeClr val="bg1">
              <a:lumMod val="85000"/>
              <a:alpha val="24000"/>
            </a:schemeClr>
          </a:solidFill>
          <a:ln w="38100">
            <a:solidFill>
              <a:schemeClr val="tx1"/>
            </a:solidFill>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sz="2400" b="1" dirty="0">
                <a:latin typeface="Times New Roman" pitchFamily="18" charset="0"/>
              </a:rPr>
              <a:t>Vergilendirme İçin Belirlenen Şartlar</a:t>
            </a:r>
          </a:p>
        </p:txBody>
      </p:sp>
      <p:pic>
        <p:nvPicPr>
          <p:cNvPr id="5" name="table">
            <a:extLst>
              <a:ext uri="{FF2B5EF4-FFF2-40B4-BE49-F238E27FC236}">
                <a16:creationId xmlns:a16="http://schemas.microsoft.com/office/drawing/2014/main" id="{C1DEF802-D427-1C73-7F09-9E8BB93ADEF5}"/>
              </a:ext>
            </a:extLst>
          </p:cNvPr>
          <p:cNvPicPr>
            <a:picLocks noChangeAspect="1"/>
          </p:cNvPicPr>
          <p:nvPr/>
        </p:nvPicPr>
        <p:blipFill>
          <a:blip r:embed="rId2"/>
          <a:stretch>
            <a:fillRect/>
          </a:stretch>
        </p:blipFill>
        <p:spPr>
          <a:xfrm>
            <a:off x="3656185" y="3303592"/>
            <a:ext cx="5261951" cy="731520"/>
          </a:xfrm>
          <a:prstGeom prst="rect">
            <a:avLst/>
          </a:prstGeom>
          <a:solidFill>
            <a:schemeClr val="bg2"/>
          </a:solidFill>
        </p:spPr>
      </p:pic>
      <p:pic>
        <p:nvPicPr>
          <p:cNvPr id="6" name="table">
            <a:extLst>
              <a:ext uri="{FF2B5EF4-FFF2-40B4-BE49-F238E27FC236}">
                <a16:creationId xmlns:a16="http://schemas.microsoft.com/office/drawing/2014/main" id="{9A988AEE-9DEB-026B-3821-FD6598D9B8F0}"/>
              </a:ext>
            </a:extLst>
          </p:cNvPr>
          <p:cNvPicPr>
            <a:picLocks noChangeAspect="1"/>
          </p:cNvPicPr>
          <p:nvPr/>
        </p:nvPicPr>
        <p:blipFill>
          <a:blip r:embed="rId3"/>
          <a:stretch>
            <a:fillRect/>
          </a:stretch>
        </p:blipFill>
        <p:spPr>
          <a:xfrm>
            <a:off x="3656186" y="1906229"/>
            <a:ext cx="5261950" cy="731520"/>
          </a:xfrm>
          <a:prstGeom prst="rect">
            <a:avLst/>
          </a:prstGeom>
          <a:solidFill>
            <a:schemeClr val="bg2"/>
          </a:solidFill>
        </p:spPr>
      </p:pic>
      <p:sp>
        <p:nvSpPr>
          <p:cNvPr id="7" name="Slayt Numarası Yer Tutucusu 6">
            <a:extLst>
              <a:ext uri="{FF2B5EF4-FFF2-40B4-BE49-F238E27FC236}">
                <a16:creationId xmlns:a16="http://schemas.microsoft.com/office/drawing/2014/main" id="{90326FB2-CDC2-B4E3-989B-F3CB3DA6964D}"/>
              </a:ext>
            </a:extLst>
          </p:cNvPr>
          <p:cNvSpPr>
            <a:spLocks noGrp="1"/>
          </p:cNvSpPr>
          <p:nvPr>
            <p:ph type="sldNum" sz="quarter" idx="12"/>
          </p:nvPr>
        </p:nvSpPr>
        <p:spPr/>
        <p:txBody>
          <a:bodyPr/>
          <a:lstStyle/>
          <a:p>
            <a:fld id="{2CEB5BB1-9E20-481F-B7EE-B089C484B85F}" type="slidenum">
              <a:rPr lang="tr-TR" smtClean="0"/>
              <a:t>20</a:t>
            </a:fld>
            <a:endParaRPr lang="tr-TR" dirty="0"/>
          </a:p>
        </p:txBody>
      </p:sp>
    </p:spTree>
    <p:extLst>
      <p:ext uri="{BB962C8B-B14F-4D97-AF65-F5344CB8AC3E}">
        <p14:creationId xmlns:p14="http://schemas.microsoft.com/office/powerpoint/2010/main" val="316498073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2E21F2-B6C0-E9C5-541E-BFF24F5AB428}"/>
              </a:ext>
            </a:extLst>
          </p:cNvPr>
          <p:cNvSpPr>
            <a:spLocks noGrp="1"/>
          </p:cNvSpPr>
          <p:nvPr>
            <p:ph type="title"/>
          </p:nvPr>
        </p:nvSpPr>
        <p:spPr>
          <a:xfrm>
            <a:off x="407505" y="166717"/>
            <a:ext cx="11439938" cy="627933"/>
          </a:xfrm>
          <a:solidFill>
            <a:schemeClr val="accent2">
              <a:lumMod val="20000"/>
              <a:lumOff val="80000"/>
            </a:schemeClr>
          </a:solidFill>
        </p:spPr>
        <p:txBody>
          <a:bodyPr>
            <a:normAutofit/>
          </a:bodyPr>
          <a:lstStyle/>
          <a:p>
            <a:pPr algn="ctr"/>
            <a:r>
              <a:rPr lang="tr-TR" sz="2800" b="1" dirty="0">
                <a:latin typeface="Times New Roman" panose="02020603050405020304" pitchFamily="18" charset="0"/>
                <a:cs typeface="Times New Roman" panose="02020603050405020304" pitchFamily="18" charset="0"/>
              </a:rPr>
              <a:t>Kurumlar Vergisi Oranının İndirimli Uygulanmasının Şartları </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9FA0E4DD-1F5A-02BE-0295-2F8D03B05F69}"/>
              </a:ext>
            </a:extLst>
          </p:cNvPr>
          <p:cNvSpPr>
            <a:spLocks noGrp="1"/>
          </p:cNvSpPr>
          <p:nvPr>
            <p:ph idx="1"/>
          </p:nvPr>
        </p:nvSpPr>
        <p:spPr>
          <a:xfrm>
            <a:off x="407505" y="966159"/>
            <a:ext cx="11439937" cy="5526716"/>
          </a:xfrm>
          <a:solidFill>
            <a:schemeClr val="accent1">
              <a:lumMod val="20000"/>
              <a:lumOff val="80000"/>
            </a:schemeClr>
          </a:solidFill>
        </p:spPr>
        <p:txBody>
          <a:bodyPr>
            <a:noAutofit/>
          </a:bodyPr>
          <a:lstStyle/>
          <a:p>
            <a:pPr algn="just"/>
            <a:r>
              <a:rPr lang="tr-TR" sz="2400" dirty="0">
                <a:latin typeface="Times New Roman" panose="02020603050405020304" pitchFamily="18" charset="0"/>
                <a:cs typeface="Times New Roman" panose="02020603050405020304" pitchFamily="18" charset="0"/>
              </a:rPr>
              <a:t>İhracat yapan kurumlar açısından, ihracattan elde ettikleri kazançla sınırlı olmak üzere, kurumlar vergisi oranının 5 puan indirimli uygulanabilmesi için </a:t>
            </a:r>
            <a:r>
              <a:rPr lang="tr-TR" sz="2400" b="1" u="sng" dirty="0">
                <a:highlight>
                  <a:srgbClr val="00FFFF"/>
                </a:highlight>
                <a:latin typeface="Times New Roman" panose="02020603050405020304" pitchFamily="18" charset="0"/>
                <a:cs typeface="Times New Roman" panose="02020603050405020304" pitchFamily="18" charset="0"/>
              </a:rPr>
              <a:t>İHRACAT FAALİYETİYLE İŞTİGAL EDİLMESİ YETERLİ OLACAKTIR. </a:t>
            </a:r>
          </a:p>
          <a:p>
            <a:pPr algn="just"/>
            <a:r>
              <a:rPr lang="tr-TR" sz="2400" dirty="0">
                <a:latin typeface="Times New Roman" panose="02020603050405020304" pitchFamily="18" charset="0"/>
                <a:cs typeface="Times New Roman" panose="02020603050405020304" pitchFamily="18" charset="0"/>
              </a:rPr>
              <a:t>Üretim faaliyetiyle iştigal eden kurumların, </a:t>
            </a:r>
            <a:r>
              <a:rPr lang="tr-TR" sz="2400" b="1" u="sng" dirty="0">
                <a:highlight>
                  <a:srgbClr val="FFFF00"/>
                </a:highlight>
                <a:latin typeface="Times New Roman" panose="02020603050405020304" pitchFamily="18" charset="0"/>
                <a:cs typeface="Times New Roman" panose="02020603050405020304" pitchFamily="18" charset="0"/>
              </a:rPr>
              <a:t>üretim faaliyetinden</a:t>
            </a:r>
            <a:r>
              <a:rPr lang="tr-TR" sz="2400" b="1" dirty="0">
                <a:highlight>
                  <a:srgbClr val="FFFF00"/>
                </a:highlight>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elde ettikleri kazançlarıyla sınırlı olmak üzere, kurumlar vergisi oranının 1 puan indirimli olarak uygulanabilmesi için ise bu kurumların; </a:t>
            </a:r>
          </a:p>
          <a:p>
            <a:pPr marL="0" indent="0" algn="just">
              <a:buNone/>
            </a:pPr>
            <a:r>
              <a:rPr lang="tr-TR" sz="2400" dirty="0">
                <a:latin typeface="Times New Roman" panose="02020603050405020304" pitchFamily="18" charset="0"/>
                <a:cs typeface="Times New Roman" panose="02020603050405020304" pitchFamily="18" charset="0"/>
              </a:rPr>
              <a:t>-</a:t>
            </a:r>
            <a:r>
              <a:rPr lang="it-IT" sz="2400" b="1" u="sng" dirty="0">
                <a:highlight>
                  <a:srgbClr val="FFFF00"/>
                </a:highlight>
                <a:latin typeface="Times New Roman" panose="02020603050405020304" pitchFamily="18" charset="0"/>
                <a:cs typeface="Times New Roman" panose="02020603050405020304" pitchFamily="18" charset="0"/>
              </a:rPr>
              <a:t>SANAY</a:t>
            </a:r>
            <a:r>
              <a:rPr lang="tr-TR" sz="2400" b="1" u="sng" dirty="0">
                <a:highlight>
                  <a:srgbClr val="FFFF00"/>
                </a:highlight>
                <a:latin typeface="Times New Roman" panose="02020603050405020304" pitchFamily="18" charset="0"/>
                <a:cs typeface="Times New Roman" panose="02020603050405020304" pitchFamily="18" charset="0"/>
              </a:rPr>
              <a:t>İ</a:t>
            </a:r>
            <a:r>
              <a:rPr lang="it-IT" sz="2400" b="1" u="sng" dirty="0">
                <a:highlight>
                  <a:srgbClr val="FFFF00"/>
                </a:highlight>
                <a:latin typeface="Times New Roman" panose="02020603050405020304" pitchFamily="18" charset="0"/>
                <a:cs typeface="Times New Roman" panose="02020603050405020304" pitchFamily="18" charset="0"/>
              </a:rPr>
              <a:t> S</a:t>
            </a:r>
            <a:r>
              <a:rPr lang="tr-TR" sz="2400" b="1" u="sng" dirty="0">
                <a:highlight>
                  <a:srgbClr val="FFFF00"/>
                </a:highlight>
                <a:latin typeface="Times New Roman" panose="02020603050405020304" pitchFamily="18" charset="0"/>
                <a:cs typeface="Times New Roman" panose="02020603050405020304" pitchFamily="18" charset="0"/>
              </a:rPr>
              <a:t>İ</a:t>
            </a:r>
            <a:r>
              <a:rPr lang="it-IT" sz="2400" b="1" u="sng" dirty="0">
                <a:highlight>
                  <a:srgbClr val="FFFF00"/>
                </a:highlight>
                <a:latin typeface="Times New Roman" panose="02020603050405020304" pitchFamily="18" charset="0"/>
                <a:cs typeface="Times New Roman" panose="02020603050405020304" pitchFamily="18" charset="0"/>
              </a:rPr>
              <a:t>C</a:t>
            </a:r>
            <a:r>
              <a:rPr lang="tr-TR" sz="2400" b="1" u="sng" dirty="0">
                <a:highlight>
                  <a:srgbClr val="FFFF00"/>
                </a:highlight>
                <a:latin typeface="Times New Roman" panose="02020603050405020304" pitchFamily="18" charset="0"/>
                <a:cs typeface="Times New Roman" panose="02020603050405020304" pitchFamily="18" charset="0"/>
              </a:rPr>
              <a:t>İ</a:t>
            </a:r>
            <a:r>
              <a:rPr lang="it-IT" sz="2400" b="1" u="sng" dirty="0">
                <a:highlight>
                  <a:srgbClr val="FFFF00"/>
                </a:highlight>
                <a:latin typeface="Times New Roman" panose="02020603050405020304" pitchFamily="18" charset="0"/>
                <a:cs typeface="Times New Roman" panose="02020603050405020304" pitchFamily="18" charset="0"/>
              </a:rPr>
              <a:t>L BELGES</a:t>
            </a:r>
            <a:r>
              <a:rPr lang="tr-TR" sz="2400" b="1" u="sng" dirty="0">
                <a:highlight>
                  <a:srgbClr val="FFFF00"/>
                </a:highlight>
                <a:latin typeface="Times New Roman" panose="02020603050405020304" pitchFamily="18" charset="0"/>
                <a:cs typeface="Times New Roman" panose="02020603050405020304" pitchFamily="18" charset="0"/>
              </a:rPr>
              <a:t>İ</a:t>
            </a:r>
            <a:r>
              <a:rPr lang="it-IT" sz="2400" b="1" u="sng" dirty="0">
                <a:highlight>
                  <a:srgbClr val="FFFF00"/>
                </a:highlight>
                <a:latin typeface="Times New Roman" panose="02020603050405020304" pitchFamily="18" charset="0"/>
                <a:cs typeface="Times New Roman" panose="02020603050405020304" pitchFamily="18" charset="0"/>
              </a:rPr>
              <a:t>NE sahip olma </a:t>
            </a:r>
            <a:endParaRPr lang="tr-TR" sz="2400" b="1" u="sng" dirty="0">
              <a:highlight>
                <a:srgbClr val="FFFF00"/>
              </a:highlight>
              <a:latin typeface="Times New Roman" panose="02020603050405020304" pitchFamily="18" charset="0"/>
              <a:cs typeface="Times New Roman" panose="02020603050405020304" pitchFamily="18" charset="0"/>
            </a:endParaRPr>
          </a:p>
          <a:p>
            <a:pPr marL="0" indent="0" algn="just">
              <a:buNone/>
            </a:pPr>
            <a:r>
              <a:rPr lang="tr-TR" sz="2400" b="1" u="sng" dirty="0">
                <a:highlight>
                  <a:srgbClr val="FFFF00"/>
                </a:highlight>
                <a:latin typeface="Times New Roman" panose="02020603050405020304" pitchFamily="18" charset="0"/>
                <a:cs typeface="Times New Roman" panose="02020603050405020304" pitchFamily="18" charset="0"/>
              </a:rPr>
              <a:t>-FİİLEN ÜRETİM FAALİYETİYLE İŞTİGAL ETME </a:t>
            </a:r>
          </a:p>
          <a:p>
            <a:pPr marL="0" indent="0" algn="just">
              <a:buNone/>
            </a:pPr>
            <a:r>
              <a:rPr lang="tr-TR" sz="2400" dirty="0">
                <a:latin typeface="Times New Roman" panose="02020603050405020304" pitchFamily="18" charset="0"/>
                <a:cs typeface="Times New Roman" panose="02020603050405020304" pitchFamily="18" charset="0"/>
              </a:rPr>
              <a:t>	şartlarını birlikte sağlamaları gerekmektedir. </a:t>
            </a:r>
          </a:p>
          <a:p>
            <a:pPr algn="just"/>
            <a:r>
              <a:rPr lang="tr-TR" sz="2400" dirty="0">
                <a:latin typeface="Times New Roman" panose="02020603050405020304" pitchFamily="18" charset="0"/>
                <a:cs typeface="Times New Roman" panose="02020603050405020304" pitchFamily="18" charset="0"/>
              </a:rPr>
              <a:t>Buna göre, sanayi sicil belgesini haiz olmakla birlikte fiilen üretim faaliyetiyle iştigal </a:t>
            </a:r>
            <a:r>
              <a:rPr lang="tr-TR" sz="2400" b="1" dirty="0">
                <a:latin typeface="Times New Roman" panose="02020603050405020304" pitchFamily="18" charset="0"/>
                <a:cs typeface="Times New Roman" panose="02020603050405020304" pitchFamily="18" charset="0"/>
              </a:rPr>
              <a:t>ETMEYEN</a:t>
            </a:r>
            <a:r>
              <a:rPr lang="tr-TR" sz="2400" dirty="0">
                <a:latin typeface="Times New Roman" panose="02020603050405020304" pitchFamily="18" charset="0"/>
                <a:cs typeface="Times New Roman" panose="02020603050405020304" pitchFamily="18" charset="0"/>
              </a:rPr>
              <a:t> veya fiilen üretim faaliyetiyle iştigal etmesine rağmen sanayi sicil belgesini haiz </a:t>
            </a:r>
            <a:r>
              <a:rPr lang="tr-TR" sz="2400" b="1" dirty="0">
                <a:latin typeface="Times New Roman" panose="02020603050405020304" pitchFamily="18" charset="0"/>
                <a:cs typeface="Times New Roman" panose="02020603050405020304" pitchFamily="18" charset="0"/>
              </a:rPr>
              <a:t>OLMAYAN</a:t>
            </a:r>
            <a:r>
              <a:rPr lang="tr-TR" sz="2400" dirty="0">
                <a:latin typeface="Times New Roman" panose="02020603050405020304" pitchFamily="18" charset="0"/>
                <a:cs typeface="Times New Roman" panose="02020603050405020304" pitchFamily="18" charset="0"/>
              </a:rPr>
              <a:t> kurumlar bu Kanunun 32 </a:t>
            </a:r>
            <a:r>
              <a:rPr lang="tr-TR" sz="2400" dirty="0" err="1">
                <a:latin typeface="Times New Roman" panose="02020603050405020304" pitchFamily="18" charset="0"/>
                <a:cs typeface="Times New Roman" panose="02020603050405020304" pitchFamily="18" charset="0"/>
              </a:rPr>
              <a:t>nci</a:t>
            </a:r>
            <a:r>
              <a:rPr lang="tr-TR" sz="2400" dirty="0">
                <a:latin typeface="Times New Roman" panose="02020603050405020304" pitchFamily="18" charset="0"/>
                <a:cs typeface="Times New Roman" panose="02020603050405020304" pitchFamily="18" charset="0"/>
              </a:rPr>
              <a:t> maddesinin sekizinci fıkrası hükmünden </a:t>
            </a:r>
            <a:r>
              <a:rPr lang="tr-TR" sz="2400" b="1" u="sng" dirty="0">
                <a:latin typeface="Times New Roman" panose="02020603050405020304" pitchFamily="18" charset="0"/>
                <a:cs typeface="Times New Roman" panose="02020603050405020304" pitchFamily="18" charset="0"/>
              </a:rPr>
              <a:t>yararlanamayacaklardır. </a:t>
            </a:r>
          </a:p>
        </p:txBody>
      </p:sp>
      <p:sp>
        <p:nvSpPr>
          <p:cNvPr id="4" name="Slayt Numarası Yer Tutucusu 3">
            <a:extLst>
              <a:ext uri="{FF2B5EF4-FFF2-40B4-BE49-F238E27FC236}">
                <a16:creationId xmlns:a16="http://schemas.microsoft.com/office/drawing/2014/main" id="{3DBC41F0-FC61-4D4C-0605-FA716394A3B5}"/>
              </a:ext>
            </a:extLst>
          </p:cNvPr>
          <p:cNvSpPr>
            <a:spLocks noGrp="1"/>
          </p:cNvSpPr>
          <p:nvPr>
            <p:ph type="sldNum" sz="quarter" idx="12"/>
          </p:nvPr>
        </p:nvSpPr>
        <p:spPr/>
        <p:txBody>
          <a:bodyPr/>
          <a:lstStyle/>
          <a:p>
            <a:fld id="{2CEB5BB1-9E20-481F-B7EE-B089C484B85F}" type="slidenum">
              <a:rPr lang="tr-TR" smtClean="0"/>
              <a:t>200</a:t>
            </a:fld>
            <a:endParaRPr lang="tr-TR" dirty="0"/>
          </a:p>
        </p:txBody>
      </p:sp>
      <p:sp>
        <p:nvSpPr>
          <p:cNvPr id="5" name="Yarım Çerçeve 4">
            <a:extLst>
              <a:ext uri="{FF2B5EF4-FFF2-40B4-BE49-F238E27FC236}">
                <a16:creationId xmlns:a16="http://schemas.microsoft.com/office/drawing/2014/main" id="{8FFCE713-59E7-15AF-F1D9-74171C6E6B6D}"/>
              </a:ext>
            </a:extLst>
          </p:cNvPr>
          <p:cNvSpPr/>
          <p:nvPr/>
        </p:nvSpPr>
        <p:spPr>
          <a:xfrm rot="7322880">
            <a:off x="7090912" y="3588589"/>
            <a:ext cx="1380226" cy="560717"/>
          </a:xfrm>
          <a:prstGeom prst="half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49234018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BF3EBD-49D7-3065-64E4-B70AE6F41105}"/>
              </a:ext>
            </a:extLst>
          </p:cNvPr>
          <p:cNvSpPr>
            <a:spLocks noGrp="1"/>
          </p:cNvSpPr>
          <p:nvPr>
            <p:ph type="title"/>
          </p:nvPr>
        </p:nvSpPr>
        <p:spPr>
          <a:xfrm>
            <a:off x="319177" y="386236"/>
            <a:ext cx="11499012" cy="816079"/>
          </a:xfrm>
          <a:solidFill>
            <a:schemeClr val="accent2">
              <a:lumMod val="20000"/>
              <a:lumOff val="80000"/>
            </a:schemeClr>
          </a:solidFill>
        </p:spPr>
        <p:txBody>
          <a:bodyPr>
            <a:normAutofit/>
          </a:bodyPr>
          <a:lstStyle/>
          <a:p>
            <a:pPr algn="ctr"/>
            <a:r>
              <a:rPr lang="tr-TR" sz="2400" b="1" dirty="0">
                <a:latin typeface="Times New Roman" panose="02020603050405020304" pitchFamily="18" charset="0"/>
                <a:cs typeface="Times New Roman" panose="02020603050405020304" pitchFamily="18" charset="0"/>
              </a:rPr>
              <a:t>İhracat Faaliyetlerinden Elde Edilen Kazançlarda Kurumlar Vergisi oranının 5 Puan İndirimli Uygulanması </a:t>
            </a:r>
            <a:endParaRPr lang="tr-TR" sz="24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F99E1F78-4132-E908-FE32-0386BA4C1992}"/>
              </a:ext>
            </a:extLst>
          </p:cNvPr>
          <p:cNvSpPr>
            <a:spLocks noGrp="1"/>
          </p:cNvSpPr>
          <p:nvPr>
            <p:ph idx="1"/>
          </p:nvPr>
        </p:nvSpPr>
        <p:spPr>
          <a:xfrm>
            <a:off x="319177" y="1404144"/>
            <a:ext cx="11499012" cy="4952206"/>
          </a:xfrm>
          <a:solidFill>
            <a:schemeClr val="accent2">
              <a:lumMod val="20000"/>
              <a:lumOff val="80000"/>
            </a:schemeClr>
          </a:solidFill>
        </p:spPr>
        <p:txBody>
          <a:bodyPr>
            <a:normAutofit lnSpcReduction="10000"/>
          </a:bodyPr>
          <a:lstStyle/>
          <a:p>
            <a:pPr algn="just">
              <a:buFont typeface="Wingdings" panose="05000000000000000000" pitchFamily="2" charset="2"/>
              <a:buChar char="q"/>
            </a:pPr>
            <a:r>
              <a:rPr lang="tr-TR" b="1" u="sng" dirty="0">
                <a:highlight>
                  <a:srgbClr val="00FFFF"/>
                </a:highlight>
                <a:latin typeface="Times New Roman" panose="02020603050405020304" pitchFamily="18" charset="0"/>
                <a:cs typeface="Times New Roman" panose="02020603050405020304" pitchFamily="18" charset="0"/>
              </a:rPr>
              <a:t>HİZMET İHRACI, </a:t>
            </a:r>
            <a:r>
              <a:rPr lang="tr-TR" dirty="0">
                <a:latin typeface="Times New Roman" panose="02020603050405020304" pitchFamily="18" charset="0"/>
                <a:cs typeface="Times New Roman" panose="02020603050405020304" pitchFamily="18" charset="0"/>
              </a:rPr>
              <a:t>yurt dışındaki bir müşteri için yapılan ve yurt dışında faydalanılan hizmetleri kapsamaktadır. Ayrıca, karşılıklı olmak şartıyla uluslararası </a:t>
            </a:r>
            <a:r>
              <a:rPr lang="tr-TR" b="1" u="sng" dirty="0">
                <a:highlight>
                  <a:srgbClr val="00FFFF"/>
                </a:highlight>
                <a:latin typeface="Times New Roman" panose="02020603050405020304" pitchFamily="18" charset="0"/>
                <a:cs typeface="Times New Roman" panose="02020603050405020304" pitchFamily="18" charset="0"/>
              </a:rPr>
              <a:t>ROAMİNG ANLAŞMALARI </a:t>
            </a:r>
            <a:r>
              <a:rPr lang="tr-TR" dirty="0">
                <a:latin typeface="Times New Roman" panose="02020603050405020304" pitchFamily="18" charset="0"/>
                <a:cs typeface="Times New Roman" panose="02020603050405020304" pitchFamily="18" charset="0"/>
              </a:rPr>
              <a:t>çerçevesinde yurt dışındaki müşteriler için Türkiye’de verilen roaming hizmetlerinden elde edilen kazançlar da oranın </a:t>
            </a:r>
            <a:r>
              <a:rPr lang="tr-TR" b="1" u="sng" dirty="0">
                <a:highlight>
                  <a:srgbClr val="00FFFF"/>
                </a:highlight>
                <a:latin typeface="Times New Roman" panose="02020603050405020304" pitchFamily="18" charset="0"/>
                <a:cs typeface="Times New Roman" panose="02020603050405020304" pitchFamily="18" charset="0"/>
              </a:rPr>
              <a:t>5 puan indirimli </a:t>
            </a:r>
            <a:r>
              <a:rPr lang="tr-TR" dirty="0">
                <a:latin typeface="Times New Roman" panose="02020603050405020304" pitchFamily="18" charset="0"/>
                <a:cs typeface="Times New Roman" panose="02020603050405020304" pitchFamily="18" charset="0"/>
              </a:rPr>
              <a:t>uygulanacağı kazançlar arasında kabul edilecektir. </a:t>
            </a:r>
          </a:p>
          <a:p>
            <a:pPr algn="just">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Mükelleflerin; </a:t>
            </a:r>
            <a:r>
              <a:rPr lang="tr-TR" b="1" dirty="0">
                <a:highlight>
                  <a:srgbClr val="00FFFF"/>
                </a:highlight>
                <a:latin typeface="Times New Roman" panose="02020603050405020304" pitchFamily="18" charset="0"/>
                <a:cs typeface="Times New Roman" panose="02020603050405020304" pitchFamily="18" charset="0"/>
              </a:rPr>
              <a:t>ihracat faaliyetlerinin yanı sıra DİĞER FAALİYETLERİNDEN elde ettiği kazançlarının da bulunması halinde, </a:t>
            </a:r>
            <a:r>
              <a:rPr lang="tr-TR" dirty="0">
                <a:latin typeface="Times New Roman" panose="02020603050405020304" pitchFamily="18" charset="0"/>
                <a:cs typeface="Times New Roman" panose="02020603050405020304" pitchFamily="18" charset="0"/>
              </a:rPr>
              <a:t>ihracattan kaynaklanan ve </a:t>
            </a:r>
          </a:p>
          <a:p>
            <a:pPr algn="just">
              <a:buFont typeface="Wingdings" panose="05000000000000000000" pitchFamily="2" charset="2"/>
              <a:buChar char="q"/>
            </a:pPr>
            <a:r>
              <a:rPr lang="tr-TR" b="1" u="sng" dirty="0">
                <a:highlight>
                  <a:srgbClr val="FFFF00"/>
                </a:highlight>
                <a:latin typeface="Times New Roman" panose="02020603050405020304" pitchFamily="18" charset="0"/>
                <a:cs typeface="Times New Roman" panose="02020603050405020304" pitchFamily="18" charset="0"/>
              </a:rPr>
              <a:t>5 PUAN İNDİRİM UYGULANACAK MATRAH, </a:t>
            </a:r>
            <a:r>
              <a:rPr lang="tr-TR" b="1" u="sng" dirty="0">
                <a:highlight>
                  <a:srgbClr val="00FFFF"/>
                </a:highlight>
                <a:latin typeface="Times New Roman" panose="02020603050405020304" pitchFamily="18" charset="0"/>
                <a:cs typeface="Times New Roman" panose="02020603050405020304" pitchFamily="18" charset="0"/>
              </a:rPr>
              <a:t>İHRACATTAN ELDE EDİLEN KAZANCIN TİCARİ BİLANÇO KARINA ORANLANMASI SURETİYLE TESPİT EDİLECEKTİR. </a:t>
            </a:r>
          </a:p>
        </p:txBody>
      </p:sp>
      <p:sp>
        <p:nvSpPr>
          <p:cNvPr id="4" name="Slayt Numarası Yer Tutucusu 3">
            <a:extLst>
              <a:ext uri="{FF2B5EF4-FFF2-40B4-BE49-F238E27FC236}">
                <a16:creationId xmlns:a16="http://schemas.microsoft.com/office/drawing/2014/main" id="{CD74B2A5-1A7B-10D5-E71B-35526D42329A}"/>
              </a:ext>
            </a:extLst>
          </p:cNvPr>
          <p:cNvSpPr>
            <a:spLocks noGrp="1"/>
          </p:cNvSpPr>
          <p:nvPr>
            <p:ph type="sldNum" sz="quarter" idx="12"/>
          </p:nvPr>
        </p:nvSpPr>
        <p:spPr/>
        <p:txBody>
          <a:bodyPr/>
          <a:lstStyle/>
          <a:p>
            <a:fld id="{2CEB5BB1-9E20-481F-B7EE-B089C484B85F}" type="slidenum">
              <a:rPr lang="tr-TR" smtClean="0"/>
              <a:t>201</a:t>
            </a:fld>
            <a:endParaRPr lang="tr-TR" dirty="0"/>
          </a:p>
        </p:txBody>
      </p:sp>
    </p:spTree>
    <p:extLst>
      <p:ext uri="{BB962C8B-B14F-4D97-AF65-F5344CB8AC3E}">
        <p14:creationId xmlns:p14="http://schemas.microsoft.com/office/powerpoint/2010/main" val="355344321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7415E4-3633-EED2-1066-7A2DD4C1938F}"/>
              </a:ext>
            </a:extLst>
          </p:cNvPr>
          <p:cNvSpPr>
            <a:spLocks noGrp="1"/>
          </p:cNvSpPr>
          <p:nvPr>
            <p:ph idx="1"/>
          </p:nvPr>
        </p:nvSpPr>
        <p:spPr>
          <a:xfrm>
            <a:off x="540025" y="276045"/>
            <a:ext cx="11217965" cy="6107502"/>
          </a:xfrm>
          <a:solidFill>
            <a:schemeClr val="accent2">
              <a:lumMod val="20000"/>
              <a:lumOff val="80000"/>
            </a:schemeClr>
          </a:solidFill>
        </p:spPr>
        <p:txBody>
          <a:bodyPr>
            <a:normAutofit/>
          </a:bodyPr>
          <a:lstStyle/>
          <a:p>
            <a:pPr algn="just"/>
            <a:endParaRPr lang="tr-TR" sz="3200" dirty="0">
              <a:latin typeface="Times New Roman" panose="02020603050405020304" pitchFamily="18" charset="0"/>
              <a:cs typeface="Times New Roman" panose="02020603050405020304" pitchFamily="18" charset="0"/>
            </a:endParaRPr>
          </a:p>
          <a:p>
            <a:pPr algn="just"/>
            <a:r>
              <a:rPr lang="tr-TR" sz="3200" b="1" dirty="0">
                <a:highlight>
                  <a:srgbClr val="00FFFF"/>
                </a:highlight>
                <a:latin typeface="Times New Roman" panose="02020603050405020304" pitchFamily="18" charset="0"/>
                <a:cs typeface="Times New Roman" panose="02020603050405020304" pitchFamily="18" charset="0"/>
              </a:rPr>
              <a:t>Yurt dışından SATIN ALINAN MALLARIN </a:t>
            </a:r>
            <a:r>
              <a:rPr lang="tr-TR" sz="3200" b="1" u="sng" dirty="0">
                <a:latin typeface="Times New Roman" panose="02020603050405020304" pitchFamily="18" charset="0"/>
                <a:cs typeface="Times New Roman" panose="02020603050405020304" pitchFamily="18" charset="0"/>
              </a:rPr>
              <a:t>Türkiye’ye </a:t>
            </a:r>
            <a:r>
              <a:rPr lang="tr-TR" sz="3200" b="1" u="sng" dirty="0">
                <a:highlight>
                  <a:srgbClr val="FFFF00"/>
                </a:highlight>
                <a:latin typeface="Times New Roman" panose="02020603050405020304" pitchFamily="18" charset="0"/>
                <a:cs typeface="Times New Roman" panose="02020603050405020304" pitchFamily="18" charset="0"/>
              </a:rPr>
              <a:t>GİRMEKSİZİN</a:t>
            </a:r>
            <a:r>
              <a:rPr lang="tr-TR" sz="3200" b="1" u="sng" dirty="0">
                <a:latin typeface="Times New Roman" panose="02020603050405020304" pitchFamily="18" charset="0"/>
                <a:cs typeface="Times New Roman" panose="02020603050405020304" pitchFamily="18" charset="0"/>
              </a:rPr>
              <a:t> başka bir ülkedeki müşteriye satılmak suretiyle ihraç edilmesi halinde de bu faaliyetten elde edilen kazanç için 5 puan indirimden yararlanılabilecektir. </a:t>
            </a:r>
          </a:p>
          <a:p>
            <a:pPr marL="0" indent="0" algn="just">
              <a:buNone/>
            </a:pPr>
            <a:endParaRPr lang="tr-TR" sz="32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tr-TR" sz="3200" b="1" u="sng" dirty="0">
                <a:highlight>
                  <a:srgbClr val="00FFFF"/>
                </a:highlight>
                <a:latin typeface="Times New Roman" panose="02020603050405020304" pitchFamily="18" charset="0"/>
                <a:cs typeface="Times New Roman" panose="02020603050405020304" pitchFamily="18" charset="0"/>
              </a:rPr>
              <a:t>SERBEST BÖLGELERE</a:t>
            </a:r>
          </a:p>
          <a:p>
            <a:pPr marL="514350" indent="-514350" algn="just">
              <a:buFont typeface="+mj-lt"/>
              <a:buAutoNum type="arabicPeriod"/>
            </a:pPr>
            <a:r>
              <a:rPr lang="tr-TR" sz="3200" b="1" u="sng" dirty="0">
                <a:highlight>
                  <a:srgbClr val="00FFFF"/>
                </a:highlight>
                <a:latin typeface="Times New Roman" panose="02020603050405020304" pitchFamily="18" charset="0"/>
                <a:cs typeface="Times New Roman" panose="02020603050405020304" pitchFamily="18" charset="0"/>
              </a:rPr>
              <a:t>GÜMRÜKSÜZ SATIŞ MAĞAZALARINA </a:t>
            </a:r>
          </a:p>
          <a:p>
            <a:pPr algn="just"/>
            <a:r>
              <a:rPr lang="tr-TR" sz="3200" b="1" u="sng" dirty="0">
                <a:highlight>
                  <a:srgbClr val="00FFFF"/>
                </a:highlight>
                <a:latin typeface="Times New Roman" panose="02020603050405020304" pitchFamily="18" charset="0"/>
                <a:cs typeface="Times New Roman" panose="02020603050405020304" pitchFamily="18" charset="0"/>
              </a:rPr>
              <a:t>Yapılan satışlar da </a:t>
            </a:r>
            <a:r>
              <a:rPr lang="tr-TR" sz="3200" b="1" u="sng" dirty="0">
                <a:highlight>
                  <a:srgbClr val="FFFF00"/>
                </a:highlight>
                <a:latin typeface="Times New Roman" panose="02020603050405020304" pitchFamily="18" charset="0"/>
                <a:cs typeface="Times New Roman" panose="02020603050405020304" pitchFamily="18" charset="0"/>
              </a:rPr>
              <a:t>İHRACAT</a:t>
            </a:r>
            <a:r>
              <a:rPr lang="tr-TR" sz="3200" b="1" u="sng" dirty="0">
                <a:highlight>
                  <a:srgbClr val="00FFFF"/>
                </a:highlight>
                <a:latin typeface="Times New Roman" panose="02020603050405020304" pitchFamily="18" charset="0"/>
                <a:cs typeface="Times New Roman" panose="02020603050405020304" pitchFamily="18" charset="0"/>
              </a:rPr>
              <a:t> olarak kabul edilecek ve bu faaliyetten elde edilen kazançlara </a:t>
            </a:r>
            <a:r>
              <a:rPr lang="tr-TR" sz="3200" b="1" u="sng" dirty="0">
                <a:highlight>
                  <a:srgbClr val="FFFF00"/>
                </a:highlight>
                <a:latin typeface="Times New Roman" panose="02020603050405020304" pitchFamily="18" charset="0"/>
                <a:cs typeface="Times New Roman" panose="02020603050405020304" pitchFamily="18" charset="0"/>
              </a:rPr>
              <a:t>5 puan indirim uygulanabilecektir. </a:t>
            </a:r>
          </a:p>
          <a:p>
            <a:pPr algn="just"/>
            <a:endParaRPr lang="tr-TR" sz="3200" dirty="0">
              <a:latin typeface="Times New Roman" panose="02020603050405020304" pitchFamily="18" charset="0"/>
              <a:cs typeface="Times New Roman" panose="02020603050405020304" pitchFamily="18" charset="0"/>
            </a:endParaRPr>
          </a:p>
        </p:txBody>
      </p:sp>
      <p:sp>
        <p:nvSpPr>
          <p:cNvPr id="2" name="Slayt Numarası Yer Tutucusu 1">
            <a:extLst>
              <a:ext uri="{FF2B5EF4-FFF2-40B4-BE49-F238E27FC236}">
                <a16:creationId xmlns:a16="http://schemas.microsoft.com/office/drawing/2014/main" id="{EDCBEDDB-05F8-51B6-94A3-0D6205DF5D1B}"/>
              </a:ext>
            </a:extLst>
          </p:cNvPr>
          <p:cNvSpPr>
            <a:spLocks noGrp="1"/>
          </p:cNvSpPr>
          <p:nvPr>
            <p:ph type="sldNum" sz="quarter" idx="12"/>
          </p:nvPr>
        </p:nvSpPr>
        <p:spPr/>
        <p:txBody>
          <a:bodyPr/>
          <a:lstStyle/>
          <a:p>
            <a:fld id="{2CEB5BB1-9E20-481F-B7EE-B089C484B85F}" type="slidenum">
              <a:rPr lang="tr-TR" smtClean="0"/>
              <a:t>202</a:t>
            </a:fld>
            <a:endParaRPr lang="tr-TR" dirty="0"/>
          </a:p>
        </p:txBody>
      </p:sp>
    </p:spTree>
    <p:extLst>
      <p:ext uri="{BB962C8B-B14F-4D97-AF65-F5344CB8AC3E}">
        <p14:creationId xmlns:p14="http://schemas.microsoft.com/office/powerpoint/2010/main" val="87845796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4EA175-2326-F51A-BB69-001C0ECBFD49}"/>
              </a:ext>
            </a:extLst>
          </p:cNvPr>
          <p:cNvSpPr>
            <a:spLocks noGrp="1"/>
          </p:cNvSpPr>
          <p:nvPr>
            <p:ph idx="1"/>
          </p:nvPr>
        </p:nvSpPr>
        <p:spPr>
          <a:xfrm>
            <a:off x="589936" y="363793"/>
            <a:ext cx="11012128" cy="6269920"/>
          </a:xfrm>
          <a:solidFill>
            <a:schemeClr val="accent2">
              <a:lumMod val="20000"/>
              <a:lumOff val="80000"/>
            </a:schemeClr>
          </a:solidFill>
        </p:spPr>
        <p:txBody>
          <a:bodyPr>
            <a:noAutofit/>
          </a:bodyPr>
          <a:lstStyle/>
          <a:p>
            <a:pPr marL="457200" indent="-457200" algn="just">
              <a:buFont typeface="+mj-lt"/>
              <a:buAutoNum type="arabicParenR"/>
            </a:pPr>
            <a:r>
              <a:rPr lang="tr-TR" sz="2400" b="1" dirty="0">
                <a:latin typeface="Times New Roman" panose="02020603050405020304" pitchFamily="18" charset="0"/>
                <a:cs typeface="Times New Roman" panose="02020603050405020304" pitchFamily="18" charset="0"/>
              </a:rPr>
              <a:t>İndirimli Oran Uygulanacak Matrah: 	</a:t>
            </a:r>
            <a:r>
              <a:rPr lang="tr-TR" sz="2400" b="1" dirty="0">
                <a:highlight>
                  <a:srgbClr val="00FFFF"/>
                </a:highlight>
                <a:latin typeface="Times New Roman" panose="02020603050405020304" pitchFamily="18" charset="0"/>
                <a:cs typeface="Times New Roman" panose="02020603050405020304" pitchFamily="18" charset="0"/>
              </a:rPr>
              <a:t>Matrah </a:t>
            </a:r>
            <a:r>
              <a:rPr lang="tr-TR" sz="2400" b="1" dirty="0">
                <a:latin typeface="Times New Roman" panose="02020603050405020304" pitchFamily="18" charset="0"/>
                <a:cs typeface="Times New Roman" panose="02020603050405020304" pitchFamily="18" charset="0"/>
              </a:rPr>
              <a:t>	x 	</a:t>
            </a:r>
            <a:r>
              <a:rPr lang="tr-TR" sz="2400" b="1" dirty="0">
                <a:highlight>
                  <a:srgbClr val="00FFFF"/>
                </a:highlight>
                <a:latin typeface="Times New Roman" panose="02020603050405020304" pitchFamily="18" charset="0"/>
                <a:cs typeface="Times New Roman" panose="02020603050405020304" pitchFamily="18" charset="0"/>
              </a:rPr>
              <a:t>İhracat Faaliyetinden Elde Edilen Kazanç /Ticari Bilanço Karı (TBK) </a:t>
            </a:r>
            <a:r>
              <a:rPr lang="tr-TR" sz="2400" dirty="0">
                <a:latin typeface="Times New Roman" panose="02020603050405020304" pitchFamily="18" charset="0"/>
                <a:cs typeface="Times New Roman" panose="02020603050405020304" pitchFamily="18" charset="0"/>
              </a:rPr>
              <a:t>	</a:t>
            </a:r>
          </a:p>
          <a:p>
            <a:pPr marL="0" indent="0" algn="just">
              <a:buNone/>
            </a:pP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Ticari bilanço kârı 	                                             </a:t>
            </a:r>
            <a:r>
              <a:rPr lang="tr-TR" sz="2400" b="1" u="sng" dirty="0">
                <a:highlight>
                  <a:srgbClr val="00FFFF"/>
                </a:highlight>
                <a:latin typeface="Times New Roman" panose="02020603050405020304" pitchFamily="18" charset="0"/>
                <a:cs typeface="Times New Roman" panose="02020603050405020304" pitchFamily="18" charset="0"/>
              </a:rPr>
              <a:t>2.000.000 TL </a:t>
            </a:r>
            <a:r>
              <a:rPr lang="tr-TR" sz="2400" dirty="0">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İhracat faaliyetinden elde edilen kazanç 	          </a:t>
            </a:r>
            <a:r>
              <a:rPr lang="tr-TR" sz="2400" b="1" u="sng" dirty="0">
                <a:highlight>
                  <a:srgbClr val="FFFF00"/>
                </a:highlight>
                <a:latin typeface="Times New Roman" panose="02020603050405020304" pitchFamily="18" charset="0"/>
                <a:cs typeface="Times New Roman" panose="02020603050405020304" pitchFamily="18" charset="0"/>
              </a:rPr>
              <a:t>1.200.000 TL </a:t>
            </a:r>
            <a:r>
              <a:rPr lang="tr-TR" sz="2400" dirty="0">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Diğer kazançlar (indirim kapsamında olmayan) 	</a:t>
            </a:r>
            <a:r>
              <a:rPr lang="tr-TR" sz="2400" b="1" u="sng" dirty="0">
                <a:latin typeface="Times New Roman" panose="02020603050405020304" pitchFamily="18" charset="0"/>
                <a:cs typeface="Times New Roman" panose="02020603050405020304" pitchFamily="18" charset="0"/>
              </a:rPr>
              <a:t>800.000 TL </a:t>
            </a:r>
            <a:r>
              <a:rPr lang="tr-TR" sz="2400" dirty="0">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KKEG 	200.000 TL 	</a:t>
            </a:r>
          </a:p>
          <a:p>
            <a:pPr algn="just"/>
            <a:r>
              <a:rPr lang="tr-TR" sz="2400" dirty="0">
                <a:latin typeface="Times New Roman" panose="02020603050405020304" pitchFamily="18" charset="0"/>
                <a:cs typeface="Times New Roman" panose="02020603050405020304" pitchFamily="18" charset="0"/>
              </a:rPr>
              <a:t>Taşınmaz satış kazancı istisnası 	100.000 TL 	</a:t>
            </a:r>
          </a:p>
          <a:p>
            <a:pPr algn="just"/>
            <a:r>
              <a:rPr lang="tr-TR" sz="2400" dirty="0">
                <a:latin typeface="Times New Roman" panose="02020603050405020304" pitchFamily="18" charset="0"/>
                <a:cs typeface="Times New Roman" panose="02020603050405020304" pitchFamily="18" charset="0"/>
              </a:rPr>
              <a:t>Kızılay Derneğine yapılan nakdi bağış ve yardımlar 	100.000 TL 	</a:t>
            </a:r>
          </a:p>
          <a:p>
            <a:pPr algn="just"/>
            <a:r>
              <a:rPr lang="tr-TR" sz="2400" b="1" dirty="0">
                <a:highlight>
                  <a:srgbClr val="00FFFF"/>
                </a:highlight>
                <a:latin typeface="Times New Roman" panose="02020603050405020304" pitchFamily="18" charset="0"/>
                <a:cs typeface="Times New Roman" panose="02020603050405020304" pitchFamily="18" charset="0"/>
              </a:rPr>
              <a:t>Matrah 	</a:t>
            </a:r>
            <a:r>
              <a:rPr lang="tr-TR" sz="2400" b="1" u="sng" dirty="0">
                <a:highlight>
                  <a:srgbClr val="00FFFF"/>
                </a:highlight>
                <a:latin typeface="Times New Roman" panose="02020603050405020304" pitchFamily="18" charset="0"/>
                <a:cs typeface="Times New Roman" panose="02020603050405020304" pitchFamily="18" charset="0"/>
              </a:rPr>
              <a:t>2.000.000 TL </a:t>
            </a:r>
            <a:r>
              <a:rPr lang="tr-TR" sz="2400" u="sng" dirty="0">
                <a:latin typeface="Times New Roman" panose="02020603050405020304" pitchFamily="18" charset="0"/>
                <a:cs typeface="Times New Roman" panose="02020603050405020304" pitchFamily="18" charset="0"/>
              </a:rPr>
              <a:t>	</a:t>
            </a:r>
          </a:p>
          <a:p>
            <a:pPr algn="just"/>
            <a:r>
              <a:rPr lang="tr-TR" sz="2400" b="1" dirty="0">
                <a:highlight>
                  <a:srgbClr val="FFFF00"/>
                </a:highlight>
                <a:latin typeface="Times New Roman" panose="02020603050405020304" pitchFamily="18" charset="0"/>
                <a:cs typeface="Times New Roman" panose="02020603050405020304" pitchFamily="18" charset="0"/>
              </a:rPr>
              <a:t>2.000.000 TL x (1.200.000/2.000.000=%60) =1.200.000 TL </a:t>
            </a:r>
          </a:p>
          <a:p>
            <a:pPr algn="just">
              <a:lnSpc>
                <a:spcPct val="100000"/>
              </a:lnSpc>
            </a:pPr>
            <a:r>
              <a:rPr lang="tr-TR" sz="2400" dirty="0">
                <a:latin typeface="Times New Roman" panose="02020603050405020304" pitchFamily="18" charset="0"/>
                <a:cs typeface="Times New Roman" panose="02020603050405020304" pitchFamily="18" charset="0"/>
              </a:rPr>
              <a:t>(C) A.Ş. 2.000.000 TL’lik 2023 yılı matrahının 1.200.000 TL’lik kısmına kurumlar vergisi oranını </a:t>
            </a:r>
            <a:r>
              <a:rPr lang="tr-TR" sz="2400" b="1" dirty="0">
                <a:highlight>
                  <a:srgbClr val="FFFF00"/>
                </a:highlight>
                <a:latin typeface="Times New Roman" panose="02020603050405020304" pitchFamily="18" charset="0"/>
                <a:cs typeface="Times New Roman" panose="02020603050405020304" pitchFamily="18" charset="0"/>
              </a:rPr>
              <a:t>(%25-%5=) %20 </a:t>
            </a:r>
            <a:r>
              <a:rPr lang="tr-TR" sz="2400" dirty="0">
                <a:latin typeface="Times New Roman" panose="02020603050405020304" pitchFamily="18" charset="0"/>
                <a:cs typeface="Times New Roman" panose="02020603050405020304" pitchFamily="18" charset="0"/>
              </a:rPr>
              <a:t>olarak uygulayacak, matrahın kalan 800.000 TL’lik kısmına ise genel oran uygulanacaktır. </a:t>
            </a:r>
          </a:p>
        </p:txBody>
      </p:sp>
      <p:sp>
        <p:nvSpPr>
          <p:cNvPr id="2" name="Slayt Numarası Yer Tutucusu 1">
            <a:extLst>
              <a:ext uri="{FF2B5EF4-FFF2-40B4-BE49-F238E27FC236}">
                <a16:creationId xmlns:a16="http://schemas.microsoft.com/office/drawing/2014/main" id="{99AB48FB-2CD3-1BA6-BF5B-B0825A490D0F}"/>
              </a:ext>
            </a:extLst>
          </p:cNvPr>
          <p:cNvSpPr>
            <a:spLocks noGrp="1"/>
          </p:cNvSpPr>
          <p:nvPr>
            <p:ph type="sldNum" sz="quarter" idx="12"/>
          </p:nvPr>
        </p:nvSpPr>
        <p:spPr/>
        <p:txBody>
          <a:bodyPr/>
          <a:lstStyle/>
          <a:p>
            <a:fld id="{2CEB5BB1-9E20-481F-B7EE-B089C484B85F}" type="slidenum">
              <a:rPr lang="tr-TR" smtClean="0"/>
              <a:t>203</a:t>
            </a:fld>
            <a:endParaRPr lang="tr-TR" dirty="0"/>
          </a:p>
        </p:txBody>
      </p:sp>
    </p:spTree>
    <p:extLst>
      <p:ext uri="{BB962C8B-B14F-4D97-AF65-F5344CB8AC3E}">
        <p14:creationId xmlns:p14="http://schemas.microsoft.com/office/powerpoint/2010/main" val="2163908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5F383A-1413-61AB-05E9-21BDECAC484D}"/>
              </a:ext>
            </a:extLst>
          </p:cNvPr>
          <p:cNvSpPr>
            <a:spLocks noGrp="1"/>
          </p:cNvSpPr>
          <p:nvPr>
            <p:ph idx="1"/>
          </p:nvPr>
        </p:nvSpPr>
        <p:spPr>
          <a:xfrm>
            <a:off x="924464" y="379562"/>
            <a:ext cx="10515600" cy="2574985"/>
          </a:xfrm>
          <a:solidFill>
            <a:schemeClr val="tx2">
              <a:lumMod val="10000"/>
              <a:lumOff val="90000"/>
            </a:schemeClr>
          </a:solidFill>
        </p:spPr>
        <p:txBody>
          <a:bodyPr>
            <a:normAutofit/>
          </a:bodyPr>
          <a:lstStyle/>
          <a:p>
            <a:r>
              <a:rPr lang="tr-TR" dirty="0">
                <a:latin typeface="Times New Roman" panose="02020603050405020304" pitchFamily="18" charset="0"/>
                <a:cs typeface="Times New Roman" panose="02020603050405020304" pitchFamily="18" charset="0"/>
              </a:rPr>
              <a:t>Ticari bilanço kârı 	                               </a:t>
            </a:r>
            <a:r>
              <a:rPr lang="tr-TR" b="1" dirty="0">
                <a:highlight>
                  <a:srgbClr val="FFFF00"/>
                </a:highlight>
                <a:latin typeface="Times New Roman" panose="02020603050405020304" pitchFamily="18" charset="0"/>
                <a:cs typeface="Times New Roman" panose="02020603050405020304" pitchFamily="18" charset="0"/>
              </a:rPr>
              <a:t>500.000 TL 	</a:t>
            </a:r>
          </a:p>
          <a:p>
            <a:r>
              <a:rPr lang="tr-TR" dirty="0">
                <a:latin typeface="Times New Roman" panose="02020603050405020304" pitchFamily="18" charset="0"/>
                <a:cs typeface="Times New Roman" panose="02020603050405020304" pitchFamily="18" charset="0"/>
              </a:rPr>
              <a:t>İhracat faaliyetinden elde edilen kazanç 	</a:t>
            </a:r>
            <a:r>
              <a:rPr lang="tr-TR" b="1" dirty="0">
                <a:highlight>
                  <a:srgbClr val="FFFF00"/>
                </a:highlight>
                <a:latin typeface="Times New Roman" panose="02020603050405020304" pitchFamily="18" charset="0"/>
                <a:cs typeface="Times New Roman" panose="02020603050405020304" pitchFamily="18" charset="0"/>
              </a:rPr>
              <a:t>600.000 TL </a:t>
            </a:r>
            <a:r>
              <a:rPr lang="tr-TR" b="1"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Diğer zarar 	                                        -</a:t>
            </a:r>
            <a:r>
              <a:rPr lang="tr-TR" b="1" dirty="0">
                <a:latin typeface="Times New Roman" panose="02020603050405020304" pitchFamily="18" charset="0"/>
                <a:cs typeface="Times New Roman" panose="02020603050405020304" pitchFamily="18" charset="0"/>
              </a:rPr>
              <a:t>100.000 TL </a:t>
            </a: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KKEG 	</a:t>
            </a:r>
            <a:r>
              <a:rPr lang="tr-TR" b="1" dirty="0">
                <a:latin typeface="Times New Roman" panose="02020603050405020304" pitchFamily="18" charset="0"/>
                <a:cs typeface="Times New Roman" panose="02020603050405020304" pitchFamily="18" charset="0"/>
              </a:rPr>
              <a:t>300.000 TL </a:t>
            </a: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Matrah 	</a:t>
            </a:r>
            <a:r>
              <a:rPr lang="tr-TR" b="1" dirty="0">
                <a:latin typeface="Times New Roman" panose="02020603050405020304" pitchFamily="18" charset="0"/>
                <a:cs typeface="Times New Roman" panose="02020603050405020304" pitchFamily="18" charset="0"/>
              </a:rPr>
              <a:t>800.000 TL 	</a:t>
            </a:r>
          </a:p>
          <a:p>
            <a:endParaRPr lang="tr-TR"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2EAB5932-BFE9-10E0-B888-0907F4F6B31C}"/>
              </a:ext>
            </a:extLst>
          </p:cNvPr>
          <p:cNvSpPr/>
          <p:nvPr/>
        </p:nvSpPr>
        <p:spPr>
          <a:xfrm>
            <a:off x="924464" y="3420265"/>
            <a:ext cx="10515600" cy="221157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latin typeface="Times New Roman" panose="02020603050405020304" pitchFamily="18" charset="0"/>
                <a:cs typeface="Times New Roman" panose="02020603050405020304" pitchFamily="18" charset="0"/>
              </a:rPr>
              <a:t>Ç) A.Ş.’</a:t>
            </a:r>
            <a:r>
              <a:rPr lang="tr-TR" sz="2400" dirty="0" err="1">
                <a:solidFill>
                  <a:schemeClr val="tx1"/>
                </a:solidFill>
                <a:latin typeface="Times New Roman" panose="02020603050405020304" pitchFamily="18" charset="0"/>
                <a:cs typeface="Times New Roman" panose="02020603050405020304" pitchFamily="18" charset="0"/>
              </a:rPr>
              <a:t>nin</a:t>
            </a:r>
            <a:r>
              <a:rPr lang="tr-TR" sz="2400" dirty="0">
                <a:solidFill>
                  <a:schemeClr val="tx1"/>
                </a:solidFill>
                <a:latin typeface="Times New Roman" panose="02020603050405020304" pitchFamily="18" charset="0"/>
                <a:cs typeface="Times New Roman" panose="02020603050405020304" pitchFamily="18" charset="0"/>
              </a:rPr>
              <a:t> 2023 yılında ihracat faaliyetinden elde ettiği kazanç (600.000 TL) mükellefin ticari bilanço karından (500.000 TL) fazla olduğu için </a:t>
            </a:r>
            <a:r>
              <a:rPr lang="tr-TR" sz="2400" b="1" u="sng" dirty="0">
                <a:solidFill>
                  <a:schemeClr val="tx1"/>
                </a:solidFill>
                <a:latin typeface="Times New Roman" panose="02020603050405020304" pitchFamily="18" charset="0"/>
                <a:cs typeface="Times New Roman" panose="02020603050405020304" pitchFamily="18" charset="0"/>
              </a:rPr>
              <a:t>safi kurum kazancını aşmamak kaydıyla ihracat faaliyetinden elde edilen kazancın </a:t>
            </a:r>
            <a:r>
              <a:rPr lang="tr-TR" sz="2400" b="1" dirty="0">
                <a:solidFill>
                  <a:schemeClr val="tx1"/>
                </a:solidFill>
                <a:highlight>
                  <a:srgbClr val="00FFFF"/>
                </a:highlight>
                <a:latin typeface="Times New Roman" panose="02020603050405020304" pitchFamily="18" charset="0"/>
                <a:cs typeface="Times New Roman" panose="02020603050405020304" pitchFamily="18" charset="0"/>
              </a:rPr>
              <a:t>(600.000 TL) tamamına kurumlar vergisi oranı 5 puan indirimli olarak uygulanacaktır.</a:t>
            </a:r>
          </a:p>
        </p:txBody>
      </p:sp>
      <p:sp>
        <p:nvSpPr>
          <p:cNvPr id="5" name="Slayt Numarası Yer Tutucusu 4">
            <a:extLst>
              <a:ext uri="{FF2B5EF4-FFF2-40B4-BE49-F238E27FC236}">
                <a16:creationId xmlns:a16="http://schemas.microsoft.com/office/drawing/2014/main" id="{23641361-EC21-DA4D-99F7-14B20FD4C27A}"/>
              </a:ext>
            </a:extLst>
          </p:cNvPr>
          <p:cNvSpPr>
            <a:spLocks noGrp="1"/>
          </p:cNvSpPr>
          <p:nvPr>
            <p:ph type="sldNum" sz="quarter" idx="12"/>
          </p:nvPr>
        </p:nvSpPr>
        <p:spPr/>
        <p:txBody>
          <a:bodyPr/>
          <a:lstStyle/>
          <a:p>
            <a:fld id="{2CEB5BB1-9E20-481F-B7EE-B089C484B85F}" type="slidenum">
              <a:rPr lang="tr-TR" smtClean="0"/>
              <a:t>204</a:t>
            </a:fld>
            <a:endParaRPr lang="tr-TR" dirty="0"/>
          </a:p>
        </p:txBody>
      </p:sp>
      <p:sp>
        <p:nvSpPr>
          <p:cNvPr id="6" name="L-Şekli 5">
            <a:extLst>
              <a:ext uri="{FF2B5EF4-FFF2-40B4-BE49-F238E27FC236}">
                <a16:creationId xmlns:a16="http://schemas.microsoft.com/office/drawing/2014/main" id="{40D23274-6357-B1F2-6A5B-F803AED1894F}"/>
              </a:ext>
            </a:extLst>
          </p:cNvPr>
          <p:cNvSpPr/>
          <p:nvPr/>
        </p:nvSpPr>
        <p:spPr>
          <a:xfrm rot="13738756">
            <a:off x="9022500" y="525283"/>
            <a:ext cx="736038" cy="767832"/>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p14="http://schemas.microsoft.com/office/powerpoint/2010/main">
        <mc:Choice Requires="p14">
          <p:contentPart p14:bwMode="auto" r:id="rId2">
            <p14:nvContentPartPr>
              <p14:cNvPr id="10" name="Mürekkep 9">
                <a:extLst>
                  <a:ext uri="{FF2B5EF4-FFF2-40B4-BE49-F238E27FC236}">
                    <a16:creationId xmlns:a16="http://schemas.microsoft.com/office/drawing/2014/main" id="{C99BED86-0F63-6301-A3F6-6D9CBFBEA3C2}"/>
                  </a:ext>
                </a:extLst>
              </p14:cNvPr>
              <p14:cNvContentPartPr/>
              <p14:nvPr/>
            </p14:nvContentPartPr>
            <p14:xfrm>
              <a:off x="4786315" y="1248670"/>
              <a:ext cx="2485800" cy="1548360"/>
            </p14:xfrm>
          </p:contentPart>
        </mc:Choice>
        <mc:Fallback xmlns="">
          <p:pic>
            <p:nvPicPr>
              <p:cNvPr id="10" name="Mürekkep 9">
                <a:extLst>
                  <a:ext uri="{FF2B5EF4-FFF2-40B4-BE49-F238E27FC236}">
                    <a16:creationId xmlns:a16="http://schemas.microsoft.com/office/drawing/2014/main" id="{C99BED86-0F63-6301-A3F6-6D9CBFBEA3C2}"/>
                  </a:ext>
                </a:extLst>
              </p:cNvPr>
              <p:cNvPicPr/>
              <p:nvPr/>
            </p:nvPicPr>
            <p:blipFill>
              <a:blip r:embed="rId3"/>
              <a:stretch>
                <a:fillRect/>
              </a:stretch>
            </p:blipFill>
            <p:spPr>
              <a:xfrm>
                <a:off x="4732315" y="1141030"/>
                <a:ext cx="2593440" cy="176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Mürekkep 10">
                <a:extLst>
                  <a:ext uri="{FF2B5EF4-FFF2-40B4-BE49-F238E27FC236}">
                    <a16:creationId xmlns:a16="http://schemas.microsoft.com/office/drawing/2014/main" id="{2E8AD463-BC35-55FC-E434-903EA4B5FA84}"/>
                  </a:ext>
                </a:extLst>
              </p14:cNvPr>
              <p14:cNvContentPartPr/>
              <p14:nvPr/>
            </p14:nvContentPartPr>
            <p14:xfrm>
              <a:off x="9097675" y="4018510"/>
              <a:ext cx="2454120" cy="433440"/>
            </p14:xfrm>
          </p:contentPart>
        </mc:Choice>
        <mc:Fallback xmlns="">
          <p:pic>
            <p:nvPicPr>
              <p:cNvPr id="11" name="Mürekkep 10">
                <a:extLst>
                  <a:ext uri="{FF2B5EF4-FFF2-40B4-BE49-F238E27FC236}">
                    <a16:creationId xmlns:a16="http://schemas.microsoft.com/office/drawing/2014/main" id="{2E8AD463-BC35-55FC-E434-903EA4B5FA84}"/>
                  </a:ext>
                </a:extLst>
              </p:cNvPr>
              <p:cNvPicPr/>
              <p:nvPr/>
            </p:nvPicPr>
            <p:blipFill>
              <a:blip r:embed="rId5"/>
              <a:stretch>
                <a:fillRect/>
              </a:stretch>
            </p:blipFill>
            <p:spPr>
              <a:xfrm>
                <a:off x="9043675" y="3910870"/>
                <a:ext cx="256176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Mürekkep 11">
                <a:extLst>
                  <a:ext uri="{FF2B5EF4-FFF2-40B4-BE49-F238E27FC236}">
                    <a16:creationId xmlns:a16="http://schemas.microsoft.com/office/drawing/2014/main" id="{24E69D98-3053-3753-7921-95A5297F6907}"/>
                  </a:ext>
                </a:extLst>
              </p14:cNvPr>
              <p14:cNvContentPartPr/>
              <p14:nvPr/>
            </p14:nvContentPartPr>
            <p14:xfrm>
              <a:off x="877075" y="4416310"/>
              <a:ext cx="5509080" cy="458280"/>
            </p14:xfrm>
          </p:contentPart>
        </mc:Choice>
        <mc:Fallback xmlns="">
          <p:pic>
            <p:nvPicPr>
              <p:cNvPr id="12" name="Mürekkep 11">
                <a:extLst>
                  <a:ext uri="{FF2B5EF4-FFF2-40B4-BE49-F238E27FC236}">
                    <a16:creationId xmlns:a16="http://schemas.microsoft.com/office/drawing/2014/main" id="{24E69D98-3053-3753-7921-95A5297F6907}"/>
                  </a:ext>
                </a:extLst>
              </p:cNvPr>
              <p:cNvPicPr/>
              <p:nvPr/>
            </p:nvPicPr>
            <p:blipFill>
              <a:blip r:embed="rId7"/>
              <a:stretch>
                <a:fillRect/>
              </a:stretch>
            </p:blipFill>
            <p:spPr>
              <a:xfrm>
                <a:off x="823435" y="4308310"/>
                <a:ext cx="561672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Mürekkep 12">
                <a:extLst>
                  <a:ext uri="{FF2B5EF4-FFF2-40B4-BE49-F238E27FC236}">
                    <a16:creationId xmlns:a16="http://schemas.microsoft.com/office/drawing/2014/main" id="{BFAF8C6A-6301-925B-C95C-404551DDC72F}"/>
                  </a:ext>
                </a:extLst>
              </p14:cNvPr>
              <p14:cNvContentPartPr/>
              <p14:nvPr/>
            </p14:nvContentPartPr>
            <p14:xfrm>
              <a:off x="206755" y="3329470"/>
              <a:ext cx="360" cy="360"/>
            </p14:xfrm>
          </p:contentPart>
        </mc:Choice>
        <mc:Fallback xmlns="">
          <p:pic>
            <p:nvPicPr>
              <p:cNvPr id="13" name="Mürekkep 12">
                <a:extLst>
                  <a:ext uri="{FF2B5EF4-FFF2-40B4-BE49-F238E27FC236}">
                    <a16:creationId xmlns:a16="http://schemas.microsoft.com/office/drawing/2014/main" id="{BFAF8C6A-6301-925B-C95C-404551DDC72F}"/>
                  </a:ext>
                </a:extLst>
              </p:cNvPr>
              <p:cNvPicPr/>
              <p:nvPr/>
            </p:nvPicPr>
            <p:blipFill>
              <a:blip r:embed="rId9"/>
              <a:stretch>
                <a:fillRect/>
              </a:stretch>
            </p:blipFill>
            <p:spPr>
              <a:xfrm>
                <a:off x="152755" y="3221830"/>
                <a:ext cx="108000" cy="216000"/>
              </a:xfrm>
              <a:prstGeom prst="rect">
                <a:avLst/>
              </a:prstGeom>
            </p:spPr>
          </p:pic>
        </mc:Fallback>
      </mc:AlternateContent>
    </p:spTree>
    <p:extLst>
      <p:ext uri="{BB962C8B-B14F-4D97-AF65-F5344CB8AC3E}">
        <p14:creationId xmlns:p14="http://schemas.microsoft.com/office/powerpoint/2010/main" val="24996364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C3C388-2D3B-055A-889B-1FA0A75E815E}"/>
              </a:ext>
            </a:extLst>
          </p:cNvPr>
          <p:cNvSpPr>
            <a:spLocks noGrp="1"/>
          </p:cNvSpPr>
          <p:nvPr>
            <p:ph type="title"/>
          </p:nvPr>
        </p:nvSpPr>
        <p:spPr>
          <a:xfrm>
            <a:off x="496957" y="216311"/>
            <a:ext cx="11181521" cy="1995948"/>
          </a:xfrm>
          <a:solidFill>
            <a:schemeClr val="tx2">
              <a:lumMod val="10000"/>
              <a:lumOff val="90000"/>
            </a:schemeClr>
          </a:solidFill>
        </p:spPr>
        <p:txBody>
          <a:bodyPr>
            <a:noAutofit/>
          </a:bodyPr>
          <a:lstStyle/>
          <a:p>
            <a:pPr algn="just"/>
            <a:r>
              <a:rPr lang="tr-TR" sz="2800" dirty="0">
                <a:latin typeface="Times New Roman" panose="02020603050405020304" pitchFamily="18" charset="0"/>
                <a:cs typeface="Times New Roman" panose="02020603050405020304" pitchFamily="18" charset="0"/>
              </a:rPr>
              <a:t>İhracat faaliyetinde bulunan (MAG) A.Ş. 2023 yılında bu faaliyetinden 1.000.000 TL kazanç elde etmiştir. 5 puan indirim kapsamında olmayan faaliyetlerinden ise 50.000 TL zarar doğan (MAG) A.Ş.’</a:t>
            </a:r>
            <a:r>
              <a:rPr lang="tr-TR" sz="2800" dirty="0" err="1">
                <a:latin typeface="Times New Roman" panose="02020603050405020304" pitchFamily="18" charset="0"/>
                <a:cs typeface="Times New Roman" panose="02020603050405020304" pitchFamily="18" charset="0"/>
              </a:rPr>
              <a:t>nin</a:t>
            </a:r>
            <a:r>
              <a:rPr lang="tr-TR" sz="2800" dirty="0">
                <a:latin typeface="Times New Roman" panose="02020603050405020304" pitchFamily="18" charset="0"/>
                <a:cs typeface="Times New Roman" panose="02020603050405020304" pitchFamily="18" charset="0"/>
              </a:rPr>
              <a:t> geçmiş yıl zararları nedeniyle kurumlar vergisi matrahı 200.000 TL olmuştur. (MAG) A.Ş.’</a:t>
            </a:r>
            <a:r>
              <a:rPr lang="tr-TR" sz="2800" dirty="0" err="1">
                <a:latin typeface="Times New Roman" panose="02020603050405020304" pitchFamily="18" charset="0"/>
                <a:cs typeface="Times New Roman" panose="02020603050405020304" pitchFamily="18" charset="0"/>
              </a:rPr>
              <a:t>nin</a:t>
            </a:r>
            <a:r>
              <a:rPr lang="tr-TR" sz="2800" dirty="0">
                <a:latin typeface="Times New Roman" panose="02020603050405020304" pitchFamily="18" charset="0"/>
                <a:cs typeface="Times New Roman" panose="02020603050405020304" pitchFamily="18" charset="0"/>
              </a:rPr>
              <a:t> 2023 faaliyet sonuçlarına ilişkin bilgiler aşağıdaki gibidir.</a:t>
            </a:r>
          </a:p>
        </p:txBody>
      </p:sp>
      <p:sp>
        <p:nvSpPr>
          <p:cNvPr id="3" name="İçerik Yer Tutucusu 2">
            <a:extLst>
              <a:ext uri="{FF2B5EF4-FFF2-40B4-BE49-F238E27FC236}">
                <a16:creationId xmlns:a16="http://schemas.microsoft.com/office/drawing/2014/main" id="{D520DD7F-8E28-FE1B-CA13-6B3B8EC9FE7B}"/>
              </a:ext>
            </a:extLst>
          </p:cNvPr>
          <p:cNvSpPr>
            <a:spLocks noGrp="1"/>
          </p:cNvSpPr>
          <p:nvPr>
            <p:ph idx="1"/>
          </p:nvPr>
        </p:nvSpPr>
        <p:spPr>
          <a:xfrm>
            <a:off x="496956" y="2368639"/>
            <a:ext cx="11181521" cy="2350473"/>
          </a:xfrm>
          <a:solidFill>
            <a:schemeClr val="accent2">
              <a:lumMod val="20000"/>
              <a:lumOff val="80000"/>
            </a:schemeClr>
          </a:solidFill>
        </p:spPr>
        <p:txBody>
          <a:bodyPr>
            <a:normAutofit lnSpcReduction="10000"/>
          </a:bodyPr>
          <a:lstStyle/>
          <a:p>
            <a:r>
              <a:rPr lang="tr-TR" dirty="0">
                <a:latin typeface="Times New Roman" panose="02020603050405020304" pitchFamily="18" charset="0"/>
                <a:cs typeface="Times New Roman" panose="02020603050405020304" pitchFamily="18" charset="0"/>
              </a:rPr>
              <a:t>Ticari bilanço kârı 	                                  </a:t>
            </a:r>
            <a:r>
              <a:rPr lang="tr-TR" b="1" u="sng" dirty="0">
                <a:latin typeface="Times New Roman" panose="02020603050405020304" pitchFamily="18" charset="0"/>
                <a:cs typeface="Times New Roman" panose="02020603050405020304" pitchFamily="18" charset="0"/>
              </a:rPr>
              <a:t>950.000 TL </a:t>
            </a: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İhracat faaliyetinden elde edilen kazanç 	</a:t>
            </a:r>
            <a:r>
              <a:rPr lang="tr-TR" b="1" u="sng" dirty="0">
                <a:latin typeface="Times New Roman" panose="02020603050405020304" pitchFamily="18" charset="0"/>
                <a:cs typeface="Times New Roman" panose="02020603050405020304" pitchFamily="18" charset="0"/>
              </a:rPr>
              <a:t>1.000.000 TL </a:t>
            </a: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Diğer zarar 	            </a:t>
            </a:r>
            <a:r>
              <a:rPr lang="tr-TR" b="1" dirty="0">
                <a:latin typeface="Times New Roman" panose="02020603050405020304" pitchFamily="18" charset="0"/>
                <a:cs typeface="Times New Roman" panose="02020603050405020304" pitchFamily="18" charset="0"/>
              </a:rPr>
              <a:t>50.000 TL </a:t>
            </a: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Geçmiş yıl zararları 	</a:t>
            </a:r>
            <a:r>
              <a:rPr lang="tr-TR" b="1" dirty="0">
                <a:latin typeface="Times New Roman" panose="02020603050405020304" pitchFamily="18" charset="0"/>
                <a:cs typeface="Times New Roman" panose="02020603050405020304" pitchFamily="18" charset="0"/>
              </a:rPr>
              <a:t>750.000 TL </a:t>
            </a:r>
            <a:r>
              <a:rPr lang="tr-TR" dirty="0">
                <a:latin typeface="Times New Roman" panose="02020603050405020304" pitchFamily="18" charset="0"/>
                <a:cs typeface="Times New Roman" panose="02020603050405020304" pitchFamily="18" charset="0"/>
              </a:rPr>
              <a:t>	</a:t>
            </a:r>
          </a:p>
          <a:p>
            <a:r>
              <a:rPr lang="tr-TR" b="1" dirty="0">
                <a:highlight>
                  <a:srgbClr val="00FFFF"/>
                </a:highlight>
                <a:latin typeface="Times New Roman" panose="02020603050405020304" pitchFamily="18" charset="0"/>
                <a:cs typeface="Times New Roman" panose="02020603050405020304" pitchFamily="18" charset="0"/>
              </a:rPr>
              <a:t>Matrah 	                     </a:t>
            </a:r>
            <a:r>
              <a:rPr lang="tr-TR" b="1" u="sng" dirty="0">
                <a:highlight>
                  <a:srgbClr val="00FFFF"/>
                </a:highlight>
                <a:latin typeface="Times New Roman" panose="02020603050405020304" pitchFamily="18" charset="0"/>
                <a:cs typeface="Times New Roman" panose="02020603050405020304" pitchFamily="18" charset="0"/>
              </a:rPr>
              <a:t>200.000 TL </a:t>
            </a:r>
            <a:r>
              <a:rPr lang="tr-TR" b="1" dirty="0">
                <a:highlight>
                  <a:srgbClr val="00FFFF"/>
                </a:highlight>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29E0E835-37D1-C4C6-03E6-78ACF2AD628B}"/>
              </a:ext>
            </a:extLst>
          </p:cNvPr>
          <p:cNvSpPr/>
          <p:nvPr/>
        </p:nvSpPr>
        <p:spPr>
          <a:xfrm>
            <a:off x="496956" y="4875492"/>
            <a:ext cx="11181521" cy="170793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Times New Roman" panose="02020603050405020304" pitchFamily="18" charset="0"/>
                <a:cs typeface="Times New Roman" panose="02020603050405020304" pitchFamily="18" charset="0"/>
              </a:rPr>
              <a:t>(MAG) A.Ş.’</a:t>
            </a:r>
            <a:r>
              <a:rPr lang="tr-TR" sz="2000" dirty="0" err="1">
                <a:solidFill>
                  <a:schemeClr val="tx1"/>
                </a:solidFill>
                <a:latin typeface="Times New Roman" panose="02020603050405020304" pitchFamily="18" charset="0"/>
                <a:cs typeface="Times New Roman" panose="02020603050405020304" pitchFamily="18" charset="0"/>
              </a:rPr>
              <a:t>nin</a:t>
            </a:r>
            <a:r>
              <a:rPr lang="tr-TR" sz="2000" dirty="0">
                <a:solidFill>
                  <a:schemeClr val="tx1"/>
                </a:solidFill>
                <a:latin typeface="Times New Roman" panose="02020603050405020304" pitchFamily="18" charset="0"/>
                <a:cs typeface="Times New Roman" panose="02020603050405020304" pitchFamily="18" charset="0"/>
              </a:rPr>
              <a:t> 2023 yılında ihracat faaliyetinden elde ettiği kazanç </a:t>
            </a:r>
            <a:r>
              <a:rPr lang="tr-TR" sz="2000" b="1" u="sng" dirty="0">
                <a:solidFill>
                  <a:schemeClr val="tx1"/>
                </a:solidFill>
                <a:latin typeface="Times New Roman" panose="02020603050405020304" pitchFamily="18" charset="0"/>
                <a:cs typeface="Times New Roman" panose="02020603050405020304" pitchFamily="18" charset="0"/>
              </a:rPr>
              <a:t>(1.000.000 TL) </a:t>
            </a:r>
            <a:r>
              <a:rPr lang="tr-TR" sz="2000" dirty="0">
                <a:solidFill>
                  <a:schemeClr val="tx1"/>
                </a:solidFill>
                <a:latin typeface="Times New Roman" panose="02020603050405020304" pitchFamily="18" charset="0"/>
                <a:cs typeface="Times New Roman" panose="02020603050405020304" pitchFamily="18" charset="0"/>
              </a:rPr>
              <a:t>mükellefin ticari bilanço karından (950.000 TL’den) fazla olsa da bu döneme ilişkin safi kurum kazancı </a:t>
            </a:r>
            <a:r>
              <a:rPr lang="tr-TR" sz="2000" b="1" dirty="0">
                <a:solidFill>
                  <a:schemeClr val="tx1"/>
                </a:solidFill>
                <a:highlight>
                  <a:srgbClr val="00FFFF"/>
                </a:highlight>
                <a:latin typeface="Times New Roman" panose="02020603050405020304" pitchFamily="18" charset="0"/>
                <a:cs typeface="Times New Roman" panose="02020603050405020304" pitchFamily="18" charset="0"/>
              </a:rPr>
              <a:t>200.000 TL olduğu için ihracat faaliyetinden elde edilen kazancın ANCAK SAFİ KURUM kazancına (200.000 TL) kadar olan kısmına kurumlar vergisi oranı 5 puan indirimli uygulanabilecektir.</a:t>
            </a:r>
          </a:p>
        </p:txBody>
      </p:sp>
      <p:sp>
        <p:nvSpPr>
          <p:cNvPr id="5" name="Dikdörtgen 4">
            <a:extLst>
              <a:ext uri="{FF2B5EF4-FFF2-40B4-BE49-F238E27FC236}">
                <a16:creationId xmlns:a16="http://schemas.microsoft.com/office/drawing/2014/main" id="{377722CB-89F3-2228-9061-D7F3630884AF}"/>
              </a:ext>
            </a:extLst>
          </p:cNvPr>
          <p:cNvSpPr/>
          <p:nvPr/>
        </p:nvSpPr>
        <p:spPr>
          <a:xfrm>
            <a:off x="9454551" y="2846717"/>
            <a:ext cx="2096219" cy="96615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Times New Roman" panose="02020603050405020304" pitchFamily="18" charset="0"/>
                <a:cs typeface="Times New Roman" panose="02020603050405020304" pitchFamily="18" charset="0"/>
              </a:rPr>
              <a:t>MATRAH YETMİYOR???</a:t>
            </a:r>
          </a:p>
        </p:txBody>
      </p:sp>
      <p:sp>
        <p:nvSpPr>
          <p:cNvPr id="6" name="Slayt Numarası Yer Tutucusu 5">
            <a:extLst>
              <a:ext uri="{FF2B5EF4-FFF2-40B4-BE49-F238E27FC236}">
                <a16:creationId xmlns:a16="http://schemas.microsoft.com/office/drawing/2014/main" id="{A6D7125C-7576-A1BC-CDAF-517C7A68AD6D}"/>
              </a:ext>
            </a:extLst>
          </p:cNvPr>
          <p:cNvSpPr>
            <a:spLocks noGrp="1"/>
          </p:cNvSpPr>
          <p:nvPr>
            <p:ph type="sldNum" sz="quarter" idx="12"/>
          </p:nvPr>
        </p:nvSpPr>
        <p:spPr/>
        <p:txBody>
          <a:bodyPr/>
          <a:lstStyle/>
          <a:p>
            <a:fld id="{2CEB5BB1-9E20-481F-B7EE-B089C484B85F}" type="slidenum">
              <a:rPr lang="tr-TR" smtClean="0"/>
              <a:t>205</a:t>
            </a:fld>
            <a:endParaRPr lang="tr-TR" dirty="0"/>
          </a:p>
        </p:txBody>
      </p:sp>
      <mc:AlternateContent xmlns:mc="http://schemas.openxmlformats.org/markup-compatibility/2006" xmlns:p14="http://schemas.microsoft.com/office/powerpoint/2010/main">
        <mc:Choice Requires="p14">
          <p:contentPart p14:bwMode="auto" r:id="rId2">
            <p14:nvContentPartPr>
              <p14:cNvPr id="7" name="Mürekkep 6">
                <a:extLst>
                  <a:ext uri="{FF2B5EF4-FFF2-40B4-BE49-F238E27FC236}">
                    <a16:creationId xmlns:a16="http://schemas.microsoft.com/office/drawing/2014/main" id="{51C0542A-4838-6D2E-963E-D06782BB1BC7}"/>
                  </a:ext>
                </a:extLst>
              </p14:cNvPr>
              <p14:cNvContentPartPr/>
              <p14:nvPr/>
            </p14:nvContentPartPr>
            <p14:xfrm>
              <a:off x="557035" y="723790"/>
              <a:ext cx="5344560" cy="279360"/>
            </p14:xfrm>
          </p:contentPart>
        </mc:Choice>
        <mc:Fallback xmlns="">
          <p:pic>
            <p:nvPicPr>
              <p:cNvPr id="7" name="Mürekkep 6">
                <a:extLst>
                  <a:ext uri="{FF2B5EF4-FFF2-40B4-BE49-F238E27FC236}">
                    <a16:creationId xmlns:a16="http://schemas.microsoft.com/office/drawing/2014/main" id="{51C0542A-4838-6D2E-963E-D06782BB1BC7}"/>
                  </a:ext>
                </a:extLst>
              </p:cNvPr>
              <p:cNvPicPr/>
              <p:nvPr/>
            </p:nvPicPr>
            <p:blipFill>
              <a:blip r:embed="rId3"/>
              <a:stretch>
                <a:fillRect/>
              </a:stretch>
            </p:blipFill>
            <p:spPr>
              <a:xfrm>
                <a:off x="503035" y="615790"/>
                <a:ext cx="545220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Mürekkep 7">
                <a:extLst>
                  <a:ext uri="{FF2B5EF4-FFF2-40B4-BE49-F238E27FC236}">
                    <a16:creationId xmlns:a16="http://schemas.microsoft.com/office/drawing/2014/main" id="{4ADE7934-17C5-4A6F-241C-B71242BA0914}"/>
                  </a:ext>
                </a:extLst>
              </p14:cNvPr>
              <p14:cNvContentPartPr/>
              <p14:nvPr/>
            </p14:nvContentPartPr>
            <p14:xfrm>
              <a:off x="586195" y="336430"/>
              <a:ext cx="1012680" cy="104040"/>
            </p14:xfrm>
          </p:contentPart>
        </mc:Choice>
        <mc:Fallback xmlns="">
          <p:pic>
            <p:nvPicPr>
              <p:cNvPr id="8" name="Mürekkep 7">
                <a:extLst>
                  <a:ext uri="{FF2B5EF4-FFF2-40B4-BE49-F238E27FC236}">
                    <a16:creationId xmlns:a16="http://schemas.microsoft.com/office/drawing/2014/main" id="{4ADE7934-17C5-4A6F-241C-B71242BA0914}"/>
                  </a:ext>
                </a:extLst>
              </p:cNvPr>
              <p:cNvPicPr/>
              <p:nvPr/>
            </p:nvPicPr>
            <p:blipFill>
              <a:blip r:embed="rId5"/>
              <a:stretch>
                <a:fillRect/>
              </a:stretch>
            </p:blipFill>
            <p:spPr>
              <a:xfrm>
                <a:off x="532555" y="228790"/>
                <a:ext cx="11203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Mürekkep 8">
                <a:extLst>
                  <a:ext uri="{FF2B5EF4-FFF2-40B4-BE49-F238E27FC236}">
                    <a16:creationId xmlns:a16="http://schemas.microsoft.com/office/drawing/2014/main" id="{F368E6AD-E6A5-55C2-B00C-212578765AEB}"/>
                  </a:ext>
                </a:extLst>
              </p14:cNvPr>
              <p14:cNvContentPartPr/>
              <p14:nvPr/>
            </p14:nvContentPartPr>
            <p14:xfrm>
              <a:off x="647035" y="508510"/>
              <a:ext cx="802800" cy="19080"/>
            </p14:xfrm>
          </p:contentPart>
        </mc:Choice>
        <mc:Fallback xmlns="">
          <p:pic>
            <p:nvPicPr>
              <p:cNvPr id="9" name="Mürekkep 8">
                <a:extLst>
                  <a:ext uri="{FF2B5EF4-FFF2-40B4-BE49-F238E27FC236}">
                    <a16:creationId xmlns:a16="http://schemas.microsoft.com/office/drawing/2014/main" id="{F368E6AD-E6A5-55C2-B00C-212578765AEB}"/>
                  </a:ext>
                </a:extLst>
              </p:cNvPr>
              <p:cNvPicPr/>
              <p:nvPr/>
            </p:nvPicPr>
            <p:blipFill>
              <a:blip r:embed="rId7"/>
              <a:stretch>
                <a:fillRect/>
              </a:stretch>
            </p:blipFill>
            <p:spPr>
              <a:xfrm>
                <a:off x="593035" y="400510"/>
                <a:ext cx="910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Mürekkep 9">
                <a:extLst>
                  <a:ext uri="{FF2B5EF4-FFF2-40B4-BE49-F238E27FC236}">
                    <a16:creationId xmlns:a16="http://schemas.microsoft.com/office/drawing/2014/main" id="{4AFB5C78-A89F-6802-9FB5-26494BB81F03}"/>
                  </a:ext>
                </a:extLst>
              </p14:cNvPr>
              <p14:cNvContentPartPr/>
              <p14:nvPr/>
            </p14:nvContentPartPr>
            <p14:xfrm>
              <a:off x="7202635" y="2466550"/>
              <a:ext cx="1553040" cy="95400"/>
            </p14:xfrm>
          </p:contentPart>
        </mc:Choice>
        <mc:Fallback xmlns="">
          <p:pic>
            <p:nvPicPr>
              <p:cNvPr id="10" name="Mürekkep 9">
                <a:extLst>
                  <a:ext uri="{FF2B5EF4-FFF2-40B4-BE49-F238E27FC236}">
                    <a16:creationId xmlns:a16="http://schemas.microsoft.com/office/drawing/2014/main" id="{4AFB5C78-A89F-6802-9FB5-26494BB81F03}"/>
                  </a:ext>
                </a:extLst>
              </p:cNvPr>
              <p:cNvPicPr/>
              <p:nvPr/>
            </p:nvPicPr>
            <p:blipFill>
              <a:blip r:embed="rId9"/>
              <a:stretch>
                <a:fillRect/>
              </a:stretch>
            </p:blipFill>
            <p:spPr>
              <a:xfrm>
                <a:off x="7148995" y="2358550"/>
                <a:ext cx="16606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Mürekkep 10">
                <a:extLst>
                  <a:ext uri="{FF2B5EF4-FFF2-40B4-BE49-F238E27FC236}">
                    <a16:creationId xmlns:a16="http://schemas.microsoft.com/office/drawing/2014/main" id="{598C6C91-F8C4-F664-33B0-470F1064A6CE}"/>
                  </a:ext>
                </a:extLst>
              </p14:cNvPr>
              <p14:cNvContentPartPr/>
              <p14:nvPr/>
            </p14:nvContentPartPr>
            <p14:xfrm>
              <a:off x="3847435" y="2258830"/>
              <a:ext cx="3046680" cy="579960"/>
            </p14:xfrm>
          </p:contentPart>
        </mc:Choice>
        <mc:Fallback xmlns="">
          <p:pic>
            <p:nvPicPr>
              <p:cNvPr id="11" name="Mürekkep 10">
                <a:extLst>
                  <a:ext uri="{FF2B5EF4-FFF2-40B4-BE49-F238E27FC236}">
                    <a16:creationId xmlns:a16="http://schemas.microsoft.com/office/drawing/2014/main" id="{598C6C91-F8C4-F664-33B0-470F1064A6CE}"/>
                  </a:ext>
                </a:extLst>
              </p:cNvPr>
              <p:cNvPicPr/>
              <p:nvPr/>
            </p:nvPicPr>
            <p:blipFill>
              <a:blip r:embed="rId11"/>
              <a:stretch>
                <a:fillRect/>
              </a:stretch>
            </p:blipFill>
            <p:spPr>
              <a:xfrm>
                <a:off x="3793435" y="2151190"/>
                <a:ext cx="3154320" cy="79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Mürekkep 11">
                <a:extLst>
                  <a:ext uri="{FF2B5EF4-FFF2-40B4-BE49-F238E27FC236}">
                    <a16:creationId xmlns:a16="http://schemas.microsoft.com/office/drawing/2014/main" id="{2069C460-530F-F20A-D4B5-AE4946150D2F}"/>
                  </a:ext>
                </a:extLst>
              </p14:cNvPr>
              <p14:cNvContentPartPr/>
              <p14:nvPr/>
            </p14:nvContentPartPr>
            <p14:xfrm>
              <a:off x="6529795" y="2984950"/>
              <a:ext cx="356040" cy="270360"/>
            </p14:xfrm>
          </p:contentPart>
        </mc:Choice>
        <mc:Fallback xmlns="">
          <p:pic>
            <p:nvPicPr>
              <p:cNvPr id="12" name="Mürekkep 11">
                <a:extLst>
                  <a:ext uri="{FF2B5EF4-FFF2-40B4-BE49-F238E27FC236}">
                    <a16:creationId xmlns:a16="http://schemas.microsoft.com/office/drawing/2014/main" id="{2069C460-530F-F20A-D4B5-AE4946150D2F}"/>
                  </a:ext>
                </a:extLst>
              </p:cNvPr>
              <p:cNvPicPr/>
              <p:nvPr/>
            </p:nvPicPr>
            <p:blipFill>
              <a:blip r:embed="rId13"/>
              <a:stretch>
                <a:fillRect/>
              </a:stretch>
            </p:blipFill>
            <p:spPr>
              <a:xfrm>
                <a:off x="6523675" y="2978830"/>
                <a:ext cx="3682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Mürekkep 13">
                <a:extLst>
                  <a:ext uri="{FF2B5EF4-FFF2-40B4-BE49-F238E27FC236}">
                    <a16:creationId xmlns:a16="http://schemas.microsoft.com/office/drawing/2014/main" id="{7038F93F-6155-2BBF-2D0F-E08D8A792852}"/>
                  </a:ext>
                </a:extLst>
              </p14:cNvPr>
              <p14:cNvContentPartPr/>
              <p14:nvPr/>
            </p14:nvContentPartPr>
            <p14:xfrm>
              <a:off x="6322795" y="3355390"/>
              <a:ext cx="785520" cy="1139040"/>
            </p14:xfrm>
          </p:contentPart>
        </mc:Choice>
        <mc:Fallback xmlns="">
          <p:pic>
            <p:nvPicPr>
              <p:cNvPr id="14" name="Mürekkep 13">
                <a:extLst>
                  <a:ext uri="{FF2B5EF4-FFF2-40B4-BE49-F238E27FC236}">
                    <a16:creationId xmlns:a16="http://schemas.microsoft.com/office/drawing/2014/main" id="{7038F93F-6155-2BBF-2D0F-E08D8A792852}"/>
                  </a:ext>
                </a:extLst>
              </p:cNvPr>
              <p:cNvPicPr/>
              <p:nvPr/>
            </p:nvPicPr>
            <p:blipFill>
              <a:blip r:embed="rId15"/>
              <a:stretch>
                <a:fillRect/>
              </a:stretch>
            </p:blipFill>
            <p:spPr>
              <a:xfrm>
                <a:off x="6316675" y="3349270"/>
                <a:ext cx="79776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Mürekkep 14">
                <a:extLst>
                  <a:ext uri="{FF2B5EF4-FFF2-40B4-BE49-F238E27FC236}">
                    <a16:creationId xmlns:a16="http://schemas.microsoft.com/office/drawing/2014/main" id="{4D2E0ECD-351E-9D1C-0D8B-C06C56F23452}"/>
                  </a:ext>
                </a:extLst>
              </p14:cNvPr>
              <p14:cNvContentPartPr/>
              <p14:nvPr/>
            </p14:nvContentPartPr>
            <p14:xfrm>
              <a:off x="6918235" y="3293470"/>
              <a:ext cx="233280" cy="443520"/>
            </p14:xfrm>
          </p:contentPart>
        </mc:Choice>
        <mc:Fallback xmlns="">
          <p:pic>
            <p:nvPicPr>
              <p:cNvPr id="15" name="Mürekkep 14">
                <a:extLst>
                  <a:ext uri="{FF2B5EF4-FFF2-40B4-BE49-F238E27FC236}">
                    <a16:creationId xmlns:a16="http://schemas.microsoft.com/office/drawing/2014/main" id="{4D2E0ECD-351E-9D1C-0D8B-C06C56F23452}"/>
                  </a:ext>
                </a:extLst>
              </p:cNvPr>
              <p:cNvPicPr/>
              <p:nvPr/>
            </p:nvPicPr>
            <p:blipFill>
              <a:blip r:embed="rId17"/>
              <a:stretch>
                <a:fillRect/>
              </a:stretch>
            </p:blipFill>
            <p:spPr>
              <a:xfrm>
                <a:off x="6912115" y="3287350"/>
                <a:ext cx="24552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Mürekkep 15">
                <a:extLst>
                  <a:ext uri="{FF2B5EF4-FFF2-40B4-BE49-F238E27FC236}">
                    <a16:creationId xmlns:a16="http://schemas.microsoft.com/office/drawing/2014/main" id="{C956881F-5892-0C7B-EB6B-84B6F2618BFD}"/>
                  </a:ext>
                </a:extLst>
              </p14:cNvPr>
              <p14:cNvContentPartPr/>
              <p14:nvPr/>
            </p14:nvContentPartPr>
            <p14:xfrm>
              <a:off x="6221275" y="4226950"/>
              <a:ext cx="428760" cy="304200"/>
            </p14:xfrm>
          </p:contentPart>
        </mc:Choice>
        <mc:Fallback xmlns="">
          <p:pic>
            <p:nvPicPr>
              <p:cNvPr id="16" name="Mürekkep 15">
                <a:extLst>
                  <a:ext uri="{FF2B5EF4-FFF2-40B4-BE49-F238E27FC236}">
                    <a16:creationId xmlns:a16="http://schemas.microsoft.com/office/drawing/2014/main" id="{C956881F-5892-0C7B-EB6B-84B6F2618BFD}"/>
                  </a:ext>
                </a:extLst>
              </p:cNvPr>
              <p:cNvPicPr/>
              <p:nvPr/>
            </p:nvPicPr>
            <p:blipFill>
              <a:blip r:embed="rId19"/>
              <a:stretch>
                <a:fillRect/>
              </a:stretch>
            </p:blipFill>
            <p:spPr>
              <a:xfrm>
                <a:off x="6215155" y="4220830"/>
                <a:ext cx="4410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Mürekkep 16">
                <a:extLst>
                  <a:ext uri="{FF2B5EF4-FFF2-40B4-BE49-F238E27FC236}">
                    <a16:creationId xmlns:a16="http://schemas.microsoft.com/office/drawing/2014/main" id="{65A65C71-E366-209F-12E6-05C537EEF067}"/>
                  </a:ext>
                </a:extLst>
              </p14:cNvPr>
              <p14:cNvContentPartPr/>
              <p14:nvPr/>
            </p14:nvContentPartPr>
            <p14:xfrm>
              <a:off x="9670075" y="5709430"/>
              <a:ext cx="617760" cy="27360"/>
            </p14:xfrm>
          </p:contentPart>
        </mc:Choice>
        <mc:Fallback xmlns="">
          <p:pic>
            <p:nvPicPr>
              <p:cNvPr id="17" name="Mürekkep 16">
                <a:extLst>
                  <a:ext uri="{FF2B5EF4-FFF2-40B4-BE49-F238E27FC236}">
                    <a16:creationId xmlns:a16="http://schemas.microsoft.com/office/drawing/2014/main" id="{65A65C71-E366-209F-12E6-05C537EEF067}"/>
                  </a:ext>
                </a:extLst>
              </p:cNvPr>
              <p:cNvPicPr/>
              <p:nvPr/>
            </p:nvPicPr>
            <p:blipFill>
              <a:blip r:embed="rId21"/>
              <a:stretch>
                <a:fillRect/>
              </a:stretch>
            </p:blipFill>
            <p:spPr>
              <a:xfrm>
                <a:off x="9663955" y="5703310"/>
                <a:ext cx="630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Mürekkep 17">
                <a:extLst>
                  <a:ext uri="{FF2B5EF4-FFF2-40B4-BE49-F238E27FC236}">
                    <a16:creationId xmlns:a16="http://schemas.microsoft.com/office/drawing/2014/main" id="{4DFFA9CC-E82F-A3E2-D967-0ED9AEAE4237}"/>
                  </a:ext>
                </a:extLst>
              </p14:cNvPr>
              <p14:cNvContentPartPr/>
              <p14:nvPr/>
            </p14:nvContentPartPr>
            <p14:xfrm>
              <a:off x="9730651" y="6070132"/>
              <a:ext cx="922320" cy="129600"/>
            </p14:xfrm>
          </p:contentPart>
        </mc:Choice>
        <mc:Fallback xmlns="">
          <p:pic>
            <p:nvPicPr>
              <p:cNvPr id="18" name="Mürekkep 17">
                <a:extLst>
                  <a:ext uri="{FF2B5EF4-FFF2-40B4-BE49-F238E27FC236}">
                    <a16:creationId xmlns:a16="http://schemas.microsoft.com/office/drawing/2014/main" id="{4DFFA9CC-E82F-A3E2-D967-0ED9AEAE4237}"/>
                  </a:ext>
                </a:extLst>
              </p:cNvPr>
              <p:cNvPicPr/>
              <p:nvPr/>
            </p:nvPicPr>
            <p:blipFill>
              <a:blip r:embed="rId23"/>
              <a:stretch>
                <a:fillRect/>
              </a:stretch>
            </p:blipFill>
            <p:spPr>
              <a:xfrm>
                <a:off x="9724531" y="6064012"/>
                <a:ext cx="934560" cy="141840"/>
              </a:xfrm>
              <a:prstGeom prst="rect">
                <a:avLst/>
              </a:prstGeom>
            </p:spPr>
          </p:pic>
        </mc:Fallback>
      </mc:AlternateContent>
    </p:spTree>
    <p:extLst>
      <p:ext uri="{BB962C8B-B14F-4D97-AF65-F5344CB8AC3E}">
        <p14:creationId xmlns:p14="http://schemas.microsoft.com/office/powerpoint/2010/main" val="33635561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420313-EC67-B045-D73E-933733C8071B}"/>
              </a:ext>
            </a:extLst>
          </p:cNvPr>
          <p:cNvSpPr>
            <a:spLocks noGrp="1"/>
          </p:cNvSpPr>
          <p:nvPr>
            <p:ph idx="1"/>
          </p:nvPr>
        </p:nvSpPr>
        <p:spPr>
          <a:xfrm>
            <a:off x="250166" y="393290"/>
            <a:ext cx="11533517" cy="6066504"/>
          </a:xfrm>
          <a:solidFill>
            <a:schemeClr val="tx2">
              <a:lumMod val="10000"/>
              <a:lumOff val="90000"/>
            </a:schemeClr>
          </a:solidFill>
        </p:spPr>
        <p:txBody>
          <a:bodyPr>
            <a:noAutofit/>
          </a:bodyPr>
          <a:lstStyle/>
          <a:p>
            <a:pPr algn="just"/>
            <a:r>
              <a:rPr lang="tr-TR" sz="3200" dirty="0">
                <a:latin typeface="Times New Roman" panose="02020603050405020304" pitchFamily="18" charset="0"/>
                <a:cs typeface="Times New Roman" panose="02020603050405020304" pitchFamily="18" charset="0"/>
              </a:rPr>
              <a:t>Tekstil ürünlerinin imalatı faaliyetiyle iştigal eden </a:t>
            </a:r>
            <a:r>
              <a:rPr lang="tr-TR" sz="3200" b="1" dirty="0">
                <a:highlight>
                  <a:srgbClr val="FFFF00"/>
                </a:highlight>
                <a:latin typeface="Times New Roman" panose="02020603050405020304" pitchFamily="18" charset="0"/>
                <a:cs typeface="Times New Roman" panose="02020603050405020304" pitchFamily="18" charset="0"/>
              </a:rPr>
              <a:t>(MAG) A.Ş., </a:t>
            </a:r>
            <a:r>
              <a:rPr lang="tr-TR" sz="3200" dirty="0">
                <a:latin typeface="Times New Roman" panose="02020603050405020304" pitchFamily="18" charset="0"/>
                <a:cs typeface="Times New Roman" panose="02020603050405020304" pitchFamily="18" charset="0"/>
              </a:rPr>
              <a:t>ürettiği ürünlerin bir kısmını da </a:t>
            </a:r>
            <a:r>
              <a:rPr lang="tr-TR" sz="3200" b="1" dirty="0">
                <a:latin typeface="Times New Roman" panose="02020603050405020304" pitchFamily="18" charset="0"/>
                <a:cs typeface="Times New Roman" panose="02020603050405020304" pitchFamily="18" charset="0"/>
              </a:rPr>
              <a:t>DIŞ TİCARET SERMAYE ŞİRKETLERİ ARACILIĞIYLA</a:t>
            </a:r>
            <a:r>
              <a:rPr lang="tr-TR" sz="3200" dirty="0">
                <a:latin typeface="Times New Roman" panose="02020603050405020304" pitchFamily="18" charset="0"/>
                <a:cs typeface="Times New Roman" panose="02020603050405020304" pitchFamily="18" charset="0"/>
              </a:rPr>
              <a:t> ihraç etmektedir. Mükellef kurum dış ticaret sermaye şirketi olan </a:t>
            </a:r>
            <a:r>
              <a:rPr lang="tr-TR" sz="3200" b="1" dirty="0">
                <a:highlight>
                  <a:srgbClr val="FFFF00"/>
                </a:highlight>
                <a:latin typeface="Times New Roman" panose="02020603050405020304" pitchFamily="18" charset="0"/>
                <a:cs typeface="Times New Roman" panose="02020603050405020304" pitchFamily="18" charset="0"/>
              </a:rPr>
              <a:t>(DŞ) A.Ş. ile </a:t>
            </a:r>
            <a:r>
              <a:rPr lang="tr-TR" sz="3200" dirty="0">
                <a:latin typeface="Times New Roman" panose="02020603050405020304" pitchFamily="18" charset="0"/>
                <a:cs typeface="Times New Roman" panose="02020603050405020304" pitchFamily="18" charset="0"/>
              </a:rPr>
              <a:t>aracılı ihracat sözleşmesi imzalamıştır. Sözleşmeye istinaden (MAG) A.Ş. ürettiği tekstil ürünlerini </a:t>
            </a:r>
            <a:r>
              <a:rPr lang="tr-TR" sz="3200" b="1" dirty="0">
                <a:highlight>
                  <a:srgbClr val="FFFF00"/>
                </a:highlight>
                <a:latin typeface="Times New Roman" panose="02020603050405020304" pitchFamily="18" charset="0"/>
                <a:cs typeface="Times New Roman" panose="02020603050405020304" pitchFamily="18" charset="0"/>
              </a:rPr>
              <a:t>(DŞ) A.Ş. </a:t>
            </a:r>
            <a:r>
              <a:rPr lang="tr-TR" sz="3200" dirty="0">
                <a:latin typeface="Times New Roman" panose="02020603050405020304" pitchFamily="18" charset="0"/>
                <a:cs typeface="Times New Roman" panose="02020603050405020304" pitchFamily="18" charset="0"/>
              </a:rPr>
              <a:t>’ye satmış, </a:t>
            </a:r>
            <a:r>
              <a:rPr lang="tr-TR" sz="3200" b="1" dirty="0">
                <a:highlight>
                  <a:srgbClr val="FFFF00"/>
                </a:highlight>
                <a:latin typeface="Times New Roman" panose="02020603050405020304" pitchFamily="18" charset="0"/>
                <a:cs typeface="Times New Roman" panose="02020603050405020304" pitchFamily="18" charset="0"/>
              </a:rPr>
              <a:t>(DŞ) A.Ş. </a:t>
            </a:r>
            <a:r>
              <a:rPr lang="tr-TR" sz="3200" dirty="0">
                <a:latin typeface="Times New Roman" panose="02020603050405020304" pitchFamily="18" charset="0"/>
                <a:cs typeface="Times New Roman" panose="02020603050405020304" pitchFamily="18" charset="0"/>
              </a:rPr>
              <a:t>de bu ürünlerin ihracatını gerçekleştirmiştir. 2023 hesap döneminde (MAG) A.Ş. aracılı ihracat sözleşmesi kapsamında sattığı ürünlerden 1.500.000 TL, </a:t>
            </a:r>
            <a:r>
              <a:rPr lang="tr-TR" sz="3200" b="1" dirty="0">
                <a:highlight>
                  <a:srgbClr val="FFFF00"/>
                </a:highlight>
                <a:latin typeface="Times New Roman" panose="02020603050405020304" pitchFamily="18" charset="0"/>
                <a:cs typeface="Times New Roman" panose="02020603050405020304" pitchFamily="18" charset="0"/>
              </a:rPr>
              <a:t>(DŞ) A.Ş.</a:t>
            </a:r>
            <a:r>
              <a:rPr lang="tr-TR" sz="3200" dirty="0">
                <a:latin typeface="Times New Roman" panose="02020603050405020304" pitchFamily="18" charset="0"/>
                <a:cs typeface="Times New Roman" panose="02020603050405020304" pitchFamily="18" charset="0"/>
              </a:rPr>
              <a:t> ise ihracatını gerçekleştirdiği bu ürünlerden 200.000 TL kazanç elde etmiştir. </a:t>
            </a:r>
            <a:r>
              <a:rPr lang="tr-TR" sz="3200" b="1" i="1" u="sng" dirty="0">
                <a:highlight>
                  <a:srgbClr val="FFFF00"/>
                </a:highlight>
                <a:latin typeface="Times New Roman" panose="02020603050405020304" pitchFamily="18" charset="0"/>
                <a:cs typeface="Times New Roman" panose="02020603050405020304" pitchFamily="18" charset="0"/>
              </a:rPr>
              <a:t>Buna göre, gerek (MAG) A.Ş. gerekse </a:t>
            </a:r>
            <a:r>
              <a:rPr lang="tr-TR" sz="3200" b="1" dirty="0">
                <a:highlight>
                  <a:srgbClr val="FFFF00"/>
                </a:highlight>
                <a:latin typeface="Times New Roman" panose="02020603050405020304" pitchFamily="18" charset="0"/>
                <a:cs typeface="Times New Roman" panose="02020603050405020304" pitchFamily="18" charset="0"/>
              </a:rPr>
              <a:t>(DŞ) A.Ş. </a:t>
            </a:r>
            <a:r>
              <a:rPr lang="tr-TR" sz="3200" b="1" i="1" u="sng" dirty="0">
                <a:highlight>
                  <a:srgbClr val="FFFF00"/>
                </a:highlight>
                <a:latin typeface="Times New Roman" panose="02020603050405020304" pitchFamily="18" charset="0"/>
                <a:cs typeface="Times New Roman" panose="02020603050405020304" pitchFamily="18" charset="0"/>
              </a:rPr>
              <a:t>aracılı ihracat sözleşmesi kapsamında elde ettikleri bu kazançlarına kurumlar vergisi oranını 5 puan indirimli şekilde uygulayabilecektir.</a:t>
            </a:r>
          </a:p>
        </p:txBody>
      </p:sp>
      <p:sp>
        <p:nvSpPr>
          <p:cNvPr id="2" name="Slayt Numarası Yer Tutucusu 1">
            <a:extLst>
              <a:ext uri="{FF2B5EF4-FFF2-40B4-BE49-F238E27FC236}">
                <a16:creationId xmlns:a16="http://schemas.microsoft.com/office/drawing/2014/main" id="{6F008039-E9F1-0439-9B2C-ED071AAD57E6}"/>
              </a:ext>
            </a:extLst>
          </p:cNvPr>
          <p:cNvSpPr>
            <a:spLocks noGrp="1"/>
          </p:cNvSpPr>
          <p:nvPr>
            <p:ph type="sldNum" sz="quarter" idx="12"/>
          </p:nvPr>
        </p:nvSpPr>
        <p:spPr/>
        <p:txBody>
          <a:bodyPr/>
          <a:lstStyle/>
          <a:p>
            <a:fld id="{2CEB5BB1-9E20-481F-B7EE-B089C484B85F}" type="slidenum">
              <a:rPr lang="tr-TR" smtClean="0"/>
              <a:t>206</a:t>
            </a:fld>
            <a:endParaRPr lang="tr-TR" dirty="0"/>
          </a:p>
        </p:txBody>
      </p:sp>
      <mc:AlternateContent xmlns:mc="http://schemas.openxmlformats.org/markup-compatibility/2006" xmlns:p14="http://schemas.microsoft.com/office/powerpoint/2010/main">
        <mc:Choice Requires="p14">
          <p:contentPart p14:bwMode="auto" r:id="rId2">
            <p14:nvContentPartPr>
              <p14:cNvPr id="4" name="Mürekkep 3">
                <a:extLst>
                  <a:ext uri="{FF2B5EF4-FFF2-40B4-BE49-F238E27FC236}">
                    <a16:creationId xmlns:a16="http://schemas.microsoft.com/office/drawing/2014/main" id="{ADC1651E-A6D2-5B4B-942F-3DA24C9F63C1}"/>
                  </a:ext>
                </a:extLst>
              </p14:cNvPr>
              <p14:cNvContentPartPr/>
              <p14:nvPr/>
            </p14:nvContentPartPr>
            <p14:xfrm>
              <a:off x="6884035" y="1319230"/>
              <a:ext cx="3838680" cy="52920"/>
            </p14:xfrm>
          </p:contentPart>
        </mc:Choice>
        <mc:Fallback xmlns="">
          <p:pic>
            <p:nvPicPr>
              <p:cNvPr id="4" name="Mürekkep 3">
                <a:extLst>
                  <a:ext uri="{FF2B5EF4-FFF2-40B4-BE49-F238E27FC236}">
                    <a16:creationId xmlns:a16="http://schemas.microsoft.com/office/drawing/2014/main" id="{ADC1651E-A6D2-5B4B-942F-3DA24C9F63C1}"/>
                  </a:ext>
                </a:extLst>
              </p:cNvPr>
              <p:cNvPicPr/>
              <p:nvPr/>
            </p:nvPicPr>
            <p:blipFill>
              <a:blip r:embed="rId3"/>
              <a:stretch>
                <a:fillRect/>
              </a:stretch>
            </p:blipFill>
            <p:spPr>
              <a:xfrm>
                <a:off x="6877915" y="1313110"/>
                <a:ext cx="3850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Mürekkep 4">
                <a:extLst>
                  <a:ext uri="{FF2B5EF4-FFF2-40B4-BE49-F238E27FC236}">
                    <a16:creationId xmlns:a16="http://schemas.microsoft.com/office/drawing/2014/main" id="{ECF503BC-F0CB-FF5E-E488-14B8CC425B3C}"/>
                  </a:ext>
                </a:extLst>
              </p14:cNvPr>
              <p14:cNvContentPartPr/>
              <p14:nvPr/>
            </p14:nvContentPartPr>
            <p14:xfrm>
              <a:off x="1060675" y="1689670"/>
              <a:ext cx="4978440" cy="140040"/>
            </p14:xfrm>
          </p:contentPart>
        </mc:Choice>
        <mc:Fallback xmlns="">
          <p:pic>
            <p:nvPicPr>
              <p:cNvPr id="5" name="Mürekkep 4">
                <a:extLst>
                  <a:ext uri="{FF2B5EF4-FFF2-40B4-BE49-F238E27FC236}">
                    <a16:creationId xmlns:a16="http://schemas.microsoft.com/office/drawing/2014/main" id="{ECF503BC-F0CB-FF5E-E488-14B8CC425B3C}"/>
                  </a:ext>
                </a:extLst>
              </p:cNvPr>
              <p:cNvPicPr/>
              <p:nvPr/>
            </p:nvPicPr>
            <p:blipFill>
              <a:blip r:embed="rId5"/>
              <a:stretch>
                <a:fillRect/>
              </a:stretch>
            </p:blipFill>
            <p:spPr>
              <a:xfrm>
                <a:off x="1054555" y="1683550"/>
                <a:ext cx="4990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Mürekkep 5">
                <a:extLst>
                  <a:ext uri="{FF2B5EF4-FFF2-40B4-BE49-F238E27FC236}">
                    <a16:creationId xmlns:a16="http://schemas.microsoft.com/office/drawing/2014/main" id="{CF17347F-3E05-1D5E-35F8-47C40CFC9EB1}"/>
                  </a:ext>
                </a:extLst>
              </p14:cNvPr>
              <p14:cNvContentPartPr/>
              <p14:nvPr/>
            </p14:nvContentPartPr>
            <p14:xfrm>
              <a:off x="1250755" y="3475630"/>
              <a:ext cx="3853800" cy="79920"/>
            </p14:xfrm>
          </p:contentPart>
        </mc:Choice>
        <mc:Fallback xmlns="">
          <p:pic>
            <p:nvPicPr>
              <p:cNvPr id="6" name="Mürekkep 5">
                <a:extLst>
                  <a:ext uri="{FF2B5EF4-FFF2-40B4-BE49-F238E27FC236}">
                    <a16:creationId xmlns:a16="http://schemas.microsoft.com/office/drawing/2014/main" id="{CF17347F-3E05-1D5E-35F8-47C40CFC9EB1}"/>
                  </a:ext>
                </a:extLst>
              </p:cNvPr>
              <p:cNvPicPr/>
              <p:nvPr/>
            </p:nvPicPr>
            <p:blipFill>
              <a:blip r:embed="rId7"/>
              <a:stretch>
                <a:fillRect/>
              </a:stretch>
            </p:blipFill>
            <p:spPr>
              <a:xfrm>
                <a:off x="1244635" y="3469510"/>
                <a:ext cx="3866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Mürekkep 6">
                <a:extLst>
                  <a:ext uri="{FF2B5EF4-FFF2-40B4-BE49-F238E27FC236}">
                    <a16:creationId xmlns:a16="http://schemas.microsoft.com/office/drawing/2014/main" id="{9A2A0306-012D-436F-11BD-9B8839F1AF8D}"/>
                  </a:ext>
                </a:extLst>
              </p14:cNvPr>
              <p14:cNvContentPartPr/>
              <p14:nvPr/>
            </p14:nvContentPartPr>
            <p14:xfrm>
              <a:off x="10187755" y="3862990"/>
              <a:ext cx="1359720" cy="61920"/>
            </p14:xfrm>
          </p:contentPart>
        </mc:Choice>
        <mc:Fallback xmlns="">
          <p:pic>
            <p:nvPicPr>
              <p:cNvPr id="7" name="Mürekkep 6">
                <a:extLst>
                  <a:ext uri="{FF2B5EF4-FFF2-40B4-BE49-F238E27FC236}">
                    <a16:creationId xmlns:a16="http://schemas.microsoft.com/office/drawing/2014/main" id="{9A2A0306-012D-436F-11BD-9B8839F1AF8D}"/>
                  </a:ext>
                </a:extLst>
              </p:cNvPr>
              <p:cNvPicPr/>
              <p:nvPr/>
            </p:nvPicPr>
            <p:blipFill>
              <a:blip r:embed="rId9"/>
              <a:stretch>
                <a:fillRect/>
              </a:stretch>
            </p:blipFill>
            <p:spPr>
              <a:xfrm>
                <a:off x="10181635" y="3856870"/>
                <a:ext cx="1371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Mürekkep 7">
                <a:extLst>
                  <a:ext uri="{FF2B5EF4-FFF2-40B4-BE49-F238E27FC236}">
                    <a16:creationId xmlns:a16="http://schemas.microsoft.com/office/drawing/2014/main" id="{483BCD7F-BD70-4ADD-B6D2-4FA01069C5E9}"/>
                  </a:ext>
                </a:extLst>
              </p14:cNvPr>
              <p14:cNvContentPartPr/>
              <p14:nvPr/>
            </p14:nvContentPartPr>
            <p14:xfrm>
              <a:off x="10507075" y="4320910"/>
              <a:ext cx="963000" cy="36720"/>
            </p14:xfrm>
          </p:contentPart>
        </mc:Choice>
        <mc:Fallback xmlns="">
          <p:pic>
            <p:nvPicPr>
              <p:cNvPr id="8" name="Mürekkep 7">
                <a:extLst>
                  <a:ext uri="{FF2B5EF4-FFF2-40B4-BE49-F238E27FC236}">
                    <a16:creationId xmlns:a16="http://schemas.microsoft.com/office/drawing/2014/main" id="{483BCD7F-BD70-4ADD-B6D2-4FA01069C5E9}"/>
                  </a:ext>
                </a:extLst>
              </p:cNvPr>
              <p:cNvPicPr/>
              <p:nvPr/>
            </p:nvPicPr>
            <p:blipFill>
              <a:blip r:embed="rId11"/>
              <a:stretch>
                <a:fillRect/>
              </a:stretch>
            </p:blipFill>
            <p:spPr>
              <a:xfrm>
                <a:off x="10500955" y="4314790"/>
                <a:ext cx="975240" cy="48960"/>
              </a:xfrm>
              <a:prstGeom prst="rect">
                <a:avLst/>
              </a:prstGeom>
            </p:spPr>
          </p:pic>
        </mc:Fallback>
      </mc:AlternateContent>
      <p:grpSp>
        <p:nvGrpSpPr>
          <p:cNvPr id="11" name="Grup 10">
            <a:extLst>
              <a:ext uri="{FF2B5EF4-FFF2-40B4-BE49-F238E27FC236}">
                <a16:creationId xmlns:a16="http://schemas.microsoft.com/office/drawing/2014/main" id="{C7DCADFF-E60F-C501-56F2-DD80385BE899}"/>
              </a:ext>
            </a:extLst>
          </p:cNvPr>
          <p:cNvGrpSpPr/>
          <p:nvPr/>
        </p:nvGrpSpPr>
        <p:grpSpPr>
          <a:xfrm>
            <a:off x="5467435" y="5209030"/>
            <a:ext cx="3801600" cy="968400"/>
            <a:chOff x="5467435" y="5209030"/>
            <a:chExt cx="3801600" cy="968400"/>
          </a:xfrm>
        </p:grpSpPr>
        <mc:AlternateContent xmlns:mc="http://schemas.openxmlformats.org/markup-compatibility/2006" xmlns:p14="http://schemas.microsoft.com/office/powerpoint/2010/main">
          <mc:Choice Requires="p14">
            <p:contentPart p14:bwMode="auto" r:id="rId12">
              <p14:nvContentPartPr>
                <p14:cNvPr id="9" name="Mürekkep 8">
                  <a:extLst>
                    <a:ext uri="{FF2B5EF4-FFF2-40B4-BE49-F238E27FC236}">
                      <a16:creationId xmlns:a16="http://schemas.microsoft.com/office/drawing/2014/main" id="{61B256EE-48E3-4EF0-092E-D7A6780A993B}"/>
                    </a:ext>
                  </a:extLst>
                </p14:cNvPr>
                <p14:cNvContentPartPr/>
                <p14:nvPr/>
              </p14:nvContentPartPr>
              <p14:xfrm>
                <a:off x="7339075" y="5209030"/>
                <a:ext cx="1929960" cy="691920"/>
              </p14:xfrm>
            </p:contentPart>
          </mc:Choice>
          <mc:Fallback xmlns="">
            <p:pic>
              <p:nvPicPr>
                <p:cNvPr id="9" name="Mürekkep 8">
                  <a:extLst>
                    <a:ext uri="{FF2B5EF4-FFF2-40B4-BE49-F238E27FC236}">
                      <a16:creationId xmlns:a16="http://schemas.microsoft.com/office/drawing/2014/main" id="{61B256EE-48E3-4EF0-092E-D7A6780A993B}"/>
                    </a:ext>
                  </a:extLst>
                </p:cNvPr>
                <p:cNvPicPr/>
                <p:nvPr/>
              </p:nvPicPr>
              <p:blipFill>
                <a:blip r:embed="rId13"/>
                <a:stretch>
                  <a:fillRect/>
                </a:stretch>
              </p:blipFill>
              <p:spPr>
                <a:xfrm>
                  <a:off x="7332955" y="5202910"/>
                  <a:ext cx="194220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Mürekkep 9">
                  <a:extLst>
                    <a:ext uri="{FF2B5EF4-FFF2-40B4-BE49-F238E27FC236}">
                      <a16:creationId xmlns:a16="http://schemas.microsoft.com/office/drawing/2014/main" id="{EBADD272-63BA-C363-439B-E0A4775AD0DC}"/>
                    </a:ext>
                  </a:extLst>
                </p14:cNvPr>
                <p14:cNvContentPartPr/>
                <p14:nvPr/>
              </p14:nvContentPartPr>
              <p14:xfrm>
                <a:off x="5467435" y="5786110"/>
                <a:ext cx="729000" cy="391320"/>
              </p14:xfrm>
            </p:contentPart>
          </mc:Choice>
          <mc:Fallback xmlns="">
            <p:pic>
              <p:nvPicPr>
                <p:cNvPr id="10" name="Mürekkep 9">
                  <a:extLst>
                    <a:ext uri="{FF2B5EF4-FFF2-40B4-BE49-F238E27FC236}">
                      <a16:creationId xmlns:a16="http://schemas.microsoft.com/office/drawing/2014/main" id="{EBADD272-63BA-C363-439B-E0A4775AD0DC}"/>
                    </a:ext>
                  </a:extLst>
                </p:cNvPr>
                <p:cNvPicPr/>
                <p:nvPr/>
              </p:nvPicPr>
              <p:blipFill>
                <a:blip r:embed="rId15"/>
                <a:stretch>
                  <a:fillRect/>
                </a:stretch>
              </p:blipFill>
              <p:spPr>
                <a:xfrm>
                  <a:off x="5461315" y="5779990"/>
                  <a:ext cx="741240" cy="403560"/>
                </a:xfrm>
                <a:prstGeom prst="rect">
                  <a:avLst/>
                </a:prstGeom>
              </p:spPr>
            </p:pic>
          </mc:Fallback>
        </mc:AlternateContent>
      </p:grpSp>
    </p:spTree>
    <p:extLst>
      <p:ext uri="{BB962C8B-B14F-4D97-AF65-F5344CB8AC3E}">
        <p14:creationId xmlns:p14="http://schemas.microsoft.com/office/powerpoint/2010/main" val="133470110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EC32A2-A469-DE1B-8BB5-C69931256836}"/>
              </a:ext>
            </a:extLst>
          </p:cNvPr>
          <p:cNvSpPr>
            <a:spLocks noGrp="1"/>
          </p:cNvSpPr>
          <p:nvPr>
            <p:ph type="title"/>
          </p:nvPr>
        </p:nvSpPr>
        <p:spPr>
          <a:xfrm>
            <a:off x="255917" y="136525"/>
            <a:ext cx="11680166" cy="913069"/>
          </a:xfrm>
          <a:solidFill>
            <a:schemeClr val="tx2">
              <a:lumMod val="10000"/>
              <a:lumOff val="90000"/>
            </a:schemeClr>
          </a:solidFill>
        </p:spPr>
        <p:txBody>
          <a:bodyPr>
            <a:normAutofit/>
          </a:bodyPr>
          <a:lstStyle/>
          <a:p>
            <a:pPr algn="ctr"/>
            <a:r>
              <a:rPr lang="tr-TR" sz="2800" b="1" dirty="0">
                <a:latin typeface="Times New Roman" panose="02020603050405020304" pitchFamily="18" charset="0"/>
                <a:cs typeface="Times New Roman" panose="02020603050405020304" pitchFamily="18" charset="0"/>
              </a:rPr>
              <a:t>Üretim Faaliyetlerinden Elde Edilen Kazançlarda Kurumlar Vergisi Oranının 1 Puan İndirimli Uygulanması</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F3C23DD7-B3D4-D997-BF07-93A95E06A364}"/>
              </a:ext>
            </a:extLst>
          </p:cNvPr>
          <p:cNvSpPr>
            <a:spLocks noGrp="1"/>
          </p:cNvSpPr>
          <p:nvPr>
            <p:ph idx="1"/>
          </p:nvPr>
        </p:nvSpPr>
        <p:spPr>
          <a:xfrm>
            <a:off x="255917" y="1099881"/>
            <a:ext cx="11680166" cy="5369930"/>
          </a:xfrm>
          <a:solidFill>
            <a:schemeClr val="accent2">
              <a:lumMod val="20000"/>
              <a:lumOff val="80000"/>
            </a:schemeClr>
          </a:solidFill>
        </p:spPr>
        <p:txBody>
          <a:bodyPr>
            <a:noAutofit/>
          </a:bodyPr>
          <a:lstStyle/>
          <a:p>
            <a:pPr marL="457200" indent="-457200" algn="just">
              <a:lnSpc>
                <a:spcPct val="120000"/>
              </a:lnSpc>
              <a:buFont typeface="+mj-lt"/>
              <a:buAutoNum type="alphaUcPeriod"/>
            </a:pPr>
            <a:r>
              <a:rPr lang="tr-TR" sz="2400" b="1" u="sng" dirty="0">
                <a:highlight>
                  <a:srgbClr val="FFFF00"/>
                </a:highlight>
                <a:latin typeface="Times New Roman" panose="02020603050405020304" pitchFamily="18" charset="0"/>
                <a:cs typeface="Times New Roman" panose="02020603050405020304" pitchFamily="18" charset="0"/>
              </a:rPr>
              <a:t>SANAYİ SİCİL BELGESİNE haiz olan ve FİİLEN ÜRETİM=</a:t>
            </a:r>
            <a:r>
              <a:rPr lang="tr-TR" sz="2400" b="1" dirty="0">
                <a:highlight>
                  <a:srgbClr val="FFFF00"/>
                </a:highlight>
                <a:latin typeface="Times New Roman" panose="02020603050405020304" pitchFamily="18" charset="0"/>
                <a:cs typeface="Times New Roman" panose="02020603050405020304" pitchFamily="18" charset="0"/>
              </a:rPr>
              <a:t>oranını 1 puan indirimli uygulayabileceklerdir</a:t>
            </a:r>
            <a:r>
              <a:rPr lang="tr-TR" sz="2400" dirty="0">
                <a:latin typeface="Times New Roman" panose="02020603050405020304" pitchFamily="18" charset="0"/>
                <a:cs typeface="Times New Roman" panose="02020603050405020304" pitchFamily="18" charset="0"/>
              </a:rPr>
              <a:t>. </a:t>
            </a:r>
          </a:p>
          <a:p>
            <a:pPr marL="457200" indent="-457200" algn="just">
              <a:lnSpc>
                <a:spcPct val="120000"/>
              </a:lnSpc>
              <a:buFont typeface="+mj-lt"/>
              <a:buAutoNum type="arabicParenR"/>
            </a:pPr>
            <a:r>
              <a:rPr lang="tr-TR" sz="2400" dirty="0">
                <a:latin typeface="Times New Roman" panose="02020603050405020304" pitchFamily="18" charset="0"/>
                <a:cs typeface="Times New Roman" panose="02020603050405020304" pitchFamily="18" charset="0"/>
              </a:rPr>
              <a:t>Üretim faaliyetlerinden elde edilen kazançlar (varsa üretimden doğan zararlarla) </a:t>
            </a:r>
            <a:r>
              <a:rPr lang="tr-TR" sz="2400" b="1" dirty="0">
                <a:highlight>
                  <a:srgbClr val="FFFF00"/>
                </a:highlight>
                <a:latin typeface="Times New Roman" panose="02020603050405020304" pitchFamily="18" charset="0"/>
                <a:cs typeface="Times New Roman" panose="02020603050405020304" pitchFamily="18" charset="0"/>
              </a:rPr>
              <a:t>BİR BÜTÜN </a:t>
            </a:r>
            <a:r>
              <a:rPr lang="tr-TR" sz="2400" dirty="0">
                <a:latin typeface="Times New Roman" panose="02020603050405020304" pitchFamily="18" charset="0"/>
                <a:cs typeface="Times New Roman" panose="02020603050405020304" pitchFamily="18" charset="0"/>
              </a:rPr>
              <a:t>olarak değerlendirilecektir. </a:t>
            </a:r>
          </a:p>
          <a:p>
            <a:pPr marL="457200" indent="-457200" algn="just">
              <a:lnSpc>
                <a:spcPct val="120000"/>
              </a:lnSpc>
              <a:buFont typeface="+mj-lt"/>
              <a:buAutoNum type="arabicParenR"/>
            </a:pPr>
            <a:r>
              <a:rPr lang="tr-TR" sz="2400" b="1" u="sng" dirty="0">
                <a:highlight>
                  <a:srgbClr val="00FFFF"/>
                </a:highlight>
                <a:latin typeface="Times New Roman" panose="02020603050405020304" pitchFamily="18" charset="0"/>
                <a:cs typeface="Times New Roman" panose="02020603050405020304" pitchFamily="18" charset="0"/>
              </a:rPr>
              <a:t>Yazılım, bilişim ve benzeri hususlarda gerçekleştirilen üretim faaliyeti sonucu elde edilen kazançlara da kurumlar vergisi oranı 1 puan indirimli uygulanabilecektir</a:t>
            </a:r>
            <a:r>
              <a:rPr lang="tr-TR" sz="2400" b="1" dirty="0">
                <a:highlight>
                  <a:srgbClr val="00FFFF"/>
                </a:highlight>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arenR"/>
            </a:pPr>
            <a:r>
              <a:rPr lang="tr-TR" sz="2400" dirty="0">
                <a:latin typeface="Times New Roman" panose="02020603050405020304" pitchFamily="18" charset="0"/>
                <a:cs typeface="Times New Roman" panose="02020603050405020304" pitchFamily="18" charset="0"/>
              </a:rPr>
              <a:t>Sanayi sicil belgesini haiz mükelleflerin üretim faaliyetlerinin yanı sıra diğer faaliyetlerinden elde ettiği kazançlar bulunması halinde, </a:t>
            </a:r>
            <a:r>
              <a:rPr lang="tr-TR" sz="2400" b="1" u="sng" dirty="0">
                <a:highlight>
                  <a:srgbClr val="00FFFF"/>
                </a:highlight>
                <a:latin typeface="Times New Roman" panose="02020603050405020304" pitchFamily="18" charset="0"/>
                <a:cs typeface="Times New Roman" panose="02020603050405020304" pitchFamily="18" charset="0"/>
              </a:rPr>
              <a:t>üretim faaliyetinden elde edilen ve 1 puan indirim uygulanacak matrah, fiilen yapılan üretimden elde edilen kazancın TİCARİ BİLANÇO KARINA ORANLANMASI suretiyle tespit edilecektir.</a:t>
            </a:r>
          </a:p>
        </p:txBody>
      </p:sp>
      <p:sp>
        <p:nvSpPr>
          <p:cNvPr id="4" name="Slayt Numarası Yer Tutucusu 3">
            <a:extLst>
              <a:ext uri="{FF2B5EF4-FFF2-40B4-BE49-F238E27FC236}">
                <a16:creationId xmlns:a16="http://schemas.microsoft.com/office/drawing/2014/main" id="{7377E4E9-2BF7-85D4-2E2D-EF5C96BEB3C6}"/>
              </a:ext>
            </a:extLst>
          </p:cNvPr>
          <p:cNvSpPr>
            <a:spLocks noGrp="1"/>
          </p:cNvSpPr>
          <p:nvPr>
            <p:ph type="sldNum" sz="quarter" idx="12"/>
          </p:nvPr>
        </p:nvSpPr>
        <p:spPr/>
        <p:txBody>
          <a:bodyPr/>
          <a:lstStyle/>
          <a:p>
            <a:fld id="{2CEB5BB1-9E20-481F-B7EE-B089C484B85F}" type="slidenum">
              <a:rPr lang="tr-TR" smtClean="0"/>
              <a:t>207</a:t>
            </a:fld>
            <a:endParaRPr lang="tr-TR" dirty="0"/>
          </a:p>
        </p:txBody>
      </p:sp>
    </p:spTree>
    <p:extLst>
      <p:ext uri="{BB962C8B-B14F-4D97-AF65-F5344CB8AC3E}">
        <p14:creationId xmlns:p14="http://schemas.microsoft.com/office/powerpoint/2010/main" val="100231200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DBEEC0-6A45-6CE9-7227-73EE6710FF92}"/>
              </a:ext>
            </a:extLst>
          </p:cNvPr>
          <p:cNvSpPr>
            <a:spLocks noGrp="1"/>
          </p:cNvSpPr>
          <p:nvPr>
            <p:ph type="title"/>
          </p:nvPr>
        </p:nvSpPr>
        <p:spPr>
          <a:xfrm>
            <a:off x="422787" y="365125"/>
            <a:ext cx="11523407" cy="785249"/>
          </a:xfrm>
          <a:solidFill>
            <a:schemeClr val="accent2">
              <a:lumMod val="20000"/>
              <a:lumOff val="80000"/>
            </a:schemeClr>
          </a:solidFill>
        </p:spPr>
        <p:txBody>
          <a:bodyPr>
            <a:normAutofit fontScale="90000"/>
          </a:bodyPr>
          <a:lstStyle/>
          <a:p>
            <a:pPr algn="ctr"/>
            <a:r>
              <a:rPr lang="tr-TR" sz="2800" b="1" dirty="0">
                <a:latin typeface="Times New Roman" panose="02020603050405020304" pitchFamily="18" charset="0"/>
                <a:cs typeface="Times New Roman" panose="02020603050405020304" pitchFamily="18" charset="0"/>
              </a:rPr>
              <a:t>İndirimli Oran Uygulanacak Matrah: 	</a:t>
            </a:r>
            <a:r>
              <a:rPr lang="tr-TR" sz="2800" b="1" u="sng" dirty="0">
                <a:latin typeface="Times New Roman" panose="02020603050405020304" pitchFamily="18" charset="0"/>
                <a:cs typeface="Times New Roman" panose="02020603050405020304" pitchFamily="18" charset="0"/>
              </a:rPr>
              <a:t>Matrah 	X 	Üretim Faaliyetinden Elde Edilen Kazanç /Ticari Bilanço Karı </a:t>
            </a:r>
            <a:r>
              <a:rPr lang="tr-TR" sz="2800" b="1" dirty="0">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8DA4F059-0CD0-90D5-D748-6EDF0954875B}"/>
              </a:ext>
            </a:extLst>
          </p:cNvPr>
          <p:cNvSpPr>
            <a:spLocks noGrp="1"/>
          </p:cNvSpPr>
          <p:nvPr>
            <p:ph idx="1"/>
          </p:nvPr>
        </p:nvSpPr>
        <p:spPr>
          <a:xfrm>
            <a:off x="422787" y="1288435"/>
            <a:ext cx="11523407" cy="5204440"/>
          </a:xfrm>
          <a:solidFill>
            <a:schemeClr val="tx2">
              <a:lumMod val="10000"/>
              <a:lumOff val="90000"/>
            </a:schemeClr>
          </a:solidFill>
        </p:spPr>
        <p:txBody>
          <a:bodyPr>
            <a:noAutofit/>
          </a:bodyPr>
          <a:lstStyle/>
          <a:p>
            <a:pPr algn="just"/>
            <a:r>
              <a:rPr lang="tr-TR" sz="1800" b="1" dirty="0">
                <a:latin typeface="Times New Roman" panose="02020603050405020304" pitchFamily="18" charset="0"/>
                <a:cs typeface="Times New Roman" panose="02020603050405020304" pitchFamily="18" charset="0"/>
              </a:rPr>
              <a:t>Bu şekilde hesaplanan ve 1 puan indirim uygulanacak kazanç tutarının gerek üretimden elde edilen kazancı gerekse ilgili dönem </a:t>
            </a:r>
            <a:r>
              <a:rPr lang="tr-TR" sz="1800" b="1" dirty="0">
                <a:highlight>
                  <a:srgbClr val="FFFF00"/>
                </a:highlight>
                <a:latin typeface="Times New Roman" panose="02020603050405020304" pitchFamily="18" charset="0"/>
                <a:cs typeface="Times New Roman" panose="02020603050405020304" pitchFamily="18" charset="0"/>
              </a:rPr>
              <a:t>safi kurum kazancını aşamayacağı tabiidir. </a:t>
            </a:r>
          </a:p>
          <a:p>
            <a:pPr algn="just"/>
            <a:r>
              <a:rPr lang="tr-TR" sz="1800" dirty="0">
                <a:latin typeface="Times New Roman" panose="02020603050405020304" pitchFamily="18" charset="0"/>
                <a:cs typeface="Times New Roman" panose="02020603050405020304" pitchFamily="18" charset="0"/>
              </a:rPr>
              <a:t>Mükelleflerin üretim faaliyetinden elde ettiği kazancın ticari bilanço karından fazla olması halinde safi kurum kazancını aşmamak kaydıyla </a:t>
            </a:r>
            <a:r>
              <a:rPr lang="tr-TR" sz="1800" b="1" u="sng" dirty="0">
                <a:latin typeface="Times New Roman" panose="02020603050405020304" pitchFamily="18" charset="0"/>
                <a:cs typeface="Times New Roman" panose="02020603050405020304" pitchFamily="18" charset="0"/>
              </a:rPr>
              <a:t>üretim faaliyetinden elde edilen kazancın tamamına 1 puan indirim uygulanabilecektir. </a:t>
            </a:r>
          </a:p>
          <a:p>
            <a:pPr marL="0" indent="0" algn="just">
              <a:buNone/>
            </a:pPr>
            <a:r>
              <a:rPr lang="tr-TR" sz="1800" dirty="0">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ÖRNEK:</a:t>
            </a:r>
          </a:p>
          <a:p>
            <a:r>
              <a:rPr lang="tr-TR" sz="1800" dirty="0">
                <a:latin typeface="Times New Roman" panose="02020603050405020304" pitchFamily="18" charset="0"/>
                <a:cs typeface="Times New Roman" panose="02020603050405020304" pitchFamily="18" charset="0"/>
              </a:rPr>
              <a:t>Ticari bilanço kârı 	                                </a:t>
            </a:r>
            <a:r>
              <a:rPr lang="tr-TR" sz="1800" b="1" dirty="0">
                <a:highlight>
                  <a:srgbClr val="00FFFF"/>
                </a:highlight>
                <a:latin typeface="Times New Roman" panose="02020603050405020304" pitchFamily="18" charset="0"/>
                <a:cs typeface="Times New Roman" panose="02020603050405020304" pitchFamily="18" charset="0"/>
              </a:rPr>
              <a:t>2.000.000 TL </a:t>
            </a:r>
            <a:r>
              <a:rPr lang="tr-TR" sz="1800" dirty="0">
                <a:latin typeface="Times New Roman" panose="02020603050405020304" pitchFamily="18" charset="0"/>
                <a:cs typeface="Times New Roman" panose="02020603050405020304" pitchFamily="18" charset="0"/>
              </a:rPr>
              <a:t>	</a:t>
            </a:r>
          </a:p>
          <a:p>
            <a:r>
              <a:rPr lang="tr-TR" sz="1800" dirty="0">
                <a:latin typeface="Times New Roman" panose="02020603050405020304" pitchFamily="18" charset="0"/>
                <a:cs typeface="Times New Roman" panose="02020603050405020304" pitchFamily="18" charset="0"/>
              </a:rPr>
              <a:t>Üretim faaliyetinden elde edilen kazanç 	</a:t>
            </a:r>
            <a:r>
              <a:rPr lang="tr-TR" sz="1800" b="1" dirty="0">
                <a:highlight>
                  <a:srgbClr val="00FFFF"/>
                </a:highlight>
                <a:latin typeface="Times New Roman" panose="02020603050405020304" pitchFamily="18" charset="0"/>
                <a:cs typeface="Times New Roman" panose="02020603050405020304" pitchFamily="18" charset="0"/>
              </a:rPr>
              <a:t>1.400.000 TL </a:t>
            </a:r>
            <a:endParaRPr lang="tr-TR" sz="1800" dirty="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Diğer kazançlar (indirim kapsamında olmayan)    </a:t>
            </a:r>
            <a:r>
              <a:rPr lang="tr-TR" sz="1800" b="1" dirty="0">
                <a:highlight>
                  <a:srgbClr val="00FFFF"/>
                </a:highlight>
                <a:latin typeface="Times New Roman" panose="02020603050405020304" pitchFamily="18" charset="0"/>
                <a:cs typeface="Times New Roman" panose="02020603050405020304" pitchFamily="18" charset="0"/>
              </a:rPr>
              <a:t>600.000 TL </a:t>
            </a:r>
            <a:r>
              <a:rPr lang="tr-TR" sz="1800" dirty="0">
                <a:latin typeface="Times New Roman" panose="02020603050405020304" pitchFamily="18" charset="0"/>
                <a:cs typeface="Times New Roman" panose="02020603050405020304" pitchFamily="18" charset="0"/>
              </a:rPr>
              <a:t>	</a:t>
            </a:r>
          </a:p>
          <a:p>
            <a:r>
              <a:rPr lang="tr-TR" sz="1800" dirty="0">
                <a:latin typeface="Times New Roman" panose="02020603050405020304" pitchFamily="18" charset="0"/>
                <a:cs typeface="Times New Roman" panose="02020603050405020304" pitchFamily="18" charset="0"/>
              </a:rPr>
              <a:t>KKEG 	                                                    </a:t>
            </a:r>
            <a:r>
              <a:rPr lang="tr-TR" sz="1800" b="1" dirty="0">
                <a:highlight>
                  <a:srgbClr val="00FFFF"/>
                </a:highlight>
                <a:latin typeface="Times New Roman" panose="02020603050405020304" pitchFamily="18" charset="0"/>
                <a:cs typeface="Times New Roman" panose="02020603050405020304" pitchFamily="18" charset="0"/>
              </a:rPr>
              <a:t>500.000 TL </a:t>
            </a:r>
            <a:r>
              <a:rPr lang="tr-TR" sz="1800" dirty="0">
                <a:latin typeface="Times New Roman" panose="02020603050405020304" pitchFamily="18" charset="0"/>
                <a:cs typeface="Times New Roman" panose="02020603050405020304" pitchFamily="18" charset="0"/>
              </a:rPr>
              <a:t>	</a:t>
            </a:r>
          </a:p>
          <a:p>
            <a:r>
              <a:rPr lang="tr-TR" sz="1800" dirty="0">
                <a:latin typeface="Times New Roman" panose="02020603050405020304" pitchFamily="18" charset="0"/>
                <a:cs typeface="Times New Roman" panose="02020603050405020304" pitchFamily="18" charset="0"/>
              </a:rPr>
              <a:t>Geçmiş yıl zararları 	                                 </a:t>
            </a:r>
            <a:r>
              <a:rPr lang="tr-TR" sz="1800" b="1" dirty="0">
                <a:highlight>
                  <a:srgbClr val="00FFFF"/>
                </a:highlight>
                <a:latin typeface="Times New Roman" panose="02020603050405020304" pitchFamily="18" charset="0"/>
                <a:cs typeface="Times New Roman" panose="02020603050405020304" pitchFamily="18" charset="0"/>
              </a:rPr>
              <a:t>1.200.000 TL </a:t>
            </a:r>
            <a:r>
              <a:rPr lang="tr-TR" sz="1800" dirty="0">
                <a:latin typeface="Times New Roman" panose="02020603050405020304" pitchFamily="18" charset="0"/>
                <a:cs typeface="Times New Roman" panose="02020603050405020304" pitchFamily="18" charset="0"/>
              </a:rPr>
              <a:t>	</a:t>
            </a:r>
          </a:p>
          <a:p>
            <a:r>
              <a:rPr lang="tr-TR" sz="1800" b="1" dirty="0">
                <a:highlight>
                  <a:srgbClr val="FFFF00"/>
                </a:highlight>
                <a:latin typeface="Times New Roman" panose="02020603050405020304" pitchFamily="18" charset="0"/>
                <a:cs typeface="Times New Roman" panose="02020603050405020304" pitchFamily="18" charset="0"/>
              </a:rPr>
              <a:t>Matrah 	                                                 1.300.000 TL </a:t>
            </a:r>
            <a:r>
              <a:rPr lang="tr-TR" sz="1800" dirty="0">
                <a:highlight>
                  <a:srgbClr val="FFFF00"/>
                </a:highlight>
                <a:latin typeface="Times New Roman" panose="02020603050405020304" pitchFamily="18" charset="0"/>
                <a:cs typeface="Times New Roman" panose="02020603050405020304" pitchFamily="18" charset="0"/>
              </a:rPr>
              <a:t>	</a:t>
            </a:r>
          </a:p>
          <a:p>
            <a:r>
              <a:rPr lang="tr-TR" sz="1800" dirty="0">
                <a:latin typeface="Times New Roman" panose="02020603050405020304" pitchFamily="18" charset="0"/>
                <a:cs typeface="Times New Roman" panose="02020603050405020304" pitchFamily="18" charset="0"/>
              </a:rPr>
              <a:t>İndirimli oran uygulanacak matrah: </a:t>
            </a:r>
            <a:r>
              <a:rPr lang="tr-TR" sz="1800" b="1" u="sng" dirty="0">
                <a:latin typeface="Times New Roman" panose="02020603050405020304" pitchFamily="18" charset="0"/>
                <a:cs typeface="Times New Roman" panose="02020603050405020304" pitchFamily="18" charset="0"/>
              </a:rPr>
              <a:t>1.300.000 TL x (1.400.000/2.000.000=%70) </a:t>
            </a:r>
          </a:p>
          <a:p>
            <a:r>
              <a:rPr lang="tr-TR" sz="1800" b="1" u="sng" dirty="0">
                <a:latin typeface="Times New Roman" panose="02020603050405020304" pitchFamily="18" charset="0"/>
                <a:cs typeface="Times New Roman" panose="02020603050405020304" pitchFamily="18" charset="0"/>
              </a:rPr>
              <a:t>: 1.300.000 TL x %70 </a:t>
            </a:r>
            <a:r>
              <a:rPr lang="tr-TR" sz="1800" dirty="0">
                <a:latin typeface="Times New Roman" panose="02020603050405020304" pitchFamily="18" charset="0"/>
                <a:cs typeface="Times New Roman" panose="02020603050405020304" pitchFamily="18" charset="0"/>
              </a:rPr>
              <a:t>: 910.000 TL  Dolayısıyla, (F) A.Ş. 1.300.000 TL’lik 2023 yılı matrahının 910.000 TL’lik kısmına kurumlar vergisi oranını </a:t>
            </a:r>
            <a:r>
              <a:rPr lang="tr-TR" sz="1800" b="1" dirty="0">
                <a:latin typeface="Times New Roman" panose="02020603050405020304" pitchFamily="18" charset="0"/>
                <a:cs typeface="Times New Roman" panose="02020603050405020304" pitchFamily="18" charset="0"/>
              </a:rPr>
              <a:t>(%25-%1=) </a:t>
            </a:r>
            <a:r>
              <a:rPr lang="tr-TR" sz="1800" b="1" dirty="0">
                <a:highlight>
                  <a:srgbClr val="00FFFF"/>
                </a:highlight>
                <a:latin typeface="Times New Roman" panose="02020603050405020304" pitchFamily="18" charset="0"/>
                <a:cs typeface="Times New Roman" panose="02020603050405020304" pitchFamily="18" charset="0"/>
              </a:rPr>
              <a:t>%24 olarak uygulayacak, matrahın kalan 390.000 TL’lik kısmına ise genel oran uygulanacaktır. </a:t>
            </a:r>
            <a:endParaRPr lang="tr-TR" sz="1800" b="1" u="sng" dirty="0">
              <a:highlight>
                <a:srgbClr val="00FFFF"/>
              </a:highlight>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9B3F2A01-E803-640D-73B7-C023A01D0CB9}"/>
              </a:ext>
            </a:extLst>
          </p:cNvPr>
          <p:cNvSpPr>
            <a:spLocks noGrp="1"/>
          </p:cNvSpPr>
          <p:nvPr>
            <p:ph type="sldNum" sz="quarter" idx="12"/>
          </p:nvPr>
        </p:nvSpPr>
        <p:spPr/>
        <p:txBody>
          <a:bodyPr/>
          <a:lstStyle/>
          <a:p>
            <a:fld id="{2CEB5BB1-9E20-481F-B7EE-B089C484B85F}" type="slidenum">
              <a:rPr lang="tr-TR" smtClean="0"/>
              <a:t>208</a:t>
            </a:fld>
            <a:endParaRPr lang="tr-TR" dirty="0"/>
          </a:p>
        </p:txBody>
      </p:sp>
      <p:sp>
        <p:nvSpPr>
          <p:cNvPr id="5" name="Blok Yay 4">
            <a:extLst>
              <a:ext uri="{FF2B5EF4-FFF2-40B4-BE49-F238E27FC236}">
                <a16:creationId xmlns:a16="http://schemas.microsoft.com/office/drawing/2014/main" id="{66E21BD7-6F6F-07E5-FC9F-5C23190751FC}"/>
              </a:ext>
            </a:extLst>
          </p:cNvPr>
          <p:cNvSpPr/>
          <p:nvPr/>
        </p:nvSpPr>
        <p:spPr>
          <a:xfrm rot="5400000">
            <a:off x="6240106" y="2297840"/>
            <a:ext cx="640565" cy="1820173"/>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a:extLst>
              <a:ext uri="{FF2B5EF4-FFF2-40B4-BE49-F238E27FC236}">
                <a16:creationId xmlns:a16="http://schemas.microsoft.com/office/drawing/2014/main" id="{69D8E2C2-3590-9296-5FD1-7270F8B0E75E}"/>
              </a:ext>
            </a:extLst>
          </p:cNvPr>
          <p:cNvSpPr/>
          <p:nvPr/>
        </p:nvSpPr>
        <p:spPr>
          <a:xfrm>
            <a:off x="7599871" y="3087156"/>
            <a:ext cx="1820174" cy="2415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ORANLA</a:t>
            </a:r>
          </a:p>
        </p:txBody>
      </p:sp>
    </p:spTree>
    <p:extLst>
      <p:ext uri="{BB962C8B-B14F-4D97-AF65-F5344CB8AC3E}">
        <p14:creationId xmlns:p14="http://schemas.microsoft.com/office/powerpoint/2010/main" val="406283584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D829B-0144-AE29-672F-A1BD749E676D}"/>
              </a:ext>
            </a:extLst>
          </p:cNvPr>
          <p:cNvSpPr>
            <a:spLocks noGrp="1"/>
          </p:cNvSpPr>
          <p:nvPr>
            <p:ph type="title"/>
          </p:nvPr>
        </p:nvSpPr>
        <p:spPr>
          <a:xfrm>
            <a:off x="442452" y="365125"/>
            <a:ext cx="11228436" cy="1325563"/>
          </a:xfrm>
          <a:solidFill>
            <a:schemeClr val="tx2">
              <a:lumMod val="10000"/>
              <a:lumOff val="90000"/>
            </a:schemeClr>
          </a:solidFill>
        </p:spPr>
        <p:txBody>
          <a:bodyPr>
            <a:normAutofit/>
          </a:bodyPr>
          <a:lstStyle/>
          <a:p>
            <a:pPr algn="just"/>
            <a:r>
              <a:rPr lang="tr-TR" sz="1800" b="1" dirty="0">
                <a:latin typeface="Times New Roman" panose="02020603050405020304" pitchFamily="18" charset="0"/>
                <a:cs typeface="Times New Roman" panose="02020603050405020304" pitchFamily="18" charset="0"/>
              </a:rPr>
              <a:t>Örnek 2: </a:t>
            </a:r>
            <a:r>
              <a:rPr lang="tr-TR" sz="1800" dirty="0">
                <a:latin typeface="Times New Roman" panose="02020603050405020304" pitchFamily="18" charset="0"/>
                <a:cs typeface="Times New Roman" panose="02020603050405020304" pitchFamily="18" charset="0"/>
              </a:rPr>
              <a:t>Sanayi sicil belgesini haiz (G) A.Ş. 2023 yılında </a:t>
            </a:r>
            <a:r>
              <a:rPr lang="tr-TR" sz="1800" b="1" dirty="0">
                <a:highlight>
                  <a:srgbClr val="00FFFF"/>
                </a:highlight>
                <a:latin typeface="Times New Roman" panose="02020603050405020304" pitchFamily="18" charset="0"/>
                <a:cs typeface="Times New Roman" panose="02020603050405020304" pitchFamily="18" charset="0"/>
              </a:rPr>
              <a:t>ürettiği tarımsal makinelerin satışından 3.800.000 TL kazanç elde etmiş, ürettiği sağlık ürünlerinin satış faaliyeti ise 1.200.000 TL zararla sonuçlanmıştır</a:t>
            </a:r>
            <a:r>
              <a:rPr lang="tr-TR" sz="1800" dirty="0">
                <a:latin typeface="Times New Roman" panose="02020603050405020304" pitchFamily="18" charset="0"/>
                <a:cs typeface="Times New Roman" panose="02020603050405020304" pitchFamily="18" charset="0"/>
              </a:rPr>
              <a:t>. Öte yandan, (G) A.Ş. diğer üretim faaliyetlerinden ise 1.800.000 TL zarar etmiştir. (G) A.Ş.’</a:t>
            </a:r>
            <a:r>
              <a:rPr lang="tr-TR" sz="1800" dirty="0" err="1">
                <a:latin typeface="Times New Roman" panose="02020603050405020304" pitchFamily="18" charset="0"/>
                <a:cs typeface="Times New Roman" panose="02020603050405020304" pitchFamily="18" charset="0"/>
              </a:rPr>
              <a:t>nin</a:t>
            </a:r>
            <a:r>
              <a:rPr lang="tr-TR" sz="1800" dirty="0">
                <a:latin typeface="Times New Roman" panose="02020603050405020304" pitchFamily="18" charset="0"/>
                <a:cs typeface="Times New Roman" panose="02020603050405020304" pitchFamily="18" charset="0"/>
              </a:rPr>
              <a:t> 2023 yılı faaliyet sonuçları aşağıdaki gibidir. </a:t>
            </a:r>
          </a:p>
        </p:txBody>
      </p:sp>
      <p:sp>
        <p:nvSpPr>
          <p:cNvPr id="3" name="İçerik Yer Tutucusu 2">
            <a:extLst>
              <a:ext uri="{FF2B5EF4-FFF2-40B4-BE49-F238E27FC236}">
                <a16:creationId xmlns:a16="http://schemas.microsoft.com/office/drawing/2014/main" id="{42E706EE-6886-C69A-53F2-8D2025CD5546}"/>
              </a:ext>
            </a:extLst>
          </p:cNvPr>
          <p:cNvSpPr>
            <a:spLocks noGrp="1"/>
          </p:cNvSpPr>
          <p:nvPr>
            <p:ph idx="1"/>
          </p:nvPr>
        </p:nvSpPr>
        <p:spPr>
          <a:xfrm>
            <a:off x="442452" y="1825625"/>
            <a:ext cx="11228436" cy="3346143"/>
          </a:xfrm>
          <a:solidFill>
            <a:schemeClr val="accent2">
              <a:lumMod val="20000"/>
              <a:lumOff val="80000"/>
            </a:schemeClr>
          </a:solidFill>
        </p:spPr>
        <p:txBody>
          <a:bodyPr>
            <a:normAutofit/>
          </a:bodyPr>
          <a:lstStyle/>
          <a:p>
            <a:r>
              <a:rPr lang="tr-TR" sz="2000" dirty="0">
                <a:latin typeface="Times New Roman" panose="02020603050405020304" pitchFamily="18" charset="0"/>
                <a:cs typeface="Times New Roman" panose="02020603050405020304" pitchFamily="18" charset="0"/>
              </a:rPr>
              <a:t>Ticari bilanço kârı 	</a:t>
            </a:r>
            <a:r>
              <a:rPr lang="tr-TR" sz="2000" b="1" u="sng" dirty="0">
                <a:highlight>
                  <a:srgbClr val="FFFF00"/>
                </a:highlight>
                <a:latin typeface="Times New Roman" panose="02020603050405020304" pitchFamily="18" charset="0"/>
                <a:cs typeface="Times New Roman" panose="02020603050405020304" pitchFamily="18" charset="0"/>
              </a:rPr>
              <a:t>2.000.000 TL </a:t>
            </a:r>
            <a:r>
              <a:rPr lang="tr-TR" sz="2000" dirty="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Üretim 1 Tarımsal makinelerin satışından elde edilen </a:t>
            </a:r>
            <a:r>
              <a:rPr lang="tr-TR" sz="2000" b="1" dirty="0">
                <a:latin typeface="Times New Roman" panose="02020603050405020304" pitchFamily="18" charset="0"/>
                <a:cs typeface="Times New Roman" panose="02020603050405020304" pitchFamily="18" charset="0"/>
              </a:rPr>
              <a:t>KAZANÇ </a:t>
            </a:r>
            <a:r>
              <a:rPr lang="tr-TR" sz="2000" b="1" u="sng" dirty="0">
                <a:highlight>
                  <a:srgbClr val="FFFF00"/>
                </a:highlight>
                <a:latin typeface="Times New Roman" panose="02020603050405020304" pitchFamily="18" charset="0"/>
                <a:cs typeface="Times New Roman" panose="02020603050405020304" pitchFamily="18" charset="0"/>
              </a:rPr>
              <a:t>3.800.000 TL </a:t>
            </a:r>
          </a:p>
          <a:p>
            <a:r>
              <a:rPr lang="tr-TR" sz="2000" dirty="0">
                <a:latin typeface="Times New Roman" panose="02020603050405020304" pitchFamily="18" charset="0"/>
                <a:cs typeface="Times New Roman" panose="02020603050405020304" pitchFamily="18" charset="0"/>
              </a:rPr>
              <a:t>Üretim 2 Sağlık ürünlerinin satışından doğan </a:t>
            </a:r>
            <a:r>
              <a:rPr lang="tr-TR" sz="2000" b="1" dirty="0">
                <a:latin typeface="Times New Roman" panose="02020603050405020304" pitchFamily="18" charset="0"/>
                <a:cs typeface="Times New Roman" panose="02020603050405020304" pitchFamily="18" charset="0"/>
              </a:rPr>
              <a:t>ZARAR</a:t>
            </a:r>
            <a:r>
              <a:rPr lang="tr-TR" sz="2000" dirty="0">
                <a:latin typeface="Times New Roman" panose="02020603050405020304" pitchFamily="18" charset="0"/>
                <a:cs typeface="Times New Roman" panose="02020603050405020304" pitchFamily="18" charset="0"/>
              </a:rPr>
              <a:t>             -  </a:t>
            </a:r>
            <a:r>
              <a:rPr lang="tr-TR" sz="2000" b="1" u="sng" dirty="0">
                <a:highlight>
                  <a:srgbClr val="FFFF00"/>
                </a:highlight>
                <a:latin typeface="Times New Roman" panose="02020603050405020304" pitchFamily="18" charset="0"/>
                <a:cs typeface="Times New Roman" panose="02020603050405020304" pitchFamily="18" charset="0"/>
              </a:rPr>
              <a:t>1.200.000 TL </a:t>
            </a:r>
            <a:r>
              <a:rPr lang="tr-TR" sz="2000" dirty="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 Diğer üretim 3 faaliyetinden doğan </a:t>
            </a:r>
            <a:r>
              <a:rPr lang="tr-TR" sz="2000" b="1" dirty="0">
                <a:latin typeface="Times New Roman" panose="02020603050405020304" pitchFamily="18" charset="0"/>
                <a:cs typeface="Times New Roman" panose="02020603050405020304" pitchFamily="18" charset="0"/>
              </a:rPr>
              <a:t>ZARAR</a:t>
            </a:r>
            <a:r>
              <a:rPr lang="tr-TR" sz="2000" dirty="0">
                <a:latin typeface="Times New Roman" panose="02020603050405020304" pitchFamily="18" charset="0"/>
                <a:cs typeface="Times New Roman" panose="02020603050405020304" pitchFamily="18" charset="0"/>
              </a:rPr>
              <a:t> 	                 -  </a:t>
            </a:r>
            <a:r>
              <a:rPr lang="tr-TR" sz="2000" b="1" u="sng" dirty="0">
                <a:highlight>
                  <a:srgbClr val="FFFF00"/>
                </a:highlight>
                <a:latin typeface="Times New Roman" panose="02020603050405020304" pitchFamily="18" charset="0"/>
                <a:cs typeface="Times New Roman" panose="02020603050405020304" pitchFamily="18" charset="0"/>
              </a:rPr>
              <a:t>1.800.000 TL </a:t>
            </a:r>
            <a:r>
              <a:rPr lang="tr-TR" sz="2000" dirty="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Diğer kazançlar (indirim kapsamında olmayan) 	 </a:t>
            </a:r>
            <a:r>
              <a:rPr lang="tr-TR" sz="2000" b="1" u="sng" dirty="0">
                <a:highlight>
                  <a:srgbClr val="FFFF00"/>
                </a:highlight>
                <a:latin typeface="Times New Roman" panose="02020603050405020304" pitchFamily="18" charset="0"/>
                <a:cs typeface="Times New Roman" panose="02020603050405020304" pitchFamily="18" charset="0"/>
              </a:rPr>
              <a:t>1.200.000 TL </a:t>
            </a:r>
            <a:r>
              <a:rPr lang="tr-TR" sz="2000" dirty="0">
                <a:latin typeface="Times New Roman" panose="02020603050405020304" pitchFamily="18" charset="0"/>
                <a:cs typeface="Times New Roman" panose="02020603050405020304" pitchFamily="18" charset="0"/>
              </a:rPr>
              <a:t>	</a:t>
            </a:r>
          </a:p>
          <a:p>
            <a:r>
              <a:rPr lang="tr-TR" sz="2000" b="1" dirty="0">
                <a:latin typeface="Times New Roman" panose="02020603050405020304" pitchFamily="18" charset="0"/>
                <a:cs typeface="Times New Roman" panose="02020603050405020304" pitchFamily="18" charset="0"/>
              </a:rPr>
              <a:t>KKEG</a:t>
            </a:r>
            <a:r>
              <a:rPr lang="tr-TR" sz="2000" dirty="0">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1.000.000 TL</a:t>
            </a:r>
            <a:r>
              <a:rPr lang="tr-TR" sz="2000" dirty="0">
                <a:latin typeface="Times New Roman" panose="02020603050405020304" pitchFamily="18" charset="0"/>
                <a:cs typeface="Times New Roman" panose="02020603050405020304" pitchFamily="18" charset="0"/>
              </a:rPr>
              <a:t>	</a:t>
            </a:r>
          </a:p>
          <a:p>
            <a:r>
              <a:rPr lang="tr-TR" sz="2000" b="1" dirty="0">
                <a:latin typeface="Times New Roman" panose="02020603050405020304" pitchFamily="18" charset="0"/>
                <a:cs typeface="Times New Roman" panose="02020603050405020304" pitchFamily="18" charset="0"/>
              </a:rPr>
              <a:t>Geçmiş yıl zararları </a:t>
            </a:r>
            <a:r>
              <a:rPr lang="tr-TR" sz="2000" dirty="0">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2.000.000 TL</a:t>
            </a:r>
            <a:r>
              <a:rPr lang="tr-TR" sz="2000" dirty="0">
                <a:latin typeface="Times New Roman" panose="02020603050405020304" pitchFamily="18" charset="0"/>
                <a:cs typeface="Times New Roman" panose="02020603050405020304" pitchFamily="18" charset="0"/>
              </a:rPr>
              <a:t>	</a:t>
            </a:r>
          </a:p>
          <a:p>
            <a:r>
              <a:rPr lang="tr-TR" sz="2000" b="1" dirty="0">
                <a:latin typeface="Times New Roman" panose="02020603050405020304" pitchFamily="18" charset="0"/>
                <a:cs typeface="Times New Roman" panose="02020603050405020304" pitchFamily="18" charset="0"/>
              </a:rPr>
              <a:t>Matrah </a:t>
            </a:r>
            <a:r>
              <a:rPr lang="tr-TR" sz="2000" dirty="0">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1.000.000 TL</a:t>
            </a:r>
            <a:r>
              <a:rPr lang="tr-TR" sz="2000" dirty="0">
                <a:latin typeface="Times New Roman" panose="02020603050405020304" pitchFamily="18" charset="0"/>
                <a:cs typeface="Times New Roman" panose="02020603050405020304" pitchFamily="18" charset="0"/>
              </a:rPr>
              <a:t>	</a:t>
            </a:r>
          </a:p>
          <a:p>
            <a:endParaRPr lang="tr-TR" sz="2000"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F901B0FE-5148-1BBC-DF53-1352E1EA604B}"/>
              </a:ext>
            </a:extLst>
          </p:cNvPr>
          <p:cNvSpPr/>
          <p:nvPr/>
        </p:nvSpPr>
        <p:spPr>
          <a:xfrm>
            <a:off x="442452" y="5380038"/>
            <a:ext cx="11228437" cy="111283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Sanayi sicil belgesini haiz (G) A.Ş.’</a:t>
            </a:r>
            <a:r>
              <a:rPr lang="tr-TR" sz="1400" dirty="0" err="1">
                <a:solidFill>
                  <a:schemeClr val="tx1"/>
                </a:solidFill>
                <a:latin typeface="Times New Roman" panose="02020603050405020304" pitchFamily="18" charset="0"/>
                <a:cs typeface="Times New Roman" panose="02020603050405020304" pitchFamily="18" charset="0"/>
              </a:rPr>
              <a:t>nin</a:t>
            </a:r>
            <a:r>
              <a:rPr lang="tr-TR" sz="1400" dirty="0">
                <a:solidFill>
                  <a:schemeClr val="tx1"/>
                </a:solidFill>
                <a:latin typeface="Times New Roman" panose="02020603050405020304" pitchFamily="18" charset="0"/>
                <a:cs typeface="Times New Roman" panose="02020603050405020304" pitchFamily="18" charset="0"/>
              </a:rPr>
              <a:t> 2023 yılında üretim faaliyetinden elde ettiği kazanca ilişkin olarak kurumlar vergisi oranı 1 puan indirimli uygulanacak matrahın tespitinde, tarımsal makinelerin satışından elde edilen kazanç ile gerek sağlık ürünlerinin satışından doğan zarar gerekse diğer üretim faaliyetinden doğan zararın toplamı dikkate alınacaktır. </a:t>
            </a:r>
          </a:p>
          <a:p>
            <a:pPr algn="just"/>
            <a:r>
              <a:rPr lang="tr-TR" sz="1400" dirty="0">
                <a:solidFill>
                  <a:schemeClr val="tx1"/>
                </a:solidFill>
                <a:latin typeface="Times New Roman" panose="02020603050405020304" pitchFamily="18" charset="0"/>
                <a:cs typeface="Times New Roman" panose="02020603050405020304" pitchFamily="18" charset="0"/>
              </a:rPr>
              <a:t>Sanayi sicil belgesini haiz (G) A.Ş.’</a:t>
            </a:r>
            <a:r>
              <a:rPr lang="tr-TR" sz="1400" dirty="0" err="1">
                <a:solidFill>
                  <a:schemeClr val="tx1"/>
                </a:solidFill>
                <a:latin typeface="Times New Roman" panose="02020603050405020304" pitchFamily="18" charset="0"/>
                <a:cs typeface="Times New Roman" panose="02020603050405020304" pitchFamily="18" charset="0"/>
              </a:rPr>
              <a:t>nin</a:t>
            </a:r>
            <a:r>
              <a:rPr lang="tr-TR" sz="1400" dirty="0">
                <a:solidFill>
                  <a:schemeClr val="tx1"/>
                </a:solidFill>
                <a:latin typeface="Times New Roman" panose="02020603050405020304" pitchFamily="18" charset="0"/>
                <a:cs typeface="Times New Roman" panose="02020603050405020304" pitchFamily="18" charset="0"/>
              </a:rPr>
              <a:t> birden fazla üretim faaliyetinden elde ettiği net kazanç olan (3.800.000 TL kazanç - 1.200.000 TL zarar - 1.800.000 TL zarar) </a:t>
            </a:r>
            <a:r>
              <a:rPr lang="tr-TR" sz="1400" b="1" dirty="0">
                <a:solidFill>
                  <a:schemeClr val="tx1"/>
                </a:solidFill>
                <a:latin typeface="Times New Roman" panose="02020603050405020304" pitchFamily="18" charset="0"/>
                <a:cs typeface="Times New Roman" panose="02020603050405020304" pitchFamily="18" charset="0"/>
              </a:rPr>
              <a:t>800.000 TL kazanç dikkate alınarak indirimli oran uygulanacak matrah aşağıdaki gibi tespit edilecektir. </a:t>
            </a:r>
          </a:p>
        </p:txBody>
      </p:sp>
      <p:sp>
        <p:nvSpPr>
          <p:cNvPr id="5" name="Slayt Numarası Yer Tutucusu 4">
            <a:extLst>
              <a:ext uri="{FF2B5EF4-FFF2-40B4-BE49-F238E27FC236}">
                <a16:creationId xmlns:a16="http://schemas.microsoft.com/office/drawing/2014/main" id="{1F41ED47-637F-FE98-FF71-737BCE702FDC}"/>
              </a:ext>
            </a:extLst>
          </p:cNvPr>
          <p:cNvSpPr>
            <a:spLocks noGrp="1"/>
          </p:cNvSpPr>
          <p:nvPr>
            <p:ph type="sldNum" sz="quarter" idx="12"/>
          </p:nvPr>
        </p:nvSpPr>
        <p:spPr/>
        <p:txBody>
          <a:bodyPr/>
          <a:lstStyle/>
          <a:p>
            <a:fld id="{2CEB5BB1-9E20-481F-B7EE-B089C484B85F}" type="slidenum">
              <a:rPr lang="tr-TR" smtClean="0"/>
              <a:t>209</a:t>
            </a:fld>
            <a:endParaRPr lang="tr-TR" dirty="0"/>
          </a:p>
        </p:txBody>
      </p:sp>
      <p:sp>
        <p:nvSpPr>
          <p:cNvPr id="6" name="Blok Yay 5">
            <a:extLst>
              <a:ext uri="{FF2B5EF4-FFF2-40B4-BE49-F238E27FC236}">
                <a16:creationId xmlns:a16="http://schemas.microsoft.com/office/drawing/2014/main" id="{C76386EC-4B3F-3961-6AA6-3E6FFA12903B}"/>
              </a:ext>
            </a:extLst>
          </p:cNvPr>
          <p:cNvSpPr/>
          <p:nvPr/>
        </p:nvSpPr>
        <p:spPr>
          <a:xfrm rot="5400000">
            <a:off x="8295667" y="2205453"/>
            <a:ext cx="1189008" cy="1397479"/>
          </a:xfrm>
          <a:prstGeom prst="blockArc">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Dikdörtgen 6">
            <a:extLst>
              <a:ext uri="{FF2B5EF4-FFF2-40B4-BE49-F238E27FC236}">
                <a16:creationId xmlns:a16="http://schemas.microsoft.com/office/drawing/2014/main" id="{05510E97-B715-3B47-E9BF-38DC8D02ED25}"/>
              </a:ext>
            </a:extLst>
          </p:cNvPr>
          <p:cNvSpPr/>
          <p:nvPr/>
        </p:nvSpPr>
        <p:spPr>
          <a:xfrm>
            <a:off x="9663022" y="2336320"/>
            <a:ext cx="1933755" cy="99635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TOPLAM 800.000 TL KAZANÇ</a:t>
            </a:r>
            <a:endParaRPr lang="tr-TR" dirty="0"/>
          </a:p>
        </p:txBody>
      </p:sp>
    </p:spTree>
    <p:extLst>
      <p:ext uri="{BB962C8B-B14F-4D97-AF65-F5344CB8AC3E}">
        <p14:creationId xmlns:p14="http://schemas.microsoft.com/office/powerpoint/2010/main" val="2421878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E37F41-1576-5727-2AAA-42CBDBB725C9}"/>
              </a:ext>
            </a:extLst>
          </p:cNvPr>
          <p:cNvSpPr txBox="1">
            <a:spLocks noChangeArrowheads="1"/>
          </p:cNvSpPr>
          <p:nvPr/>
        </p:nvSpPr>
        <p:spPr>
          <a:xfrm>
            <a:off x="700660" y="104085"/>
            <a:ext cx="10867363" cy="628797"/>
          </a:xfrm>
          <a:prstGeom prst="rect">
            <a:avLst/>
          </a:prstGeom>
          <a:solidFill>
            <a:schemeClr val="accent1">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400" b="1" dirty="0">
                <a:latin typeface="Times New Roman" panose="02020603050405020304" pitchFamily="18" charset="0"/>
                <a:cs typeface="Times New Roman" panose="02020603050405020304" pitchFamily="18" charset="0"/>
              </a:rPr>
              <a:t>TİCARİ KAZANCIN TESPİTİNDE İNDİRİLECEK GİDERLER (GVK MD.40)</a:t>
            </a:r>
            <a:endParaRPr lang="tr-TR" altLang="tr-TR" sz="240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E298D872-B4DF-2AA4-74F2-3C5EFCEF830D}"/>
              </a:ext>
            </a:extLst>
          </p:cNvPr>
          <p:cNvSpPr txBox="1">
            <a:spLocks noChangeArrowheads="1"/>
          </p:cNvSpPr>
          <p:nvPr/>
        </p:nvSpPr>
        <p:spPr>
          <a:xfrm>
            <a:off x="700661" y="959644"/>
            <a:ext cx="10790678" cy="5579268"/>
          </a:xfrm>
          <a:prstGeom prst="rect">
            <a:avLst/>
          </a:prstGeom>
          <a:solidFill>
            <a:schemeClr val="bg2"/>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lvl="1" indent="0" algn="just">
              <a:buFont typeface="Wingdings 2" panose="05020102010507070707" pitchFamily="18" charset="2"/>
              <a:buNone/>
            </a:pPr>
            <a:r>
              <a:rPr lang="tr-TR" altLang="tr-TR" b="1" dirty="0">
                <a:latin typeface="Times New Roman" panose="02020603050405020304" pitchFamily="18" charset="0"/>
                <a:cs typeface="Times New Roman" panose="02020603050405020304" pitchFamily="18" charset="0"/>
              </a:rPr>
              <a:t>	</a:t>
            </a:r>
            <a:r>
              <a:rPr lang="tr-TR" altLang="tr-TR" sz="2600" b="1" u="sng" dirty="0">
                <a:highlight>
                  <a:srgbClr val="00FFFF"/>
                </a:highlight>
                <a:latin typeface="Times New Roman" panose="02020603050405020304" pitchFamily="18" charset="0"/>
                <a:cs typeface="Times New Roman" panose="02020603050405020304" pitchFamily="18" charset="0"/>
              </a:rPr>
              <a:t>1) Ticari Kazancın Elde Edilmesi ve İdame Ettirilmesi İçin Yapılan Genel Giderler</a:t>
            </a:r>
          </a:p>
          <a:p>
            <a:pPr marL="381000" indent="-381000"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Giderlerin; </a:t>
            </a:r>
          </a:p>
          <a:p>
            <a:pPr marL="381000" indent="-381000"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dirty="0">
                <a:solidFill>
                  <a:srgbClr val="C00000"/>
                </a:solidFill>
                <a:latin typeface="Times New Roman" panose="02020603050405020304" pitchFamily="18" charset="0"/>
                <a:cs typeface="Times New Roman" panose="02020603050405020304" pitchFamily="18" charset="0"/>
              </a:rPr>
              <a:t>*</a:t>
            </a:r>
            <a:r>
              <a:rPr lang="tr-TR" altLang="tr-TR" sz="2400" dirty="0">
                <a:latin typeface="Times New Roman" panose="02020603050405020304" pitchFamily="18" charset="0"/>
                <a:cs typeface="Times New Roman" panose="02020603050405020304" pitchFamily="18" charset="0"/>
              </a:rPr>
              <a:t>Kazancın elde </a:t>
            </a:r>
            <a:r>
              <a:rPr lang="tr-TR" altLang="tr-TR" sz="2400" b="1" u="sng" dirty="0">
                <a:latin typeface="Times New Roman" panose="02020603050405020304" pitchFamily="18" charset="0"/>
                <a:cs typeface="Times New Roman" panose="02020603050405020304" pitchFamily="18" charset="0"/>
              </a:rPr>
              <a:t>edilmesi ve idamesi </a:t>
            </a:r>
            <a:r>
              <a:rPr lang="tr-TR" altLang="tr-TR" sz="2400" dirty="0">
                <a:latin typeface="Times New Roman" panose="02020603050405020304" pitchFamily="18" charset="0"/>
                <a:cs typeface="Times New Roman" panose="02020603050405020304" pitchFamily="18" charset="0"/>
              </a:rPr>
              <a:t>açısından bir </a:t>
            </a:r>
            <a:r>
              <a:rPr lang="tr-TR" altLang="tr-TR" sz="2400" b="1" u="sng" dirty="0" err="1">
                <a:latin typeface="Times New Roman" panose="02020603050405020304" pitchFamily="18" charset="0"/>
                <a:cs typeface="Times New Roman" panose="02020603050405020304" pitchFamily="18" charset="0"/>
              </a:rPr>
              <a:t>illiyetin</a:t>
            </a:r>
            <a:r>
              <a:rPr lang="tr-TR" altLang="tr-TR" sz="2400" b="1" u="sng" dirty="0">
                <a:latin typeface="Times New Roman" panose="02020603050405020304" pitchFamily="18" charset="0"/>
                <a:cs typeface="Times New Roman" panose="02020603050405020304" pitchFamily="18" charset="0"/>
              </a:rPr>
              <a:t> bulunması</a:t>
            </a:r>
            <a:r>
              <a:rPr lang="tr-TR" altLang="tr-TR" sz="2400" dirty="0">
                <a:latin typeface="Times New Roman" panose="02020603050405020304" pitchFamily="18" charset="0"/>
                <a:cs typeface="Times New Roman" panose="02020603050405020304" pitchFamily="18" charset="0"/>
              </a:rPr>
              <a:t>,</a:t>
            </a:r>
          </a:p>
          <a:p>
            <a:pPr marL="381000" indent="-381000" algn="just">
              <a:buFont typeface="Wingdings" panose="05000000000000000000" pitchFamily="2" charset="2"/>
              <a:buNone/>
            </a:pPr>
            <a:endParaRPr lang="tr-TR" altLang="tr-TR" sz="2400" dirty="0">
              <a:latin typeface="Times New Roman" panose="02020603050405020304" pitchFamily="18" charset="0"/>
              <a:cs typeface="Times New Roman" panose="02020603050405020304" pitchFamily="18" charset="0"/>
            </a:endParaRPr>
          </a:p>
          <a:p>
            <a:pPr marL="381000" indent="-381000"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dirty="0">
                <a:solidFill>
                  <a:srgbClr val="C00000"/>
                </a:solidFill>
                <a:latin typeface="Times New Roman" panose="02020603050405020304" pitchFamily="18" charset="0"/>
                <a:cs typeface="Times New Roman" panose="02020603050405020304" pitchFamily="18" charset="0"/>
              </a:rPr>
              <a:t>*K</a:t>
            </a:r>
            <a:r>
              <a:rPr lang="tr-TR" altLang="tr-TR" sz="2400" dirty="0">
                <a:latin typeface="Times New Roman" panose="02020603050405020304" pitchFamily="18" charset="0"/>
                <a:cs typeface="Times New Roman" panose="02020603050405020304" pitchFamily="18" charset="0"/>
              </a:rPr>
              <a:t>azancın </a:t>
            </a:r>
            <a:r>
              <a:rPr lang="tr-TR" altLang="tr-TR" sz="2400" b="1" u="sng" dirty="0">
                <a:latin typeface="Times New Roman" panose="02020603050405020304" pitchFamily="18" charset="0"/>
                <a:cs typeface="Times New Roman" panose="02020603050405020304" pitchFamily="18" charset="0"/>
              </a:rPr>
              <a:t>elde edilmesine yönelik olması, </a:t>
            </a:r>
          </a:p>
          <a:p>
            <a:pPr marL="381000" indent="-381000" algn="just">
              <a:buFont typeface="Wingdings" panose="05000000000000000000" pitchFamily="2" charset="2"/>
              <a:buNone/>
            </a:pPr>
            <a:endParaRPr lang="tr-TR" altLang="tr-TR" sz="2400" b="1" u="sng" dirty="0">
              <a:latin typeface="Times New Roman" panose="02020603050405020304" pitchFamily="18" charset="0"/>
              <a:cs typeface="Times New Roman" panose="02020603050405020304" pitchFamily="18" charset="0"/>
            </a:endParaRPr>
          </a:p>
          <a:p>
            <a:pPr marL="381000" indent="-381000"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dirty="0">
                <a:solidFill>
                  <a:srgbClr val="C00000"/>
                </a:solidFill>
                <a:latin typeface="Times New Roman" panose="02020603050405020304" pitchFamily="18" charset="0"/>
                <a:cs typeface="Times New Roman" panose="02020603050405020304" pitchFamily="18" charset="0"/>
              </a:rPr>
              <a:t>*</a:t>
            </a:r>
            <a:r>
              <a:rPr lang="tr-TR" altLang="tr-TR" sz="2400" dirty="0">
                <a:latin typeface="Times New Roman" panose="02020603050405020304" pitchFamily="18" charset="0"/>
                <a:cs typeface="Times New Roman" panose="02020603050405020304" pitchFamily="18" charset="0"/>
              </a:rPr>
              <a:t>Harcamaların yapıldığı geliri doğuran olayın vergiye tabi bulunması </a:t>
            </a:r>
          </a:p>
          <a:p>
            <a:pPr marL="381000" indent="-381000" algn="just">
              <a:buFont typeface="Wingdings" panose="05000000000000000000" pitchFamily="2" charset="2"/>
              <a:buNone/>
            </a:pPr>
            <a:endParaRPr lang="tr-TR" altLang="tr-TR" sz="2400" dirty="0">
              <a:latin typeface="Times New Roman" panose="02020603050405020304" pitchFamily="18" charset="0"/>
              <a:cs typeface="Times New Roman" panose="02020603050405020304" pitchFamily="18" charset="0"/>
            </a:endParaRPr>
          </a:p>
          <a:p>
            <a:pPr marL="381000" indent="-381000"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dirty="0">
                <a:solidFill>
                  <a:srgbClr val="C00000"/>
                </a:solidFill>
                <a:latin typeface="Times New Roman" panose="02020603050405020304" pitchFamily="18" charset="0"/>
                <a:cs typeface="Times New Roman" panose="02020603050405020304" pitchFamily="18" charset="0"/>
              </a:rPr>
              <a:t>*</a:t>
            </a:r>
            <a:r>
              <a:rPr lang="tr-TR" altLang="tr-TR" sz="2400" dirty="0">
                <a:latin typeface="Times New Roman" panose="02020603050405020304" pitchFamily="18" charset="0"/>
                <a:cs typeface="Times New Roman" panose="02020603050405020304" pitchFamily="18" charset="0"/>
              </a:rPr>
              <a:t>Yapılan gider karşılığında gayrı maddi bir kıymet iktisap edilmemiş olması</a:t>
            </a:r>
          </a:p>
          <a:p>
            <a:pPr marL="381000" indent="-381000" algn="just">
              <a:buFont typeface="Wingdings" panose="05000000000000000000" pitchFamily="2" charset="2"/>
              <a:buNone/>
            </a:pPr>
            <a:r>
              <a:rPr lang="tr-TR" altLang="tr-TR" sz="2400" i="1" dirty="0">
                <a:latin typeface="Times New Roman" panose="02020603050405020304" pitchFamily="18" charset="0"/>
                <a:cs typeface="Times New Roman" panose="02020603050405020304" pitchFamily="18" charset="0"/>
              </a:rPr>
              <a:t>		</a:t>
            </a:r>
            <a:r>
              <a:rPr lang="tr-TR" altLang="tr-TR" sz="2400" i="1" dirty="0">
                <a:solidFill>
                  <a:srgbClr val="C00000"/>
                </a:solidFill>
                <a:latin typeface="Times New Roman" panose="02020603050405020304" pitchFamily="18" charset="0"/>
                <a:cs typeface="Times New Roman" panose="02020603050405020304" pitchFamily="18" charset="0"/>
              </a:rPr>
              <a:t>*</a:t>
            </a:r>
            <a:r>
              <a:rPr lang="tr-TR" altLang="tr-TR" sz="2400" b="1" u="sng" dirty="0">
                <a:latin typeface="Times New Roman" panose="02020603050405020304" pitchFamily="18" charset="0"/>
                <a:cs typeface="Times New Roman" panose="02020603050405020304" pitchFamily="18" charset="0"/>
              </a:rPr>
              <a:t>Maliyete girecek giderlerden olmaması gerekir.</a:t>
            </a:r>
          </a:p>
          <a:p>
            <a:pPr marL="381000" indent="-381000"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p>
        </p:txBody>
      </p:sp>
      <p:sp>
        <p:nvSpPr>
          <p:cNvPr id="5" name="Slayt Numarası Yer Tutucusu 1">
            <a:extLst>
              <a:ext uri="{FF2B5EF4-FFF2-40B4-BE49-F238E27FC236}">
                <a16:creationId xmlns:a16="http://schemas.microsoft.com/office/drawing/2014/main" id="{C40028ED-F819-D558-C7D4-A40A30B765BE}"/>
              </a:ext>
            </a:extLst>
          </p:cNvPr>
          <p:cNvSpPr>
            <a:spLocks noGrp="1"/>
          </p:cNvSpPr>
          <p:nvPr>
            <p:ph type="sldNum" sz="quarter" idx="12"/>
          </p:nvPr>
        </p:nvSpPr>
        <p:spPr>
          <a:xfrm>
            <a:off x="6553200" y="6356350"/>
            <a:ext cx="2873720" cy="365125"/>
          </a:xfrm>
        </p:spPr>
        <p:txBody>
          <a:bodyPr/>
          <a:lstStyle/>
          <a:p>
            <a:fld id="{F6E37360-E479-43C6-919E-C58445E629FB}" type="slidenum">
              <a:rPr lang="tr-TR" smtClean="0">
                <a:solidFill>
                  <a:prstClr val="black">
                    <a:tint val="75000"/>
                  </a:prstClr>
                </a:solidFill>
              </a:rPr>
              <a:pPr/>
              <a:t>21</a:t>
            </a:fld>
            <a:endParaRPr lang="tr-TR">
              <a:solidFill>
                <a:prstClr val="black">
                  <a:tint val="75000"/>
                </a:prstClr>
              </a:solidFill>
            </a:endParaRPr>
          </a:p>
        </p:txBody>
      </p:sp>
    </p:spTree>
    <p:extLst>
      <p:ext uri="{BB962C8B-B14F-4D97-AF65-F5344CB8AC3E}">
        <p14:creationId xmlns:p14="http://schemas.microsoft.com/office/powerpoint/2010/main" val="233584340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84ECDD-568D-AB83-8B93-8ED0681B6625}"/>
              </a:ext>
            </a:extLst>
          </p:cNvPr>
          <p:cNvSpPr>
            <a:spLocks noGrp="1"/>
          </p:cNvSpPr>
          <p:nvPr>
            <p:ph idx="1"/>
          </p:nvPr>
        </p:nvSpPr>
        <p:spPr>
          <a:xfrm>
            <a:off x="475890" y="1733198"/>
            <a:ext cx="11240219" cy="3391604"/>
          </a:xfrm>
          <a:solidFill>
            <a:schemeClr val="bg2"/>
          </a:solidFill>
        </p:spPr>
        <p:txBody>
          <a:bodyPr/>
          <a:lstStyle/>
          <a:p>
            <a:pPr algn="just"/>
            <a:r>
              <a:rPr lang="tr-TR" dirty="0">
                <a:latin typeface="Times New Roman" panose="02020603050405020304" pitchFamily="18" charset="0"/>
                <a:cs typeface="Times New Roman" panose="02020603050405020304" pitchFamily="18" charset="0"/>
              </a:rPr>
              <a:t>İndirimli oran uygulanacak matrah: 1.000.000 TL x </a:t>
            </a:r>
            <a:r>
              <a:rPr lang="tr-TR" b="1" dirty="0">
                <a:latin typeface="Times New Roman" panose="02020603050405020304" pitchFamily="18" charset="0"/>
                <a:cs typeface="Times New Roman" panose="02020603050405020304" pitchFamily="18" charset="0"/>
              </a:rPr>
              <a:t>(800.000/2.000.000) </a:t>
            </a:r>
          </a:p>
          <a:p>
            <a:pPr algn="just"/>
            <a:r>
              <a:rPr lang="tr-TR" b="1" dirty="0">
                <a:latin typeface="Times New Roman" panose="02020603050405020304" pitchFamily="18" charset="0"/>
                <a:cs typeface="Times New Roman" panose="02020603050405020304" pitchFamily="18" charset="0"/>
              </a:rPr>
              <a:t>1.000.000 TL x</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%40 </a:t>
            </a:r>
          </a:p>
          <a:p>
            <a:pPr algn="just"/>
            <a:r>
              <a:rPr lang="tr-TR" dirty="0">
                <a:latin typeface="Times New Roman" panose="02020603050405020304" pitchFamily="18" charset="0"/>
                <a:cs typeface="Times New Roman" panose="02020603050405020304" pitchFamily="18" charset="0"/>
              </a:rPr>
              <a:t>   400.000 TL </a:t>
            </a:r>
          </a:p>
          <a:p>
            <a:pPr algn="just"/>
            <a:r>
              <a:rPr lang="tr-TR" dirty="0">
                <a:latin typeface="Times New Roman" panose="02020603050405020304" pitchFamily="18" charset="0"/>
                <a:cs typeface="Times New Roman" panose="02020603050405020304" pitchFamily="18" charset="0"/>
              </a:rPr>
              <a:t>(G) A.Ş. 1.000.000 TL’lik 2023 yılı matrahının 400.000 TL’lik kısmına kurumlar vergisi oranını </a:t>
            </a:r>
            <a:r>
              <a:rPr lang="tr-TR" b="1" u="sng" dirty="0">
                <a:latin typeface="Times New Roman" panose="02020603050405020304" pitchFamily="18" charset="0"/>
                <a:cs typeface="Times New Roman" panose="02020603050405020304" pitchFamily="18" charset="0"/>
              </a:rPr>
              <a:t>(%25-%1=)</a:t>
            </a:r>
            <a:r>
              <a:rPr lang="tr-TR" b="1" dirty="0">
                <a:latin typeface="Times New Roman" panose="02020603050405020304" pitchFamily="18" charset="0"/>
                <a:cs typeface="Times New Roman" panose="02020603050405020304" pitchFamily="18" charset="0"/>
              </a:rPr>
              <a:t> </a:t>
            </a:r>
            <a:r>
              <a:rPr lang="tr-TR" b="1" dirty="0">
                <a:highlight>
                  <a:srgbClr val="00FFFF"/>
                </a:highlight>
                <a:latin typeface="Times New Roman" panose="02020603050405020304" pitchFamily="18" charset="0"/>
                <a:cs typeface="Times New Roman" panose="02020603050405020304" pitchFamily="18" charset="0"/>
              </a:rPr>
              <a:t>%24 </a:t>
            </a:r>
            <a:r>
              <a:rPr lang="tr-TR" dirty="0">
                <a:latin typeface="Times New Roman" panose="02020603050405020304" pitchFamily="18" charset="0"/>
                <a:cs typeface="Times New Roman" panose="02020603050405020304" pitchFamily="18" charset="0"/>
              </a:rPr>
              <a:t>olarak uygulayacak, matrahın kalan 600.000 TL’lik kısmına ise genel oran uygulanacaktır. </a:t>
            </a:r>
          </a:p>
        </p:txBody>
      </p:sp>
      <p:sp>
        <p:nvSpPr>
          <p:cNvPr id="2" name="Slayt Numarası Yer Tutucusu 1">
            <a:extLst>
              <a:ext uri="{FF2B5EF4-FFF2-40B4-BE49-F238E27FC236}">
                <a16:creationId xmlns:a16="http://schemas.microsoft.com/office/drawing/2014/main" id="{A23C26FC-73EF-CEEA-F41C-C49956F2445F}"/>
              </a:ext>
            </a:extLst>
          </p:cNvPr>
          <p:cNvSpPr>
            <a:spLocks noGrp="1"/>
          </p:cNvSpPr>
          <p:nvPr>
            <p:ph type="sldNum" sz="quarter" idx="12"/>
          </p:nvPr>
        </p:nvSpPr>
        <p:spPr/>
        <p:txBody>
          <a:bodyPr/>
          <a:lstStyle/>
          <a:p>
            <a:fld id="{2CEB5BB1-9E20-481F-B7EE-B089C484B85F}" type="slidenum">
              <a:rPr lang="tr-TR" smtClean="0"/>
              <a:t>210</a:t>
            </a:fld>
            <a:endParaRPr lang="tr-TR" dirty="0"/>
          </a:p>
        </p:txBody>
      </p:sp>
    </p:spTree>
    <p:extLst>
      <p:ext uri="{BB962C8B-B14F-4D97-AF65-F5344CB8AC3E}">
        <p14:creationId xmlns:p14="http://schemas.microsoft.com/office/powerpoint/2010/main" val="330698142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79781-F28D-1B81-4455-8DFE45251FD4}"/>
              </a:ext>
            </a:extLst>
          </p:cNvPr>
          <p:cNvSpPr>
            <a:spLocks noGrp="1"/>
          </p:cNvSpPr>
          <p:nvPr>
            <p:ph type="title"/>
          </p:nvPr>
        </p:nvSpPr>
        <p:spPr>
          <a:xfrm>
            <a:off x="226142" y="201561"/>
            <a:ext cx="11670888" cy="903236"/>
          </a:xfrm>
          <a:solidFill>
            <a:schemeClr val="accent1">
              <a:lumMod val="20000"/>
              <a:lumOff val="80000"/>
            </a:schemeClr>
          </a:solidFill>
        </p:spPr>
        <p:txBody>
          <a:bodyPr>
            <a:normAutofit/>
          </a:bodyPr>
          <a:lstStyle/>
          <a:p>
            <a:pPr algn="ctr"/>
            <a:r>
              <a:rPr lang="tr-TR" sz="2800" b="1" dirty="0">
                <a:latin typeface="Times New Roman" panose="02020603050405020304" pitchFamily="18" charset="0"/>
                <a:cs typeface="Times New Roman" panose="02020603050405020304" pitchFamily="18" charset="0"/>
              </a:rPr>
              <a:t>İhracat ve Üretim Faaliyetlerinin Birlikte Yapılması Halinde Kurumlar Vergisi Oranının İndirimli Uygulanması </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500CDD91-68BD-A00B-6947-E7E8C25E82FC}"/>
              </a:ext>
            </a:extLst>
          </p:cNvPr>
          <p:cNvSpPr>
            <a:spLocks noGrp="1"/>
          </p:cNvSpPr>
          <p:nvPr>
            <p:ph idx="1"/>
          </p:nvPr>
        </p:nvSpPr>
        <p:spPr>
          <a:xfrm>
            <a:off x="226142" y="1262271"/>
            <a:ext cx="11670889" cy="5279932"/>
          </a:xfrm>
          <a:solidFill>
            <a:schemeClr val="accent2">
              <a:lumMod val="20000"/>
              <a:lumOff val="80000"/>
            </a:schemeClr>
          </a:solidFill>
        </p:spPr>
        <p:txBody>
          <a:bodyPr>
            <a:normAutofit fontScale="92500" lnSpcReduction="20000"/>
          </a:bodyPr>
          <a:lstStyle/>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lnSpc>
                <a:spcPct val="120000"/>
              </a:lnSpc>
              <a:buNone/>
            </a:pPr>
            <a:r>
              <a:rPr lang="tr-TR" dirty="0">
                <a:latin typeface="Times New Roman" panose="02020603050405020304" pitchFamily="18" charset="0"/>
                <a:cs typeface="Times New Roman" panose="02020603050405020304" pitchFamily="18" charset="0"/>
              </a:rPr>
              <a:t>- Üretilen ürünlerin </a:t>
            </a:r>
            <a:r>
              <a:rPr lang="tr-TR" b="1" u="sng" dirty="0">
                <a:latin typeface="Times New Roman" panose="02020603050405020304" pitchFamily="18" charset="0"/>
                <a:cs typeface="Times New Roman" panose="02020603050405020304" pitchFamily="18" charset="0"/>
              </a:rPr>
              <a:t>yurt içinde satılması durumunda </a:t>
            </a:r>
            <a:r>
              <a:rPr lang="tr-TR" b="1" i="1" u="sng" dirty="0">
                <a:latin typeface="Times New Roman" panose="02020603050405020304" pitchFamily="18" charset="0"/>
                <a:cs typeface="Times New Roman" panose="02020603050405020304" pitchFamily="18" charset="0"/>
              </a:rPr>
              <a:t>“</a:t>
            </a:r>
            <a:r>
              <a:rPr lang="tr-TR" b="1" i="1" u="sng" dirty="0">
                <a:highlight>
                  <a:srgbClr val="00FFFF"/>
                </a:highlight>
                <a:latin typeface="Times New Roman" panose="02020603050405020304" pitchFamily="18" charset="0"/>
                <a:cs typeface="Times New Roman" panose="02020603050405020304" pitchFamily="18" charset="0"/>
              </a:rPr>
              <a:t>üretim faaliyetinden elde edilen kazanç”</a:t>
            </a:r>
            <a:r>
              <a:rPr lang="tr-TR" b="1" u="sng" dirty="0">
                <a:highlight>
                  <a:srgbClr val="00FFFF"/>
                </a:highlight>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olarak 1 puan, </a:t>
            </a:r>
          </a:p>
          <a:p>
            <a:pPr marL="0" indent="0" algn="just">
              <a:lnSpc>
                <a:spcPct val="120000"/>
              </a:lnSpc>
              <a:buNone/>
            </a:pPr>
            <a:r>
              <a:rPr lang="tr-TR" dirty="0">
                <a:latin typeface="Times New Roman" panose="02020603050405020304" pitchFamily="18" charset="0"/>
                <a:cs typeface="Times New Roman" panose="02020603050405020304" pitchFamily="18" charset="0"/>
              </a:rPr>
              <a:t>- Üretilen ürünlerin </a:t>
            </a:r>
            <a:r>
              <a:rPr lang="tr-TR" b="1" u="sng" dirty="0">
                <a:latin typeface="Times New Roman" panose="02020603050405020304" pitchFamily="18" charset="0"/>
                <a:cs typeface="Times New Roman" panose="02020603050405020304" pitchFamily="18" charset="0"/>
              </a:rPr>
              <a:t>yurt dışında satılması durumunda ise </a:t>
            </a:r>
            <a:r>
              <a:rPr lang="tr-TR" b="1" i="1" u="sng" dirty="0">
                <a:highlight>
                  <a:srgbClr val="00FFFF"/>
                </a:highlight>
                <a:latin typeface="Times New Roman" panose="02020603050405020304" pitchFamily="18" charset="0"/>
                <a:cs typeface="Times New Roman" panose="02020603050405020304" pitchFamily="18" charset="0"/>
              </a:rPr>
              <a:t>“ihracat faaliyetinden elde edilen kazanç” </a:t>
            </a:r>
            <a:r>
              <a:rPr lang="tr-TR" b="1" u="sng" dirty="0">
                <a:latin typeface="Times New Roman" panose="02020603050405020304" pitchFamily="18" charset="0"/>
                <a:cs typeface="Times New Roman" panose="02020603050405020304" pitchFamily="18" charset="0"/>
              </a:rPr>
              <a:t>olarak 5 puan indirimli uygulanacaktır. </a:t>
            </a:r>
          </a:p>
          <a:p>
            <a:pPr marL="0" indent="0" algn="just">
              <a:lnSpc>
                <a:spcPct val="120000"/>
              </a:lnSpc>
              <a:buNone/>
            </a:pPr>
            <a:r>
              <a:rPr lang="tr-TR" dirty="0">
                <a:latin typeface="Times New Roman" panose="02020603050405020304" pitchFamily="18" charset="0"/>
                <a:cs typeface="Times New Roman" panose="02020603050405020304" pitchFamily="18" charset="0"/>
              </a:rPr>
              <a:t>	Ürünlerin ihracından elde edilen kazanca kurumlar vergisi oranı 5 puan indirimli olarak uygulanacağı için, </a:t>
            </a:r>
            <a:r>
              <a:rPr lang="tr-TR" b="1" i="1" u="sng" dirty="0">
                <a:latin typeface="Times New Roman" panose="02020603050405020304" pitchFamily="18" charset="0"/>
                <a:cs typeface="Times New Roman" panose="02020603050405020304" pitchFamily="18" charset="0"/>
              </a:rPr>
              <a:t>bu kazancın üretime isabet eden kısmına </a:t>
            </a:r>
            <a:r>
              <a:rPr lang="tr-TR" b="1" i="1" u="sng" dirty="0">
                <a:highlight>
                  <a:srgbClr val="00FFFF"/>
                </a:highlight>
                <a:latin typeface="Times New Roman" panose="02020603050405020304" pitchFamily="18" charset="0"/>
                <a:cs typeface="Times New Roman" panose="02020603050405020304" pitchFamily="18" charset="0"/>
              </a:rPr>
              <a:t>ikinci defa </a:t>
            </a:r>
            <a:r>
              <a:rPr lang="tr-TR" b="1" i="1" u="sng" dirty="0">
                <a:latin typeface="Times New Roman" panose="02020603050405020304" pitchFamily="18" charset="0"/>
                <a:cs typeface="Times New Roman" panose="02020603050405020304" pitchFamily="18" charset="0"/>
              </a:rPr>
              <a:t>indirime yol açacak şekilde ayrıca 1 puan indirim </a:t>
            </a:r>
            <a:r>
              <a:rPr lang="tr-TR" b="1" i="1" u="sng" dirty="0">
                <a:highlight>
                  <a:srgbClr val="00FFFF"/>
                </a:highlight>
                <a:latin typeface="Times New Roman" panose="02020603050405020304" pitchFamily="18" charset="0"/>
                <a:cs typeface="Times New Roman" panose="02020603050405020304" pitchFamily="18" charset="0"/>
              </a:rPr>
              <a:t>uygulanmayacaktır. </a:t>
            </a:r>
          </a:p>
        </p:txBody>
      </p:sp>
      <p:sp>
        <p:nvSpPr>
          <p:cNvPr id="4" name="Slayt Numarası Yer Tutucusu 3">
            <a:extLst>
              <a:ext uri="{FF2B5EF4-FFF2-40B4-BE49-F238E27FC236}">
                <a16:creationId xmlns:a16="http://schemas.microsoft.com/office/drawing/2014/main" id="{7DFEA92D-43A0-3843-76F2-362A18752D49}"/>
              </a:ext>
            </a:extLst>
          </p:cNvPr>
          <p:cNvSpPr>
            <a:spLocks noGrp="1"/>
          </p:cNvSpPr>
          <p:nvPr>
            <p:ph type="sldNum" sz="quarter" idx="12"/>
          </p:nvPr>
        </p:nvSpPr>
        <p:spPr/>
        <p:txBody>
          <a:bodyPr/>
          <a:lstStyle/>
          <a:p>
            <a:fld id="{2CEB5BB1-9E20-481F-B7EE-B089C484B85F}" type="slidenum">
              <a:rPr lang="tr-TR" smtClean="0"/>
              <a:t>211</a:t>
            </a:fld>
            <a:endParaRPr lang="tr-TR" dirty="0"/>
          </a:p>
        </p:txBody>
      </p:sp>
      <p:graphicFrame>
        <p:nvGraphicFramePr>
          <p:cNvPr id="10" name="Diyagram 9">
            <a:extLst>
              <a:ext uri="{FF2B5EF4-FFF2-40B4-BE49-F238E27FC236}">
                <a16:creationId xmlns:a16="http://schemas.microsoft.com/office/drawing/2014/main" id="{01D473F6-6F93-945F-036C-3A9903BE8A56}"/>
              </a:ext>
            </a:extLst>
          </p:cNvPr>
          <p:cNvGraphicFramePr/>
          <p:nvPr>
            <p:extLst>
              <p:ext uri="{D42A27DB-BD31-4B8C-83A1-F6EECF244321}">
                <p14:modId xmlns:p14="http://schemas.microsoft.com/office/powerpoint/2010/main" val="3813939953"/>
              </p:ext>
            </p:extLst>
          </p:nvPr>
        </p:nvGraphicFramePr>
        <p:xfrm>
          <a:off x="1707551" y="1262271"/>
          <a:ext cx="8868434" cy="2166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3843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0C97A6E-D0C7-9C54-8BA3-29FE73509AA0}"/>
              </a:ext>
            </a:extLst>
          </p:cNvPr>
          <p:cNvSpPr>
            <a:spLocks noGrp="1"/>
          </p:cNvSpPr>
          <p:nvPr>
            <p:ph idx="1"/>
          </p:nvPr>
        </p:nvSpPr>
        <p:spPr>
          <a:xfrm>
            <a:off x="501445" y="491613"/>
            <a:ext cx="11228439" cy="5685350"/>
          </a:xfrm>
          <a:solidFill>
            <a:schemeClr val="accent2">
              <a:lumMod val="20000"/>
              <a:lumOff val="80000"/>
            </a:schemeClr>
          </a:solidFill>
        </p:spPr>
        <p:txBody>
          <a:bodyPr>
            <a:normAutofit lnSpcReduction="10000"/>
          </a:bodyPr>
          <a:lstStyle/>
          <a:p>
            <a:pPr algn="just">
              <a:lnSpc>
                <a:spcPct val="100000"/>
              </a:lnSpc>
            </a:pPr>
            <a:r>
              <a:rPr lang="tr-TR" dirty="0">
                <a:latin typeface="Times New Roman" panose="02020603050405020304" pitchFamily="18" charset="0"/>
                <a:cs typeface="Times New Roman" panose="02020603050405020304" pitchFamily="18" charset="0"/>
              </a:rPr>
              <a:t>Sanayi sicil belgesini haiz (I) A.Ş. ısıtma sistemleri </a:t>
            </a:r>
            <a:r>
              <a:rPr lang="tr-TR" b="1" dirty="0">
                <a:highlight>
                  <a:srgbClr val="00FFFF"/>
                </a:highlight>
                <a:latin typeface="Times New Roman" panose="02020603050405020304" pitchFamily="18" charset="0"/>
                <a:cs typeface="Times New Roman" panose="02020603050405020304" pitchFamily="18" charset="0"/>
              </a:rPr>
              <a:t>ÜRETEREK </a:t>
            </a:r>
            <a:r>
              <a:rPr lang="tr-TR" dirty="0">
                <a:latin typeface="Times New Roman" panose="02020603050405020304" pitchFamily="18" charset="0"/>
                <a:cs typeface="Times New Roman" panose="02020603050405020304" pitchFamily="18" charset="0"/>
              </a:rPr>
              <a:t>bir kısmını </a:t>
            </a:r>
            <a:r>
              <a:rPr lang="tr-TR" b="1" dirty="0">
                <a:latin typeface="Times New Roman" panose="02020603050405020304" pitchFamily="18" charset="0"/>
                <a:cs typeface="Times New Roman" panose="02020603050405020304" pitchFamily="18" charset="0"/>
              </a:rPr>
              <a:t>iç piyasada </a:t>
            </a:r>
            <a:r>
              <a:rPr lang="tr-TR" dirty="0">
                <a:latin typeface="Times New Roman" panose="02020603050405020304" pitchFamily="18" charset="0"/>
                <a:cs typeface="Times New Roman" panose="02020603050405020304" pitchFamily="18" charset="0"/>
              </a:rPr>
              <a:t>satışa sunmakta bir kısmını da </a:t>
            </a:r>
            <a:r>
              <a:rPr lang="tr-TR" b="1" dirty="0">
                <a:latin typeface="Times New Roman" panose="02020603050405020304" pitchFamily="18" charset="0"/>
                <a:cs typeface="Times New Roman" panose="02020603050405020304" pitchFamily="18" charset="0"/>
              </a:rPr>
              <a:t>ihraç</a:t>
            </a:r>
            <a:r>
              <a:rPr lang="tr-TR" dirty="0">
                <a:latin typeface="Times New Roman" panose="02020603050405020304" pitchFamily="18" charset="0"/>
                <a:cs typeface="Times New Roman" panose="02020603050405020304" pitchFamily="18" charset="0"/>
              </a:rPr>
              <a:t> etmekte olup 2023 yılı faaliyet sonuçlarına ilişkin bilgiler aşağıdaki gibidir. </a:t>
            </a:r>
          </a:p>
          <a:p>
            <a:pPr marL="0" indent="0" algn="just">
              <a:lnSpc>
                <a:spcPct val="100000"/>
              </a:lnSpc>
              <a:buNone/>
            </a:pPr>
            <a:endParaRPr lang="tr-TR" dirty="0">
              <a:latin typeface="Times New Roman" panose="02020603050405020304" pitchFamily="18" charset="0"/>
              <a:cs typeface="Times New Roman" panose="02020603050405020304" pitchFamily="18" charset="0"/>
            </a:endParaRPr>
          </a:p>
          <a:p>
            <a:pPr algn="just">
              <a:lnSpc>
                <a:spcPct val="100000"/>
              </a:lnSpc>
            </a:pPr>
            <a:r>
              <a:rPr lang="tr-TR" dirty="0">
                <a:latin typeface="Times New Roman" panose="02020603050405020304" pitchFamily="18" charset="0"/>
                <a:cs typeface="Times New Roman" panose="02020603050405020304" pitchFamily="18" charset="0"/>
              </a:rPr>
              <a:t>Ticari bilanço kârı 	                               </a:t>
            </a:r>
            <a:r>
              <a:rPr lang="tr-TR" b="1" dirty="0">
                <a:highlight>
                  <a:srgbClr val="00FFFF"/>
                </a:highlight>
                <a:latin typeface="Times New Roman" panose="02020603050405020304" pitchFamily="18" charset="0"/>
                <a:cs typeface="Times New Roman" panose="02020603050405020304" pitchFamily="18" charset="0"/>
              </a:rPr>
              <a:t>3.000.000 TL </a:t>
            </a:r>
            <a:r>
              <a:rPr lang="tr-TR" dirty="0">
                <a:latin typeface="Times New Roman" panose="02020603050405020304" pitchFamily="18" charset="0"/>
                <a:cs typeface="Times New Roman" panose="02020603050405020304" pitchFamily="18" charset="0"/>
              </a:rPr>
              <a:t>	</a:t>
            </a:r>
          </a:p>
          <a:p>
            <a:pPr algn="just">
              <a:lnSpc>
                <a:spcPct val="100000"/>
              </a:lnSpc>
            </a:pPr>
            <a:r>
              <a:rPr lang="tr-TR" dirty="0">
                <a:latin typeface="Times New Roman" panose="02020603050405020304" pitchFamily="18" charset="0"/>
                <a:cs typeface="Times New Roman" panose="02020603050405020304" pitchFamily="18" charset="0"/>
              </a:rPr>
              <a:t>Yurt içi satıştan elde edilen kazanç </a:t>
            </a:r>
            <a:r>
              <a:rPr lang="tr-TR" sz="2000" b="1" dirty="0">
                <a:latin typeface="Times New Roman" panose="02020603050405020304" pitchFamily="18" charset="0"/>
                <a:cs typeface="Times New Roman" panose="02020603050405020304" pitchFamily="18" charset="0"/>
              </a:rPr>
              <a:t>(üretim) </a:t>
            </a:r>
            <a:r>
              <a:rPr lang="tr-TR" dirty="0">
                <a:latin typeface="Times New Roman" panose="02020603050405020304" pitchFamily="18" charset="0"/>
                <a:cs typeface="Times New Roman" panose="02020603050405020304" pitchFamily="18" charset="0"/>
              </a:rPr>
              <a:t>	</a:t>
            </a:r>
            <a:r>
              <a:rPr lang="tr-TR" b="1" dirty="0">
                <a:highlight>
                  <a:srgbClr val="00FFFF"/>
                </a:highlight>
                <a:latin typeface="Times New Roman" panose="02020603050405020304" pitchFamily="18" charset="0"/>
                <a:cs typeface="Times New Roman" panose="02020603050405020304" pitchFamily="18" charset="0"/>
              </a:rPr>
              <a:t>900.000 </a:t>
            </a:r>
            <a:r>
              <a:rPr lang="tr-TR" sz="2400" b="1" dirty="0">
                <a:highlight>
                  <a:srgbClr val="00FFFF"/>
                </a:highlight>
                <a:latin typeface="Times New Roman" panose="02020603050405020304" pitchFamily="18" charset="0"/>
                <a:cs typeface="Times New Roman" panose="02020603050405020304" pitchFamily="18" charset="0"/>
              </a:rPr>
              <a:t>TL  </a:t>
            </a:r>
            <a:r>
              <a:rPr lang="tr-TR" sz="1800" b="1" dirty="0">
                <a:highlight>
                  <a:srgbClr val="00FFFF"/>
                </a:highlight>
                <a:latin typeface="Times New Roman" panose="02020603050405020304" pitchFamily="18" charset="0"/>
                <a:cs typeface="Times New Roman" panose="02020603050405020304" pitchFamily="18" charset="0"/>
              </a:rPr>
              <a:t>(900.000/3.000.000=%30)</a:t>
            </a:r>
            <a:r>
              <a:rPr lang="tr-TR" sz="2400" dirty="0">
                <a:latin typeface="Times New Roman" panose="02020603050405020304" pitchFamily="18" charset="0"/>
                <a:cs typeface="Times New Roman" panose="02020603050405020304" pitchFamily="18" charset="0"/>
              </a:rPr>
              <a:t>	</a:t>
            </a:r>
          </a:p>
          <a:p>
            <a:pPr algn="just">
              <a:lnSpc>
                <a:spcPct val="100000"/>
              </a:lnSpc>
            </a:pPr>
            <a:r>
              <a:rPr lang="tr-TR" dirty="0">
                <a:latin typeface="Times New Roman" panose="02020603050405020304" pitchFamily="18" charset="0"/>
                <a:cs typeface="Times New Roman" panose="02020603050405020304" pitchFamily="18" charset="0"/>
              </a:rPr>
              <a:t>İhraç edilen ürünlerden elde edilen kazanç </a:t>
            </a:r>
            <a:r>
              <a:rPr lang="tr-TR" dirty="0">
                <a:highlight>
                  <a:srgbClr val="00FFFF"/>
                </a:highlight>
                <a:latin typeface="Times New Roman" panose="02020603050405020304" pitchFamily="18" charset="0"/>
                <a:cs typeface="Times New Roman" panose="02020603050405020304" pitchFamily="18" charset="0"/>
              </a:rPr>
              <a:t>	</a:t>
            </a:r>
            <a:r>
              <a:rPr lang="tr-TR" b="1" dirty="0">
                <a:highlight>
                  <a:srgbClr val="00FFFF"/>
                </a:highlight>
                <a:latin typeface="Times New Roman" panose="02020603050405020304" pitchFamily="18" charset="0"/>
                <a:cs typeface="Times New Roman" panose="02020603050405020304" pitchFamily="18" charset="0"/>
              </a:rPr>
              <a:t>1.500.000 TL  </a:t>
            </a:r>
            <a:r>
              <a:rPr lang="tr-TR" sz="1800" b="1" dirty="0">
                <a:highlight>
                  <a:srgbClr val="00FFFF"/>
                </a:highlight>
                <a:latin typeface="Times New Roman" panose="02020603050405020304" pitchFamily="18" charset="0"/>
                <a:cs typeface="Times New Roman" panose="02020603050405020304" pitchFamily="18" charset="0"/>
              </a:rPr>
              <a:t>(1.500.000/3.000.000%50)</a:t>
            </a:r>
            <a:endParaRPr lang="tr-TR" sz="1800" dirty="0">
              <a:latin typeface="Times New Roman" panose="02020603050405020304" pitchFamily="18" charset="0"/>
              <a:cs typeface="Times New Roman" panose="02020603050405020304" pitchFamily="18" charset="0"/>
            </a:endParaRPr>
          </a:p>
          <a:p>
            <a:pPr algn="just">
              <a:lnSpc>
                <a:spcPct val="100000"/>
              </a:lnSpc>
            </a:pPr>
            <a:r>
              <a:rPr lang="tr-TR" dirty="0">
                <a:latin typeface="Times New Roman" panose="02020603050405020304" pitchFamily="18" charset="0"/>
                <a:cs typeface="Times New Roman" panose="02020603050405020304" pitchFamily="18" charset="0"/>
              </a:rPr>
              <a:t>Diğer kazançlar (indirim kapsamında olmayan) 	600.000 TL 	</a:t>
            </a:r>
          </a:p>
          <a:p>
            <a:pPr algn="just">
              <a:lnSpc>
                <a:spcPct val="100000"/>
              </a:lnSpc>
            </a:pPr>
            <a:r>
              <a:rPr lang="tr-TR" dirty="0">
                <a:latin typeface="Times New Roman" panose="02020603050405020304" pitchFamily="18" charset="0"/>
                <a:cs typeface="Times New Roman" panose="02020603050405020304" pitchFamily="18" charset="0"/>
              </a:rPr>
              <a:t>KKEG 	                       200.000 TL 	</a:t>
            </a:r>
          </a:p>
          <a:p>
            <a:pPr algn="just">
              <a:lnSpc>
                <a:spcPct val="100000"/>
              </a:lnSpc>
            </a:pPr>
            <a:r>
              <a:rPr lang="tr-TR" dirty="0">
                <a:latin typeface="Times New Roman" panose="02020603050405020304" pitchFamily="18" charset="0"/>
                <a:cs typeface="Times New Roman" panose="02020603050405020304" pitchFamily="18" charset="0"/>
              </a:rPr>
              <a:t>Geçmiş yıl zararları 	1.200.000 TL 	</a:t>
            </a:r>
          </a:p>
          <a:p>
            <a:pPr algn="just">
              <a:lnSpc>
                <a:spcPct val="100000"/>
              </a:lnSpc>
            </a:pPr>
            <a:r>
              <a:rPr lang="tr-TR" b="1" dirty="0">
                <a:highlight>
                  <a:srgbClr val="00FFFF"/>
                </a:highlight>
                <a:latin typeface="Times New Roman" panose="02020603050405020304" pitchFamily="18" charset="0"/>
                <a:cs typeface="Times New Roman" panose="02020603050405020304" pitchFamily="18" charset="0"/>
              </a:rPr>
              <a:t>Matrah 	                      2.000.000 TL </a:t>
            </a:r>
            <a:r>
              <a:rPr lang="tr-TR" dirty="0">
                <a:latin typeface="Times New Roman" panose="02020603050405020304" pitchFamily="18" charset="0"/>
                <a:cs typeface="Times New Roman" panose="02020603050405020304" pitchFamily="18" charset="0"/>
              </a:rPr>
              <a:t>	</a:t>
            </a:r>
          </a:p>
          <a:p>
            <a:pPr algn="just">
              <a:lnSpc>
                <a:spcPct val="100000"/>
              </a:lnSpc>
            </a:pPr>
            <a:endParaRPr lang="tr-TR" dirty="0">
              <a:latin typeface="Times New Roman" panose="02020603050405020304" pitchFamily="18" charset="0"/>
              <a:cs typeface="Times New Roman" panose="02020603050405020304" pitchFamily="18" charset="0"/>
            </a:endParaRPr>
          </a:p>
        </p:txBody>
      </p:sp>
      <p:sp>
        <p:nvSpPr>
          <p:cNvPr id="2" name="Slayt Numarası Yer Tutucusu 1">
            <a:extLst>
              <a:ext uri="{FF2B5EF4-FFF2-40B4-BE49-F238E27FC236}">
                <a16:creationId xmlns:a16="http://schemas.microsoft.com/office/drawing/2014/main" id="{0112D91E-5915-0262-3B38-F66CDE1DA281}"/>
              </a:ext>
            </a:extLst>
          </p:cNvPr>
          <p:cNvSpPr>
            <a:spLocks noGrp="1"/>
          </p:cNvSpPr>
          <p:nvPr>
            <p:ph type="sldNum" sz="quarter" idx="12"/>
          </p:nvPr>
        </p:nvSpPr>
        <p:spPr/>
        <p:txBody>
          <a:bodyPr/>
          <a:lstStyle/>
          <a:p>
            <a:fld id="{2CEB5BB1-9E20-481F-B7EE-B089C484B85F}" type="slidenum">
              <a:rPr lang="tr-TR" smtClean="0"/>
              <a:t>212</a:t>
            </a:fld>
            <a:endParaRPr lang="tr-TR" dirty="0"/>
          </a:p>
        </p:txBody>
      </p:sp>
    </p:spTree>
    <p:extLst>
      <p:ext uri="{BB962C8B-B14F-4D97-AF65-F5344CB8AC3E}">
        <p14:creationId xmlns:p14="http://schemas.microsoft.com/office/powerpoint/2010/main" val="261514421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622C71-E69C-18AF-F948-4DF8F4A81608}"/>
              </a:ext>
            </a:extLst>
          </p:cNvPr>
          <p:cNvSpPr>
            <a:spLocks noGrp="1"/>
          </p:cNvSpPr>
          <p:nvPr>
            <p:ph idx="1"/>
          </p:nvPr>
        </p:nvSpPr>
        <p:spPr>
          <a:xfrm>
            <a:off x="442452" y="512607"/>
            <a:ext cx="11307096" cy="5843743"/>
          </a:xfrm>
          <a:solidFill>
            <a:schemeClr val="accent2">
              <a:lumMod val="20000"/>
              <a:lumOff val="80000"/>
            </a:schemeClr>
          </a:solidFill>
        </p:spPr>
        <p:txBody>
          <a:bodyPr>
            <a:normAutofit/>
          </a:bodyPr>
          <a:lstStyle/>
          <a:p>
            <a:pPr algn="just"/>
            <a:r>
              <a:rPr lang="tr-TR" b="1" u="sng" dirty="0">
                <a:latin typeface="Times New Roman" panose="02020603050405020304" pitchFamily="18" charset="0"/>
                <a:cs typeface="Times New Roman" panose="02020603050405020304" pitchFamily="18" charset="0"/>
              </a:rPr>
              <a:t>Üretim Faaliyeti Yİ. İndirimli oran uygulanacak matrah:</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2.000.000 TL x (900.000 /3.000.000) : 2.000.000 TL x </a:t>
            </a:r>
            <a:r>
              <a:rPr lang="tr-TR" b="1" dirty="0">
                <a:highlight>
                  <a:srgbClr val="00FFFF"/>
                </a:highlight>
                <a:latin typeface="Times New Roman" panose="02020603050405020304" pitchFamily="18" charset="0"/>
                <a:cs typeface="Times New Roman" panose="02020603050405020304" pitchFamily="18" charset="0"/>
              </a:rPr>
              <a:t>%30 : 600.000 TL </a:t>
            </a:r>
          </a:p>
          <a:p>
            <a:pPr algn="just"/>
            <a:r>
              <a:rPr lang="tr-TR" b="1" u="sng" dirty="0">
                <a:latin typeface="Times New Roman" panose="02020603050405020304" pitchFamily="18" charset="0"/>
                <a:cs typeface="Times New Roman" panose="02020603050405020304" pitchFamily="18" charset="0"/>
              </a:rPr>
              <a:t>İhracat İndirimli oran uygulanacak matrah:</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2.000.000 TL x (1.500.000/3.000.000) : 2.000.000 TL x </a:t>
            </a:r>
            <a:r>
              <a:rPr lang="tr-TR" b="1" dirty="0">
                <a:highlight>
                  <a:srgbClr val="00FFFF"/>
                </a:highlight>
                <a:latin typeface="Times New Roman" panose="02020603050405020304" pitchFamily="18" charset="0"/>
                <a:cs typeface="Times New Roman" panose="02020603050405020304" pitchFamily="18" charset="0"/>
              </a:rPr>
              <a:t>%50 : 1.000.000 TL </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b="1" dirty="0">
                <a:highlight>
                  <a:srgbClr val="00FFFF"/>
                </a:highlight>
                <a:latin typeface="Times New Roman" panose="02020603050405020304" pitchFamily="18" charset="0"/>
                <a:cs typeface="Times New Roman" panose="02020603050405020304" pitchFamily="18" charset="0"/>
              </a:rPr>
              <a:t>Dolayısıyla, (I) A.Ş. 2.000.000 TL’lik 2023 Yılı Matrahının; </a:t>
            </a:r>
          </a:p>
          <a:p>
            <a:pPr marL="0" indent="0" algn="just">
              <a:buNone/>
            </a:pP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1.000.000 TL</a:t>
            </a:r>
            <a:r>
              <a:rPr lang="tr-TR" dirty="0">
                <a:latin typeface="Times New Roman" panose="02020603050405020304" pitchFamily="18" charset="0"/>
                <a:cs typeface="Times New Roman" panose="02020603050405020304" pitchFamily="18" charset="0"/>
              </a:rPr>
              <a:t>’lik kısmına ihracat faaliyeti nedeniyle 5 puan indirimle </a:t>
            </a:r>
            <a:r>
              <a:rPr lang="tr-TR" b="1" dirty="0">
                <a:highlight>
                  <a:srgbClr val="00FFFF"/>
                </a:highlight>
                <a:latin typeface="Times New Roman" panose="02020603050405020304" pitchFamily="18" charset="0"/>
                <a:cs typeface="Times New Roman" panose="02020603050405020304" pitchFamily="18" charset="0"/>
              </a:rPr>
              <a:t>(%25-%5=) %20 olarak </a:t>
            </a:r>
          </a:p>
          <a:p>
            <a:pPr marL="0" indent="0" algn="just">
              <a:buNone/>
            </a:pP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600.000</a:t>
            </a:r>
            <a:r>
              <a:rPr lang="tr-TR" dirty="0">
                <a:latin typeface="Times New Roman" panose="02020603050405020304" pitchFamily="18" charset="0"/>
                <a:cs typeface="Times New Roman" panose="02020603050405020304" pitchFamily="18" charset="0"/>
              </a:rPr>
              <a:t> TL’lik kısmına da üretim faaliyeti nedeniyle 1 puan indirimle </a:t>
            </a:r>
            <a:r>
              <a:rPr lang="tr-TR" b="1" dirty="0">
                <a:highlight>
                  <a:srgbClr val="00FFFF"/>
                </a:highlight>
                <a:latin typeface="Times New Roman" panose="02020603050405020304" pitchFamily="18" charset="0"/>
                <a:cs typeface="Times New Roman" panose="02020603050405020304" pitchFamily="18" charset="0"/>
              </a:rPr>
              <a:t>(%25-%1=) %24 </a:t>
            </a:r>
            <a:r>
              <a:rPr lang="tr-TR" dirty="0">
                <a:latin typeface="Times New Roman" panose="02020603050405020304" pitchFamily="18" charset="0"/>
                <a:cs typeface="Times New Roman" panose="02020603050405020304" pitchFamily="18" charset="0"/>
              </a:rPr>
              <a:t>olmak üzere toplamda (1.000.000 TL + 600.000 TL=) 1.600.000 TL’lik kısmına indirimli kurumlar vergisi oranı uygulayacaktır. Matrahın kalan 400.000 TL’lik kısmına ise genel oran uygulanacaktır. </a:t>
            </a:r>
          </a:p>
        </p:txBody>
      </p:sp>
      <p:sp>
        <p:nvSpPr>
          <p:cNvPr id="2" name="Slayt Numarası Yer Tutucusu 1">
            <a:extLst>
              <a:ext uri="{FF2B5EF4-FFF2-40B4-BE49-F238E27FC236}">
                <a16:creationId xmlns:a16="http://schemas.microsoft.com/office/drawing/2014/main" id="{5A3D9661-AFD7-DC08-AF5C-F5E5DE7C366A}"/>
              </a:ext>
            </a:extLst>
          </p:cNvPr>
          <p:cNvSpPr>
            <a:spLocks noGrp="1"/>
          </p:cNvSpPr>
          <p:nvPr>
            <p:ph type="sldNum" sz="quarter" idx="12"/>
          </p:nvPr>
        </p:nvSpPr>
        <p:spPr/>
        <p:txBody>
          <a:bodyPr/>
          <a:lstStyle/>
          <a:p>
            <a:fld id="{2CEB5BB1-9E20-481F-B7EE-B089C484B85F}" type="slidenum">
              <a:rPr lang="tr-TR" smtClean="0"/>
              <a:t>213</a:t>
            </a:fld>
            <a:endParaRPr lang="tr-TR" dirty="0"/>
          </a:p>
        </p:txBody>
      </p:sp>
    </p:spTree>
    <p:extLst>
      <p:ext uri="{BB962C8B-B14F-4D97-AF65-F5344CB8AC3E}">
        <p14:creationId xmlns:p14="http://schemas.microsoft.com/office/powerpoint/2010/main" val="125830510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84E42-B8D4-F8E4-3EB2-C3959774C85D}"/>
              </a:ext>
            </a:extLst>
          </p:cNvPr>
          <p:cNvSpPr>
            <a:spLocks noGrp="1"/>
          </p:cNvSpPr>
          <p:nvPr>
            <p:ph type="title"/>
          </p:nvPr>
        </p:nvSpPr>
        <p:spPr>
          <a:xfrm>
            <a:off x="496528" y="338386"/>
            <a:ext cx="11198942" cy="496422"/>
          </a:xfrm>
          <a:solidFill>
            <a:schemeClr val="accent2">
              <a:lumMod val="20000"/>
              <a:lumOff val="80000"/>
            </a:schemeClr>
          </a:solidFill>
        </p:spPr>
        <p:txBody>
          <a:bodyPr>
            <a:normAutofit/>
          </a:bodyPr>
          <a:lstStyle/>
          <a:p>
            <a:pPr algn="ctr"/>
            <a:r>
              <a:rPr lang="tr-TR" sz="2800" b="1" dirty="0">
                <a:latin typeface="Times New Roman" panose="02020603050405020304" pitchFamily="18" charset="0"/>
                <a:cs typeface="Times New Roman" panose="02020603050405020304" pitchFamily="18" charset="0"/>
              </a:rPr>
              <a:t>B- İhracat ve Üretimin Ticari Bilanço Karından Büyük Olması</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690B30FE-DB5F-1292-786F-59095C1626A3}"/>
              </a:ext>
            </a:extLst>
          </p:cNvPr>
          <p:cNvSpPr>
            <a:spLocks noGrp="1"/>
          </p:cNvSpPr>
          <p:nvPr>
            <p:ph idx="1"/>
          </p:nvPr>
        </p:nvSpPr>
        <p:spPr>
          <a:xfrm>
            <a:off x="496529" y="983413"/>
            <a:ext cx="11198941" cy="5658928"/>
          </a:xfrm>
          <a:solidFill>
            <a:schemeClr val="tx2">
              <a:lumMod val="10000"/>
              <a:lumOff val="90000"/>
            </a:schemeClr>
          </a:solidFill>
        </p:spPr>
        <p:txBody>
          <a:bodyPr>
            <a:normAutofit/>
          </a:bodyPr>
          <a:lstStyle/>
          <a:p>
            <a:pPr algn="just">
              <a:lnSpc>
                <a:spcPct val="110000"/>
              </a:lnSpc>
            </a:pPr>
            <a:r>
              <a:rPr lang="tr-TR" b="1" u="sng" dirty="0">
                <a:highlight>
                  <a:srgbClr val="00FFFF"/>
                </a:highlight>
                <a:latin typeface="Times New Roman" panose="02020603050405020304" pitchFamily="18" charset="0"/>
                <a:cs typeface="Times New Roman" panose="02020603050405020304" pitchFamily="18" charset="0"/>
              </a:rPr>
              <a:t>Mükelleflerin diğer faaliyetlerinden zarar doğması nedeniyle ÜRETİM FAALİYETİ İLE İHRACAT FAALİYETİNDEN ELDE EDİLEN KAZANÇ TOPLAMI TİCARİ BİLANÇO KARINDAN FAZLA OLABİLMEKTEDİR. </a:t>
            </a:r>
          </a:p>
          <a:p>
            <a:pPr algn="just">
              <a:lnSpc>
                <a:spcPct val="110000"/>
              </a:lnSpc>
            </a:pPr>
            <a:r>
              <a:rPr lang="tr-TR" dirty="0">
                <a:latin typeface="Times New Roman" panose="02020603050405020304" pitchFamily="18" charset="0"/>
                <a:cs typeface="Times New Roman" panose="02020603050405020304" pitchFamily="18" charset="0"/>
              </a:rPr>
              <a:t>Matrah, üretim ve ihracat faaliyetinden elde edilen toplam kazancın ayrı ayrı </a:t>
            </a:r>
            <a:r>
              <a:rPr lang="tr-TR" b="1" dirty="0">
                <a:highlight>
                  <a:srgbClr val="FFFF00"/>
                </a:highlight>
                <a:latin typeface="Times New Roman" panose="02020603050405020304" pitchFamily="18" charset="0"/>
                <a:cs typeface="Times New Roman" panose="02020603050405020304" pitchFamily="18" charset="0"/>
              </a:rPr>
              <a:t>ÜRETİM VE İHRACATTAN ELDE EDİLEN KAZANCA ORANINA göre tespit edilecektir. </a:t>
            </a:r>
            <a:r>
              <a:rPr lang="tr-TR" dirty="0">
                <a:latin typeface="Times New Roman" panose="02020603050405020304" pitchFamily="18" charset="0"/>
                <a:cs typeface="Times New Roman" panose="02020603050405020304" pitchFamily="18" charset="0"/>
              </a:rPr>
              <a:t>Her halükarda üretim ve ihracattan elde edilen kazanç, safi kurum kazancını aşamayacaktır. </a:t>
            </a:r>
          </a:p>
          <a:p>
            <a:pPr algn="just">
              <a:lnSpc>
                <a:spcPct val="110000"/>
              </a:lnSpc>
            </a:pPr>
            <a:r>
              <a:rPr lang="tr-TR" b="1" dirty="0">
                <a:highlight>
                  <a:srgbClr val="FFFF00"/>
                </a:highlight>
                <a:latin typeface="Times New Roman" panose="02020603050405020304" pitchFamily="18" charset="0"/>
                <a:cs typeface="Times New Roman" panose="02020603050405020304" pitchFamily="18" charset="0"/>
              </a:rPr>
              <a:t>Aynı durum ticari bilanço karının sıfır olmasına rağmen kurumlar vergisi matrahının oluştuğu durumlar için de geçerli olacaktır. </a:t>
            </a:r>
          </a:p>
        </p:txBody>
      </p:sp>
      <p:sp>
        <p:nvSpPr>
          <p:cNvPr id="4" name="Slayt Numarası Yer Tutucusu 3">
            <a:extLst>
              <a:ext uri="{FF2B5EF4-FFF2-40B4-BE49-F238E27FC236}">
                <a16:creationId xmlns:a16="http://schemas.microsoft.com/office/drawing/2014/main" id="{F4EFD2A7-8613-5570-81D7-4C749429559A}"/>
              </a:ext>
            </a:extLst>
          </p:cNvPr>
          <p:cNvSpPr>
            <a:spLocks noGrp="1"/>
          </p:cNvSpPr>
          <p:nvPr>
            <p:ph type="sldNum" sz="quarter" idx="12"/>
          </p:nvPr>
        </p:nvSpPr>
        <p:spPr/>
        <p:txBody>
          <a:bodyPr/>
          <a:lstStyle/>
          <a:p>
            <a:fld id="{2CEB5BB1-9E20-481F-B7EE-B089C484B85F}" type="slidenum">
              <a:rPr lang="tr-TR" smtClean="0"/>
              <a:t>214</a:t>
            </a:fld>
            <a:endParaRPr lang="tr-TR" dirty="0"/>
          </a:p>
        </p:txBody>
      </p:sp>
    </p:spTree>
    <p:extLst>
      <p:ext uri="{BB962C8B-B14F-4D97-AF65-F5344CB8AC3E}">
        <p14:creationId xmlns:p14="http://schemas.microsoft.com/office/powerpoint/2010/main" val="16581554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9764D0-AF9C-E7E0-44BE-D7EFB0C4AD22}"/>
              </a:ext>
            </a:extLst>
          </p:cNvPr>
          <p:cNvSpPr>
            <a:spLocks noGrp="1"/>
          </p:cNvSpPr>
          <p:nvPr>
            <p:ph type="title"/>
          </p:nvPr>
        </p:nvSpPr>
        <p:spPr>
          <a:xfrm>
            <a:off x="265472" y="201563"/>
            <a:ext cx="11631560" cy="747344"/>
          </a:xfrm>
          <a:solidFill>
            <a:schemeClr val="tx2">
              <a:lumMod val="10000"/>
              <a:lumOff val="90000"/>
            </a:schemeClr>
          </a:solidFill>
        </p:spPr>
        <p:txBody>
          <a:bodyPr>
            <a:normAutofit fontScale="90000"/>
          </a:bodyPr>
          <a:lstStyle/>
          <a:p>
            <a:pPr algn="just"/>
            <a:r>
              <a:rPr lang="tr-TR" sz="2000" dirty="0">
                <a:latin typeface="Times New Roman" panose="02020603050405020304" pitchFamily="18" charset="0"/>
                <a:cs typeface="Times New Roman" panose="02020603050405020304" pitchFamily="18" charset="0"/>
              </a:rPr>
              <a:t>Sanayi sicil belgesini haiz (Z) A.Ş. muhtelif makineleri üreterek yurt içi piyasalara satışını yapmakta ve (Y) </a:t>
            </a:r>
            <a:r>
              <a:rPr lang="tr-TR" sz="2000" dirty="0" err="1">
                <a:latin typeface="Times New Roman" panose="02020603050405020304" pitchFamily="18" charset="0"/>
                <a:cs typeface="Times New Roman" panose="02020603050405020304" pitchFamily="18" charset="0"/>
              </a:rPr>
              <a:t>A.Ş.'den</a:t>
            </a:r>
            <a:r>
              <a:rPr lang="tr-TR" sz="2000" dirty="0">
                <a:latin typeface="Times New Roman" panose="02020603050405020304" pitchFamily="18" charset="0"/>
                <a:cs typeface="Times New Roman" panose="02020603050405020304" pitchFamily="18" charset="0"/>
              </a:rPr>
              <a:t> satın aldığı tarım ürünlerini de ihraç etmektedir. (Z) A.Ş.'</a:t>
            </a:r>
            <a:r>
              <a:rPr lang="tr-TR" sz="2000" dirty="0" err="1">
                <a:latin typeface="Times New Roman" panose="02020603050405020304" pitchFamily="18" charset="0"/>
                <a:cs typeface="Times New Roman" panose="02020603050405020304" pitchFamily="18" charset="0"/>
              </a:rPr>
              <a:t>nin</a:t>
            </a:r>
            <a:r>
              <a:rPr lang="tr-TR" sz="2000" dirty="0">
                <a:latin typeface="Times New Roman" panose="02020603050405020304" pitchFamily="18" charset="0"/>
                <a:cs typeface="Times New Roman" panose="02020603050405020304" pitchFamily="18" charset="0"/>
              </a:rPr>
              <a:t> bu faaliyetlerinin 2023 yılı sonuçlarına ilişkin bilgiler aşağıdaki gibidir. </a:t>
            </a:r>
          </a:p>
        </p:txBody>
      </p:sp>
      <p:sp>
        <p:nvSpPr>
          <p:cNvPr id="3" name="İçerik Yer Tutucusu 2">
            <a:extLst>
              <a:ext uri="{FF2B5EF4-FFF2-40B4-BE49-F238E27FC236}">
                <a16:creationId xmlns:a16="http://schemas.microsoft.com/office/drawing/2014/main" id="{0D701B9A-8899-B8D8-AB15-0D5E7E4C707F}"/>
              </a:ext>
            </a:extLst>
          </p:cNvPr>
          <p:cNvSpPr>
            <a:spLocks noGrp="1"/>
          </p:cNvSpPr>
          <p:nvPr>
            <p:ph idx="1"/>
          </p:nvPr>
        </p:nvSpPr>
        <p:spPr>
          <a:xfrm>
            <a:off x="265472" y="1110914"/>
            <a:ext cx="11631560" cy="5427998"/>
          </a:xfrm>
          <a:solidFill>
            <a:schemeClr val="accent2">
              <a:lumMod val="20000"/>
              <a:lumOff val="80000"/>
            </a:schemeClr>
          </a:solidFill>
        </p:spPr>
        <p:txBody>
          <a:bodyPr>
            <a:noAutofit/>
          </a:bodyPr>
          <a:lstStyle/>
          <a:p>
            <a:pPr algn="just"/>
            <a:r>
              <a:rPr lang="tr-TR" sz="1800" dirty="0">
                <a:latin typeface="Times New Roman" panose="02020603050405020304" pitchFamily="18" charset="0"/>
                <a:cs typeface="Times New Roman" panose="02020603050405020304" pitchFamily="18" charset="0"/>
              </a:rPr>
              <a:t>Ticari bilanço kârı 	                                                                </a:t>
            </a:r>
            <a:r>
              <a:rPr lang="tr-TR" sz="1800" b="1" dirty="0">
                <a:highlight>
                  <a:srgbClr val="00FFFF"/>
                </a:highlight>
                <a:latin typeface="Times New Roman" panose="02020603050405020304" pitchFamily="18" charset="0"/>
                <a:cs typeface="Times New Roman" panose="02020603050405020304" pitchFamily="18" charset="0"/>
              </a:rPr>
              <a:t>4.000.000 TL </a:t>
            </a:r>
            <a:r>
              <a:rPr lang="tr-TR" sz="1800" dirty="0">
                <a:latin typeface="Times New Roman" panose="02020603050405020304" pitchFamily="18" charset="0"/>
                <a:cs typeface="Times New Roman" panose="02020603050405020304" pitchFamily="18" charset="0"/>
              </a:rPr>
              <a:t>	</a:t>
            </a:r>
          </a:p>
          <a:p>
            <a:pPr algn="just"/>
            <a:r>
              <a:rPr lang="nl-NL" sz="1800" dirty="0">
                <a:latin typeface="Times New Roman" panose="02020603050405020304" pitchFamily="18" charset="0"/>
                <a:cs typeface="Times New Roman" panose="02020603050405020304" pitchFamily="18" charset="0"/>
              </a:rPr>
              <a:t>- Muhtelif makinelerin yurt içi satışından elde edilen kazanç 	</a:t>
            </a:r>
            <a:r>
              <a:rPr lang="nl-NL" sz="1800" b="1" dirty="0">
                <a:highlight>
                  <a:srgbClr val="00FFFF"/>
                </a:highlight>
                <a:latin typeface="Times New Roman" panose="02020603050405020304" pitchFamily="18" charset="0"/>
                <a:cs typeface="Times New Roman" panose="02020603050405020304" pitchFamily="18" charset="0"/>
              </a:rPr>
              <a:t>3.000.000 TL </a:t>
            </a:r>
            <a:r>
              <a:rPr lang="nl-NL" sz="1800" dirty="0">
                <a:latin typeface="Times New Roman" panose="02020603050405020304" pitchFamily="18" charset="0"/>
                <a:cs typeface="Times New Roman" panose="02020603050405020304" pitchFamily="18" charset="0"/>
              </a:rPr>
              <a:t>	</a:t>
            </a:r>
          </a:p>
          <a:p>
            <a:pPr algn="just"/>
            <a:r>
              <a:rPr lang="tr-TR" sz="1800" dirty="0">
                <a:latin typeface="Times New Roman" panose="02020603050405020304" pitchFamily="18" charset="0"/>
                <a:cs typeface="Times New Roman" panose="02020603050405020304" pitchFamily="18" charset="0"/>
              </a:rPr>
              <a:t>- Tarım ürünleri ihracından elde edilen kazanç                                 </a:t>
            </a:r>
            <a:r>
              <a:rPr lang="tr-TR" sz="1800" b="1" dirty="0">
                <a:highlight>
                  <a:srgbClr val="00FFFF"/>
                </a:highlight>
                <a:latin typeface="Times New Roman" panose="02020603050405020304" pitchFamily="18" charset="0"/>
                <a:cs typeface="Times New Roman" panose="02020603050405020304" pitchFamily="18" charset="0"/>
              </a:rPr>
              <a:t>	2.000.000 TL </a:t>
            </a:r>
            <a:r>
              <a:rPr lang="tr-TR" sz="1800" dirty="0">
                <a:latin typeface="Times New Roman" panose="02020603050405020304" pitchFamily="18" charset="0"/>
                <a:cs typeface="Times New Roman" panose="02020603050405020304" pitchFamily="18" charset="0"/>
              </a:rPr>
              <a:t>	</a:t>
            </a:r>
          </a:p>
          <a:p>
            <a:pPr algn="just"/>
            <a:r>
              <a:rPr lang="tr-TR" sz="1800" dirty="0">
                <a:latin typeface="Times New Roman" panose="02020603050405020304" pitchFamily="18" charset="0"/>
                <a:cs typeface="Times New Roman" panose="02020603050405020304" pitchFamily="18" charset="0"/>
              </a:rPr>
              <a:t>- Diğer zararlar 	</a:t>
            </a:r>
            <a:r>
              <a:rPr lang="tr-TR" sz="1800" b="1" dirty="0">
                <a:latin typeface="Times New Roman" panose="02020603050405020304" pitchFamily="18" charset="0"/>
                <a:cs typeface="Times New Roman" panose="02020603050405020304" pitchFamily="18" charset="0"/>
              </a:rPr>
              <a:t>1.000.000 TL </a:t>
            </a:r>
            <a:r>
              <a:rPr lang="tr-TR" sz="1800" dirty="0">
                <a:latin typeface="Times New Roman" panose="02020603050405020304" pitchFamily="18" charset="0"/>
                <a:cs typeface="Times New Roman" panose="02020603050405020304" pitchFamily="18" charset="0"/>
              </a:rPr>
              <a:t>	</a:t>
            </a:r>
          </a:p>
          <a:p>
            <a:pPr algn="just"/>
            <a:r>
              <a:rPr lang="tr-TR" sz="1800" dirty="0">
                <a:latin typeface="Times New Roman" panose="02020603050405020304" pitchFamily="18" charset="0"/>
                <a:cs typeface="Times New Roman" panose="02020603050405020304" pitchFamily="18" charset="0"/>
              </a:rPr>
              <a:t>KKEG 	</a:t>
            </a:r>
            <a:r>
              <a:rPr lang="tr-TR" sz="1800" b="1" dirty="0">
                <a:latin typeface="Times New Roman" panose="02020603050405020304" pitchFamily="18" charset="0"/>
                <a:cs typeface="Times New Roman" panose="02020603050405020304" pitchFamily="18" charset="0"/>
              </a:rPr>
              <a:t>   500.000 TL </a:t>
            </a:r>
            <a:r>
              <a:rPr lang="tr-TR" sz="1800" dirty="0">
                <a:latin typeface="Times New Roman" panose="02020603050405020304" pitchFamily="18" charset="0"/>
                <a:cs typeface="Times New Roman" panose="02020603050405020304" pitchFamily="18" charset="0"/>
              </a:rPr>
              <a:t>	</a:t>
            </a:r>
          </a:p>
          <a:p>
            <a:pPr algn="just"/>
            <a:r>
              <a:rPr lang="tr-TR" sz="1800" dirty="0">
                <a:latin typeface="Times New Roman" panose="02020603050405020304" pitchFamily="18" charset="0"/>
                <a:cs typeface="Times New Roman" panose="02020603050405020304" pitchFamily="18" charset="0"/>
              </a:rPr>
              <a:t>Matrah 	</a:t>
            </a:r>
            <a:r>
              <a:rPr lang="tr-TR" sz="1800" b="1" dirty="0">
                <a:highlight>
                  <a:srgbClr val="00FFFF"/>
                </a:highlight>
                <a:latin typeface="Times New Roman" panose="02020603050405020304" pitchFamily="18" charset="0"/>
                <a:cs typeface="Times New Roman" panose="02020603050405020304" pitchFamily="18" charset="0"/>
              </a:rPr>
              <a:t>4.500.000 TL </a:t>
            </a:r>
            <a:r>
              <a:rPr lang="tr-TR" sz="1800" dirty="0">
                <a:latin typeface="Times New Roman" panose="02020603050405020304" pitchFamily="18" charset="0"/>
                <a:cs typeface="Times New Roman" panose="02020603050405020304" pitchFamily="18" charset="0"/>
              </a:rPr>
              <a:t>	</a:t>
            </a:r>
          </a:p>
          <a:p>
            <a:pPr algn="just"/>
            <a:r>
              <a:rPr lang="tr-TR" sz="1800" dirty="0">
                <a:latin typeface="Times New Roman" panose="02020603050405020304" pitchFamily="18" charset="0"/>
                <a:cs typeface="Times New Roman" panose="02020603050405020304" pitchFamily="18" charset="0"/>
              </a:rPr>
              <a:t>(Z) A.Ş.'</a:t>
            </a:r>
            <a:r>
              <a:rPr lang="tr-TR" sz="1800" dirty="0" err="1">
                <a:latin typeface="Times New Roman" panose="02020603050405020304" pitchFamily="18" charset="0"/>
                <a:cs typeface="Times New Roman" panose="02020603050405020304" pitchFamily="18" charset="0"/>
              </a:rPr>
              <a:t>nin</a:t>
            </a:r>
            <a:r>
              <a:rPr lang="tr-TR" sz="1800" dirty="0">
                <a:latin typeface="Times New Roman" panose="02020603050405020304" pitchFamily="18" charset="0"/>
                <a:cs typeface="Times New Roman" panose="02020603050405020304" pitchFamily="18" charset="0"/>
              </a:rPr>
              <a:t> 1 ve 5 puan indirimli matrahın tespitinde dikkate alınacak kazancı (üretimden 3.000.000 TL, ihracattan 2.000.000 TL olmak üzere) </a:t>
            </a:r>
            <a:r>
              <a:rPr lang="tr-TR" sz="1800" b="1" dirty="0">
                <a:latin typeface="Times New Roman" panose="02020603050405020304" pitchFamily="18" charset="0"/>
                <a:cs typeface="Times New Roman" panose="02020603050405020304" pitchFamily="18" charset="0"/>
              </a:rPr>
              <a:t>5.000.000 TL'dir</a:t>
            </a:r>
            <a:r>
              <a:rPr lang="tr-TR" sz="1800" dirty="0">
                <a:latin typeface="Times New Roman" panose="02020603050405020304" pitchFamily="18" charset="0"/>
                <a:cs typeface="Times New Roman" panose="02020603050405020304" pitchFamily="18" charset="0"/>
              </a:rPr>
              <a:t>.  </a:t>
            </a:r>
            <a:r>
              <a:rPr lang="tr-TR" sz="1800" b="1" dirty="0">
                <a:highlight>
                  <a:srgbClr val="00FFFF"/>
                </a:highlight>
                <a:latin typeface="Times New Roman" panose="02020603050405020304" pitchFamily="18" charset="0"/>
                <a:cs typeface="Times New Roman" panose="02020603050405020304" pitchFamily="18" charset="0"/>
              </a:rPr>
              <a:t>ANCAK MATRAH 4.5 M  BU NEDENLE ÜRETİM VE İHR. ORANI…</a:t>
            </a:r>
          </a:p>
          <a:p>
            <a:pPr algn="just"/>
            <a:r>
              <a:rPr lang="tr-TR" sz="1800" dirty="0">
                <a:latin typeface="Times New Roman" panose="02020603050405020304" pitchFamily="18" charset="0"/>
                <a:cs typeface="Times New Roman" panose="02020603050405020304" pitchFamily="18" charset="0"/>
              </a:rPr>
              <a:t>Matrah ne kadar yüksek olursa olsun indirim uygulanacak matrah 4.500.000 TL'lik bu tutarı aşamayacaktır. </a:t>
            </a:r>
          </a:p>
          <a:p>
            <a:pPr algn="just"/>
            <a:r>
              <a:rPr lang="tr-TR" sz="1800" dirty="0">
                <a:latin typeface="Times New Roman" panose="02020603050405020304" pitchFamily="18" charset="0"/>
                <a:cs typeface="Times New Roman" panose="02020603050405020304" pitchFamily="18" charset="0"/>
              </a:rPr>
              <a:t>Öte yandan, üretim ve ihracattan elde edilen kazanç kurumlar vergisi matrahından yüksek olduğundan, indirimli oran uygulanacak </a:t>
            </a:r>
            <a:r>
              <a:rPr lang="tr-TR" sz="1800" b="1" u="sng" dirty="0">
                <a:highlight>
                  <a:srgbClr val="00FFFF"/>
                </a:highlight>
                <a:latin typeface="Times New Roman" panose="02020603050405020304" pitchFamily="18" charset="0"/>
                <a:cs typeface="Times New Roman" panose="02020603050405020304" pitchFamily="18" charset="0"/>
              </a:rPr>
              <a:t>üretim ve ihracat kazancı oranlama </a:t>
            </a:r>
            <a:r>
              <a:rPr lang="tr-TR" sz="1800" dirty="0">
                <a:latin typeface="Times New Roman" panose="02020603050405020304" pitchFamily="18" charset="0"/>
                <a:cs typeface="Times New Roman" panose="02020603050405020304" pitchFamily="18" charset="0"/>
              </a:rPr>
              <a:t>yapılmak suretiyle belirlenecektir. (Z) A.Ş. 4.500.000 TL'lik 2023 yılı matrahının; - [4.500.000 x (2.000.000/5.000.000)] </a:t>
            </a:r>
            <a:r>
              <a:rPr lang="tr-TR" sz="1800" b="1" dirty="0">
                <a:latin typeface="Times New Roman" panose="02020603050405020304" pitchFamily="18" charset="0"/>
                <a:cs typeface="Times New Roman" panose="02020603050405020304" pitchFamily="18" charset="0"/>
              </a:rPr>
              <a:t>1.800.000 TL'lik </a:t>
            </a:r>
            <a:r>
              <a:rPr lang="tr-TR" sz="1800" dirty="0">
                <a:latin typeface="Times New Roman" panose="02020603050405020304" pitchFamily="18" charset="0"/>
                <a:cs typeface="Times New Roman" panose="02020603050405020304" pitchFamily="18" charset="0"/>
              </a:rPr>
              <a:t>kısmına ihracat faaliyeti nedeniyle 5 puan indirimle </a:t>
            </a:r>
            <a:r>
              <a:rPr lang="tr-TR" sz="1800" b="1" dirty="0">
                <a:highlight>
                  <a:srgbClr val="FFFF00"/>
                </a:highlight>
                <a:latin typeface="Times New Roman" panose="02020603050405020304" pitchFamily="18" charset="0"/>
                <a:cs typeface="Times New Roman" panose="02020603050405020304" pitchFamily="18" charset="0"/>
              </a:rPr>
              <a:t>(%25-%5=) %20</a:t>
            </a:r>
            <a:r>
              <a:rPr lang="tr-TR" sz="1800" dirty="0">
                <a:latin typeface="Times New Roman" panose="02020603050405020304" pitchFamily="18" charset="0"/>
                <a:cs typeface="Times New Roman" panose="02020603050405020304" pitchFamily="18" charset="0"/>
              </a:rPr>
              <a:t>, </a:t>
            </a:r>
          </a:p>
          <a:p>
            <a:pPr algn="just"/>
            <a:r>
              <a:rPr lang="tr-TR" sz="1800" dirty="0">
                <a:latin typeface="Times New Roman" panose="02020603050405020304" pitchFamily="18" charset="0"/>
                <a:cs typeface="Times New Roman" panose="02020603050405020304" pitchFamily="18" charset="0"/>
              </a:rPr>
              <a:t>- [4.500.000 x (3.000.000/5.000.000)] </a:t>
            </a:r>
            <a:r>
              <a:rPr lang="tr-TR" sz="1800" b="1" dirty="0">
                <a:latin typeface="Times New Roman" panose="02020603050405020304" pitchFamily="18" charset="0"/>
                <a:cs typeface="Times New Roman" panose="02020603050405020304" pitchFamily="18" charset="0"/>
              </a:rPr>
              <a:t>2.700.000 TL'lik </a:t>
            </a:r>
            <a:r>
              <a:rPr lang="tr-TR" sz="1800" dirty="0">
                <a:latin typeface="Times New Roman" panose="02020603050405020304" pitchFamily="18" charset="0"/>
                <a:cs typeface="Times New Roman" panose="02020603050405020304" pitchFamily="18" charset="0"/>
              </a:rPr>
              <a:t>kısmına da üretim faaliyeti nedeniyle 1 puan indirimle </a:t>
            </a:r>
            <a:r>
              <a:rPr lang="tr-TR" sz="1800" b="1" dirty="0">
                <a:highlight>
                  <a:srgbClr val="FFFF00"/>
                </a:highlight>
                <a:latin typeface="Times New Roman" panose="02020603050405020304" pitchFamily="18" charset="0"/>
                <a:cs typeface="Times New Roman" panose="02020603050405020304" pitchFamily="18" charset="0"/>
              </a:rPr>
              <a:t>(%25-%l=) %24 </a:t>
            </a:r>
            <a:r>
              <a:rPr lang="tr-TR" sz="1800" dirty="0">
                <a:latin typeface="Times New Roman" panose="02020603050405020304" pitchFamily="18" charset="0"/>
                <a:cs typeface="Times New Roman" panose="02020603050405020304" pitchFamily="18" charset="0"/>
              </a:rPr>
              <a:t>indirimli kurumlar vergisi oranı uygulayacaktır. </a:t>
            </a:r>
          </a:p>
        </p:txBody>
      </p:sp>
      <p:sp>
        <p:nvSpPr>
          <p:cNvPr id="4" name="Slayt Numarası Yer Tutucusu 3">
            <a:extLst>
              <a:ext uri="{FF2B5EF4-FFF2-40B4-BE49-F238E27FC236}">
                <a16:creationId xmlns:a16="http://schemas.microsoft.com/office/drawing/2014/main" id="{657A903D-9152-994D-2CDB-F8874D91FC21}"/>
              </a:ext>
            </a:extLst>
          </p:cNvPr>
          <p:cNvSpPr>
            <a:spLocks noGrp="1"/>
          </p:cNvSpPr>
          <p:nvPr>
            <p:ph type="sldNum" sz="quarter" idx="12"/>
          </p:nvPr>
        </p:nvSpPr>
        <p:spPr/>
        <p:txBody>
          <a:bodyPr/>
          <a:lstStyle/>
          <a:p>
            <a:fld id="{2CEB5BB1-9E20-481F-B7EE-B089C484B85F}" type="slidenum">
              <a:rPr lang="tr-TR" smtClean="0"/>
              <a:t>215</a:t>
            </a:fld>
            <a:endParaRPr lang="tr-TR" dirty="0"/>
          </a:p>
        </p:txBody>
      </p:sp>
      <p:sp>
        <p:nvSpPr>
          <p:cNvPr id="5" name="Dikdörtgen: Üst Köşeleri Yuvarlatılmış 4">
            <a:extLst>
              <a:ext uri="{FF2B5EF4-FFF2-40B4-BE49-F238E27FC236}">
                <a16:creationId xmlns:a16="http://schemas.microsoft.com/office/drawing/2014/main" id="{DC53E6AE-5043-71DC-1528-35077C9AF8DA}"/>
              </a:ext>
            </a:extLst>
          </p:cNvPr>
          <p:cNvSpPr/>
          <p:nvPr/>
        </p:nvSpPr>
        <p:spPr>
          <a:xfrm>
            <a:off x="8151962" y="1502890"/>
            <a:ext cx="2061713" cy="662339"/>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İkisinin Toplamı TBK dan Büyük ?</a:t>
            </a:r>
          </a:p>
        </p:txBody>
      </p:sp>
    </p:spTree>
    <p:extLst>
      <p:ext uri="{BB962C8B-B14F-4D97-AF65-F5344CB8AC3E}">
        <p14:creationId xmlns:p14="http://schemas.microsoft.com/office/powerpoint/2010/main" val="395538785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6885B4-532B-A392-5C53-B7CCD4F87234}"/>
              </a:ext>
            </a:extLst>
          </p:cNvPr>
          <p:cNvSpPr>
            <a:spLocks noGrp="1"/>
          </p:cNvSpPr>
          <p:nvPr>
            <p:ph type="title"/>
          </p:nvPr>
        </p:nvSpPr>
        <p:spPr>
          <a:xfrm>
            <a:off x="403121" y="309233"/>
            <a:ext cx="11366089" cy="627933"/>
          </a:xfrm>
          <a:solidFill>
            <a:schemeClr val="accent2">
              <a:lumMod val="20000"/>
              <a:lumOff val="80000"/>
            </a:schemeClr>
          </a:solidFill>
        </p:spPr>
        <p:txBody>
          <a:bodyPr>
            <a:noAutofit/>
          </a:bodyPr>
          <a:lstStyle/>
          <a:p>
            <a:pPr algn="ctr"/>
            <a:r>
              <a:rPr lang="tr-TR" sz="2400" b="1" dirty="0">
                <a:latin typeface="Times New Roman" panose="02020603050405020304" pitchFamily="18" charset="0"/>
                <a:cs typeface="Times New Roman" panose="02020603050405020304" pitchFamily="18" charset="0"/>
              </a:rPr>
              <a:t>C- Kazancın bir kısmının Kanunun 10 uncu maddesinin birinci fıkrasının </a:t>
            </a:r>
            <a:r>
              <a:rPr lang="tr-TR" sz="2400" b="1" dirty="0">
                <a:highlight>
                  <a:srgbClr val="FFFF00"/>
                </a:highlight>
                <a:latin typeface="Times New Roman" panose="02020603050405020304" pitchFamily="18" charset="0"/>
                <a:cs typeface="Times New Roman" panose="02020603050405020304" pitchFamily="18" charset="0"/>
              </a:rPr>
              <a:t>(ğ) bendi </a:t>
            </a:r>
            <a:r>
              <a:rPr lang="tr-TR" sz="2400" b="1" dirty="0">
                <a:latin typeface="Times New Roman" panose="02020603050405020304" pitchFamily="18" charset="0"/>
                <a:cs typeface="Times New Roman" panose="02020603050405020304" pitchFamily="18" charset="0"/>
              </a:rPr>
              <a:t>kapsamında indirime konu edilmiş olması halinde uygulama </a:t>
            </a:r>
            <a:endParaRPr lang="tr-TR" sz="24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911920B1-1F8F-D21E-8FE3-0CF20DFCA13E}"/>
              </a:ext>
            </a:extLst>
          </p:cNvPr>
          <p:cNvSpPr>
            <a:spLocks noGrp="1"/>
          </p:cNvSpPr>
          <p:nvPr>
            <p:ph idx="1"/>
          </p:nvPr>
        </p:nvSpPr>
        <p:spPr>
          <a:xfrm>
            <a:off x="403121" y="1302291"/>
            <a:ext cx="11366089" cy="5054059"/>
          </a:xfrm>
          <a:solidFill>
            <a:schemeClr val="tx2">
              <a:lumMod val="10000"/>
              <a:lumOff val="90000"/>
            </a:schemeClr>
          </a:solidFill>
        </p:spPr>
        <p:txBody>
          <a:bodyPr>
            <a:normAutofit/>
          </a:bodyPr>
          <a:lstStyle/>
          <a:p>
            <a:pPr algn="just"/>
            <a:r>
              <a:rPr lang="tr-TR" dirty="0">
                <a:latin typeface="Times New Roman" panose="02020603050405020304" pitchFamily="18" charset="0"/>
                <a:cs typeface="Times New Roman" panose="02020603050405020304" pitchFamily="18" charset="0"/>
              </a:rPr>
              <a:t>İhracat faaliyetiyle iştigal eden mükelleflerin </a:t>
            </a:r>
            <a:r>
              <a:rPr lang="tr-TR" b="1" u="sng" dirty="0">
                <a:latin typeface="Times New Roman" panose="02020603050405020304" pitchFamily="18" charset="0"/>
                <a:cs typeface="Times New Roman" panose="02020603050405020304" pitchFamily="18" charset="0"/>
              </a:rPr>
              <a:t>hizmet ihracından </a:t>
            </a:r>
            <a:r>
              <a:rPr lang="tr-TR" dirty="0">
                <a:latin typeface="Times New Roman" panose="02020603050405020304" pitchFamily="18" charset="0"/>
                <a:cs typeface="Times New Roman" panose="02020603050405020304" pitchFamily="18" charset="0"/>
              </a:rPr>
              <a:t>elde ettikleri kazancın %80’lik kısmının Kurumlar Vergisi Kanununun 10 uncu maddesinin birinci fıkrasının (ğ) bendi kapsamında kurumlar vergisi matrahının tespitinde indirim olarak dikkate alınmış olması halinde, </a:t>
            </a:r>
            <a:r>
              <a:rPr lang="tr-TR" b="1" u="sng" dirty="0">
                <a:latin typeface="Times New Roman" panose="02020603050405020304" pitchFamily="18" charset="0"/>
                <a:cs typeface="Times New Roman" panose="02020603050405020304" pitchFamily="18" charset="0"/>
              </a:rPr>
              <a:t>ihracat kazancının zaten söz konusu indirime konu edilerek vergi dışı bırakılmış olan kısmı için kurumlar vergisi oranının </a:t>
            </a:r>
            <a:r>
              <a:rPr lang="tr-TR" b="1" u="sng" dirty="0">
                <a:highlight>
                  <a:srgbClr val="FFFF00"/>
                </a:highlight>
                <a:latin typeface="Times New Roman" panose="02020603050405020304" pitchFamily="18" charset="0"/>
                <a:cs typeface="Times New Roman" panose="02020603050405020304" pitchFamily="18" charset="0"/>
              </a:rPr>
              <a:t>5 puan indirimli uygulanması </a:t>
            </a:r>
            <a:r>
              <a:rPr lang="tr-TR" b="1" u="sng" dirty="0">
                <a:latin typeface="Times New Roman" panose="02020603050405020304" pitchFamily="18" charset="0"/>
                <a:cs typeface="Times New Roman" panose="02020603050405020304" pitchFamily="18" charset="0"/>
              </a:rPr>
              <a:t>söz konusu olmayacaktır.</a:t>
            </a:r>
            <a:r>
              <a:rPr lang="tr-TR" dirty="0">
                <a:latin typeface="Times New Roman" panose="02020603050405020304" pitchFamily="18" charset="0"/>
                <a:cs typeface="Times New Roman" panose="02020603050405020304" pitchFamily="18" charset="0"/>
              </a:rPr>
              <a:t> Bu indirime konu edilen kısmı indirildikten sonra </a:t>
            </a:r>
            <a:r>
              <a:rPr lang="tr-TR" b="1" u="sng" dirty="0">
                <a:highlight>
                  <a:srgbClr val="FFFF00"/>
                </a:highlight>
                <a:latin typeface="Times New Roman" panose="02020603050405020304" pitchFamily="18" charset="0"/>
                <a:cs typeface="Times New Roman" panose="02020603050405020304" pitchFamily="18" charset="0"/>
              </a:rPr>
              <a:t>KALAN TUTAR 5 PUAN İNDİRİMLİ </a:t>
            </a:r>
            <a:r>
              <a:rPr lang="tr-TR" dirty="0">
                <a:highlight>
                  <a:srgbClr val="00FFFF"/>
                </a:highlight>
                <a:latin typeface="Times New Roman" panose="02020603050405020304" pitchFamily="18" charset="0"/>
                <a:cs typeface="Times New Roman" panose="02020603050405020304" pitchFamily="18" charset="0"/>
              </a:rPr>
              <a:t>oranın uygulanacağı matrahın tespitinde dikkate alınabilecektir. </a:t>
            </a:r>
            <a:r>
              <a:rPr lang="tr-TR" dirty="0">
                <a:latin typeface="Times New Roman" panose="02020603050405020304" pitchFamily="18" charset="0"/>
                <a:cs typeface="Times New Roman" panose="02020603050405020304" pitchFamily="18" charset="0"/>
              </a:rPr>
              <a:t>Aynı şekilde, 5 puan indirim uygulanacak matrahın hesabında indirime konu edilerek vergi dışı bırakılmış olan üretim veya ihracat kazancı, </a:t>
            </a:r>
            <a:r>
              <a:rPr lang="tr-TR" b="1" u="sng" dirty="0">
                <a:highlight>
                  <a:srgbClr val="00FFFF"/>
                </a:highlight>
                <a:latin typeface="Times New Roman" panose="02020603050405020304" pitchFamily="18" charset="0"/>
                <a:cs typeface="Times New Roman" panose="02020603050405020304" pitchFamily="18" charset="0"/>
              </a:rPr>
              <a:t>TİCARİ BİLANÇO KARINDAN DA ÇIKARILACAKTIR. </a:t>
            </a:r>
          </a:p>
        </p:txBody>
      </p:sp>
      <p:sp>
        <p:nvSpPr>
          <p:cNvPr id="4" name="Slayt Numarası Yer Tutucusu 3">
            <a:extLst>
              <a:ext uri="{FF2B5EF4-FFF2-40B4-BE49-F238E27FC236}">
                <a16:creationId xmlns:a16="http://schemas.microsoft.com/office/drawing/2014/main" id="{CFC182E8-C87E-6A4E-35BD-DA037B3E153B}"/>
              </a:ext>
            </a:extLst>
          </p:cNvPr>
          <p:cNvSpPr>
            <a:spLocks noGrp="1"/>
          </p:cNvSpPr>
          <p:nvPr>
            <p:ph type="sldNum" sz="quarter" idx="12"/>
          </p:nvPr>
        </p:nvSpPr>
        <p:spPr/>
        <p:txBody>
          <a:bodyPr/>
          <a:lstStyle/>
          <a:p>
            <a:fld id="{2CEB5BB1-9E20-481F-B7EE-B089C484B85F}" type="slidenum">
              <a:rPr lang="tr-TR" smtClean="0"/>
              <a:t>216</a:t>
            </a:fld>
            <a:endParaRPr lang="tr-TR" dirty="0"/>
          </a:p>
        </p:txBody>
      </p:sp>
    </p:spTree>
    <p:extLst>
      <p:ext uri="{BB962C8B-B14F-4D97-AF65-F5344CB8AC3E}">
        <p14:creationId xmlns:p14="http://schemas.microsoft.com/office/powerpoint/2010/main" val="39065244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D6A5BC-DB10-5680-8028-A299C82AE5C0}"/>
              </a:ext>
            </a:extLst>
          </p:cNvPr>
          <p:cNvSpPr>
            <a:spLocks noGrp="1"/>
          </p:cNvSpPr>
          <p:nvPr>
            <p:ph idx="1"/>
          </p:nvPr>
        </p:nvSpPr>
        <p:spPr>
          <a:xfrm>
            <a:off x="211393" y="904453"/>
            <a:ext cx="11769213" cy="4901124"/>
          </a:xfrm>
          <a:solidFill>
            <a:schemeClr val="accent2">
              <a:lumMod val="20000"/>
              <a:lumOff val="80000"/>
            </a:schemeClr>
          </a:solidFill>
        </p:spPr>
        <p:txBody>
          <a:bodyPr>
            <a:noAutofit/>
          </a:bodyPr>
          <a:lstStyle/>
          <a:p>
            <a:pPr algn="just"/>
            <a:r>
              <a:rPr lang="tr-TR" sz="2400" dirty="0">
                <a:latin typeface="Times New Roman" panose="02020603050405020304" pitchFamily="18" charset="0"/>
                <a:cs typeface="Times New Roman" panose="02020603050405020304" pitchFamily="18" charset="0"/>
              </a:rPr>
              <a:t>Ticari bilanço kârı 	                                              </a:t>
            </a:r>
            <a:r>
              <a:rPr lang="tr-TR" sz="2400" b="1" dirty="0">
                <a:highlight>
                  <a:srgbClr val="00FFFF"/>
                </a:highlight>
                <a:latin typeface="Times New Roman" panose="02020603050405020304" pitchFamily="18" charset="0"/>
                <a:cs typeface="Times New Roman" panose="02020603050405020304" pitchFamily="18" charset="0"/>
              </a:rPr>
              <a:t>2.000.000 TL </a:t>
            </a:r>
            <a:r>
              <a:rPr lang="tr-TR" sz="2400" dirty="0">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Yurt dışına yönelik mimarlık hizmetinden elde edilen kazanç 	</a:t>
            </a:r>
            <a:r>
              <a:rPr lang="tr-TR" sz="2400" b="1" dirty="0">
                <a:highlight>
                  <a:srgbClr val="00FFFF"/>
                </a:highlight>
                <a:latin typeface="Times New Roman" panose="02020603050405020304" pitchFamily="18" charset="0"/>
                <a:cs typeface="Times New Roman" panose="02020603050405020304" pitchFamily="18" charset="0"/>
              </a:rPr>
              <a:t>500.000 TL </a:t>
            </a:r>
            <a:r>
              <a:rPr lang="tr-TR" sz="2400" dirty="0">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Diğer kazançlar (indirim kapsamında olmayan)    </a:t>
            </a:r>
            <a:r>
              <a:rPr lang="tr-TR" sz="2400" b="1" dirty="0">
                <a:highlight>
                  <a:srgbClr val="00FFFF"/>
                </a:highlight>
                <a:latin typeface="Times New Roman" panose="02020603050405020304" pitchFamily="18" charset="0"/>
                <a:cs typeface="Times New Roman" panose="02020603050405020304" pitchFamily="18" charset="0"/>
              </a:rPr>
              <a:t>1.500.000 TL </a:t>
            </a:r>
            <a:r>
              <a:rPr lang="tr-TR" sz="2400" dirty="0">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KKEG 	200.000 TL 	</a:t>
            </a:r>
          </a:p>
          <a:p>
            <a:pPr algn="just"/>
            <a:r>
              <a:rPr lang="tr-TR" sz="2400" dirty="0">
                <a:latin typeface="Times New Roman" panose="02020603050405020304" pitchFamily="18" charset="0"/>
                <a:cs typeface="Times New Roman" panose="02020603050405020304" pitchFamily="18" charset="0"/>
              </a:rPr>
              <a:t>İştirak kazançları istisnası 	600.000 TL 	</a:t>
            </a:r>
          </a:p>
          <a:p>
            <a:pPr algn="just"/>
            <a:r>
              <a:rPr lang="tr-TR" sz="2400" dirty="0">
                <a:latin typeface="Times New Roman" panose="02020603050405020304" pitchFamily="18" charset="0"/>
                <a:cs typeface="Times New Roman" panose="02020603050405020304" pitchFamily="18" charset="0"/>
              </a:rPr>
              <a:t>KVK 10/1-ğ kapsamında hizmet ihracı indirimi 	                        </a:t>
            </a:r>
            <a:r>
              <a:rPr lang="tr-TR" sz="2400" b="1" dirty="0">
                <a:highlight>
                  <a:srgbClr val="00FFFF"/>
                </a:highlight>
                <a:latin typeface="Times New Roman" panose="02020603050405020304" pitchFamily="18" charset="0"/>
                <a:cs typeface="Times New Roman" panose="02020603050405020304" pitchFamily="18" charset="0"/>
              </a:rPr>
              <a:t>400.000 TL </a:t>
            </a:r>
            <a:r>
              <a:rPr lang="tr-TR" sz="2400" dirty="0">
                <a:latin typeface="Times New Roman" panose="02020603050405020304" pitchFamily="18" charset="0"/>
                <a:cs typeface="Times New Roman" panose="02020603050405020304" pitchFamily="18" charset="0"/>
              </a:rPr>
              <a:t>	</a:t>
            </a:r>
          </a:p>
          <a:p>
            <a:pPr algn="just"/>
            <a:r>
              <a:rPr lang="tr-TR" sz="2400" b="1" dirty="0">
                <a:highlight>
                  <a:srgbClr val="00FFFF"/>
                </a:highlight>
                <a:latin typeface="Times New Roman" panose="02020603050405020304" pitchFamily="18" charset="0"/>
                <a:cs typeface="Times New Roman" panose="02020603050405020304" pitchFamily="18" charset="0"/>
              </a:rPr>
              <a:t>Matrah 	1.200.000 TL </a:t>
            </a:r>
            <a:r>
              <a:rPr lang="tr-TR" sz="2400" dirty="0">
                <a:highlight>
                  <a:srgbClr val="00FFFF"/>
                </a:highlight>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(L) A.Ş. 2023 yılında ihracat faaliyetinden 500.000 TL kazanç elde etmiş olsa da bu kazancın </a:t>
            </a:r>
            <a:r>
              <a:rPr lang="tr-TR" sz="2400" b="1" dirty="0">
                <a:highlight>
                  <a:srgbClr val="00FFFF"/>
                </a:highlight>
                <a:latin typeface="Times New Roman" panose="02020603050405020304" pitchFamily="18" charset="0"/>
                <a:cs typeface="Times New Roman" panose="02020603050405020304" pitchFamily="18" charset="0"/>
              </a:rPr>
              <a:t>400.000 TL’lik </a:t>
            </a:r>
            <a:r>
              <a:rPr lang="tr-TR" sz="2400" dirty="0">
                <a:latin typeface="Times New Roman" panose="02020603050405020304" pitchFamily="18" charset="0"/>
                <a:cs typeface="Times New Roman" panose="02020603050405020304" pitchFamily="18" charset="0"/>
              </a:rPr>
              <a:t>kısmı beyanname üzerinden </a:t>
            </a:r>
            <a:r>
              <a:rPr lang="tr-TR" sz="2400" b="1" u="sng" dirty="0">
                <a:highlight>
                  <a:srgbClr val="00FFFF"/>
                </a:highlight>
                <a:latin typeface="Times New Roman" panose="02020603050405020304" pitchFamily="18" charset="0"/>
                <a:cs typeface="Times New Roman" panose="02020603050405020304" pitchFamily="18" charset="0"/>
              </a:rPr>
              <a:t>Kanunun 10 uncu maddesinin birinci fıkrasının (ğ) bendi kapsamında ZATEN kurum kazancından indirilmiş ve vergi dışı bırakılmış olduğundan, 5 puan indirim ancak kalan tutara uygulanabilecektir. </a:t>
            </a:r>
          </a:p>
          <a:p>
            <a:pPr algn="just"/>
            <a:endParaRPr lang="tr-TR" sz="24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5307B140-8BFF-A167-F3BF-D52241988D57}"/>
              </a:ext>
            </a:extLst>
          </p:cNvPr>
          <p:cNvSpPr>
            <a:spLocks noGrp="1"/>
          </p:cNvSpPr>
          <p:nvPr>
            <p:ph type="sldNum" sz="quarter" idx="12"/>
          </p:nvPr>
        </p:nvSpPr>
        <p:spPr/>
        <p:txBody>
          <a:bodyPr/>
          <a:lstStyle/>
          <a:p>
            <a:fld id="{2CEB5BB1-9E20-481F-B7EE-B089C484B85F}" type="slidenum">
              <a:rPr lang="tr-TR" smtClean="0"/>
              <a:t>217</a:t>
            </a:fld>
            <a:endParaRPr lang="tr-TR" dirty="0"/>
          </a:p>
        </p:txBody>
      </p:sp>
      <p:sp>
        <p:nvSpPr>
          <p:cNvPr id="7" name="Blok Yay 6">
            <a:extLst>
              <a:ext uri="{FF2B5EF4-FFF2-40B4-BE49-F238E27FC236}">
                <a16:creationId xmlns:a16="http://schemas.microsoft.com/office/drawing/2014/main" id="{8B86BA9B-2BAB-DFC1-D243-FF5F15F90583}"/>
              </a:ext>
            </a:extLst>
          </p:cNvPr>
          <p:cNvSpPr/>
          <p:nvPr/>
        </p:nvSpPr>
        <p:spPr>
          <a:xfrm rot="5400000">
            <a:off x="8943504" y="1145226"/>
            <a:ext cx="2436823" cy="2743199"/>
          </a:xfrm>
          <a:prstGeom prst="blockArc">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80</a:t>
            </a:r>
          </a:p>
        </p:txBody>
      </p:sp>
    </p:spTree>
    <p:extLst>
      <p:ext uri="{BB962C8B-B14F-4D97-AF65-F5344CB8AC3E}">
        <p14:creationId xmlns:p14="http://schemas.microsoft.com/office/powerpoint/2010/main" val="428389470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AF51FB-C17C-B190-B8E2-B30D64F57043}"/>
              </a:ext>
            </a:extLst>
          </p:cNvPr>
          <p:cNvSpPr>
            <a:spLocks noGrp="1"/>
          </p:cNvSpPr>
          <p:nvPr>
            <p:ph idx="1"/>
          </p:nvPr>
        </p:nvSpPr>
        <p:spPr>
          <a:xfrm>
            <a:off x="405442" y="294968"/>
            <a:ext cx="11432597" cy="6123085"/>
          </a:xfrm>
          <a:solidFill>
            <a:schemeClr val="accent2">
              <a:lumMod val="20000"/>
              <a:lumOff val="80000"/>
            </a:schemeClr>
          </a:solidFill>
        </p:spPr>
        <p:txBody>
          <a:bodyPr>
            <a:normAutofit lnSpcReduction="10000"/>
          </a:bodyPr>
          <a:lstStyle/>
          <a:p>
            <a:pPr marL="571500" indent="-571500" algn="just">
              <a:lnSpc>
                <a:spcPct val="110000"/>
              </a:lnSpc>
              <a:buFont typeface="+mj-lt"/>
              <a:buAutoNum type="romanUcPeriod"/>
            </a:pPr>
            <a:r>
              <a:rPr lang="tr-TR" dirty="0">
                <a:latin typeface="Times New Roman" panose="02020603050405020304" pitchFamily="18" charset="0"/>
                <a:cs typeface="Times New Roman" panose="02020603050405020304" pitchFamily="18" charset="0"/>
              </a:rPr>
              <a:t>İndirimli oran uygulanacak matrah: 1.200.000 TL x </a:t>
            </a:r>
            <a:r>
              <a:rPr lang="tr-TR" b="1" u="sng" dirty="0">
                <a:latin typeface="Times New Roman" panose="02020603050405020304" pitchFamily="18" charset="0"/>
                <a:cs typeface="Times New Roman" panose="02020603050405020304" pitchFamily="18" charset="0"/>
              </a:rPr>
              <a:t>[(500.000–400.000)</a:t>
            </a:r>
            <a:r>
              <a:rPr lang="tr-TR" dirty="0">
                <a:latin typeface="Times New Roman" panose="02020603050405020304" pitchFamily="18" charset="0"/>
                <a:cs typeface="Times New Roman" panose="02020603050405020304" pitchFamily="18" charset="0"/>
              </a:rPr>
              <a:t>/(</a:t>
            </a:r>
            <a:r>
              <a:rPr lang="tr-TR" b="1" u="sng" dirty="0">
                <a:latin typeface="Times New Roman" panose="02020603050405020304" pitchFamily="18" charset="0"/>
                <a:cs typeface="Times New Roman" panose="02020603050405020304" pitchFamily="18" charset="0"/>
              </a:rPr>
              <a:t>2.000.000-400.000)</a:t>
            </a:r>
            <a:r>
              <a:rPr lang="tr-TR" dirty="0">
                <a:latin typeface="Times New Roman" panose="02020603050405020304" pitchFamily="18" charset="0"/>
                <a:cs typeface="Times New Roman" panose="02020603050405020304" pitchFamily="18" charset="0"/>
              </a:rPr>
              <a:t>] : 1.200.000 TL x % 6,25 : </a:t>
            </a:r>
            <a:r>
              <a:rPr lang="tr-TR" b="1" dirty="0">
                <a:latin typeface="Times New Roman" panose="02020603050405020304" pitchFamily="18" charset="0"/>
                <a:cs typeface="Times New Roman" panose="02020603050405020304" pitchFamily="18" charset="0"/>
              </a:rPr>
              <a:t>75.000 TL</a:t>
            </a:r>
          </a:p>
          <a:p>
            <a:pPr marL="571500" indent="-571500" algn="just">
              <a:lnSpc>
                <a:spcPct val="110000"/>
              </a:lnSpc>
              <a:buFont typeface="+mj-lt"/>
              <a:buAutoNum type="romanUcPeriod"/>
            </a:pPr>
            <a:endParaRPr lang="tr-TR" dirty="0">
              <a:latin typeface="Times New Roman" panose="02020603050405020304" pitchFamily="18" charset="0"/>
              <a:cs typeface="Times New Roman" panose="02020603050405020304" pitchFamily="18" charset="0"/>
            </a:endParaRPr>
          </a:p>
          <a:p>
            <a:pPr marL="571500" indent="-571500" algn="just">
              <a:lnSpc>
                <a:spcPct val="110000"/>
              </a:lnSpc>
              <a:buFont typeface="+mj-lt"/>
              <a:buAutoNum type="romanUcPeriod"/>
            </a:pPr>
            <a:r>
              <a:rPr lang="tr-TR" dirty="0">
                <a:latin typeface="Times New Roman" panose="02020603050405020304" pitchFamily="18" charset="0"/>
                <a:cs typeface="Times New Roman" panose="02020603050405020304" pitchFamily="18" charset="0"/>
              </a:rPr>
              <a:t>10 uncu maddesinin birinci fıkrasının (ğ) bendi kapsamında indirime konu edilen </a:t>
            </a:r>
            <a:r>
              <a:rPr lang="tr-TR" b="1" u="sng" dirty="0">
                <a:latin typeface="Times New Roman" panose="02020603050405020304" pitchFamily="18" charset="0"/>
                <a:cs typeface="Times New Roman" panose="02020603050405020304" pitchFamily="18" charset="0"/>
              </a:rPr>
              <a:t>400.000 TL’lik </a:t>
            </a:r>
            <a:r>
              <a:rPr lang="tr-TR" dirty="0">
                <a:latin typeface="Times New Roman" panose="02020603050405020304" pitchFamily="18" charset="0"/>
                <a:cs typeface="Times New Roman" panose="02020603050405020304" pitchFamily="18" charset="0"/>
              </a:rPr>
              <a:t>tutar mahsup edildikten sonra (500.000 TL-400.000 TL=) </a:t>
            </a:r>
            <a:r>
              <a:rPr lang="tr-TR" b="1" dirty="0">
                <a:highlight>
                  <a:srgbClr val="00FFFF"/>
                </a:highlight>
                <a:latin typeface="Times New Roman" panose="02020603050405020304" pitchFamily="18" charset="0"/>
                <a:cs typeface="Times New Roman" panose="02020603050405020304" pitchFamily="18" charset="0"/>
              </a:rPr>
              <a:t>100.000 TL’lik tutar, ihracattan elde edilen kazanç olarak dikkate alınmış ve kurumlar vergisinin 5 puan indirimli olarak uygulanacağı matrah 75.000 TL olarak tespit edilmiştir. </a:t>
            </a:r>
          </a:p>
          <a:p>
            <a:pPr marL="571500" indent="-571500" algn="just">
              <a:lnSpc>
                <a:spcPct val="110000"/>
              </a:lnSpc>
              <a:buFont typeface="+mj-lt"/>
              <a:buAutoNum type="romanUcPeriod"/>
            </a:pPr>
            <a:endParaRPr lang="tr-TR" dirty="0">
              <a:latin typeface="Times New Roman" panose="02020603050405020304" pitchFamily="18" charset="0"/>
              <a:cs typeface="Times New Roman" panose="02020603050405020304" pitchFamily="18" charset="0"/>
            </a:endParaRPr>
          </a:p>
          <a:p>
            <a:pPr marL="571500" indent="-571500" algn="just">
              <a:lnSpc>
                <a:spcPct val="110000"/>
              </a:lnSpc>
              <a:buFont typeface="+mj-lt"/>
              <a:buAutoNum type="romanUcPeriod"/>
            </a:pPr>
            <a:r>
              <a:rPr lang="tr-TR" dirty="0">
                <a:latin typeface="Times New Roman" panose="02020603050405020304" pitchFamily="18" charset="0"/>
                <a:cs typeface="Times New Roman" panose="02020603050405020304" pitchFamily="18" charset="0"/>
              </a:rPr>
              <a:t>1.200.000 TL’lik 2023 yılı matrahının 75.000 TL’lik kısmına kurumlar vergisi oranı </a:t>
            </a:r>
            <a:r>
              <a:rPr lang="tr-TR" b="1" dirty="0">
                <a:highlight>
                  <a:srgbClr val="00FFFF"/>
                </a:highlight>
                <a:latin typeface="Times New Roman" panose="02020603050405020304" pitchFamily="18" charset="0"/>
                <a:cs typeface="Times New Roman" panose="02020603050405020304" pitchFamily="18" charset="0"/>
              </a:rPr>
              <a:t>(%25-%5=) %20 </a:t>
            </a:r>
            <a:r>
              <a:rPr lang="tr-TR" dirty="0">
                <a:latin typeface="Times New Roman" panose="02020603050405020304" pitchFamily="18" charset="0"/>
                <a:cs typeface="Times New Roman" panose="02020603050405020304" pitchFamily="18" charset="0"/>
              </a:rPr>
              <a:t>olarak uygulanacak, matrahın kalan 1.125.000 TL’lik kısmına ise genel oran uygulanacaktır.  </a:t>
            </a:r>
          </a:p>
        </p:txBody>
      </p:sp>
      <p:sp>
        <p:nvSpPr>
          <p:cNvPr id="2" name="Slayt Numarası Yer Tutucusu 1">
            <a:extLst>
              <a:ext uri="{FF2B5EF4-FFF2-40B4-BE49-F238E27FC236}">
                <a16:creationId xmlns:a16="http://schemas.microsoft.com/office/drawing/2014/main" id="{B243E65D-B96E-BE8B-DBFA-F546EF043570}"/>
              </a:ext>
            </a:extLst>
          </p:cNvPr>
          <p:cNvSpPr>
            <a:spLocks noGrp="1"/>
          </p:cNvSpPr>
          <p:nvPr>
            <p:ph type="sldNum" sz="quarter" idx="12"/>
          </p:nvPr>
        </p:nvSpPr>
        <p:spPr/>
        <p:txBody>
          <a:bodyPr/>
          <a:lstStyle/>
          <a:p>
            <a:fld id="{2CEB5BB1-9E20-481F-B7EE-B089C484B85F}" type="slidenum">
              <a:rPr lang="tr-TR" smtClean="0"/>
              <a:t>218</a:t>
            </a:fld>
            <a:endParaRPr lang="tr-TR" dirty="0"/>
          </a:p>
        </p:txBody>
      </p:sp>
    </p:spTree>
    <p:extLst>
      <p:ext uri="{BB962C8B-B14F-4D97-AF65-F5344CB8AC3E}">
        <p14:creationId xmlns:p14="http://schemas.microsoft.com/office/powerpoint/2010/main" val="10332934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84561-12B7-81E2-084D-8A3EA4E7D831}"/>
              </a:ext>
            </a:extLst>
          </p:cNvPr>
          <p:cNvSpPr>
            <a:spLocks noGrp="1"/>
          </p:cNvSpPr>
          <p:nvPr>
            <p:ph type="title"/>
          </p:nvPr>
        </p:nvSpPr>
        <p:spPr>
          <a:xfrm>
            <a:off x="309715" y="319177"/>
            <a:ext cx="11572568" cy="886296"/>
          </a:xfrm>
          <a:solidFill>
            <a:schemeClr val="accent2">
              <a:lumMod val="20000"/>
              <a:lumOff val="80000"/>
            </a:schemeClr>
          </a:solidFill>
        </p:spPr>
        <p:txBody>
          <a:bodyPr>
            <a:noAutofit/>
          </a:bodyPr>
          <a:lstStyle/>
          <a:p>
            <a:pPr algn="ctr"/>
            <a:r>
              <a:rPr lang="tr-TR" sz="2800" b="1" dirty="0">
                <a:latin typeface="Times New Roman" panose="02020603050405020304" pitchFamily="18" charset="0"/>
                <a:cs typeface="Times New Roman" panose="02020603050405020304" pitchFamily="18" charset="0"/>
              </a:rPr>
              <a:t>En az %20 oranında halka arz edilen kurumlarda üretim ve ihracat faaliyetlerinden elde edilen kazançlarda indirim uygulaması </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0DE5AD8D-868E-9536-0119-26A85BDB3648}"/>
              </a:ext>
            </a:extLst>
          </p:cNvPr>
          <p:cNvSpPr>
            <a:spLocks noGrp="1"/>
          </p:cNvSpPr>
          <p:nvPr>
            <p:ph idx="1"/>
          </p:nvPr>
        </p:nvSpPr>
        <p:spPr>
          <a:xfrm>
            <a:off x="309715" y="1509624"/>
            <a:ext cx="11464413" cy="4339086"/>
          </a:xfrm>
          <a:solidFill>
            <a:schemeClr val="tx2">
              <a:lumMod val="10000"/>
              <a:lumOff val="90000"/>
            </a:schemeClr>
          </a:solidFill>
        </p:spPr>
        <p:txBody>
          <a:bodyPr>
            <a:noAutofit/>
          </a:bodyPr>
          <a:lstStyle/>
          <a:p>
            <a:pPr algn="just">
              <a:lnSpc>
                <a:spcPct val="100000"/>
              </a:lnSpc>
            </a:pPr>
            <a:r>
              <a:rPr lang="tr-TR" sz="3200" dirty="0">
                <a:latin typeface="Times New Roman" panose="02020603050405020304" pitchFamily="18" charset="0"/>
                <a:cs typeface="Times New Roman" panose="02020603050405020304" pitchFamily="18" charset="0"/>
              </a:rPr>
              <a:t>Öncelikle 32 </a:t>
            </a:r>
            <a:r>
              <a:rPr lang="tr-TR" sz="3200" dirty="0" err="1">
                <a:latin typeface="Times New Roman" panose="02020603050405020304" pitchFamily="18" charset="0"/>
                <a:cs typeface="Times New Roman" panose="02020603050405020304" pitchFamily="18" charset="0"/>
              </a:rPr>
              <a:t>nci</a:t>
            </a:r>
            <a:r>
              <a:rPr lang="tr-TR" sz="3200" dirty="0">
                <a:latin typeface="Times New Roman" panose="02020603050405020304" pitchFamily="18" charset="0"/>
                <a:cs typeface="Times New Roman" panose="02020603050405020304" pitchFamily="18" charset="0"/>
              </a:rPr>
              <a:t> maddenin </a:t>
            </a:r>
            <a:r>
              <a:rPr lang="tr-TR" sz="3200" b="1" dirty="0">
                <a:highlight>
                  <a:srgbClr val="00FFFF"/>
                </a:highlight>
                <a:latin typeface="Times New Roman" panose="02020603050405020304" pitchFamily="18" charset="0"/>
                <a:cs typeface="Times New Roman" panose="02020603050405020304" pitchFamily="18" charset="0"/>
              </a:rPr>
              <a:t>altıncı fıkrası hükmü (2 puan indirim) </a:t>
            </a:r>
            <a:r>
              <a:rPr lang="tr-TR" sz="3200" dirty="0">
                <a:latin typeface="Times New Roman" panose="02020603050405020304" pitchFamily="18" charset="0"/>
                <a:cs typeface="Times New Roman" panose="02020603050405020304" pitchFamily="18" charset="0"/>
              </a:rPr>
              <a:t>uygulanacak ardından yedinci ve sekizinci fıkralardaki </a:t>
            </a:r>
            <a:r>
              <a:rPr lang="tr-TR" sz="3200" b="1" u="sng" dirty="0">
                <a:highlight>
                  <a:srgbClr val="00FFFF"/>
                </a:highlight>
                <a:latin typeface="Times New Roman" panose="02020603050405020304" pitchFamily="18" charset="0"/>
                <a:cs typeface="Times New Roman" panose="02020603050405020304" pitchFamily="18" charset="0"/>
              </a:rPr>
              <a:t>1 veya 5 puanlık indirim hesaplanacaktır. </a:t>
            </a:r>
          </a:p>
          <a:p>
            <a:pPr algn="just">
              <a:lnSpc>
                <a:spcPct val="100000"/>
              </a:lnSpc>
            </a:pPr>
            <a:r>
              <a:rPr lang="tr-TR" sz="3200" b="1" u="sng" dirty="0">
                <a:highlight>
                  <a:srgbClr val="00FFFF"/>
                </a:highlight>
                <a:latin typeface="Times New Roman" panose="02020603050405020304" pitchFamily="18" charset="0"/>
                <a:cs typeface="Times New Roman" panose="02020603050405020304" pitchFamily="18" charset="0"/>
              </a:rPr>
              <a:t>2 puan indirim hesaplandıktan sonra üretim faaliyetleri ile ihracat faaliyetlerinden elde ettikleri kazançları için (Kanunun 32 </a:t>
            </a:r>
            <a:r>
              <a:rPr lang="tr-TR" sz="3200" b="1" u="sng" dirty="0" err="1">
                <a:highlight>
                  <a:srgbClr val="00FFFF"/>
                </a:highlight>
                <a:latin typeface="Times New Roman" panose="02020603050405020304" pitchFamily="18" charset="0"/>
                <a:cs typeface="Times New Roman" panose="02020603050405020304" pitchFamily="18" charset="0"/>
              </a:rPr>
              <a:t>nci</a:t>
            </a:r>
            <a:r>
              <a:rPr lang="tr-TR" sz="3200" b="1" u="sng" dirty="0">
                <a:highlight>
                  <a:srgbClr val="00FFFF"/>
                </a:highlight>
                <a:latin typeface="Times New Roman" panose="02020603050405020304" pitchFamily="18" charset="0"/>
                <a:cs typeface="Times New Roman" panose="02020603050405020304" pitchFamily="18" charset="0"/>
              </a:rPr>
              <a:t> maddesinin altıncı fıkrası kapsamında hesaplanan 2 puanlık indirime ilave olarak) 1 veya 5 puan indirim daha uygulanacaktır. </a:t>
            </a:r>
          </a:p>
        </p:txBody>
      </p:sp>
      <p:sp>
        <p:nvSpPr>
          <p:cNvPr id="4" name="Slayt Numarası Yer Tutucusu 3">
            <a:extLst>
              <a:ext uri="{FF2B5EF4-FFF2-40B4-BE49-F238E27FC236}">
                <a16:creationId xmlns:a16="http://schemas.microsoft.com/office/drawing/2014/main" id="{84BC203A-02C3-9E05-E5E0-0282C4EB566D}"/>
              </a:ext>
            </a:extLst>
          </p:cNvPr>
          <p:cNvSpPr>
            <a:spLocks noGrp="1"/>
          </p:cNvSpPr>
          <p:nvPr>
            <p:ph type="sldNum" sz="quarter" idx="12"/>
          </p:nvPr>
        </p:nvSpPr>
        <p:spPr/>
        <p:txBody>
          <a:bodyPr/>
          <a:lstStyle/>
          <a:p>
            <a:fld id="{2CEB5BB1-9E20-481F-B7EE-B089C484B85F}" type="slidenum">
              <a:rPr lang="tr-TR" smtClean="0"/>
              <a:t>219</a:t>
            </a:fld>
            <a:endParaRPr lang="tr-TR" dirty="0"/>
          </a:p>
        </p:txBody>
      </p:sp>
      <p:sp>
        <p:nvSpPr>
          <p:cNvPr id="5" name="Dikdörtgen 4">
            <a:extLst>
              <a:ext uri="{FF2B5EF4-FFF2-40B4-BE49-F238E27FC236}">
                <a16:creationId xmlns:a16="http://schemas.microsoft.com/office/drawing/2014/main" id="{45852A12-78CD-6596-20B4-304516DB7064}"/>
              </a:ext>
            </a:extLst>
          </p:cNvPr>
          <p:cNvSpPr/>
          <p:nvPr/>
        </p:nvSpPr>
        <p:spPr>
          <a:xfrm>
            <a:off x="309714" y="6055743"/>
            <a:ext cx="11464413" cy="36512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İLK 2 PUAN YAPILACAK SONRA İLAVE 1 VE 5 PUAN EKLENECEK</a:t>
            </a:r>
          </a:p>
        </p:txBody>
      </p:sp>
    </p:spTree>
    <p:extLst>
      <p:ext uri="{BB962C8B-B14F-4D97-AF65-F5344CB8AC3E}">
        <p14:creationId xmlns:p14="http://schemas.microsoft.com/office/powerpoint/2010/main" val="331029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a:extLst>
              <a:ext uri="{FF2B5EF4-FFF2-40B4-BE49-F238E27FC236}">
                <a16:creationId xmlns:a16="http://schemas.microsoft.com/office/drawing/2014/main" id="{EF44E8ED-FFCC-EEEA-DC12-7433F47EA11C}"/>
              </a:ext>
            </a:extLst>
          </p:cNvPr>
          <p:cNvSpPr txBox="1">
            <a:spLocks/>
          </p:cNvSpPr>
          <p:nvPr/>
        </p:nvSpPr>
        <p:spPr>
          <a:xfrm>
            <a:off x="245806" y="201464"/>
            <a:ext cx="11631561" cy="816453"/>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latin typeface="Times New Roman" panose="02020603050405020304" pitchFamily="18" charset="0"/>
                <a:cs typeface="Times New Roman" panose="02020603050405020304" pitchFamily="18" charset="0"/>
              </a:rPr>
              <a:t>BİNEK OTOMOBİL GİDERLERİ</a:t>
            </a:r>
            <a:br>
              <a:rPr lang="tr-TR" sz="2200" dirty="0">
                <a:latin typeface="Times New Roman" panose="02020603050405020304" pitchFamily="18" charset="0"/>
                <a:cs typeface="Times New Roman" panose="02020603050405020304" pitchFamily="18" charset="0"/>
              </a:rPr>
            </a:br>
            <a:r>
              <a:rPr lang="tr-TR" sz="1600" b="1" u="sng" dirty="0">
                <a:latin typeface="Times New Roman" panose="02020603050405020304" pitchFamily="18" charset="0"/>
                <a:cs typeface="Times New Roman" panose="02020603050405020304" pitchFamily="18" charset="0"/>
              </a:rPr>
              <a:t>(05.12.2019 Tarihli 7194 Sayılı Kanun 01.01.2020 Tarihinden İtibaren Uygulanmaya Başlanmıştır.)</a:t>
            </a:r>
          </a:p>
        </p:txBody>
      </p:sp>
      <p:sp>
        <p:nvSpPr>
          <p:cNvPr id="8" name="İçerik Yer Tutucusu 2">
            <a:extLst>
              <a:ext uri="{FF2B5EF4-FFF2-40B4-BE49-F238E27FC236}">
                <a16:creationId xmlns:a16="http://schemas.microsoft.com/office/drawing/2014/main" id="{12493CAA-FCE4-2235-DF71-42CE3B74F690}"/>
              </a:ext>
            </a:extLst>
          </p:cNvPr>
          <p:cNvSpPr txBox="1">
            <a:spLocks/>
          </p:cNvSpPr>
          <p:nvPr/>
        </p:nvSpPr>
        <p:spPr>
          <a:xfrm>
            <a:off x="727587" y="1255316"/>
            <a:ext cx="10835148" cy="54201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Faaliyetleri kısmen veya tamamen binek otomobillerin </a:t>
            </a:r>
            <a:r>
              <a:rPr lang="tr-TR" sz="2000" b="1" dirty="0">
                <a:latin typeface="Times New Roman" panose="02020603050405020304" pitchFamily="18" charset="0"/>
                <a:cs typeface="Times New Roman" panose="02020603050405020304" pitchFamily="18" charset="0"/>
              </a:rPr>
              <a:t>kiralanması</a:t>
            </a:r>
            <a:r>
              <a:rPr lang="tr-TR" sz="2000" dirty="0">
                <a:latin typeface="Times New Roman" panose="02020603050405020304" pitchFamily="18" charset="0"/>
                <a:cs typeface="Times New Roman" panose="02020603050405020304" pitchFamily="18" charset="0"/>
              </a:rPr>
              <a:t> ve </a:t>
            </a:r>
            <a:r>
              <a:rPr lang="tr-TR" sz="2000" b="1" dirty="0">
                <a:latin typeface="Times New Roman" panose="02020603050405020304" pitchFamily="18" charset="0"/>
                <a:cs typeface="Times New Roman" panose="02020603050405020304" pitchFamily="18" charset="0"/>
              </a:rPr>
              <a:t>işletilmesi</a:t>
            </a:r>
            <a:r>
              <a:rPr lang="tr-TR" sz="2000" dirty="0">
                <a:latin typeface="Times New Roman" panose="02020603050405020304" pitchFamily="18" charset="0"/>
                <a:cs typeface="Times New Roman" panose="02020603050405020304" pitchFamily="18" charset="0"/>
              </a:rPr>
              <a:t> olanların </a:t>
            </a:r>
            <a:r>
              <a:rPr lang="tr-TR" sz="2000" u="sng" dirty="0">
                <a:latin typeface="Times New Roman" panose="02020603050405020304" pitchFamily="18" charset="0"/>
                <a:cs typeface="Times New Roman" panose="02020603050405020304" pitchFamily="18" charset="0"/>
              </a:rPr>
              <a:t>bu amaçla kullandıkları </a:t>
            </a:r>
            <a:r>
              <a:rPr lang="tr-TR" sz="2000" dirty="0">
                <a:latin typeface="Times New Roman" panose="02020603050405020304" pitchFamily="18" charset="0"/>
                <a:cs typeface="Times New Roman" panose="02020603050405020304" pitchFamily="18" charset="0"/>
              </a:rPr>
              <a:t>binek otomobiller hariç olmak üzere;</a:t>
            </a:r>
          </a:p>
          <a:p>
            <a:pPr marL="0" indent="0">
              <a:buFont typeface="Arial" panose="020B0604020202020204" pitchFamily="34" charset="0"/>
              <a:buNone/>
            </a:pPr>
            <a:endParaRPr lang="tr-TR" sz="20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dirty="0"/>
          </a:p>
        </p:txBody>
      </p:sp>
      <p:graphicFrame>
        <p:nvGraphicFramePr>
          <p:cNvPr id="9" name="Diyagram 8">
            <a:extLst>
              <a:ext uri="{FF2B5EF4-FFF2-40B4-BE49-F238E27FC236}">
                <a16:creationId xmlns:a16="http://schemas.microsoft.com/office/drawing/2014/main" id="{4517886D-5775-3C88-98EB-04F0ED27D995}"/>
              </a:ext>
            </a:extLst>
          </p:cNvPr>
          <p:cNvGraphicFramePr/>
          <p:nvPr>
            <p:extLst>
              <p:ext uri="{D42A27DB-BD31-4B8C-83A1-F6EECF244321}">
                <p14:modId xmlns:p14="http://schemas.microsoft.com/office/powerpoint/2010/main" val="3802449540"/>
              </p:ext>
            </p:extLst>
          </p:nvPr>
        </p:nvGraphicFramePr>
        <p:xfrm>
          <a:off x="245806" y="1917289"/>
          <a:ext cx="11631561" cy="484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ayt Numarası Yer Tutucusu 6">
            <a:extLst>
              <a:ext uri="{FF2B5EF4-FFF2-40B4-BE49-F238E27FC236}">
                <a16:creationId xmlns:a16="http://schemas.microsoft.com/office/drawing/2014/main" id="{91B66BD2-92AD-7467-33DC-1A7F15B6329F}"/>
              </a:ext>
            </a:extLst>
          </p:cNvPr>
          <p:cNvSpPr>
            <a:spLocks noGrp="1"/>
          </p:cNvSpPr>
          <p:nvPr>
            <p:ph type="sldNum" sz="quarter" idx="12"/>
          </p:nvPr>
        </p:nvSpPr>
        <p:spPr>
          <a:xfrm>
            <a:off x="8460658" y="6492875"/>
            <a:ext cx="2133600" cy="365125"/>
          </a:xfrm>
        </p:spPr>
        <p:txBody>
          <a:bodyPr/>
          <a:lstStyle/>
          <a:p>
            <a:fld id="{F6E37360-E479-43C6-919E-C58445E629FB}" type="slidenum">
              <a:rPr lang="tr-TR" smtClean="0">
                <a:solidFill>
                  <a:prstClr val="black">
                    <a:tint val="75000"/>
                  </a:prstClr>
                </a:solidFill>
              </a:rPr>
              <a:pPr/>
              <a:t>22</a:t>
            </a:fld>
            <a:endParaRPr lang="tr-TR">
              <a:solidFill>
                <a:prstClr val="black">
                  <a:tint val="75000"/>
                </a:prstClr>
              </a:solidFill>
            </a:endParaRPr>
          </a:p>
        </p:txBody>
      </p:sp>
    </p:spTree>
    <p:extLst>
      <p:ext uri="{BB962C8B-B14F-4D97-AF65-F5344CB8AC3E}">
        <p14:creationId xmlns:p14="http://schemas.microsoft.com/office/powerpoint/2010/main" val="69325855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1CA6F7-0891-F4DA-A609-ED5839700ADB}"/>
              </a:ext>
            </a:extLst>
          </p:cNvPr>
          <p:cNvSpPr>
            <a:spLocks noGrp="1"/>
          </p:cNvSpPr>
          <p:nvPr>
            <p:ph type="title"/>
          </p:nvPr>
        </p:nvSpPr>
        <p:spPr>
          <a:xfrm>
            <a:off x="526211" y="866118"/>
            <a:ext cx="10739887" cy="549275"/>
          </a:xfrm>
          <a:solidFill>
            <a:schemeClr val="tx2">
              <a:lumMod val="10000"/>
              <a:lumOff val="90000"/>
            </a:schemeClr>
          </a:solidFill>
        </p:spPr>
        <p:txBody>
          <a:bodyPr>
            <a:normAutofit/>
          </a:bodyPr>
          <a:lstStyle/>
          <a:p>
            <a:pPr algn="ctr"/>
            <a:r>
              <a:rPr lang="tr-TR" sz="2800" b="1" dirty="0">
                <a:latin typeface="Times New Roman" panose="02020603050405020304" pitchFamily="18" charset="0"/>
                <a:cs typeface="Times New Roman" panose="02020603050405020304" pitchFamily="18" charset="0"/>
              </a:rPr>
              <a:t>İndirimli Kurumlar Vergisinden Yararlanılması Halinde Uygulama </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0D60EBF-C209-4E1C-0D8F-108678848F5B}"/>
              </a:ext>
            </a:extLst>
          </p:cNvPr>
          <p:cNvSpPr>
            <a:spLocks noGrp="1"/>
          </p:cNvSpPr>
          <p:nvPr>
            <p:ph idx="1"/>
          </p:nvPr>
        </p:nvSpPr>
        <p:spPr>
          <a:xfrm>
            <a:off x="638355" y="1711686"/>
            <a:ext cx="10627743" cy="4280195"/>
          </a:xfrm>
          <a:solidFill>
            <a:schemeClr val="bg1"/>
          </a:solidFill>
        </p:spPr>
        <p:txBody>
          <a:bodyPr>
            <a:noAutofit/>
          </a:bodyPr>
          <a:lstStyle/>
          <a:p>
            <a:pPr marL="0" indent="0" algn="just">
              <a:lnSpc>
                <a:spcPct val="150000"/>
              </a:lnSpc>
              <a:buNone/>
            </a:pPr>
            <a:r>
              <a:rPr lang="tr-TR" b="1" dirty="0">
                <a:latin typeface="Times New Roman" panose="02020603050405020304" pitchFamily="18" charset="0"/>
                <a:cs typeface="Times New Roman" panose="02020603050405020304" pitchFamily="18" charset="0"/>
              </a:rPr>
              <a:t>Mükelleflerin, Kurumlar Vergisi Kanununun 32 </a:t>
            </a:r>
            <a:r>
              <a:rPr lang="tr-TR" b="1" dirty="0" err="1">
                <a:latin typeface="Times New Roman" panose="02020603050405020304" pitchFamily="18" charset="0"/>
                <a:cs typeface="Times New Roman" panose="02020603050405020304" pitchFamily="18" charset="0"/>
              </a:rPr>
              <a:t>nci</a:t>
            </a:r>
            <a:r>
              <a:rPr lang="tr-TR" b="1" dirty="0">
                <a:latin typeface="Times New Roman" panose="02020603050405020304" pitchFamily="18" charset="0"/>
                <a:cs typeface="Times New Roman" panose="02020603050405020304" pitchFamily="18" charset="0"/>
              </a:rPr>
              <a:t> maddesinin yedinci ve sekizinci fıkraları kapsamında 1 veya 5 puanlık indirimden hem de Kurumlar Vergisi Kanununun 32/A maddesi kapsamında yatırım teşvik belgelerindeki vergi indirim oranına göre indirimli kurumlar vergisinden aynı anda yararlanmaları söz konusu olabilmektedir. </a:t>
            </a:r>
          </a:p>
        </p:txBody>
      </p:sp>
      <p:sp>
        <p:nvSpPr>
          <p:cNvPr id="4" name="Slayt Numarası Yer Tutucusu 3">
            <a:extLst>
              <a:ext uri="{FF2B5EF4-FFF2-40B4-BE49-F238E27FC236}">
                <a16:creationId xmlns:a16="http://schemas.microsoft.com/office/drawing/2014/main" id="{11537838-672B-1A65-9249-EACE558E799D}"/>
              </a:ext>
            </a:extLst>
          </p:cNvPr>
          <p:cNvSpPr>
            <a:spLocks noGrp="1"/>
          </p:cNvSpPr>
          <p:nvPr>
            <p:ph type="sldNum" sz="quarter" idx="12"/>
          </p:nvPr>
        </p:nvSpPr>
        <p:spPr/>
        <p:txBody>
          <a:bodyPr/>
          <a:lstStyle/>
          <a:p>
            <a:fld id="{2CEB5BB1-9E20-481F-B7EE-B089C484B85F}" type="slidenum">
              <a:rPr lang="tr-TR" smtClean="0"/>
              <a:t>220</a:t>
            </a:fld>
            <a:endParaRPr lang="tr-TR" dirty="0"/>
          </a:p>
        </p:txBody>
      </p:sp>
    </p:spTree>
    <p:extLst>
      <p:ext uri="{BB962C8B-B14F-4D97-AF65-F5344CB8AC3E}">
        <p14:creationId xmlns:p14="http://schemas.microsoft.com/office/powerpoint/2010/main" val="7205493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9118BB4-7004-74DB-87F6-4A9FC683A63D}"/>
              </a:ext>
            </a:extLst>
          </p:cNvPr>
          <p:cNvSpPr>
            <a:spLocks noGrp="1"/>
          </p:cNvSpPr>
          <p:nvPr>
            <p:ph idx="1"/>
          </p:nvPr>
        </p:nvSpPr>
        <p:spPr>
          <a:xfrm>
            <a:off x="324464" y="276045"/>
            <a:ext cx="11588615" cy="6225383"/>
          </a:xfrm>
          <a:solidFill>
            <a:schemeClr val="accent2">
              <a:lumMod val="20000"/>
              <a:lumOff val="80000"/>
            </a:schemeClr>
          </a:solidFill>
        </p:spPr>
        <p:txBody>
          <a:bodyPr>
            <a:normAutofit fontScale="92500" lnSpcReduction="10000"/>
          </a:bodyPr>
          <a:lstStyle/>
          <a:p>
            <a:pPr algn="just"/>
            <a:r>
              <a:rPr lang="tr-TR" b="1" dirty="0">
                <a:latin typeface="Times New Roman" panose="02020603050405020304" pitchFamily="18" charset="0"/>
                <a:cs typeface="Times New Roman" panose="02020603050405020304" pitchFamily="18" charset="0"/>
              </a:rPr>
              <a:t>Bu durumda, öncelikle Kurumlar Vergisi Kanununun 32 </a:t>
            </a:r>
            <a:r>
              <a:rPr lang="tr-TR" b="1" dirty="0" err="1">
                <a:latin typeface="Times New Roman" panose="02020603050405020304" pitchFamily="18" charset="0"/>
                <a:cs typeface="Times New Roman" panose="02020603050405020304" pitchFamily="18" charset="0"/>
              </a:rPr>
              <a:t>nci</a:t>
            </a:r>
            <a:r>
              <a:rPr lang="tr-TR" b="1" dirty="0">
                <a:latin typeface="Times New Roman" panose="02020603050405020304" pitchFamily="18" charset="0"/>
                <a:cs typeface="Times New Roman" panose="02020603050405020304" pitchFamily="18" charset="0"/>
              </a:rPr>
              <a:t> maddesinin yedinci ve sekizinci fıkraları kapsamındaki matraha 1 veya 5 puanlık indirim uygulanacak sonrasında ise tespit edilen indirimli oranlara Kurumlar Vergisi Kanununun 32/A maddesi kapsamındaki vergi indirimi oranının uygulanması gerekecektir. (6 fıkra tersi) ( İLK 1 VE 5 PUAN SONRA TEŞVİK ORANI)</a:t>
            </a:r>
          </a:p>
          <a:p>
            <a:pPr algn="just"/>
            <a:r>
              <a:rPr lang="tr-TR" b="1" dirty="0">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(O) A.Ş.’</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2021 yılında başlamış olduğu yatırım teşvik belgesi kapsamındaki </a:t>
            </a:r>
            <a:r>
              <a:rPr lang="tr-TR" b="1" dirty="0">
                <a:highlight>
                  <a:srgbClr val="00FFFF"/>
                </a:highlight>
                <a:latin typeface="Times New Roman" panose="02020603050405020304" pitchFamily="18" charset="0"/>
                <a:cs typeface="Times New Roman" panose="02020603050405020304" pitchFamily="18" charset="0"/>
              </a:rPr>
              <a:t>komple yeni yatırımının toplam tutarı 10.000.000 TL’dir</a:t>
            </a:r>
            <a:r>
              <a:rPr lang="tr-TR" dirty="0">
                <a:latin typeface="Times New Roman" panose="02020603050405020304" pitchFamily="18" charset="0"/>
                <a:cs typeface="Times New Roman" panose="02020603050405020304" pitchFamily="18" charset="0"/>
              </a:rPr>
              <a:t>. 2023 hesap döneminde kısmen işletilmeye başlanan </a:t>
            </a:r>
            <a:r>
              <a:rPr lang="tr-TR" b="1" dirty="0">
                <a:highlight>
                  <a:srgbClr val="00FFFF"/>
                </a:highlight>
                <a:latin typeface="Times New Roman" panose="02020603050405020304" pitchFamily="18" charset="0"/>
                <a:cs typeface="Times New Roman" panose="02020603050405020304" pitchFamily="18" charset="0"/>
              </a:rPr>
              <a:t>bu yatırımın 5.000.000 TL’lik kısmı gerçekleştirilmiş </a:t>
            </a:r>
          </a:p>
          <a:p>
            <a:pPr marL="514350" indent="-514350" algn="just">
              <a:buFont typeface="+mj-lt"/>
              <a:buAutoNum type="arabicParenR"/>
            </a:pPr>
            <a:r>
              <a:rPr lang="tr-TR" b="1" dirty="0">
                <a:highlight>
                  <a:srgbClr val="FFFF00"/>
                </a:highlight>
                <a:latin typeface="Times New Roman" panose="02020603050405020304" pitchFamily="18" charset="0"/>
                <a:cs typeface="Times New Roman" panose="02020603050405020304" pitchFamily="18" charset="0"/>
              </a:rPr>
              <a:t>2023 YILINDA BU YATIRIMDAN 300.000 TL KAZANÇ ELDE EDİLMİŞTİR.</a:t>
            </a:r>
            <a:r>
              <a:rPr lang="tr-TR" dirty="0">
                <a:latin typeface="Times New Roman" panose="02020603050405020304" pitchFamily="18" charset="0"/>
                <a:cs typeface="Times New Roman" panose="02020603050405020304" pitchFamily="18" charset="0"/>
              </a:rPr>
              <a:t> </a:t>
            </a:r>
          </a:p>
          <a:p>
            <a:pPr marL="514350" indent="-514350" algn="just">
              <a:buFont typeface="+mj-lt"/>
              <a:buAutoNum type="arabicParenR"/>
            </a:pPr>
            <a:r>
              <a:rPr lang="tr-TR" dirty="0">
                <a:latin typeface="Times New Roman" panose="02020603050405020304" pitchFamily="18" charset="0"/>
                <a:cs typeface="Times New Roman" panose="02020603050405020304" pitchFamily="18" charset="0"/>
              </a:rPr>
              <a:t>(O) A.Ş., 2023 yılı matrahının tamamını (300.000 TL yatırımdan elde edilen kazanç, 1.700.000 TL diğer faaliyetlerden elde edilen kazanç olarak) Kanunun </a:t>
            </a:r>
            <a:r>
              <a:rPr lang="tr-TR" b="1" u="sng" dirty="0">
                <a:latin typeface="Times New Roman" panose="02020603050405020304" pitchFamily="18" charset="0"/>
                <a:cs typeface="Times New Roman" panose="02020603050405020304" pitchFamily="18" charset="0"/>
              </a:rPr>
              <a:t>32/A maddesi kapsamında indirimli kurumlar vergisine tabi tutacaktır. </a:t>
            </a:r>
          </a:p>
          <a:p>
            <a:pPr marL="514350" indent="-514350" algn="just">
              <a:buFont typeface="+mj-lt"/>
              <a:buAutoNum type="arabicParenR"/>
            </a:pPr>
            <a:r>
              <a:rPr lang="tr-TR" dirty="0">
                <a:latin typeface="Times New Roman" panose="02020603050405020304" pitchFamily="18" charset="0"/>
                <a:cs typeface="Times New Roman" panose="02020603050405020304" pitchFamily="18" charset="0"/>
              </a:rPr>
              <a:t>(Yatırıma katkı oranı: %50, vergi indirim oranı: %80) </a:t>
            </a:r>
            <a:r>
              <a:rPr lang="tr-TR" b="1" dirty="0">
                <a:highlight>
                  <a:srgbClr val="FFFF00"/>
                </a:highlight>
                <a:latin typeface="Times New Roman" panose="02020603050405020304" pitchFamily="18" charset="0"/>
                <a:cs typeface="Times New Roman" panose="02020603050405020304" pitchFamily="18" charset="0"/>
              </a:rPr>
              <a:t>2023 yılında mal ihracatı faaliyetinden 1.500.000 </a:t>
            </a:r>
            <a:r>
              <a:rPr lang="tr-TR" dirty="0">
                <a:latin typeface="Times New Roman" panose="02020603050405020304" pitchFamily="18" charset="0"/>
                <a:cs typeface="Times New Roman" panose="02020603050405020304" pitchFamily="18" charset="0"/>
              </a:rPr>
              <a:t>TL kazanç elde etmiş olan (O) A.Ş.’</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2023 yılı faaliyet sonuçları aşağıdaki gibidir. </a:t>
            </a:r>
          </a:p>
        </p:txBody>
      </p:sp>
      <p:sp>
        <p:nvSpPr>
          <p:cNvPr id="2" name="Slayt Numarası Yer Tutucusu 1">
            <a:extLst>
              <a:ext uri="{FF2B5EF4-FFF2-40B4-BE49-F238E27FC236}">
                <a16:creationId xmlns:a16="http://schemas.microsoft.com/office/drawing/2014/main" id="{A20EE9F2-B043-3880-222A-CB3D64B89049}"/>
              </a:ext>
            </a:extLst>
          </p:cNvPr>
          <p:cNvSpPr>
            <a:spLocks noGrp="1"/>
          </p:cNvSpPr>
          <p:nvPr>
            <p:ph type="sldNum" sz="quarter" idx="12"/>
          </p:nvPr>
        </p:nvSpPr>
        <p:spPr/>
        <p:txBody>
          <a:bodyPr/>
          <a:lstStyle/>
          <a:p>
            <a:fld id="{2CEB5BB1-9E20-481F-B7EE-B089C484B85F}" type="slidenum">
              <a:rPr lang="tr-TR" smtClean="0"/>
              <a:t>221</a:t>
            </a:fld>
            <a:endParaRPr lang="tr-TR" dirty="0"/>
          </a:p>
        </p:txBody>
      </p:sp>
    </p:spTree>
    <p:extLst>
      <p:ext uri="{BB962C8B-B14F-4D97-AF65-F5344CB8AC3E}">
        <p14:creationId xmlns:p14="http://schemas.microsoft.com/office/powerpoint/2010/main" val="23746369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2B5085-7CFD-CEBA-994F-EA61FAFB0A46}"/>
              </a:ext>
            </a:extLst>
          </p:cNvPr>
          <p:cNvSpPr>
            <a:spLocks noGrp="1"/>
          </p:cNvSpPr>
          <p:nvPr>
            <p:ph idx="1"/>
          </p:nvPr>
        </p:nvSpPr>
        <p:spPr>
          <a:xfrm>
            <a:off x="127819" y="140109"/>
            <a:ext cx="11872503" cy="6467167"/>
          </a:xfrm>
          <a:solidFill>
            <a:schemeClr val="accent1">
              <a:lumMod val="20000"/>
              <a:lumOff val="80000"/>
            </a:schemeClr>
          </a:solidFill>
        </p:spPr>
        <p:txBody>
          <a:bodyPr>
            <a:noAutofit/>
          </a:bodyPr>
          <a:lstStyle/>
          <a:p>
            <a:pPr algn="just"/>
            <a:r>
              <a:rPr lang="tr-TR" sz="2000" dirty="0">
                <a:latin typeface="Times New Roman" panose="02020603050405020304" pitchFamily="18" charset="0"/>
                <a:cs typeface="Times New Roman" panose="02020603050405020304" pitchFamily="18" charset="0"/>
              </a:rPr>
              <a:t>Ticari bilanço kârı 	                                       </a:t>
            </a:r>
            <a:r>
              <a:rPr lang="tr-TR" sz="2000" b="1" dirty="0">
                <a:latin typeface="Times New Roman" panose="02020603050405020304" pitchFamily="18" charset="0"/>
                <a:cs typeface="Times New Roman" panose="02020603050405020304" pitchFamily="18" charset="0"/>
              </a:rPr>
              <a:t>2.000.000 TL </a:t>
            </a:r>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-Mal ihracatından elde edilen kazanç 	           </a:t>
            </a:r>
            <a:r>
              <a:rPr lang="tr-TR" sz="2000" b="1" dirty="0">
                <a:latin typeface="Times New Roman" panose="02020603050405020304" pitchFamily="18" charset="0"/>
                <a:cs typeface="Times New Roman" panose="02020603050405020304" pitchFamily="18" charset="0"/>
              </a:rPr>
              <a:t>1.500.000 TL </a:t>
            </a:r>
            <a:r>
              <a:rPr lang="tr-TR" sz="2000" dirty="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Diğer kazançlar (indirim kapsamında olmayan) 	</a:t>
            </a:r>
            <a:r>
              <a:rPr lang="tr-TR" sz="2000" b="1" dirty="0">
                <a:latin typeface="Times New Roman" panose="02020603050405020304" pitchFamily="18" charset="0"/>
                <a:cs typeface="Times New Roman" panose="02020603050405020304" pitchFamily="18" charset="0"/>
              </a:rPr>
              <a:t>500.000 TL </a:t>
            </a:r>
            <a:r>
              <a:rPr lang="tr-TR" sz="2000" dirty="0">
                <a:latin typeface="Times New Roman" panose="02020603050405020304" pitchFamily="18" charset="0"/>
                <a:cs typeface="Times New Roman" panose="02020603050405020304" pitchFamily="18" charset="0"/>
              </a:rPr>
              <a:t>	</a:t>
            </a:r>
          </a:p>
          <a:p>
            <a:pPr algn="just"/>
            <a:r>
              <a:rPr lang="tr-TR" sz="2000" b="1" u="sng" dirty="0">
                <a:highlight>
                  <a:srgbClr val="FFFF00"/>
                </a:highlight>
                <a:latin typeface="Times New Roman" panose="02020603050405020304" pitchFamily="18" charset="0"/>
                <a:cs typeface="Times New Roman" panose="02020603050405020304" pitchFamily="18" charset="0"/>
              </a:rPr>
              <a:t>Matrah 	2.000.000 TL </a:t>
            </a:r>
            <a:r>
              <a:rPr lang="tr-TR" sz="2000" dirty="0">
                <a:latin typeface="Times New Roman" panose="02020603050405020304" pitchFamily="18" charset="0"/>
                <a:cs typeface="Times New Roman" panose="02020603050405020304" pitchFamily="18" charset="0"/>
              </a:rPr>
              <a:t>	</a:t>
            </a:r>
          </a:p>
          <a:p>
            <a:pPr algn="just"/>
            <a:r>
              <a:rPr lang="tr-TR" sz="2000" b="1" dirty="0">
                <a:latin typeface="Times New Roman" panose="02020603050405020304" pitchFamily="18" charset="0"/>
                <a:cs typeface="Times New Roman" panose="02020603050405020304" pitchFamily="18" charset="0"/>
              </a:rPr>
              <a:t>İHARAÇTAN KAYANAKLI </a:t>
            </a:r>
            <a:r>
              <a:rPr lang="tr-TR" sz="2000" dirty="0">
                <a:latin typeface="Times New Roman" panose="02020603050405020304" pitchFamily="18" charset="0"/>
                <a:cs typeface="Times New Roman" panose="02020603050405020304" pitchFamily="18" charset="0"/>
              </a:rPr>
              <a:t>İndirimli oran uygulanacak matrah: 2.000.000 TL x (1.500.000/2.000.000)  : 2.000.000 TL x %75 :</a:t>
            </a:r>
            <a:r>
              <a:rPr lang="tr-TR" sz="2000" b="1" dirty="0">
                <a:highlight>
                  <a:srgbClr val="FFFF00"/>
                </a:highlight>
                <a:latin typeface="Times New Roman" panose="02020603050405020304" pitchFamily="18" charset="0"/>
                <a:cs typeface="Times New Roman" panose="02020603050405020304" pitchFamily="18" charset="0"/>
              </a:rPr>
              <a:t>1.500.000 TL </a:t>
            </a:r>
          </a:p>
          <a:p>
            <a:pPr algn="just"/>
            <a:r>
              <a:rPr lang="tr-TR" sz="2000" dirty="0">
                <a:latin typeface="Times New Roman" panose="02020603050405020304" pitchFamily="18" charset="0"/>
                <a:cs typeface="Times New Roman" panose="02020603050405020304" pitchFamily="18" charset="0"/>
              </a:rPr>
              <a:t>(O) A.Ş.’</a:t>
            </a:r>
            <a:r>
              <a:rPr lang="tr-TR" sz="2000" dirty="0" err="1">
                <a:latin typeface="Times New Roman" panose="02020603050405020304" pitchFamily="18" charset="0"/>
                <a:cs typeface="Times New Roman" panose="02020603050405020304" pitchFamily="18" charset="0"/>
              </a:rPr>
              <a:t>nin</a:t>
            </a:r>
            <a:r>
              <a:rPr lang="tr-TR" sz="2000" dirty="0">
                <a:latin typeface="Times New Roman" panose="02020603050405020304" pitchFamily="18" charset="0"/>
                <a:cs typeface="Times New Roman" panose="02020603050405020304" pitchFamily="18" charset="0"/>
              </a:rPr>
              <a:t> 2023 yılı matrahının tamamına Kurumlar Vergisi Kanununun 32/A maddesi kapsamında indirimli kurumlar vergisi uygulanacağı için yatırım teşvik belgesindeki %80 vergi indirim oranı, </a:t>
            </a:r>
          </a:p>
          <a:p>
            <a:pPr marL="457200" indent="-457200" algn="just">
              <a:buFont typeface="+mj-lt"/>
              <a:buAutoNum type="arabicParenR"/>
            </a:pPr>
            <a:r>
              <a:rPr lang="tr-TR" sz="2000" b="1" dirty="0">
                <a:highlight>
                  <a:srgbClr val="00FFFF"/>
                </a:highlight>
                <a:latin typeface="Times New Roman" panose="02020603050405020304" pitchFamily="18" charset="0"/>
                <a:cs typeface="Times New Roman" panose="02020603050405020304" pitchFamily="18" charset="0"/>
              </a:rPr>
              <a:t>- Matrahın, ihracat faaliyetinden elde edilen kazanç nedeniyle 5 puan indirim uygulanan 1.500.000 TL’lik kısmı için (%25-%5=) %20 oranına, </a:t>
            </a:r>
          </a:p>
          <a:p>
            <a:pPr marL="457200" indent="-457200" algn="just">
              <a:buFont typeface="+mj-lt"/>
              <a:buAutoNum type="arabicParenR"/>
            </a:pPr>
            <a:r>
              <a:rPr lang="tr-TR" sz="2000" b="1" dirty="0">
                <a:highlight>
                  <a:srgbClr val="FFFF00"/>
                </a:highlight>
                <a:latin typeface="Times New Roman" panose="02020603050405020304" pitchFamily="18" charset="0"/>
                <a:cs typeface="Times New Roman" panose="02020603050405020304" pitchFamily="18" charset="0"/>
              </a:rPr>
              <a:t>-Matrahın kalan 500.000 TL’lik kısmı için de % 25 oranına uygulanacaktır. </a:t>
            </a:r>
          </a:p>
          <a:p>
            <a:pPr marL="457200" indent="-457200" algn="just">
              <a:buFont typeface="+mj-lt"/>
              <a:buAutoNum type="arabicParenR"/>
            </a:pPr>
            <a:r>
              <a:rPr lang="tr-TR" sz="2000" b="1" dirty="0">
                <a:highlight>
                  <a:srgbClr val="00FF00"/>
                </a:highlight>
                <a:latin typeface="Times New Roman" panose="02020603050405020304" pitchFamily="18" charset="0"/>
                <a:cs typeface="Times New Roman" panose="02020603050405020304" pitchFamily="18" charset="0"/>
              </a:rPr>
              <a:t>Dolayısıyla, matrahın 1.500.000 TL’lik kısmına </a:t>
            </a:r>
            <a:r>
              <a:rPr lang="tr-TR" sz="2000" b="1" u="sng" dirty="0">
                <a:highlight>
                  <a:srgbClr val="00FF00"/>
                </a:highlight>
                <a:latin typeface="Times New Roman" panose="02020603050405020304" pitchFamily="18" charset="0"/>
                <a:cs typeface="Times New Roman" panose="02020603050405020304" pitchFamily="18" charset="0"/>
              </a:rPr>
              <a:t>[%20 - (%20 x %80)] %4 </a:t>
            </a:r>
            <a:r>
              <a:rPr lang="tr-TR" sz="2000" b="1" dirty="0">
                <a:highlight>
                  <a:srgbClr val="00FF00"/>
                </a:highlight>
                <a:latin typeface="Times New Roman" panose="02020603050405020304" pitchFamily="18" charset="0"/>
                <a:cs typeface="Times New Roman" panose="02020603050405020304" pitchFamily="18" charset="0"/>
              </a:rPr>
              <a:t>oranı </a:t>
            </a:r>
          </a:p>
          <a:p>
            <a:pPr marL="457200" indent="-457200" algn="just">
              <a:buFont typeface="+mj-lt"/>
              <a:buAutoNum type="arabicParenR"/>
            </a:pPr>
            <a:r>
              <a:rPr lang="tr-TR" sz="2000" dirty="0">
                <a:latin typeface="Times New Roman" panose="02020603050405020304" pitchFamily="18" charset="0"/>
                <a:cs typeface="Times New Roman" panose="02020603050405020304" pitchFamily="18" charset="0"/>
              </a:rPr>
              <a:t>Matrahın kalan 500.000 TL’lik kısmına </a:t>
            </a:r>
            <a:r>
              <a:rPr lang="tr-TR" sz="2000" b="1" dirty="0">
                <a:highlight>
                  <a:srgbClr val="FFFF00"/>
                </a:highlight>
                <a:latin typeface="Times New Roman" panose="02020603050405020304" pitchFamily="18" charset="0"/>
                <a:cs typeface="Times New Roman" panose="02020603050405020304" pitchFamily="18" charset="0"/>
              </a:rPr>
              <a:t>[%25 - (%25 x %80)] %5 </a:t>
            </a:r>
            <a:r>
              <a:rPr lang="tr-TR" sz="2000" dirty="0">
                <a:latin typeface="Times New Roman" panose="02020603050405020304" pitchFamily="18" charset="0"/>
                <a:cs typeface="Times New Roman" panose="02020603050405020304" pitchFamily="18" charset="0"/>
              </a:rPr>
              <a:t>oranı uygulanacaktır. (O) A.Ş. indirimli kurumlar vergisi uygulaması dolayısıyla 2023 yılında (240.000 TL + 100.000 TL) olmak üzere 340.000 TL tutarında yatırıma katkı tutarından yararlanmış olacaktır. </a:t>
            </a:r>
          </a:p>
        </p:txBody>
      </p:sp>
      <p:sp>
        <p:nvSpPr>
          <p:cNvPr id="2" name="Slayt Numarası Yer Tutucusu 1">
            <a:extLst>
              <a:ext uri="{FF2B5EF4-FFF2-40B4-BE49-F238E27FC236}">
                <a16:creationId xmlns:a16="http://schemas.microsoft.com/office/drawing/2014/main" id="{5475EC62-4147-1BB6-3A67-95E32169FC21}"/>
              </a:ext>
            </a:extLst>
          </p:cNvPr>
          <p:cNvSpPr>
            <a:spLocks noGrp="1"/>
          </p:cNvSpPr>
          <p:nvPr>
            <p:ph type="sldNum" sz="quarter" idx="12"/>
          </p:nvPr>
        </p:nvSpPr>
        <p:spPr/>
        <p:txBody>
          <a:bodyPr/>
          <a:lstStyle/>
          <a:p>
            <a:fld id="{2CEB5BB1-9E20-481F-B7EE-B089C484B85F}" type="slidenum">
              <a:rPr lang="tr-TR" smtClean="0"/>
              <a:t>222</a:t>
            </a:fld>
            <a:endParaRPr lang="tr-TR" dirty="0"/>
          </a:p>
        </p:txBody>
      </p:sp>
      <p:sp>
        <p:nvSpPr>
          <p:cNvPr id="4" name="Ok: Sağ 3">
            <a:extLst>
              <a:ext uri="{FF2B5EF4-FFF2-40B4-BE49-F238E27FC236}">
                <a16:creationId xmlns:a16="http://schemas.microsoft.com/office/drawing/2014/main" id="{215C3A5E-2090-5291-74C9-DF86F4401B09}"/>
              </a:ext>
            </a:extLst>
          </p:cNvPr>
          <p:cNvSpPr/>
          <p:nvPr/>
        </p:nvSpPr>
        <p:spPr>
          <a:xfrm rot="1058613">
            <a:off x="8540151" y="1095555"/>
            <a:ext cx="2248619" cy="5089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050" dirty="0">
                <a:latin typeface="Times New Roman" panose="02020603050405020304" pitchFamily="18" charset="0"/>
                <a:cs typeface="Times New Roman" panose="02020603050405020304" pitchFamily="18" charset="0"/>
              </a:rPr>
              <a:t>Mal ihracatından elde edilen kazanç</a:t>
            </a:r>
            <a:endParaRPr lang="tr-TR" sz="1050" dirty="0"/>
          </a:p>
        </p:txBody>
      </p:sp>
    </p:spTree>
    <p:extLst>
      <p:ext uri="{BB962C8B-B14F-4D97-AF65-F5344CB8AC3E}">
        <p14:creationId xmlns:p14="http://schemas.microsoft.com/office/powerpoint/2010/main" val="311322395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C051AA-0C7A-8227-259C-0DE8FAD6C04F}"/>
              </a:ext>
            </a:extLst>
          </p:cNvPr>
          <p:cNvSpPr>
            <a:spLocks noGrp="1"/>
          </p:cNvSpPr>
          <p:nvPr>
            <p:ph type="title"/>
          </p:nvPr>
        </p:nvSpPr>
        <p:spPr>
          <a:xfrm>
            <a:off x="353961" y="136525"/>
            <a:ext cx="11592874" cy="411622"/>
          </a:xfrm>
          <a:solidFill>
            <a:schemeClr val="accent1">
              <a:lumMod val="20000"/>
              <a:lumOff val="80000"/>
            </a:schemeClr>
          </a:solidFill>
        </p:spPr>
        <p:txBody>
          <a:bodyPr>
            <a:normAutofit fontScale="90000"/>
          </a:bodyPr>
          <a:lstStyle/>
          <a:p>
            <a:pPr algn="ctr"/>
            <a:r>
              <a:rPr lang="tr-TR" sz="4000" b="1" dirty="0">
                <a:latin typeface="Times New Roman" panose="02020603050405020304" pitchFamily="18" charset="0"/>
                <a:cs typeface="Times New Roman" panose="02020603050405020304" pitchFamily="18" charset="0"/>
              </a:rPr>
              <a:t>Genel Giderlerin Dağılımı </a:t>
            </a:r>
            <a:endParaRPr lang="tr-TR" sz="40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0F96C8D0-8731-8A78-79FE-E0F6DE8F92A3}"/>
              </a:ext>
            </a:extLst>
          </p:cNvPr>
          <p:cNvSpPr>
            <a:spLocks noGrp="1"/>
          </p:cNvSpPr>
          <p:nvPr>
            <p:ph idx="1"/>
          </p:nvPr>
        </p:nvSpPr>
        <p:spPr>
          <a:xfrm>
            <a:off x="353961" y="710777"/>
            <a:ext cx="11592874" cy="5925778"/>
          </a:xfrm>
          <a:solidFill>
            <a:schemeClr val="accent2">
              <a:lumMod val="20000"/>
              <a:lumOff val="80000"/>
            </a:schemeClr>
          </a:solidFill>
        </p:spPr>
        <p:txBody>
          <a:bodyPr>
            <a:noAutofit/>
          </a:bodyPr>
          <a:lstStyle/>
          <a:p>
            <a:pPr algn="just"/>
            <a:r>
              <a:rPr lang="tr-TR" b="1" i="1" u="sng" dirty="0">
                <a:highlight>
                  <a:srgbClr val="FFFF00"/>
                </a:highlight>
                <a:latin typeface="Times New Roman" panose="02020603050405020304" pitchFamily="18" charset="0"/>
                <a:cs typeface="Times New Roman" panose="02020603050405020304" pitchFamily="18" charset="0"/>
              </a:rPr>
              <a:t>Ayrı ayrı izlenmesi, diğer faaliyetlerle ilişkilendirilmemesi ve KAYITLARIN DA bu ayrımı sağlayacak şekilde tutulması gerekmektedir. </a:t>
            </a:r>
          </a:p>
          <a:p>
            <a:pPr algn="just"/>
            <a:r>
              <a:rPr lang="tr-TR" dirty="0">
                <a:latin typeface="Times New Roman" panose="02020603050405020304" pitchFamily="18" charset="0"/>
                <a:cs typeface="Times New Roman" panose="02020603050405020304" pitchFamily="18" charset="0"/>
              </a:rPr>
              <a:t>Gider ve maliyet unsurlarının ayrı hesaplarda izlenmek suretiyle tespitinin </a:t>
            </a:r>
            <a:r>
              <a:rPr lang="tr-TR" b="1" dirty="0">
                <a:latin typeface="Times New Roman" panose="02020603050405020304" pitchFamily="18" charset="0"/>
                <a:cs typeface="Times New Roman" panose="02020603050405020304" pitchFamily="18" charset="0"/>
              </a:rPr>
              <a:t>MÜMKÜN OLMADIĞI HALLERDE</a:t>
            </a:r>
            <a:r>
              <a:rPr lang="tr-TR" dirty="0">
                <a:latin typeface="Times New Roman" panose="02020603050405020304" pitchFamily="18" charset="0"/>
                <a:cs typeface="Times New Roman" panose="02020603050405020304" pitchFamily="18" charset="0"/>
              </a:rPr>
              <a:t> ise </a:t>
            </a:r>
            <a:r>
              <a:rPr lang="tr-TR" b="1" dirty="0">
                <a:latin typeface="Times New Roman" panose="02020603050405020304" pitchFamily="18" charset="0"/>
                <a:cs typeface="Times New Roman" panose="02020603050405020304" pitchFamily="18" charset="0"/>
              </a:rPr>
              <a:t>müşterek genel giderler, </a:t>
            </a:r>
            <a:r>
              <a:rPr lang="tr-TR" dirty="0">
                <a:latin typeface="Times New Roman" panose="02020603050405020304" pitchFamily="18" charset="0"/>
                <a:cs typeface="Times New Roman" panose="02020603050405020304" pitchFamily="18" charset="0"/>
              </a:rPr>
              <a:t>indirim kapsamında olan faaliyetler ile indirim kapsamında olmayan faaliyetler arasında </a:t>
            </a:r>
            <a:r>
              <a:rPr lang="tr-TR" b="1" u="sng" dirty="0">
                <a:highlight>
                  <a:srgbClr val="FFFF00"/>
                </a:highlight>
                <a:latin typeface="Times New Roman" panose="02020603050405020304" pitchFamily="18" charset="0"/>
                <a:cs typeface="Times New Roman" panose="02020603050405020304" pitchFamily="18" charset="0"/>
              </a:rPr>
              <a:t>UYGUN BİR DAĞITIM ANAHTARI tespit edilerek dağıtılabilecektir. </a:t>
            </a:r>
          </a:p>
          <a:p>
            <a:pPr algn="just"/>
            <a:r>
              <a:rPr lang="tr-TR" dirty="0">
                <a:latin typeface="Times New Roman" panose="02020603050405020304" pitchFamily="18" charset="0"/>
                <a:cs typeface="Times New Roman" panose="02020603050405020304" pitchFamily="18" charset="0"/>
              </a:rPr>
              <a:t>Müştereken kullanılan </a:t>
            </a:r>
            <a:r>
              <a:rPr lang="tr-TR" b="1" u="sng" dirty="0">
                <a:highlight>
                  <a:srgbClr val="FFFF00"/>
                </a:highlight>
                <a:latin typeface="Times New Roman" panose="02020603050405020304" pitchFamily="18" charset="0"/>
                <a:cs typeface="Times New Roman" panose="02020603050405020304" pitchFamily="18" charset="0"/>
              </a:rPr>
              <a:t>tesisat</a:t>
            </a:r>
            <a:r>
              <a:rPr lang="tr-TR" b="1" dirty="0">
                <a:highlight>
                  <a:srgbClr val="FFFF00"/>
                </a:highlight>
                <a:latin typeface="Times New Roman" panose="02020603050405020304" pitchFamily="18" charset="0"/>
                <a:cs typeface="Times New Roman" panose="02020603050405020304" pitchFamily="18" charset="0"/>
              </a:rPr>
              <a:t>, makine ve ulaştırma vasıtalarına ilişkin amortismanların ise bunların her bir işte kullanıldıkları </a:t>
            </a:r>
            <a:r>
              <a:rPr lang="tr-TR" b="1" u="sng" dirty="0">
                <a:highlight>
                  <a:srgbClr val="FFFF00"/>
                </a:highlight>
                <a:latin typeface="Times New Roman" panose="02020603050405020304" pitchFamily="18" charset="0"/>
                <a:cs typeface="Times New Roman" panose="02020603050405020304" pitchFamily="18" charset="0"/>
              </a:rPr>
              <a:t>GÜN SAYISINA </a:t>
            </a:r>
            <a:r>
              <a:rPr lang="tr-TR" b="1" dirty="0">
                <a:highlight>
                  <a:srgbClr val="FFFF00"/>
                </a:highlight>
                <a:latin typeface="Times New Roman" panose="02020603050405020304" pitchFamily="18" charset="0"/>
                <a:cs typeface="Times New Roman" panose="02020603050405020304" pitchFamily="18" charset="0"/>
              </a:rPr>
              <a:t>göre dağıtımının yapılması gerekmektedir.</a:t>
            </a:r>
            <a:r>
              <a:rPr lang="tr-TR" dirty="0">
                <a:latin typeface="Times New Roman" panose="02020603050405020304" pitchFamily="18" charset="0"/>
                <a:cs typeface="Times New Roman" panose="02020603050405020304" pitchFamily="18" charset="0"/>
              </a:rPr>
              <a:t> </a:t>
            </a:r>
          </a:p>
          <a:p>
            <a:pPr algn="just"/>
            <a:r>
              <a:rPr lang="tr-TR" b="1" u="sng" dirty="0">
                <a:highlight>
                  <a:srgbClr val="00FFFF"/>
                </a:highlight>
                <a:latin typeface="Times New Roman" panose="02020603050405020304" pitchFamily="18" charset="0"/>
                <a:cs typeface="Times New Roman" panose="02020603050405020304" pitchFamily="18" charset="0"/>
              </a:rPr>
              <a:t>Hangi işte ne kadar süreyle kullanıldığı TESPİT EDİLEMEYEN sabit kıymetlere ilişkin amortismanlar ise MÜŞTEREK GENEL GİDERLERLE birlikte dağıtıma tabi tutulacaktır. </a:t>
            </a:r>
          </a:p>
        </p:txBody>
      </p:sp>
      <p:sp>
        <p:nvSpPr>
          <p:cNvPr id="4" name="Slayt Numarası Yer Tutucusu 3">
            <a:extLst>
              <a:ext uri="{FF2B5EF4-FFF2-40B4-BE49-F238E27FC236}">
                <a16:creationId xmlns:a16="http://schemas.microsoft.com/office/drawing/2014/main" id="{3E07E286-DF7E-ED43-E89B-22CA5672D42A}"/>
              </a:ext>
            </a:extLst>
          </p:cNvPr>
          <p:cNvSpPr>
            <a:spLocks noGrp="1"/>
          </p:cNvSpPr>
          <p:nvPr>
            <p:ph type="sldNum" sz="quarter" idx="12"/>
          </p:nvPr>
        </p:nvSpPr>
        <p:spPr/>
        <p:txBody>
          <a:bodyPr/>
          <a:lstStyle/>
          <a:p>
            <a:fld id="{2CEB5BB1-9E20-481F-B7EE-B089C484B85F}" type="slidenum">
              <a:rPr lang="tr-TR" smtClean="0"/>
              <a:t>223</a:t>
            </a:fld>
            <a:endParaRPr lang="tr-TR" dirty="0"/>
          </a:p>
        </p:txBody>
      </p:sp>
    </p:spTree>
    <p:extLst>
      <p:ext uri="{BB962C8B-B14F-4D97-AF65-F5344CB8AC3E}">
        <p14:creationId xmlns:p14="http://schemas.microsoft.com/office/powerpoint/2010/main" val="11384232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12940F-165A-A6FF-18E4-87923A654C9E}"/>
              </a:ext>
            </a:extLst>
          </p:cNvPr>
          <p:cNvSpPr>
            <a:spLocks noGrp="1"/>
          </p:cNvSpPr>
          <p:nvPr>
            <p:ph type="title"/>
          </p:nvPr>
        </p:nvSpPr>
        <p:spPr>
          <a:xfrm>
            <a:off x="378542" y="422694"/>
            <a:ext cx="11434916" cy="980962"/>
          </a:xfrm>
          <a:solidFill>
            <a:schemeClr val="tx2">
              <a:lumMod val="10000"/>
              <a:lumOff val="90000"/>
            </a:schemeClr>
          </a:solidFill>
        </p:spPr>
        <p:txBody>
          <a:bodyPr>
            <a:noAutofit/>
          </a:bodyPr>
          <a:lstStyle/>
          <a:p>
            <a:pPr algn="ctr"/>
            <a:r>
              <a:rPr lang="tr-TR" sz="2800" b="1" dirty="0">
                <a:latin typeface="Times New Roman" panose="02020603050405020304" pitchFamily="18" charset="0"/>
                <a:cs typeface="Times New Roman" panose="02020603050405020304" pitchFamily="18" charset="0"/>
              </a:rPr>
              <a:t>Münhasıran Üretim veya İhracat Kazançlarına İsabet Eden Kur Farkı ve Diğer Gelirlerin Durumu </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D320704-97FD-68BE-15EC-20DA639D2BEA}"/>
              </a:ext>
            </a:extLst>
          </p:cNvPr>
          <p:cNvSpPr>
            <a:spLocks noGrp="1"/>
          </p:cNvSpPr>
          <p:nvPr>
            <p:ph idx="1"/>
          </p:nvPr>
        </p:nvSpPr>
        <p:spPr>
          <a:xfrm>
            <a:off x="438927" y="1544128"/>
            <a:ext cx="11434916" cy="4192438"/>
          </a:xfrm>
          <a:solidFill>
            <a:schemeClr val="accent2">
              <a:lumMod val="20000"/>
              <a:lumOff val="80000"/>
            </a:schemeClr>
          </a:solidFill>
        </p:spPr>
        <p:txBody>
          <a:bodyPr>
            <a:normAutofit fontScale="92500" lnSpcReduction="10000"/>
          </a:bodyPr>
          <a:lstStyle/>
          <a:p>
            <a:pPr algn="just">
              <a:lnSpc>
                <a:spcPct val="150000"/>
              </a:lnSpc>
            </a:pPr>
            <a:r>
              <a:rPr lang="tr-TR" dirty="0">
                <a:latin typeface="Times New Roman" panose="02020603050405020304" pitchFamily="18" charset="0"/>
                <a:cs typeface="Times New Roman" panose="02020603050405020304" pitchFamily="18" charset="0"/>
              </a:rPr>
              <a:t>Gerek ihracat faaliyeti gerekse üretim faaliyeti kapsamında doğan </a:t>
            </a:r>
            <a:r>
              <a:rPr lang="tr-TR" b="1" u="sng" dirty="0">
                <a:latin typeface="Times New Roman" panose="02020603050405020304" pitchFamily="18" charset="0"/>
                <a:cs typeface="Times New Roman" panose="02020603050405020304" pitchFamily="18" charset="0"/>
              </a:rPr>
              <a:t>ALACAKLARA İSABET EDEN KUR FARKI, FAİZ VE BENZERİ GELİRLER </a:t>
            </a:r>
            <a:r>
              <a:rPr lang="tr-TR" b="1" dirty="0">
                <a:highlight>
                  <a:srgbClr val="00FFFF"/>
                </a:highlight>
                <a:latin typeface="Times New Roman" panose="02020603050405020304" pitchFamily="18" charset="0"/>
                <a:cs typeface="Times New Roman" panose="02020603050405020304" pitchFamily="18" charset="0"/>
              </a:rPr>
              <a:t>İNDİRİM UYGULANACAK KURUM KAZANCI KAPSAMINDA DEĞERLENDİRİLECEKTİR.</a:t>
            </a:r>
          </a:p>
          <a:p>
            <a:pPr algn="just">
              <a:lnSpc>
                <a:spcPct val="150000"/>
              </a:lnSpc>
            </a:pPr>
            <a:r>
              <a:rPr lang="tr-TR" b="1" dirty="0">
                <a:highlight>
                  <a:srgbClr val="FFFF00"/>
                </a:highlight>
                <a:latin typeface="Times New Roman" panose="02020603050405020304" pitchFamily="18" charset="0"/>
                <a:cs typeface="Times New Roman" panose="02020603050405020304" pitchFamily="18" charset="0"/>
              </a:rPr>
              <a:t>Bu faaliyetler kapsamındaki ALACAKLARIN TAHSİLİNDEN SONRA OLUŞAN KUR FARKI, FAİZ VE BENZERİ GELİRLERİN İSE SÖZ KONUSU İNDİRİMDEN YARARLANAMAYACAĞI TABİİDİR. </a:t>
            </a:r>
          </a:p>
        </p:txBody>
      </p:sp>
      <p:sp>
        <p:nvSpPr>
          <p:cNvPr id="4" name="Slayt Numarası Yer Tutucusu 3">
            <a:extLst>
              <a:ext uri="{FF2B5EF4-FFF2-40B4-BE49-F238E27FC236}">
                <a16:creationId xmlns:a16="http://schemas.microsoft.com/office/drawing/2014/main" id="{FAB8273C-B6DA-00B5-D50F-00268E39FFC9}"/>
              </a:ext>
            </a:extLst>
          </p:cNvPr>
          <p:cNvSpPr>
            <a:spLocks noGrp="1"/>
          </p:cNvSpPr>
          <p:nvPr>
            <p:ph type="sldNum" sz="quarter" idx="12"/>
          </p:nvPr>
        </p:nvSpPr>
        <p:spPr/>
        <p:txBody>
          <a:bodyPr/>
          <a:lstStyle/>
          <a:p>
            <a:fld id="{2CEB5BB1-9E20-481F-B7EE-B089C484B85F}" type="slidenum">
              <a:rPr lang="tr-TR" smtClean="0"/>
              <a:t>224</a:t>
            </a:fld>
            <a:endParaRPr lang="tr-TR" dirty="0"/>
          </a:p>
        </p:txBody>
      </p:sp>
    </p:spTree>
    <p:extLst>
      <p:ext uri="{BB962C8B-B14F-4D97-AF65-F5344CB8AC3E}">
        <p14:creationId xmlns:p14="http://schemas.microsoft.com/office/powerpoint/2010/main" val="126638500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368C7C3-AE4A-9D04-2AC7-336A7135F166}"/>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225</a:t>
            </a:fld>
            <a:endParaRPr lang="tr-TR"/>
          </a:p>
        </p:txBody>
      </p:sp>
      <p:sp>
        <p:nvSpPr>
          <p:cNvPr id="3" name="Unvan 1">
            <a:extLst>
              <a:ext uri="{FF2B5EF4-FFF2-40B4-BE49-F238E27FC236}">
                <a16:creationId xmlns:a16="http://schemas.microsoft.com/office/drawing/2014/main" id="{226F22B3-A3A6-9B6C-BFE4-4E82BC5BA234}"/>
              </a:ext>
            </a:extLst>
          </p:cNvPr>
          <p:cNvSpPr txBox="1">
            <a:spLocks/>
          </p:cNvSpPr>
          <p:nvPr/>
        </p:nvSpPr>
        <p:spPr>
          <a:xfrm>
            <a:off x="1042416" y="174689"/>
            <a:ext cx="10186416" cy="585534"/>
          </a:xfrm>
          <a:prstGeom prst="rect">
            <a:avLst/>
          </a:prstGeom>
          <a:solidFill>
            <a:schemeClr val="tx2">
              <a:lumMod val="10000"/>
              <a:lumOff val="9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Times New Roman" panose="02020603050405020304" pitchFamily="18" charset="0"/>
                <a:cs typeface="Times New Roman" panose="02020603050405020304" pitchFamily="18" charset="0"/>
              </a:rPr>
              <a:t>Yararlanılan Kaynaklar </a:t>
            </a:r>
          </a:p>
        </p:txBody>
      </p:sp>
      <p:sp>
        <p:nvSpPr>
          <p:cNvPr id="4" name="İçerik Yer Tutucusu 2">
            <a:extLst>
              <a:ext uri="{FF2B5EF4-FFF2-40B4-BE49-F238E27FC236}">
                <a16:creationId xmlns:a16="http://schemas.microsoft.com/office/drawing/2014/main" id="{736A40E9-1B67-9C34-EC65-BFE0B22AB167}"/>
              </a:ext>
            </a:extLst>
          </p:cNvPr>
          <p:cNvSpPr txBox="1">
            <a:spLocks/>
          </p:cNvSpPr>
          <p:nvPr/>
        </p:nvSpPr>
        <p:spPr>
          <a:xfrm>
            <a:off x="1042416" y="1033273"/>
            <a:ext cx="10186416" cy="5323077"/>
          </a:xfrm>
          <a:prstGeom prst="rect">
            <a:avLst/>
          </a:prstGeom>
          <a:solidFill>
            <a:schemeClr val="tx2">
              <a:lumMod val="10000"/>
              <a:lumOff val="9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1200" dirty="0">
              <a:latin typeface="Times New Roman" panose="02020603050405020304" pitchFamily="18" charset="0"/>
              <a:cs typeface="Times New Roman" panose="02020603050405020304" pitchFamily="18" charset="0"/>
            </a:endParaRPr>
          </a:p>
        </p:txBody>
      </p:sp>
      <p:sp>
        <p:nvSpPr>
          <p:cNvPr id="5" name="Slayt Numarası Yer Tutucusu 3">
            <a:extLst>
              <a:ext uri="{FF2B5EF4-FFF2-40B4-BE49-F238E27FC236}">
                <a16:creationId xmlns:a16="http://schemas.microsoft.com/office/drawing/2014/main" id="{F93647AD-5724-00DE-BF77-CC8785AFB5EE}"/>
              </a:ext>
            </a:extLst>
          </p:cNvPr>
          <p:cNvSpPr txBox="1">
            <a:spLocks/>
          </p:cNvSpPr>
          <p:nvPr/>
        </p:nvSpPr>
        <p:spPr>
          <a:xfrm>
            <a:off x="8604448" y="6492875"/>
            <a:ext cx="539552"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B7AF1-C35D-4C8D-8553-C11867E7AA63}" type="slidenum">
              <a:rPr lang="tr-TR" smtClean="0"/>
              <a:pPr/>
              <a:t>225</a:t>
            </a:fld>
            <a:endParaRPr lang="tr-TR" dirty="0"/>
          </a:p>
        </p:txBody>
      </p:sp>
      <p:sp>
        <p:nvSpPr>
          <p:cNvPr id="6" name="Dikdörtgen 5">
            <a:extLst>
              <a:ext uri="{FF2B5EF4-FFF2-40B4-BE49-F238E27FC236}">
                <a16:creationId xmlns:a16="http://schemas.microsoft.com/office/drawing/2014/main" id="{883367FF-7A68-D500-96B0-CBE5EB147DCE}"/>
              </a:ext>
            </a:extLst>
          </p:cNvPr>
          <p:cNvSpPr/>
          <p:nvPr/>
        </p:nvSpPr>
        <p:spPr>
          <a:xfrm>
            <a:off x="231648" y="896748"/>
            <a:ext cx="6188441" cy="553148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Times New Roman" panose="02020603050405020304" pitchFamily="18" charset="0"/>
                <a:cs typeface="Times New Roman" panose="02020603050405020304" pitchFamily="18" charset="0"/>
              </a:rPr>
              <a:t>.Vergi Usul Kanunu</a:t>
            </a:r>
          </a:p>
          <a:p>
            <a:r>
              <a:rPr lang="tr-TR" sz="1600" dirty="0">
                <a:solidFill>
                  <a:schemeClr val="tx1"/>
                </a:solidFill>
                <a:latin typeface="Times New Roman" panose="02020603050405020304" pitchFamily="18" charset="0"/>
                <a:cs typeface="Times New Roman" panose="02020603050405020304" pitchFamily="18" charset="0"/>
              </a:rPr>
              <a:t>.Kurumlar Vergisi Kanunu</a:t>
            </a:r>
          </a:p>
          <a:p>
            <a:r>
              <a:rPr lang="tr-TR" sz="1600" dirty="0">
                <a:solidFill>
                  <a:schemeClr val="tx1"/>
                </a:solidFill>
                <a:latin typeface="Times New Roman" panose="02020603050405020304" pitchFamily="18" charset="0"/>
                <a:cs typeface="Times New Roman" panose="02020603050405020304" pitchFamily="18" charset="0"/>
              </a:rPr>
              <a:t>.Gelir Vergisi Kanunu</a:t>
            </a:r>
          </a:p>
          <a:p>
            <a:r>
              <a:rPr lang="tr-TR" sz="1600" dirty="0">
                <a:solidFill>
                  <a:schemeClr val="tx1"/>
                </a:solidFill>
                <a:latin typeface="Times New Roman" panose="02020603050405020304" pitchFamily="18" charset="0"/>
                <a:cs typeface="Times New Roman" panose="02020603050405020304" pitchFamily="18" charset="0"/>
              </a:rPr>
              <a:t>.KDV Kanunu</a:t>
            </a:r>
          </a:p>
          <a:p>
            <a:r>
              <a:rPr lang="tr-TR" sz="1600" dirty="0">
                <a:solidFill>
                  <a:schemeClr val="tx1"/>
                </a:solidFill>
                <a:latin typeface="Times New Roman" panose="02020603050405020304" pitchFamily="18" charset="0"/>
                <a:cs typeface="Times New Roman" panose="02020603050405020304" pitchFamily="18" charset="0"/>
              </a:rPr>
              <a:t>.Cumhurbaşkanı Kararları</a:t>
            </a:r>
          </a:p>
          <a:p>
            <a:r>
              <a:rPr lang="tr-TR" sz="1600" dirty="0">
                <a:solidFill>
                  <a:schemeClr val="tx1"/>
                </a:solidFill>
                <a:latin typeface="Times New Roman" panose="02020603050405020304" pitchFamily="18" charset="0"/>
                <a:cs typeface="Times New Roman" panose="02020603050405020304" pitchFamily="18" charset="0"/>
              </a:rPr>
              <a:t>.VDK Danışma Komisyonu Kararı</a:t>
            </a:r>
          </a:p>
          <a:p>
            <a:r>
              <a:rPr lang="tr-TR" sz="1600" dirty="0">
                <a:solidFill>
                  <a:schemeClr val="tx1"/>
                </a:solidFill>
                <a:latin typeface="Times New Roman" panose="02020603050405020304" pitchFamily="18" charset="0"/>
                <a:cs typeface="Times New Roman" panose="02020603050405020304" pitchFamily="18" charset="0"/>
              </a:rPr>
              <a:t>.GİB Rehberleri</a:t>
            </a:r>
          </a:p>
          <a:p>
            <a:r>
              <a:rPr lang="tr-TR" sz="1600" dirty="0">
                <a:solidFill>
                  <a:schemeClr val="tx1"/>
                </a:solidFill>
                <a:latin typeface="Times New Roman" panose="02020603050405020304" pitchFamily="18" charset="0"/>
                <a:cs typeface="Times New Roman" panose="02020603050405020304" pitchFamily="18" charset="0"/>
              </a:rPr>
              <a:t>.İlgili Tebliğler ve Özelgeler</a:t>
            </a:r>
          </a:p>
          <a:p>
            <a:r>
              <a:rPr lang="tr-TR" sz="1600" dirty="0">
                <a:solidFill>
                  <a:schemeClr val="tx1"/>
                </a:solidFill>
                <a:latin typeface="Times New Roman" panose="02020603050405020304" pitchFamily="18" charset="0"/>
                <a:cs typeface="Times New Roman" panose="02020603050405020304" pitchFamily="18" charset="0"/>
              </a:rPr>
              <a:t>.http://www.gib.gov.tr/gibmevzuat</a:t>
            </a:r>
          </a:p>
          <a:p>
            <a:r>
              <a:rPr lang="tr-TR" sz="16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.http://www.umitguner.com.tr/Dosyalar</a:t>
            </a:r>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.Beyanname Düzenleme Rehberi</a:t>
            </a:r>
          </a:p>
          <a:p>
            <a:r>
              <a:rPr lang="tr-TR" sz="1600" dirty="0">
                <a:solidFill>
                  <a:schemeClr val="tx1"/>
                </a:solidFill>
                <a:latin typeface="Times New Roman" panose="02020603050405020304" pitchFamily="18" charset="0"/>
                <a:cs typeface="Times New Roman" panose="02020603050405020304" pitchFamily="18" charset="0"/>
              </a:rPr>
              <a:t>.Maliye Bakanlığının 29.06.1995 tarih ve 13000-220/7897 sayılı muktezası</a:t>
            </a:r>
          </a:p>
          <a:p>
            <a:r>
              <a:rPr lang="tr-TR" sz="1600" dirty="0">
                <a:solidFill>
                  <a:schemeClr val="tx1"/>
                </a:solidFill>
                <a:latin typeface="Times New Roman" panose="02020603050405020304" pitchFamily="18" charset="0"/>
                <a:cs typeface="Times New Roman" panose="02020603050405020304" pitchFamily="18" charset="0"/>
              </a:rPr>
              <a:t>.Suat Sarıgül – Muhasebe </a:t>
            </a:r>
          </a:p>
          <a:p>
            <a:r>
              <a:rPr lang="tr-TR" sz="1600" dirty="0">
                <a:solidFill>
                  <a:schemeClr val="tx1"/>
                </a:solidFill>
                <a:latin typeface="Times New Roman" panose="02020603050405020304" pitchFamily="18" charset="0"/>
                <a:cs typeface="Times New Roman" panose="02020603050405020304" pitchFamily="18" charset="0"/>
              </a:rPr>
              <a:t>.60 </a:t>
            </a:r>
            <a:r>
              <a:rPr lang="tr-TR" sz="1600" dirty="0" err="1">
                <a:solidFill>
                  <a:schemeClr val="tx1"/>
                </a:solidFill>
                <a:latin typeface="Times New Roman" panose="02020603050405020304" pitchFamily="18" charset="0"/>
                <a:cs typeface="Times New Roman" panose="02020603050405020304" pitchFamily="18" charset="0"/>
              </a:rPr>
              <a:t>nolu</a:t>
            </a:r>
            <a:r>
              <a:rPr lang="tr-TR" sz="1600" dirty="0">
                <a:solidFill>
                  <a:schemeClr val="tx1"/>
                </a:solidFill>
                <a:latin typeface="Times New Roman" panose="02020603050405020304" pitchFamily="18" charset="0"/>
                <a:cs typeface="Times New Roman" panose="02020603050405020304" pitchFamily="18" charset="0"/>
              </a:rPr>
              <a:t> KDV Sirküleri</a:t>
            </a:r>
          </a:p>
          <a:p>
            <a:r>
              <a:rPr lang="tr-TR" sz="1600" dirty="0">
                <a:solidFill>
                  <a:schemeClr val="tx1"/>
                </a:solidFill>
                <a:latin typeface="Times New Roman" panose="02020603050405020304" pitchFamily="18" charset="0"/>
                <a:cs typeface="Times New Roman" panose="02020603050405020304" pitchFamily="18" charset="0"/>
              </a:rPr>
              <a:t>.Denetim Kitabı</a:t>
            </a:r>
          </a:p>
          <a:p>
            <a:r>
              <a:rPr lang="tr-TR" sz="1600" dirty="0">
                <a:solidFill>
                  <a:schemeClr val="tx1"/>
                </a:solidFill>
                <a:latin typeface="Times New Roman" panose="02020603050405020304" pitchFamily="18" charset="0"/>
                <a:cs typeface="Times New Roman" panose="02020603050405020304" pitchFamily="18" charset="0"/>
              </a:rPr>
              <a:t>.62030549-125[8-2016/165]-236148 04.08.2017 özelge</a:t>
            </a:r>
          </a:p>
          <a:p>
            <a:r>
              <a:rPr lang="tr-TR" sz="1600" dirty="0">
                <a:solidFill>
                  <a:schemeClr val="tx1"/>
                </a:solidFill>
                <a:latin typeface="Times New Roman" panose="02020603050405020304" pitchFamily="18" charset="0"/>
                <a:cs typeface="Times New Roman" panose="02020603050405020304" pitchFamily="18" charset="0"/>
              </a:rPr>
              <a:t>. 24.02.2016 ve 64597866-105[280-2016]-3601 sayılı özelge</a:t>
            </a:r>
          </a:p>
          <a:p>
            <a:r>
              <a:rPr lang="tr-TR" sz="1600" b="1" u="sng" dirty="0">
                <a:solidFill>
                  <a:schemeClr val="tx1"/>
                </a:solidFill>
                <a:latin typeface="Times New Roman" panose="02020603050405020304" pitchFamily="18" charset="0"/>
                <a:cs typeface="Times New Roman" panose="02020603050405020304" pitchFamily="18" charset="0"/>
              </a:rPr>
              <a:t>238 Sıra No.’</a:t>
            </a:r>
            <a:r>
              <a:rPr lang="tr-TR" sz="1600" b="1" u="sng" dirty="0" err="1">
                <a:solidFill>
                  <a:schemeClr val="tx1"/>
                </a:solidFill>
                <a:latin typeface="Times New Roman" panose="02020603050405020304" pitchFamily="18" charset="0"/>
                <a:cs typeface="Times New Roman" panose="02020603050405020304" pitchFamily="18" charset="0"/>
              </a:rPr>
              <a:t>lu</a:t>
            </a:r>
            <a:r>
              <a:rPr lang="tr-TR" sz="1600" b="1" u="sng" dirty="0">
                <a:solidFill>
                  <a:schemeClr val="tx1"/>
                </a:solidFill>
                <a:latin typeface="Times New Roman" panose="02020603050405020304" pitchFamily="18" charset="0"/>
                <a:cs typeface="Times New Roman" panose="02020603050405020304" pitchFamily="18" charset="0"/>
              </a:rPr>
              <a:t> Vergi Usul Kanunu Genel Tebliği</a:t>
            </a:r>
          </a:p>
          <a:p>
            <a:r>
              <a:rPr lang="tr-TR" dirty="0">
                <a:solidFill>
                  <a:schemeClr val="tx1"/>
                </a:solidFill>
                <a:latin typeface="Times New Roman" panose="02020603050405020304" pitchFamily="18" charset="0"/>
                <a:cs typeface="Times New Roman" panose="02020603050405020304" pitchFamily="18" charset="0"/>
              </a:rPr>
              <a:t>.Danıştay Vergi Dava Daireleri Kurulu'nun 25.01.2017 tarih ve E. 2016/709 K. 2017/2 sayılı kararı</a:t>
            </a:r>
            <a:endParaRPr lang="tr-TR" sz="1600" b="1" u="sng" dirty="0">
              <a:solidFill>
                <a:schemeClr val="tx1"/>
              </a:solidFill>
              <a:latin typeface="Times New Roman" panose="02020603050405020304" pitchFamily="18" charset="0"/>
              <a:cs typeface="Times New Roman" panose="02020603050405020304" pitchFamily="18" charset="0"/>
            </a:endParaRPr>
          </a:p>
        </p:txBody>
      </p:sp>
      <p:sp>
        <p:nvSpPr>
          <p:cNvPr id="7" name="Dikdörtgen 6">
            <a:extLst>
              <a:ext uri="{FF2B5EF4-FFF2-40B4-BE49-F238E27FC236}">
                <a16:creationId xmlns:a16="http://schemas.microsoft.com/office/drawing/2014/main" id="{A43EEBDC-CBC4-DD17-64BE-8B8A4C8FF54D}"/>
              </a:ext>
            </a:extLst>
          </p:cNvPr>
          <p:cNvSpPr/>
          <p:nvPr/>
        </p:nvSpPr>
        <p:spPr>
          <a:xfrm>
            <a:off x="6545057" y="896748"/>
            <a:ext cx="5415295" cy="553148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Times New Roman" panose="02020603050405020304" pitchFamily="18" charset="0"/>
                <a:cs typeface="Times New Roman" panose="02020603050405020304" pitchFamily="18" charset="0"/>
              </a:rPr>
              <a:t>. SAYIŞTAY DERGİSİ ● SAYI: 60</a:t>
            </a:r>
          </a:p>
          <a:p>
            <a:r>
              <a:rPr lang="tr-TR" sz="1600" dirty="0">
                <a:solidFill>
                  <a:schemeClr val="tx1"/>
                </a:solidFill>
                <a:latin typeface="Times New Roman" panose="02020603050405020304" pitchFamily="18" charset="0"/>
                <a:cs typeface="Times New Roman" panose="02020603050405020304" pitchFamily="18" charset="0"/>
              </a:rPr>
              <a:t>. Vergi Raporu Dergisi</a:t>
            </a:r>
          </a:p>
          <a:p>
            <a:r>
              <a:rPr lang="tr-TR" sz="1600" dirty="0">
                <a:solidFill>
                  <a:schemeClr val="tx1"/>
                </a:solidFill>
                <a:latin typeface="Times New Roman" panose="02020603050405020304" pitchFamily="18" charset="0"/>
                <a:cs typeface="Times New Roman" panose="02020603050405020304" pitchFamily="18" charset="0"/>
              </a:rPr>
              <a:t>. Yüksek Yargı Kararları</a:t>
            </a:r>
          </a:p>
          <a:p>
            <a:r>
              <a:rPr lang="tr-TR" sz="1600" dirty="0">
                <a:solidFill>
                  <a:schemeClr val="tx1"/>
                </a:solidFill>
                <a:latin typeface="Times New Roman" panose="02020603050405020304" pitchFamily="18" charset="0"/>
                <a:cs typeface="Times New Roman" panose="02020603050405020304" pitchFamily="18" charset="0"/>
              </a:rPr>
              <a:t>.https://istanbulymmo.org.tr/Data/PlatformYazi/2019_04nisan/201904-1.pdf</a:t>
            </a:r>
          </a:p>
          <a:p>
            <a:r>
              <a:rPr lang="tr-TR" sz="16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.https://www.vergiuzmanlari.org/FileUpload/as1003824/File/vuk_uygulamalari_2._kitap.pdf</a:t>
            </a:r>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 </a:t>
            </a:r>
            <a:r>
              <a:rPr lang="tr-TR" sz="1600" dirty="0">
                <a:solidFill>
                  <a:srgbClr val="46788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https://vergiraporu.com.tr/upImage/org/2012-155-Yillara_Yaygin_Insaat_Islerinde_Olusan_Kur_Farki_Ve_Elde_Edilen_Faizlerin_Vergilendirilmesi-Kemal_Nacir%20.</a:t>
            </a:r>
            <a:r>
              <a:rPr lang="tr-TR" sz="16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pdf</a:t>
            </a:r>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Gelir İdaresi Başkanlığı tarafından yayımlanan 4/02/2019 tarih ve </a:t>
            </a:r>
            <a:r>
              <a:rPr lang="tr-TR" sz="1600" b="1" dirty="0">
                <a:solidFill>
                  <a:schemeClr val="tx1"/>
                </a:solidFill>
                <a:latin typeface="Times New Roman" panose="02020603050405020304" pitchFamily="18" charset="0"/>
                <a:cs typeface="Times New Roman" panose="02020603050405020304" pitchFamily="18" charset="0"/>
              </a:rPr>
              <a:t>VUK-112/2019-2 sayılı Vergi Usul Kanunu Sirküleri (112 NOLU SİRKÜLER)</a:t>
            </a:r>
          </a:p>
          <a:p>
            <a:r>
              <a:rPr lang="tr-TR" sz="1600" dirty="0">
                <a:solidFill>
                  <a:schemeClr val="tx1"/>
                </a:solidFill>
                <a:latin typeface="Times New Roman" panose="02020603050405020304" pitchFamily="18" charset="0"/>
                <a:cs typeface="Times New Roman" panose="02020603050405020304" pitchFamily="18" charset="0"/>
                <a:hlinkClick r:id="rId5"/>
              </a:rPr>
              <a:t>https://www.muhasebetr.com/yazarlarimiz/necdetdogruc/025/</a:t>
            </a:r>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ŞÜPHELİ TİCARİ ALACAKLARA KARŞILIK AYIRMADA TEMİNATLI KISIM SORUNU </a:t>
            </a:r>
            <a:r>
              <a:rPr lang="tr-TR" sz="1600" dirty="0">
                <a:solidFill>
                  <a:schemeClr val="tx1"/>
                </a:solidFill>
              </a:rPr>
              <a:t>vergi raporu</a:t>
            </a:r>
          </a:p>
          <a:p>
            <a:r>
              <a:rPr lang="tr-TR" sz="1600" b="1" dirty="0">
                <a:solidFill>
                  <a:schemeClr val="tx1"/>
                </a:solidFill>
                <a:latin typeface="Times New Roman" panose="02020603050405020304" pitchFamily="18" charset="0"/>
                <a:cs typeface="Times New Roman" panose="02020603050405020304" pitchFamily="18" charset="0"/>
              </a:rPr>
              <a:t>Özelge 67854564-105[1741 / 6777]-E.149070</a:t>
            </a:r>
          </a:p>
          <a:p>
            <a:r>
              <a:rPr lang="tr-TR" sz="1600" dirty="0">
                <a:solidFill>
                  <a:schemeClr val="tx1"/>
                </a:solidFill>
                <a:latin typeface="Times New Roman" panose="02020603050405020304" pitchFamily="18" charset="0"/>
                <a:cs typeface="Times New Roman" panose="02020603050405020304" pitchFamily="18" charset="0"/>
                <a:hlinkClick r:id="rId6"/>
              </a:rPr>
              <a:t>https://www.muhasebetr.com/yazarlarimiz/serdarkarakus/007/</a:t>
            </a:r>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https://www.verginet.net/dtt/1/kopru-kredi-kvd.aspx</a:t>
            </a:r>
          </a:p>
          <a:p>
            <a:r>
              <a:rPr lang="tr-TR" sz="1600" dirty="0">
                <a:solidFill>
                  <a:schemeClr val="tx1"/>
                </a:solidFill>
                <a:latin typeface="Times New Roman" panose="02020603050405020304" pitchFamily="18" charset="0"/>
                <a:cs typeface="Times New Roman" panose="02020603050405020304" pitchFamily="18" charset="0"/>
              </a:rPr>
              <a:t>https://www.muhasebetr.com/yazarlarimiz/serdarkarakus/007/</a:t>
            </a:r>
          </a:p>
        </p:txBody>
      </p:sp>
    </p:spTree>
    <p:extLst>
      <p:ext uri="{BB962C8B-B14F-4D97-AF65-F5344CB8AC3E}">
        <p14:creationId xmlns:p14="http://schemas.microsoft.com/office/powerpoint/2010/main" val="423846422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09D4C615-DD8C-B285-7C61-C7CB18A031FE}"/>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226</a:t>
            </a:fld>
            <a:endParaRPr lang="tr-TR"/>
          </a:p>
        </p:txBody>
      </p:sp>
      <p:sp>
        <p:nvSpPr>
          <p:cNvPr id="3" name="Dikdörtgen 2">
            <a:extLst>
              <a:ext uri="{FF2B5EF4-FFF2-40B4-BE49-F238E27FC236}">
                <a16:creationId xmlns:a16="http://schemas.microsoft.com/office/drawing/2014/main" id="{9A51ABA7-9A4E-D9EB-B225-F62DB8C5EE52}"/>
              </a:ext>
            </a:extLst>
          </p:cNvPr>
          <p:cNvSpPr/>
          <p:nvPr/>
        </p:nvSpPr>
        <p:spPr>
          <a:xfrm>
            <a:off x="474453" y="1283252"/>
            <a:ext cx="11283351" cy="46172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anose="02020603050405020304" pitchFamily="18" charset="0"/>
                <a:cs typeface="Times New Roman" panose="02020603050405020304" pitchFamily="18" charset="0"/>
              </a:rPr>
              <a:t>TEŞEKKÜR EDERİZ… </a:t>
            </a:r>
          </a:p>
          <a:p>
            <a:pPr algn="ctr"/>
            <a:endParaRPr lang="tr-TR" sz="3600" b="1" dirty="0">
              <a:latin typeface="Times New Roman" panose="02020603050405020304" pitchFamily="18" charset="0"/>
              <a:cs typeface="Times New Roman" panose="02020603050405020304" pitchFamily="18" charset="0"/>
            </a:endParaRPr>
          </a:p>
          <a:p>
            <a:pPr algn="ctr"/>
            <a:r>
              <a:rPr lang="tr-TR" sz="3600" b="1" dirty="0">
                <a:latin typeface="Times New Roman" panose="02020603050405020304" pitchFamily="18" charset="0"/>
                <a:cs typeface="Times New Roman" panose="02020603050405020304" pitchFamily="18" charset="0"/>
              </a:rPr>
              <a:t>YUSUF GÜMÜŞ - MAG DENETİM YEMİNLİ MALİ MÜŞAVİRLİK</a:t>
            </a:r>
          </a:p>
          <a:p>
            <a:pPr algn="ctr"/>
            <a:endParaRPr lang="tr-TR" sz="3600" b="1" dirty="0">
              <a:latin typeface="Times New Roman" panose="02020603050405020304" pitchFamily="18" charset="0"/>
              <a:cs typeface="Times New Roman" panose="02020603050405020304" pitchFamily="18" charset="0"/>
            </a:endParaRPr>
          </a:p>
          <a:p>
            <a:pPr algn="ctr"/>
            <a:r>
              <a:rPr lang="tr-TR" sz="3600" b="1" dirty="0">
                <a:latin typeface="Times New Roman" panose="02020603050405020304" pitchFamily="18" charset="0"/>
                <a:cs typeface="Times New Roman" panose="02020603050405020304" pitchFamily="18" charset="0"/>
              </a:rPr>
              <a:t>0535 690 34 66 </a:t>
            </a:r>
          </a:p>
        </p:txBody>
      </p:sp>
    </p:spTree>
    <p:extLst>
      <p:ext uri="{BB962C8B-B14F-4D97-AF65-F5344CB8AC3E}">
        <p14:creationId xmlns:p14="http://schemas.microsoft.com/office/powerpoint/2010/main" val="53281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A59174-B345-B152-A85F-BA37D312917C}"/>
              </a:ext>
            </a:extLst>
          </p:cNvPr>
          <p:cNvSpPr txBox="1">
            <a:spLocks/>
          </p:cNvSpPr>
          <p:nvPr/>
        </p:nvSpPr>
        <p:spPr>
          <a:xfrm>
            <a:off x="642436" y="501650"/>
            <a:ext cx="10907128" cy="4731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C00000"/>
                </a:solidFill>
                <a:latin typeface="Times New Roman" panose="02020603050405020304" pitchFamily="18" charset="0"/>
                <a:cs typeface="Times New Roman" panose="02020603050405020304" pitchFamily="18" charset="0"/>
              </a:rPr>
              <a:t>(311 No.lu G.V Tebliğde Yer Alan Durumlara İlişkin Örnek)</a:t>
            </a:r>
            <a:endParaRPr lang="tr-TR" sz="2400" dirty="0"/>
          </a:p>
        </p:txBody>
      </p:sp>
      <p:sp>
        <p:nvSpPr>
          <p:cNvPr id="3" name="İçerik Yer Tutucusu 2">
            <a:extLst>
              <a:ext uri="{FF2B5EF4-FFF2-40B4-BE49-F238E27FC236}">
                <a16:creationId xmlns:a16="http://schemas.microsoft.com/office/drawing/2014/main" id="{1CD18F15-386F-8B10-026C-91FC074D1D5C}"/>
              </a:ext>
            </a:extLst>
          </p:cNvPr>
          <p:cNvSpPr txBox="1">
            <a:spLocks/>
          </p:cNvSpPr>
          <p:nvPr/>
        </p:nvSpPr>
        <p:spPr>
          <a:xfrm>
            <a:off x="439993" y="1104181"/>
            <a:ext cx="11312013" cy="4838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Times New Roman" panose="02020603050405020304" pitchFamily="18" charset="0"/>
                <a:cs typeface="Times New Roman" panose="02020603050405020304" pitchFamily="18" charset="0"/>
              </a:rPr>
              <a:t>Gayrimenkul kiralama faaliyetiyle iştigal eden kurumlar vergisi mükellefi (ELM) Ltd. Şti. tarafından </a:t>
            </a:r>
            <a:r>
              <a:rPr lang="tr-TR" b="1" dirty="0">
                <a:highlight>
                  <a:srgbClr val="FFFF00"/>
                </a:highlight>
                <a:latin typeface="Times New Roman" panose="02020603050405020304" pitchFamily="18" charset="0"/>
                <a:cs typeface="Times New Roman" panose="02020603050405020304" pitchFamily="18" charset="0"/>
              </a:rPr>
              <a:t>26/3/2021 </a:t>
            </a:r>
            <a:r>
              <a:rPr lang="tr-TR" dirty="0">
                <a:latin typeface="Times New Roman" panose="02020603050405020304" pitchFamily="18" charset="0"/>
                <a:cs typeface="Times New Roman" panose="02020603050405020304" pitchFamily="18" charset="0"/>
              </a:rPr>
              <a:t>tarihinde aylık 8.000 TL bedel karşılığında bir adet binek otomobil kiralanmıştır. Kiralama konusu </a:t>
            </a:r>
            <a:r>
              <a:rPr lang="tr-TR" b="1" u="sng" dirty="0">
                <a:highlight>
                  <a:srgbClr val="FFFF00"/>
                </a:highlight>
                <a:latin typeface="Times New Roman" panose="02020603050405020304" pitchFamily="18" charset="0"/>
                <a:cs typeface="Times New Roman" panose="02020603050405020304" pitchFamily="18" charset="0"/>
              </a:rPr>
              <a:t>binek otomobile ait katma değer vergisinin o yıl için kurumlar vergisi yönünden kazancın tespitinde indirimi kabul edilmeyen tutara tekabül eden kısmı ((8.000 TL - 6.000 TL = 2.000) * 0,18 = </a:t>
            </a:r>
            <a:r>
              <a:rPr lang="tr-TR" b="1" u="sng" dirty="0">
                <a:solidFill>
                  <a:srgbClr val="FF0000"/>
                </a:solidFill>
                <a:highlight>
                  <a:srgbClr val="FFFF00"/>
                </a:highlight>
                <a:latin typeface="Times New Roman" panose="02020603050405020304" pitchFamily="18" charset="0"/>
                <a:cs typeface="Times New Roman" panose="02020603050405020304" pitchFamily="18" charset="0"/>
              </a:rPr>
              <a:t>360 TL) </a:t>
            </a:r>
            <a:r>
              <a:rPr lang="tr-TR" b="1" u="sng" dirty="0">
                <a:highlight>
                  <a:srgbClr val="FFFF00"/>
                </a:highlight>
                <a:latin typeface="Times New Roman" panose="02020603050405020304" pitchFamily="18" charset="0"/>
                <a:cs typeface="Times New Roman" panose="02020603050405020304" pitchFamily="18" charset="0"/>
              </a:rPr>
              <a:t>Katma Değer Vergisi Kanunu uyarınca hesaplanan katma değer vergisinden indirilemeyecektir. </a:t>
            </a:r>
            <a:r>
              <a:rPr lang="tr-TR" dirty="0">
                <a:latin typeface="Times New Roman" panose="02020603050405020304" pitchFamily="18" charset="0"/>
                <a:cs typeface="Times New Roman" panose="02020603050405020304" pitchFamily="18" charset="0"/>
              </a:rPr>
              <a:t>Aynı binek otomobilin kiralanmasına ilişkin 2021 yılı için belirlenmiş aylık azami tutar olan 6.000 TL mükellef tarafından kazancın tespitinde gider olarak dikkate alındığından, hesaplanan </a:t>
            </a:r>
            <a:r>
              <a:rPr lang="tr-TR" b="1" dirty="0">
                <a:highlight>
                  <a:srgbClr val="FFFF00"/>
                </a:highlight>
                <a:latin typeface="Times New Roman" panose="02020603050405020304" pitchFamily="18" charset="0"/>
                <a:cs typeface="Times New Roman" panose="02020603050405020304" pitchFamily="18" charset="0"/>
              </a:rPr>
              <a:t>katma değer vergisinden indirilemeyen 360 TL, </a:t>
            </a:r>
            <a:r>
              <a:rPr lang="tr-TR" b="1" u="sng" dirty="0">
                <a:highlight>
                  <a:srgbClr val="FFFF00"/>
                </a:highlight>
                <a:latin typeface="Times New Roman" panose="02020603050405020304" pitchFamily="18" charset="0"/>
                <a:cs typeface="Times New Roman" panose="02020603050405020304" pitchFamily="18" charset="0"/>
              </a:rPr>
              <a:t>KURUM KAZANCININ TESPİTİNDE KANUNEN KABUL EDİLMEYEN GİDER OLARAK DİKKATE ALINACAKTIR.</a:t>
            </a:r>
          </a:p>
        </p:txBody>
      </p:sp>
      <p:sp>
        <p:nvSpPr>
          <p:cNvPr id="4" name="Slayt Numarası Yer Tutucusu 3">
            <a:extLst>
              <a:ext uri="{FF2B5EF4-FFF2-40B4-BE49-F238E27FC236}">
                <a16:creationId xmlns:a16="http://schemas.microsoft.com/office/drawing/2014/main" id="{6670AF03-8241-7F4A-9BED-D312CE67E5B4}"/>
              </a:ext>
            </a:extLst>
          </p:cNvPr>
          <p:cNvSpPr>
            <a:spLocks noGrp="1"/>
          </p:cNvSpPr>
          <p:nvPr>
            <p:ph type="sldNum" sz="quarter" idx="12"/>
          </p:nvPr>
        </p:nvSpPr>
        <p:spPr>
          <a:xfrm>
            <a:off x="6553200" y="6356350"/>
            <a:ext cx="2932744" cy="365125"/>
          </a:xfrm>
        </p:spPr>
        <p:txBody>
          <a:bodyPr/>
          <a:lstStyle/>
          <a:p>
            <a:fld id="{F6E37360-E479-43C6-919E-C58445E629FB}" type="slidenum">
              <a:rPr lang="tr-TR" smtClean="0">
                <a:solidFill>
                  <a:prstClr val="black">
                    <a:tint val="75000"/>
                  </a:prstClr>
                </a:solidFill>
              </a:rPr>
              <a:pPr/>
              <a:t>23</a:t>
            </a:fld>
            <a:endParaRPr lang="tr-TR">
              <a:solidFill>
                <a:prstClr val="black">
                  <a:tint val="75000"/>
                </a:prstClr>
              </a:solidFill>
            </a:endParaRPr>
          </a:p>
        </p:txBody>
      </p:sp>
    </p:spTree>
    <p:extLst>
      <p:ext uri="{BB962C8B-B14F-4D97-AF65-F5344CB8AC3E}">
        <p14:creationId xmlns:p14="http://schemas.microsoft.com/office/powerpoint/2010/main" val="359427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620BE5F-07FC-A9C6-5790-72B1D91E5719}"/>
              </a:ext>
            </a:extLst>
          </p:cNvPr>
          <p:cNvSpPr txBox="1">
            <a:spLocks noChangeArrowheads="1"/>
          </p:cNvSpPr>
          <p:nvPr/>
        </p:nvSpPr>
        <p:spPr>
          <a:xfrm>
            <a:off x="362309" y="325797"/>
            <a:ext cx="11507638" cy="5850716"/>
          </a:xfrm>
          <a:prstGeom prst="rect">
            <a:avLst/>
          </a:prstGeom>
          <a:solidFill>
            <a:schemeClr val="accent2">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None/>
            </a:pPr>
            <a:r>
              <a:rPr lang="tr-TR" altLang="tr-TR" sz="2000" b="1" dirty="0">
                <a:latin typeface="Times New Roman" panose="02020603050405020304" pitchFamily="18" charset="0"/>
                <a:cs typeface="Times New Roman" panose="02020603050405020304" pitchFamily="18" charset="0"/>
              </a:rPr>
              <a:t>		</a:t>
            </a:r>
            <a:r>
              <a:rPr lang="tr-TR" altLang="tr-TR" sz="2600" b="1" dirty="0">
                <a:latin typeface="Times New Roman" panose="02020603050405020304" pitchFamily="18" charset="0"/>
                <a:cs typeface="Times New Roman" panose="02020603050405020304" pitchFamily="18" charset="0"/>
              </a:rPr>
              <a:t>2) Hizmetli ve İşçilerin İş Yerinde veya İş Yerinin Müştemilatında İaşe ve İbate Giderleri, Tedavi ve İlaç Giderleri, Sigorta Primleri ve Emekli Aidatı, 27. Maddede Yazılı Giyim Giderleri </a:t>
            </a:r>
            <a:endParaRPr lang="tr-TR" altLang="tr-TR"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000" b="1" dirty="0">
                <a:latin typeface="Times New Roman" panose="02020603050405020304" pitchFamily="18" charset="0"/>
                <a:cs typeface="Times New Roman" panose="02020603050405020304" pitchFamily="18" charset="0"/>
              </a:rPr>
              <a:t> </a:t>
            </a:r>
            <a:r>
              <a:rPr lang="tr-TR" altLang="tr-TR" sz="2000" dirty="0">
                <a:latin typeface="Times New Roman" panose="02020603050405020304" pitchFamily="18" charset="0"/>
                <a:cs typeface="Times New Roman" panose="02020603050405020304" pitchFamily="18" charset="0"/>
              </a:rPr>
              <a:t>	</a:t>
            </a:r>
            <a:r>
              <a:rPr lang="tr-TR" altLang="tr-TR" sz="2200" dirty="0">
                <a:latin typeface="Times New Roman" panose="02020603050405020304" pitchFamily="18" charset="0"/>
                <a:cs typeface="Times New Roman" panose="02020603050405020304" pitchFamily="18" charset="0"/>
              </a:rPr>
              <a:t>	Bu giderler sosyal güvenlik </a:t>
            </a:r>
            <a:r>
              <a:rPr lang="tr-TR" altLang="tr-TR" sz="2200" b="1" u="sng" dirty="0">
                <a:latin typeface="Times New Roman" panose="02020603050405020304" pitchFamily="18" charset="0"/>
                <a:cs typeface="Times New Roman" panose="02020603050405020304" pitchFamily="18" charset="0"/>
              </a:rPr>
              <a:t>primi ve emeklilik aidatları</a:t>
            </a:r>
            <a:r>
              <a:rPr lang="tr-TR" altLang="tr-TR" sz="2200" dirty="0">
                <a:latin typeface="Times New Roman" panose="02020603050405020304" pitchFamily="18" charset="0"/>
                <a:cs typeface="Times New Roman" panose="02020603050405020304" pitchFamily="18" charset="0"/>
              </a:rPr>
              <a:t>; kanunla kurulan sigorta şirketleri ve emekli sandıklarına </a:t>
            </a:r>
            <a:r>
              <a:rPr lang="tr-TR" altLang="tr-TR" sz="2200" b="1" u="sng" dirty="0">
                <a:latin typeface="Times New Roman" panose="02020603050405020304" pitchFamily="18" charset="0"/>
                <a:cs typeface="Times New Roman" panose="02020603050405020304" pitchFamily="18" charset="0"/>
              </a:rPr>
              <a:t>işveren payı</a:t>
            </a:r>
            <a:r>
              <a:rPr lang="tr-TR" altLang="tr-TR" sz="2200" dirty="0">
                <a:latin typeface="Times New Roman" panose="02020603050405020304" pitchFamily="18" charset="0"/>
                <a:cs typeface="Times New Roman" panose="02020603050405020304" pitchFamily="18" charset="0"/>
              </a:rPr>
              <a:t> olarak ödenen tutarlardır. </a:t>
            </a:r>
            <a:r>
              <a:rPr lang="tr-TR" altLang="tr-TR" sz="2200" b="1" u="sng" dirty="0">
                <a:highlight>
                  <a:srgbClr val="FFFF00"/>
                </a:highlight>
                <a:latin typeface="Times New Roman" panose="02020603050405020304" pitchFamily="18" charset="0"/>
                <a:cs typeface="Times New Roman" panose="02020603050405020304" pitchFamily="18" charset="0"/>
              </a:rPr>
              <a:t>ÖZEL SİGORTALAR İÇİN YAPILAN ÖDEMELER BU KAPSAMDA DEĞİLDİR.</a:t>
            </a:r>
            <a:endParaRPr lang="tr-TR" altLang="tr-TR"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dirty="0">
                <a:latin typeface="Times New Roman" panose="02020603050405020304" pitchFamily="18" charset="0"/>
                <a:cs typeface="Times New Roman" panose="02020603050405020304" pitchFamily="18" charset="0"/>
              </a:rPr>
              <a:t>		</a:t>
            </a:r>
            <a:r>
              <a:rPr lang="tr-TR" altLang="tr-TR" sz="2200" i="1" dirty="0">
                <a:latin typeface="Times New Roman" panose="02020603050405020304" pitchFamily="18" charset="0"/>
                <a:cs typeface="Times New Roman" panose="02020603050405020304" pitchFamily="18" charset="0"/>
              </a:rPr>
              <a:t>Sosyal güvenlik primlerinin gider yazılabilmesi için SGK’ ya fiilen </a:t>
            </a:r>
            <a:r>
              <a:rPr lang="tr-TR" altLang="tr-TR" sz="2200" b="1" dirty="0">
                <a:latin typeface="Times New Roman" panose="02020603050405020304" pitchFamily="18" charset="0"/>
                <a:cs typeface="Times New Roman" panose="02020603050405020304" pitchFamily="18" charset="0"/>
              </a:rPr>
              <a:t>ödenmiş</a:t>
            </a:r>
            <a:r>
              <a:rPr lang="tr-TR" altLang="tr-TR" sz="2200" i="1" dirty="0">
                <a:latin typeface="Times New Roman" panose="02020603050405020304" pitchFamily="18" charset="0"/>
                <a:cs typeface="Times New Roman" panose="02020603050405020304" pitchFamily="18" charset="0"/>
              </a:rPr>
              <a:t> olması gerekir. </a:t>
            </a:r>
            <a:r>
              <a:rPr lang="tr-TR" altLang="tr-TR" sz="2200" dirty="0">
                <a:latin typeface="Times New Roman" panose="02020603050405020304" pitchFamily="18" charset="0"/>
                <a:cs typeface="Times New Roman" panose="02020603050405020304" pitchFamily="18" charset="0"/>
              </a:rPr>
              <a:t>(5510 sayılı SGK Kanunu)  </a:t>
            </a:r>
            <a:r>
              <a:rPr lang="tr-TR" altLang="tr-TR" sz="2200" u="sng" dirty="0">
                <a:latin typeface="Times New Roman" panose="02020603050405020304" pitchFamily="18" charset="0"/>
                <a:cs typeface="Times New Roman" panose="02020603050405020304" pitchFamily="18" charset="0"/>
              </a:rPr>
              <a:t>Sosyal güvenlik primleri bu nedenle, dönemine ve ait olduğu yıla bakılmaksızın, </a:t>
            </a:r>
            <a:r>
              <a:rPr lang="tr-TR" altLang="tr-TR" sz="2200" b="1" u="sng" dirty="0">
                <a:latin typeface="Times New Roman" panose="02020603050405020304" pitchFamily="18" charset="0"/>
                <a:cs typeface="Times New Roman" panose="02020603050405020304" pitchFamily="18" charset="0"/>
              </a:rPr>
              <a:t>fiilen ödendiği tarihte gider yazılır.</a:t>
            </a:r>
            <a:r>
              <a:rPr lang="tr-TR" altLang="tr-TR" sz="2200" b="1" dirty="0">
                <a:latin typeface="Times New Roman" panose="02020603050405020304" pitchFamily="18" charset="0"/>
                <a:cs typeface="Times New Roman" panose="02020603050405020304" pitchFamily="18" charset="0"/>
              </a:rPr>
              <a:t> </a:t>
            </a:r>
            <a:r>
              <a:rPr lang="tr-TR" altLang="tr-TR" sz="2200" b="1" i="1" u="sng" dirty="0">
                <a:latin typeface="Times New Roman" panose="02020603050405020304" pitchFamily="18" charset="0"/>
                <a:cs typeface="Times New Roman" panose="02020603050405020304" pitchFamily="18" charset="0"/>
              </a:rPr>
              <a:t>(Ancak, bir aya ait sigorta primleri ertesi ayın sonuna kadar ödenebileceğinden, </a:t>
            </a:r>
            <a:r>
              <a:rPr lang="tr-TR" altLang="tr-TR" sz="2200" b="1" i="1" u="sng" dirty="0">
                <a:highlight>
                  <a:srgbClr val="00FFFF"/>
                </a:highlight>
                <a:latin typeface="Times New Roman" panose="02020603050405020304" pitchFamily="18" charset="0"/>
                <a:cs typeface="Times New Roman" panose="02020603050405020304" pitchFamily="18" charset="0"/>
              </a:rPr>
              <a:t>ARALIK</a:t>
            </a:r>
            <a:r>
              <a:rPr lang="tr-TR" altLang="tr-TR" sz="2200" b="1" i="1" u="sng" dirty="0">
                <a:latin typeface="Times New Roman" panose="02020603050405020304" pitchFamily="18" charset="0"/>
                <a:cs typeface="Times New Roman" panose="02020603050405020304" pitchFamily="18" charset="0"/>
              </a:rPr>
              <a:t> ayına ait olan sigorta primlerinin ertesi yılın Ocak ayı içinde ödenmesi durumunda bu primler Aralık ayının gideri olarak dikkate alınabilecektir.)</a:t>
            </a:r>
            <a:endParaRPr lang="tr-TR" altLang="tr-TR"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dirty="0">
                <a:latin typeface="Times New Roman" panose="02020603050405020304" pitchFamily="18" charset="0"/>
                <a:cs typeface="Times New Roman" panose="02020603050405020304" pitchFamily="18" charset="0"/>
              </a:rPr>
              <a:t> 		Hizmet erbabına işin icabına uygun olarak verilen ve bunların işten ayrılması halinde geri alınan demirbaş niteliğindeki giyim eşyası, bu kapsamdadır. </a:t>
            </a:r>
            <a:r>
              <a:rPr lang="tr-TR" altLang="tr-TR" sz="2200" u="sng" dirty="0">
                <a:latin typeface="Times New Roman" panose="02020603050405020304" pitchFamily="18" charset="0"/>
                <a:cs typeface="Times New Roman" panose="02020603050405020304" pitchFamily="18" charset="0"/>
              </a:rPr>
              <a:t>ANCAK, HİZMET ERBABINA ÖZEL YAŞAMINDA KULLANILMASI İÇİN VERİLEN GİYİM EŞYASI, </a:t>
            </a:r>
            <a:r>
              <a:rPr lang="tr-TR" altLang="tr-TR" sz="2200" b="1" u="sng" dirty="0">
                <a:latin typeface="Times New Roman" panose="02020603050405020304" pitchFamily="18" charset="0"/>
                <a:cs typeface="Times New Roman" panose="02020603050405020304" pitchFamily="18" charset="0"/>
              </a:rPr>
              <a:t>AYIN ŞEKLİNDEKİ ÜCRET </a:t>
            </a:r>
            <a:r>
              <a:rPr lang="tr-TR" altLang="tr-TR" sz="2200" u="sng" dirty="0">
                <a:latin typeface="Times New Roman" panose="02020603050405020304" pitchFamily="18" charset="0"/>
                <a:cs typeface="Times New Roman" panose="02020603050405020304" pitchFamily="18" charset="0"/>
              </a:rPr>
              <a:t>OLARAK DEĞERLENDİRİLİR.</a:t>
            </a:r>
          </a:p>
          <a:p>
            <a:pPr>
              <a:buFont typeface="Wingdings" panose="05000000000000000000" pitchFamily="2" charset="2"/>
              <a:buNone/>
            </a:pPr>
            <a:endParaRPr lang="tr-TR" altLang="tr-TR" sz="2000" dirty="0">
              <a:latin typeface="Times New Roman" panose="02020603050405020304" pitchFamily="18" charset="0"/>
              <a:cs typeface="Times New Roman" panose="02020603050405020304" pitchFamily="18" charset="0"/>
            </a:endParaRPr>
          </a:p>
        </p:txBody>
      </p:sp>
      <p:sp>
        <p:nvSpPr>
          <p:cNvPr id="4" name="Slayt Numarası Yer Tutucusu 1">
            <a:extLst>
              <a:ext uri="{FF2B5EF4-FFF2-40B4-BE49-F238E27FC236}">
                <a16:creationId xmlns:a16="http://schemas.microsoft.com/office/drawing/2014/main" id="{57093F9D-2908-4B15-7D09-3D58400D1617}"/>
              </a:ext>
            </a:extLst>
          </p:cNvPr>
          <p:cNvSpPr>
            <a:spLocks noGrp="1"/>
          </p:cNvSpPr>
          <p:nvPr>
            <p:ph type="sldNum" sz="quarter" idx="12"/>
          </p:nvPr>
        </p:nvSpPr>
        <p:spPr>
          <a:xfrm>
            <a:off x="8509819" y="6374469"/>
            <a:ext cx="2133600" cy="365125"/>
          </a:xfrm>
        </p:spPr>
        <p:txBody>
          <a:bodyPr/>
          <a:lstStyle/>
          <a:p>
            <a:fld id="{F6E37360-E479-43C6-919E-C58445E629FB}" type="slidenum">
              <a:rPr lang="tr-TR" smtClean="0">
                <a:solidFill>
                  <a:prstClr val="black">
                    <a:tint val="75000"/>
                  </a:prstClr>
                </a:solidFill>
              </a:rPr>
              <a:pPr/>
              <a:t>24</a:t>
            </a:fld>
            <a:endParaRPr lang="tr-TR" dirty="0">
              <a:solidFill>
                <a:prstClr val="black">
                  <a:tint val="75000"/>
                </a:prstClr>
              </a:solidFill>
            </a:endParaRPr>
          </a:p>
        </p:txBody>
      </p:sp>
    </p:spTree>
    <p:extLst>
      <p:ext uri="{BB962C8B-B14F-4D97-AF65-F5344CB8AC3E}">
        <p14:creationId xmlns:p14="http://schemas.microsoft.com/office/powerpoint/2010/main" val="369780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C7402D-1B44-A53C-A2A4-DA254A0A6ACE}"/>
              </a:ext>
            </a:extLst>
          </p:cNvPr>
          <p:cNvSpPr txBox="1">
            <a:spLocks noChangeArrowheads="1"/>
          </p:cNvSpPr>
          <p:nvPr/>
        </p:nvSpPr>
        <p:spPr>
          <a:xfrm>
            <a:off x="301267" y="1653815"/>
            <a:ext cx="11121220" cy="41258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None/>
            </a:pPr>
            <a:r>
              <a:rPr lang="tr-TR" altLang="tr-TR" b="1" dirty="0">
                <a:latin typeface="Times New Roman" panose="02020603050405020304" pitchFamily="18" charset="0"/>
                <a:cs typeface="Times New Roman" panose="02020603050405020304" pitchFamily="18" charset="0"/>
              </a:rPr>
              <a:t>		</a:t>
            </a:r>
            <a:r>
              <a:rPr lang="tr-TR" altLang="tr-TR" b="1" u="sng" dirty="0">
                <a:latin typeface="Times New Roman" panose="02020603050405020304" pitchFamily="18" charset="0"/>
                <a:cs typeface="Times New Roman" panose="02020603050405020304" pitchFamily="18" charset="0"/>
              </a:rPr>
              <a:t>3) İşle ilgili Olmak Şartıyla, Mukavelenameye; İlama veya Kanun Emrine İstinaden Ödenen Zarar, Ziyan ve Tazminatlar</a:t>
            </a:r>
            <a:endParaRPr lang="tr-TR" altLang="tr-TR" u="sng"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dirty="0">
                <a:latin typeface="Times New Roman" panose="02020603050405020304" pitchFamily="18" charset="0"/>
                <a:cs typeface="Times New Roman" panose="02020603050405020304" pitchFamily="18" charset="0"/>
              </a:rPr>
              <a:t>		Söz konusu zarar, ziyan ve tazminatların gider olarak dikkate alınabilmesi için;</a:t>
            </a:r>
          </a:p>
          <a:p>
            <a:pPr algn="just">
              <a:buFont typeface="Wingdings" panose="05000000000000000000" pitchFamily="2" charset="2"/>
              <a:buNone/>
            </a:pPr>
            <a:r>
              <a:rPr lang="tr-TR" altLang="tr-TR" dirty="0">
                <a:latin typeface="Times New Roman" panose="02020603050405020304" pitchFamily="18" charset="0"/>
                <a:cs typeface="Times New Roman" panose="02020603050405020304" pitchFamily="18" charset="0"/>
              </a:rPr>
              <a:t>		</a:t>
            </a:r>
            <a:r>
              <a:rPr lang="tr-TR" altLang="tr-TR" b="1" dirty="0">
                <a:highlight>
                  <a:srgbClr val="FFFF00"/>
                </a:highlight>
                <a:latin typeface="Times New Roman" panose="02020603050405020304" pitchFamily="18" charset="0"/>
                <a:cs typeface="Times New Roman" panose="02020603050405020304" pitchFamily="18" charset="0"/>
              </a:rPr>
              <a:t>-</a:t>
            </a:r>
            <a:r>
              <a:rPr lang="tr-TR" altLang="tr-TR" b="1" u="sng" dirty="0">
                <a:highlight>
                  <a:srgbClr val="FFFF00"/>
                </a:highlight>
                <a:latin typeface="Times New Roman" panose="02020603050405020304" pitchFamily="18" charset="0"/>
                <a:cs typeface="Times New Roman" panose="02020603050405020304" pitchFamily="18" charset="0"/>
              </a:rPr>
              <a:t>İŞLE İLGİLİ OLMASI,</a:t>
            </a:r>
          </a:p>
          <a:p>
            <a:pPr algn="just">
              <a:buFont typeface="Wingdings" panose="05000000000000000000" pitchFamily="2" charset="2"/>
              <a:buNone/>
            </a:pPr>
            <a:r>
              <a:rPr lang="tr-TR" altLang="tr-TR" dirty="0">
                <a:latin typeface="Times New Roman" panose="02020603050405020304" pitchFamily="18" charset="0"/>
                <a:cs typeface="Times New Roman" panose="02020603050405020304" pitchFamily="18" charset="0"/>
              </a:rPr>
              <a:t> 		</a:t>
            </a:r>
            <a:r>
              <a:rPr lang="tr-TR" altLang="tr-TR" b="1" u="sng" dirty="0">
                <a:latin typeface="Times New Roman" panose="02020603050405020304" pitchFamily="18" charset="0"/>
                <a:cs typeface="Times New Roman" panose="02020603050405020304" pitchFamily="18" charset="0"/>
              </a:rPr>
              <a:t>-KANUN HÜKMÜNE VEYA SÖZLEŞMEYE VEYA İLAMA BAĞLI OLMASI</a:t>
            </a:r>
          </a:p>
          <a:p>
            <a:pPr algn="just">
              <a:buFont typeface="Wingdings" panose="05000000000000000000" pitchFamily="2" charset="2"/>
              <a:buNone/>
            </a:pPr>
            <a:r>
              <a:rPr lang="tr-TR" altLang="tr-TR" dirty="0">
                <a:latin typeface="Times New Roman" panose="02020603050405020304" pitchFamily="18" charset="0"/>
                <a:cs typeface="Times New Roman" panose="02020603050405020304" pitchFamily="18" charset="0"/>
              </a:rPr>
              <a:t>		</a:t>
            </a:r>
            <a:r>
              <a:rPr lang="tr-TR" altLang="tr-TR" b="1" u="sng" dirty="0">
                <a:highlight>
                  <a:srgbClr val="FFFF00"/>
                </a:highlight>
                <a:latin typeface="Times New Roman" panose="02020603050405020304" pitchFamily="18" charset="0"/>
                <a:cs typeface="Times New Roman" panose="02020603050405020304" pitchFamily="18" charset="0"/>
              </a:rPr>
              <a:t>-ÖDENMİŞ OLMASI ŞARTTIR.</a:t>
            </a:r>
          </a:p>
          <a:p>
            <a:pPr algn="just">
              <a:buFont typeface="Wingdings" panose="05000000000000000000" pitchFamily="2" charset="2"/>
              <a:buNone/>
            </a:pPr>
            <a:r>
              <a:rPr lang="tr-TR" altLang="tr-T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None/>
            </a:pPr>
            <a:endParaRPr lang="tr-TR" altLang="tr-TR" dirty="0">
              <a:latin typeface="Times New Roman" panose="02020603050405020304" pitchFamily="18" charset="0"/>
              <a:cs typeface="Times New Roman" panose="02020603050405020304" pitchFamily="18" charset="0"/>
            </a:endParaRPr>
          </a:p>
        </p:txBody>
      </p:sp>
      <p:sp>
        <p:nvSpPr>
          <p:cNvPr id="4" name="Slayt Numarası Yer Tutucusu 1">
            <a:extLst>
              <a:ext uri="{FF2B5EF4-FFF2-40B4-BE49-F238E27FC236}">
                <a16:creationId xmlns:a16="http://schemas.microsoft.com/office/drawing/2014/main" id="{19C2BF86-65FB-A64B-7BFF-2228C0D5FE62}"/>
              </a:ext>
            </a:extLst>
          </p:cNvPr>
          <p:cNvSpPr>
            <a:spLocks noGrp="1"/>
          </p:cNvSpPr>
          <p:nvPr>
            <p:ph type="sldNum" sz="quarter" idx="12"/>
          </p:nvPr>
        </p:nvSpPr>
        <p:spPr>
          <a:xfrm>
            <a:off x="6553200" y="6356350"/>
            <a:ext cx="2792626" cy="365125"/>
          </a:xfrm>
        </p:spPr>
        <p:txBody>
          <a:bodyPr/>
          <a:lstStyle/>
          <a:p>
            <a:fld id="{F6E37360-E479-43C6-919E-C58445E629FB}" type="slidenum">
              <a:rPr lang="tr-TR" smtClean="0">
                <a:solidFill>
                  <a:prstClr val="black">
                    <a:tint val="75000"/>
                  </a:prstClr>
                </a:solidFill>
              </a:rPr>
              <a:pPr/>
              <a:t>25</a:t>
            </a:fld>
            <a:endParaRPr lang="tr-TR">
              <a:solidFill>
                <a:prstClr val="black">
                  <a:tint val="75000"/>
                </a:prstClr>
              </a:solidFill>
            </a:endParaRPr>
          </a:p>
        </p:txBody>
      </p:sp>
    </p:spTree>
    <p:extLst>
      <p:ext uri="{BB962C8B-B14F-4D97-AF65-F5344CB8AC3E}">
        <p14:creationId xmlns:p14="http://schemas.microsoft.com/office/powerpoint/2010/main" val="350301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A74900A9-B385-1412-A794-98AF2674C808}"/>
              </a:ext>
            </a:extLst>
          </p:cNvPr>
          <p:cNvSpPr txBox="1">
            <a:spLocks noChangeArrowheads="1"/>
          </p:cNvSpPr>
          <p:nvPr/>
        </p:nvSpPr>
        <p:spPr>
          <a:xfrm>
            <a:off x="369708" y="553648"/>
            <a:ext cx="11452583" cy="537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None/>
            </a:pPr>
            <a:endParaRPr lang="tr-TR" alt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b="1" dirty="0">
                <a:latin typeface="Times New Roman" panose="02020603050405020304" pitchFamily="18" charset="0"/>
                <a:cs typeface="Times New Roman" panose="02020603050405020304" pitchFamily="18" charset="0"/>
              </a:rPr>
              <a:t>		4) İşle ilgili ve Yapılan İşin Ehemmiyeti ve Genişliği ile Mütenasip Seyahat ve İkamet Giderleri</a:t>
            </a:r>
          </a:p>
          <a:p>
            <a:pPr algn="just">
              <a:buFont typeface="Wingdings" panose="05000000000000000000" pitchFamily="2" charset="2"/>
              <a:buNone/>
            </a:pPr>
            <a:endParaRPr lang="tr-TR" alt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400" b="1" dirty="0">
                <a:latin typeface="Times New Roman" panose="02020603050405020304" pitchFamily="18" charset="0"/>
                <a:cs typeface="Times New Roman" panose="02020603050405020304" pitchFamily="18" charset="0"/>
              </a:rPr>
              <a:t>		</a:t>
            </a:r>
            <a:r>
              <a:rPr lang="tr-TR" altLang="tr-TR" sz="2400" dirty="0">
                <a:latin typeface="Times New Roman" panose="02020603050405020304" pitchFamily="18" charset="0"/>
                <a:cs typeface="Times New Roman" panose="02020603050405020304" pitchFamily="18" charset="0"/>
              </a:rPr>
              <a:t>Söz konusu giderler;</a:t>
            </a:r>
          </a:p>
          <a:p>
            <a:pPr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b="1" u="sng" dirty="0">
                <a:latin typeface="Times New Roman" panose="02020603050405020304" pitchFamily="18" charset="0"/>
                <a:cs typeface="Times New Roman" panose="02020603050405020304" pitchFamily="18" charset="0"/>
              </a:rPr>
              <a:t> </a:t>
            </a:r>
            <a:r>
              <a:rPr lang="tr-TR" altLang="tr-TR" sz="2400" b="1" u="sng" dirty="0">
                <a:highlight>
                  <a:srgbClr val="FFFF00"/>
                </a:highlight>
                <a:latin typeface="Times New Roman" panose="02020603050405020304" pitchFamily="18" charset="0"/>
                <a:cs typeface="Times New Roman" panose="02020603050405020304" pitchFamily="18" charset="0"/>
              </a:rPr>
              <a:t>-İşle ilgili,</a:t>
            </a:r>
          </a:p>
          <a:p>
            <a:pPr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b="1" u="sng" dirty="0">
                <a:latin typeface="Times New Roman" panose="02020603050405020304" pitchFamily="18" charset="0"/>
                <a:cs typeface="Times New Roman" panose="02020603050405020304" pitchFamily="18" charset="0"/>
              </a:rPr>
              <a:t> </a:t>
            </a:r>
            <a:r>
              <a:rPr lang="tr-TR" altLang="tr-TR" sz="2400" b="1" u="sng" dirty="0">
                <a:solidFill>
                  <a:srgbClr val="C00000"/>
                </a:solidFill>
                <a:latin typeface="Times New Roman" panose="02020603050405020304" pitchFamily="18" charset="0"/>
                <a:cs typeface="Times New Roman" panose="02020603050405020304" pitchFamily="18" charset="0"/>
              </a:rPr>
              <a:t>-</a:t>
            </a:r>
            <a:r>
              <a:rPr lang="tr-TR" altLang="tr-TR" sz="2400" b="1" u="sng" dirty="0">
                <a:latin typeface="Times New Roman" panose="02020603050405020304" pitchFamily="18" charset="0"/>
                <a:cs typeface="Times New Roman" panose="02020603050405020304" pitchFamily="18" charset="0"/>
              </a:rPr>
              <a:t>İşin ehemmiyeti ve genişliği ile orantılı</a:t>
            </a:r>
            <a:r>
              <a:rPr lang="tr-TR" altLang="tr-TR"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r>
              <a:rPr lang="tr-TR" altLang="tr-TR" sz="2400" dirty="0">
                <a:highlight>
                  <a:srgbClr val="FFFF00"/>
                </a:highlight>
                <a:latin typeface="Times New Roman" panose="02020603050405020304" pitchFamily="18" charset="0"/>
                <a:cs typeface="Times New Roman" panose="02020603050405020304" pitchFamily="18" charset="0"/>
              </a:rPr>
              <a:t> </a:t>
            </a:r>
            <a:r>
              <a:rPr lang="tr-TR" altLang="tr-TR" sz="2400" dirty="0">
                <a:solidFill>
                  <a:srgbClr val="C00000"/>
                </a:solidFill>
                <a:highlight>
                  <a:srgbClr val="FFFF00"/>
                </a:highlight>
                <a:latin typeface="Times New Roman" panose="02020603050405020304" pitchFamily="18" charset="0"/>
                <a:cs typeface="Times New Roman" panose="02020603050405020304" pitchFamily="18" charset="0"/>
              </a:rPr>
              <a:t>-</a:t>
            </a:r>
            <a:r>
              <a:rPr lang="tr-TR" altLang="tr-TR" sz="2400" b="1" dirty="0">
                <a:highlight>
                  <a:srgbClr val="FFFF00"/>
                </a:highlight>
                <a:latin typeface="Times New Roman" panose="02020603050405020304" pitchFamily="18" charset="0"/>
                <a:cs typeface="Times New Roman" panose="02020603050405020304" pitchFamily="18" charset="0"/>
              </a:rPr>
              <a:t>Seyahat maksadının gerektirdiği süre ile sınırlı olarak indirilebilir.</a:t>
            </a:r>
          </a:p>
          <a:p>
            <a:pPr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None/>
            </a:pPr>
            <a:r>
              <a:rPr lang="tr-TR" altLang="tr-TR" sz="2400" dirty="0">
                <a:latin typeface="Times New Roman" panose="02020603050405020304" pitchFamily="18" charset="0"/>
                <a:cs typeface="Times New Roman" panose="02020603050405020304" pitchFamily="18" charset="0"/>
              </a:rPr>
              <a:t>		Ancak turistik mahiyetteki </a:t>
            </a:r>
            <a:r>
              <a:rPr lang="tr-TR" altLang="tr-TR" sz="2400" b="1" u="sng" dirty="0">
                <a:latin typeface="Times New Roman" panose="02020603050405020304" pitchFamily="18" charset="0"/>
                <a:cs typeface="Times New Roman" panose="02020603050405020304" pitchFamily="18" charset="0"/>
              </a:rPr>
              <a:t>gezi harcamaları</a:t>
            </a:r>
            <a:r>
              <a:rPr lang="tr-TR" altLang="tr-TR" sz="2400" dirty="0">
                <a:latin typeface="Times New Roman" panose="02020603050405020304" pitchFamily="18" charset="0"/>
                <a:cs typeface="Times New Roman" panose="02020603050405020304" pitchFamily="18" charset="0"/>
              </a:rPr>
              <a:t> ile eşle çıkılan iş seyahatlerinde yapılan harcamaların eşe isabet eden kısmı gider olarak dikkate alınmaz.</a:t>
            </a:r>
          </a:p>
        </p:txBody>
      </p:sp>
      <p:sp>
        <p:nvSpPr>
          <p:cNvPr id="4" name="Slayt Numarası Yer Tutucusu 1">
            <a:extLst>
              <a:ext uri="{FF2B5EF4-FFF2-40B4-BE49-F238E27FC236}">
                <a16:creationId xmlns:a16="http://schemas.microsoft.com/office/drawing/2014/main" id="{61A92F6F-2DF8-7CAC-9DF6-3A4579F318D8}"/>
              </a:ext>
            </a:extLst>
          </p:cNvPr>
          <p:cNvSpPr>
            <a:spLocks noGrp="1"/>
          </p:cNvSpPr>
          <p:nvPr>
            <p:ph type="sldNum" sz="quarter" idx="12"/>
          </p:nvPr>
        </p:nvSpPr>
        <p:spPr>
          <a:xfrm>
            <a:off x="6553200" y="6356350"/>
            <a:ext cx="2844626" cy="365125"/>
          </a:xfrm>
        </p:spPr>
        <p:txBody>
          <a:bodyPr/>
          <a:lstStyle/>
          <a:p>
            <a:fld id="{F6E37360-E479-43C6-919E-C58445E629FB}" type="slidenum">
              <a:rPr lang="tr-TR" smtClean="0">
                <a:solidFill>
                  <a:prstClr val="black">
                    <a:tint val="75000"/>
                  </a:prstClr>
                </a:solidFill>
              </a:rPr>
              <a:pPr/>
              <a:t>26</a:t>
            </a:fld>
            <a:endParaRPr lang="tr-TR">
              <a:solidFill>
                <a:prstClr val="black">
                  <a:tint val="75000"/>
                </a:prstClr>
              </a:solidFill>
            </a:endParaRPr>
          </a:p>
        </p:txBody>
      </p:sp>
    </p:spTree>
    <p:extLst>
      <p:ext uri="{BB962C8B-B14F-4D97-AF65-F5344CB8AC3E}">
        <p14:creationId xmlns:p14="http://schemas.microsoft.com/office/powerpoint/2010/main" val="408011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0A1F75C-3663-5A82-8D24-398404D34261}"/>
              </a:ext>
            </a:extLst>
          </p:cNvPr>
          <p:cNvSpPr>
            <a:spLocks noChangeArrowheads="1"/>
          </p:cNvSpPr>
          <p:nvPr/>
        </p:nvSpPr>
        <p:spPr bwMode="auto">
          <a:xfrm>
            <a:off x="203404" y="350913"/>
            <a:ext cx="11785191" cy="6156173"/>
          </a:xfrm>
          <a:prstGeom prst="rect">
            <a:avLst/>
          </a:prstGeom>
          <a:noFill/>
          <a:ln w="9525">
            <a:noFill/>
            <a:miter lim="800000"/>
            <a:headEnd/>
            <a:tailEnd/>
          </a:ln>
        </p:spPr>
        <p:txBody>
          <a:bodyPr wrap="square" lIns="92075" tIns="46038" rIns="92075" bIns="46038">
            <a:spAutoFit/>
          </a:bodyPr>
          <a:lstStyle/>
          <a:p>
            <a:pPr indent="449263" algn="just">
              <a:defRPr/>
            </a:pPr>
            <a:r>
              <a:rPr kumimoji="1" lang="tr-TR" sz="2400" b="1" dirty="0">
                <a:solidFill>
                  <a:srgbClr val="C00000"/>
                </a:solidFill>
                <a:latin typeface="Times New Roman" pitchFamily="18" charset="0"/>
                <a:cs typeface="Times New Roman" pitchFamily="18" charset="0"/>
              </a:rPr>
              <a:t>    </a:t>
            </a:r>
            <a:r>
              <a:rPr kumimoji="1" lang="tr-TR" sz="2400" b="1" dirty="0">
                <a:solidFill>
                  <a:schemeClr val="tx2">
                    <a:lumMod val="50000"/>
                    <a:lumOff val="50000"/>
                  </a:schemeClr>
                </a:solidFill>
                <a:latin typeface="Times New Roman" pitchFamily="18" charset="0"/>
                <a:cs typeface="Times New Roman" pitchFamily="18" charset="0"/>
              </a:rPr>
              <a:t>	(6)  Ayni Vergi Resim ve Harçlar</a:t>
            </a:r>
          </a:p>
          <a:p>
            <a:pPr indent="449263" algn="just">
              <a:defRPr/>
            </a:pPr>
            <a:r>
              <a:rPr kumimoji="1" lang="tr-TR" sz="2400" dirty="0">
                <a:latin typeface="Times New Roman" panose="02020603050405020304" pitchFamily="18" charset="0"/>
                <a:cs typeface="Times New Roman" panose="02020603050405020304" pitchFamily="18" charset="0"/>
              </a:rPr>
              <a:t>	Doğrudan </a:t>
            </a:r>
            <a:r>
              <a:rPr kumimoji="1" lang="tr-TR" sz="2400" b="1" dirty="0">
                <a:latin typeface="Times New Roman" panose="02020603050405020304" pitchFamily="18" charset="0"/>
                <a:cs typeface="Times New Roman" panose="02020603050405020304" pitchFamily="18" charset="0"/>
              </a:rPr>
              <a:t>mal üzerinden alınan </a:t>
            </a:r>
            <a:r>
              <a:rPr kumimoji="1" lang="tr-TR" sz="2400" dirty="0">
                <a:latin typeface="Times New Roman" panose="02020603050405020304" pitchFamily="18" charset="0"/>
                <a:cs typeface="Times New Roman" panose="02020603050405020304" pitchFamily="18" charset="0"/>
              </a:rPr>
              <a:t>ve vergi yükümlüsünün kişisel durumunun dikkate alınmadığı vergilerdir. </a:t>
            </a:r>
          </a:p>
          <a:p>
            <a:pPr indent="449263" algn="just" eaLnBrk="0" hangingPunct="0">
              <a:defRPr/>
            </a:pPr>
            <a:r>
              <a:rPr kumimoji="1" lang="tr-TR" sz="2400" dirty="0">
                <a:latin typeface="Times New Roman" panose="02020603050405020304" pitchFamily="18" charset="0"/>
                <a:cs typeface="Times New Roman" panose="02020603050405020304" pitchFamily="18" charset="0"/>
              </a:rPr>
              <a:t>	</a:t>
            </a:r>
            <a:r>
              <a:rPr kumimoji="1" lang="tr-TR" sz="2400" b="1" u="sng" dirty="0">
                <a:latin typeface="Times New Roman" panose="02020603050405020304" pitchFamily="18" charset="0"/>
                <a:cs typeface="Times New Roman" panose="02020603050405020304" pitchFamily="18" charset="0"/>
              </a:rPr>
              <a:t>İşletme ile ilgili olmak şartı ile ödenen bina, arazi, gider, istihlak, damga, belediye vergileri, harçlar ve kaydiyeler gibi ayni vergi, resim ve harçlar ticari kazancın tespitinde indirim konusu yapılabilmektedir. </a:t>
            </a:r>
            <a:r>
              <a:rPr kumimoji="1" lang="tr-TR" sz="2400" dirty="0">
                <a:latin typeface="Times New Roman" panose="02020603050405020304" pitchFamily="18" charset="0"/>
                <a:cs typeface="Times New Roman" panose="02020603050405020304" pitchFamily="18" charset="0"/>
              </a:rPr>
              <a:t>Buna göre;</a:t>
            </a:r>
          </a:p>
          <a:p>
            <a:pPr indent="449263" algn="just" eaLnBrk="0" hangingPunct="0">
              <a:defRPr/>
            </a:pPr>
            <a:r>
              <a:rPr kumimoji="1" lang="tr-TR" sz="2400" dirty="0">
                <a:latin typeface="Times New Roman" panose="02020603050405020304" pitchFamily="18" charset="0"/>
                <a:cs typeface="Times New Roman" panose="02020603050405020304" pitchFamily="18" charset="0"/>
              </a:rPr>
              <a:t> </a:t>
            </a:r>
            <a:r>
              <a:rPr kumimoji="1" lang="tr-TR" sz="2400" b="1" dirty="0">
                <a:latin typeface="Times New Roman" panose="02020603050405020304" pitchFamily="18" charset="0"/>
                <a:cs typeface="Times New Roman" panose="02020603050405020304" pitchFamily="18" charset="0"/>
              </a:rPr>
              <a:t>	</a:t>
            </a:r>
            <a:r>
              <a:rPr kumimoji="1" lang="tr-TR" sz="2400" b="1" dirty="0">
                <a:solidFill>
                  <a:srgbClr val="C00000"/>
                </a:solidFill>
                <a:latin typeface="Times New Roman" panose="02020603050405020304" pitchFamily="18" charset="0"/>
                <a:cs typeface="Times New Roman" panose="02020603050405020304" pitchFamily="18" charset="0"/>
              </a:rPr>
              <a:t>-</a:t>
            </a:r>
            <a:r>
              <a:rPr kumimoji="1" lang="tr-TR" sz="2400" b="1" dirty="0">
                <a:latin typeface="Times New Roman" panose="02020603050405020304" pitchFamily="18" charset="0"/>
                <a:cs typeface="Times New Roman" panose="02020603050405020304" pitchFamily="18" charset="0"/>
              </a:rPr>
              <a:t>İşletme ile ilgili olan,</a:t>
            </a:r>
          </a:p>
          <a:p>
            <a:pPr indent="449263" algn="just" eaLnBrk="0" hangingPunct="0">
              <a:defRPr/>
            </a:pPr>
            <a:r>
              <a:rPr kumimoji="1" lang="tr-TR" sz="2400" dirty="0">
                <a:latin typeface="Times New Roman" panose="02020603050405020304" pitchFamily="18" charset="0"/>
                <a:cs typeface="Times New Roman" panose="02020603050405020304" pitchFamily="18" charset="0"/>
              </a:rPr>
              <a:t> 	</a:t>
            </a:r>
            <a:r>
              <a:rPr kumimoji="1" lang="tr-TR" sz="2400" b="1" dirty="0">
                <a:solidFill>
                  <a:srgbClr val="C00000"/>
                </a:solidFill>
                <a:latin typeface="Times New Roman" panose="02020603050405020304" pitchFamily="18" charset="0"/>
                <a:cs typeface="Times New Roman" panose="02020603050405020304" pitchFamily="18" charset="0"/>
              </a:rPr>
              <a:t>-</a:t>
            </a:r>
            <a:r>
              <a:rPr kumimoji="1" lang="tr-TR" sz="2400" b="1" dirty="0">
                <a:latin typeface="Times New Roman" panose="02020603050405020304" pitchFamily="18" charset="0"/>
                <a:cs typeface="Times New Roman" panose="02020603050405020304" pitchFamily="18" charset="0"/>
              </a:rPr>
              <a:t>Maddede sayılanlarla aynı mahiyette olan vergiler (banka ve sigorta vergileri, emlak vergileri, işletme ile ilgili olan taşıt vergileri) gider olarak kabul edilebilmektedir.</a:t>
            </a:r>
          </a:p>
          <a:p>
            <a:pPr indent="449263" algn="just" eaLnBrk="0" hangingPunct="0">
              <a:defRPr/>
            </a:pPr>
            <a:endParaRPr kumimoji="1" lang="tr-TR" sz="2400" dirty="0">
              <a:latin typeface="Times New Roman" panose="02020603050405020304" pitchFamily="18" charset="0"/>
              <a:cs typeface="Times New Roman" panose="02020603050405020304" pitchFamily="18" charset="0"/>
            </a:endParaRPr>
          </a:p>
          <a:p>
            <a:pPr algn="just" eaLnBrk="0" hangingPunct="0">
              <a:spcBef>
                <a:spcPts val="600"/>
              </a:spcBef>
              <a:buClr>
                <a:srgbClr val="F0AD00"/>
              </a:buClr>
              <a:buSzPct val="76000"/>
              <a:defRPr/>
            </a:pPr>
            <a:r>
              <a:rPr lang="tr-TR" sz="2400" b="1" kern="0" dirty="0">
                <a:latin typeface="Times New Roman" panose="02020603050405020304" pitchFamily="18" charset="0"/>
                <a:cs typeface="Times New Roman" pitchFamily="18" charset="0"/>
              </a:rPr>
              <a:t>	</a:t>
            </a:r>
            <a:r>
              <a:rPr lang="tr-TR" sz="2400" b="1" kern="0" dirty="0">
                <a:solidFill>
                  <a:srgbClr val="C00000"/>
                </a:solidFill>
                <a:latin typeface="Times New Roman" panose="02020603050405020304" pitchFamily="18" charset="0"/>
                <a:cs typeface="Times New Roman" pitchFamily="18" charset="0"/>
              </a:rPr>
              <a:t>*</a:t>
            </a:r>
            <a:r>
              <a:rPr lang="tr-TR" sz="2400" b="1" kern="0" dirty="0">
                <a:highlight>
                  <a:srgbClr val="FFFF00"/>
                </a:highlight>
                <a:latin typeface="Times New Roman" panose="02020603050405020304" pitchFamily="18" charset="0"/>
                <a:cs typeface="Times New Roman" pitchFamily="18" charset="0"/>
              </a:rPr>
              <a:t>MTVK Md.14</a:t>
            </a:r>
            <a:r>
              <a:rPr lang="tr-TR" sz="2400" kern="0" dirty="0">
                <a:highlight>
                  <a:srgbClr val="FFFF00"/>
                </a:highlight>
                <a:latin typeface="Times New Roman" panose="02020603050405020304" pitchFamily="18" charset="0"/>
                <a:cs typeface="Times New Roman" pitchFamily="18" charset="0"/>
              </a:rPr>
              <a:t>  </a:t>
            </a:r>
            <a:r>
              <a:rPr lang="tr-TR" sz="2400" kern="0" dirty="0">
                <a:latin typeface="Times New Roman" panose="02020603050405020304" pitchFamily="18" charset="0"/>
                <a:cs typeface="Times New Roman" pitchFamily="18" charset="0"/>
              </a:rPr>
              <a:t>I sayılı listede (otomobil, arazi aracı vb.) ve IV sayılı listede (uçak, helikopter) yer alan taşıtların MTV’ si, işletmenin faaliyet konusu bu araçların  </a:t>
            </a:r>
            <a:r>
              <a:rPr lang="tr-TR" sz="2400" b="1" kern="0" dirty="0">
                <a:latin typeface="Times New Roman" panose="02020603050405020304" pitchFamily="18" charset="0"/>
                <a:cs typeface="Times New Roman" pitchFamily="18" charset="0"/>
              </a:rPr>
              <a:t>kiralanması</a:t>
            </a:r>
            <a:r>
              <a:rPr lang="tr-TR" sz="2400" kern="0" dirty="0">
                <a:latin typeface="Times New Roman" panose="02020603050405020304" pitchFamily="18" charset="0"/>
                <a:cs typeface="Times New Roman" pitchFamily="18" charset="0"/>
              </a:rPr>
              <a:t> değilse GİDER</a:t>
            </a:r>
            <a:r>
              <a:rPr lang="tr-TR" sz="2400" b="1" kern="0" dirty="0">
                <a:latin typeface="Times New Roman" panose="02020603050405020304" pitchFamily="18" charset="0"/>
                <a:cs typeface="Times New Roman" pitchFamily="18" charset="0"/>
              </a:rPr>
              <a:t> YAZILAMAZ</a:t>
            </a:r>
            <a:r>
              <a:rPr lang="tr-TR" sz="2400" kern="0" dirty="0">
                <a:latin typeface="Times New Roman" panose="02020603050405020304" pitchFamily="18" charset="0"/>
                <a:cs typeface="Times New Roman" pitchFamily="18" charset="0"/>
              </a:rPr>
              <a:t>. II sayılı listedekilerin (minibüs, panelvan, otobüs, kamyonet, kamyon vb.) MTV’ si GİDER </a:t>
            </a:r>
            <a:r>
              <a:rPr lang="tr-TR" sz="2400" b="1" kern="0" dirty="0">
                <a:latin typeface="Times New Roman" panose="02020603050405020304" pitchFamily="18" charset="0"/>
                <a:cs typeface="Times New Roman" pitchFamily="18" charset="0"/>
              </a:rPr>
              <a:t>YAZILABİLİR</a:t>
            </a:r>
            <a:r>
              <a:rPr lang="tr-TR" sz="2400" kern="0" dirty="0">
                <a:latin typeface="Times New Roman" panose="02020603050405020304" pitchFamily="18" charset="0"/>
                <a:cs typeface="Times New Roman" pitchFamily="18" charset="0"/>
              </a:rPr>
              <a:t>.</a:t>
            </a:r>
          </a:p>
          <a:p>
            <a:pPr algn="just" eaLnBrk="0" hangingPunct="0">
              <a:spcBef>
                <a:spcPts val="600"/>
              </a:spcBef>
              <a:buClr>
                <a:srgbClr val="F0AD00"/>
              </a:buClr>
              <a:buSzPct val="76000"/>
              <a:defRPr/>
            </a:pPr>
            <a:r>
              <a:rPr lang="tr-TR" sz="2400" kern="0" dirty="0">
                <a:latin typeface="Times New Roman" panose="02020603050405020304" pitchFamily="18" charset="0"/>
                <a:cs typeface="Times New Roman" pitchFamily="18" charset="0"/>
              </a:rPr>
              <a:t>	</a:t>
            </a:r>
            <a:r>
              <a:rPr lang="tr-TR" sz="2400" kern="0" dirty="0">
                <a:solidFill>
                  <a:srgbClr val="C00000"/>
                </a:solidFill>
                <a:latin typeface="Times New Roman" panose="02020603050405020304" pitchFamily="18" charset="0"/>
                <a:cs typeface="Times New Roman" pitchFamily="18" charset="0"/>
              </a:rPr>
              <a:t>*</a:t>
            </a:r>
            <a:r>
              <a:rPr lang="tr-TR" sz="2400" kern="0" dirty="0">
                <a:latin typeface="Times New Roman" panose="02020603050405020304" pitchFamily="18" charset="0"/>
                <a:cs typeface="Times New Roman" pitchFamily="18" charset="0"/>
              </a:rPr>
              <a:t>Gider Vergileri Kanununun 39. maddesine göre; </a:t>
            </a:r>
            <a:r>
              <a:rPr lang="tr-TR" sz="2400" b="1" kern="0" dirty="0">
                <a:highlight>
                  <a:srgbClr val="FFFF00"/>
                </a:highlight>
                <a:latin typeface="Times New Roman" panose="02020603050405020304" pitchFamily="18" charset="0"/>
                <a:cs typeface="Times New Roman" pitchFamily="18" charset="0"/>
              </a:rPr>
              <a:t>ÖZEL İLETİŞİM VERGİSİ </a:t>
            </a:r>
            <a:r>
              <a:rPr lang="tr-TR" sz="2400" b="1" kern="0" dirty="0">
                <a:latin typeface="Times New Roman" panose="02020603050405020304" pitchFamily="18" charset="0"/>
                <a:cs typeface="Times New Roman" pitchFamily="18" charset="0"/>
              </a:rPr>
              <a:t>(ÖİV) </a:t>
            </a:r>
            <a:r>
              <a:rPr lang="tr-TR" sz="2400" kern="0" dirty="0">
                <a:latin typeface="Times New Roman" panose="02020603050405020304" pitchFamily="18" charset="0"/>
                <a:cs typeface="Times New Roman" pitchFamily="18" charset="0"/>
              </a:rPr>
              <a:t>gider</a:t>
            </a:r>
            <a:r>
              <a:rPr lang="tr-TR" sz="2400" b="1" kern="0" dirty="0">
                <a:latin typeface="Times New Roman" panose="02020603050405020304" pitchFamily="18" charset="0"/>
                <a:cs typeface="Times New Roman" pitchFamily="18" charset="0"/>
              </a:rPr>
              <a:t> YAZILAMAZ.</a:t>
            </a:r>
          </a:p>
        </p:txBody>
      </p:sp>
      <p:sp>
        <p:nvSpPr>
          <p:cNvPr id="4" name="Slayt Numarası Yer Tutucusu 1">
            <a:extLst>
              <a:ext uri="{FF2B5EF4-FFF2-40B4-BE49-F238E27FC236}">
                <a16:creationId xmlns:a16="http://schemas.microsoft.com/office/drawing/2014/main" id="{7925BC09-E347-448C-BF5A-5329EBBB9C7F}"/>
              </a:ext>
            </a:extLst>
          </p:cNvPr>
          <p:cNvSpPr>
            <a:spLocks noGrp="1"/>
          </p:cNvSpPr>
          <p:nvPr>
            <p:ph type="sldNum" sz="quarter" idx="12"/>
          </p:nvPr>
        </p:nvSpPr>
        <p:spPr>
          <a:xfrm>
            <a:off x="6553200" y="6356350"/>
            <a:ext cx="2133600" cy="365125"/>
          </a:xfrm>
        </p:spPr>
        <p:txBody>
          <a:bodyPr/>
          <a:lstStyle/>
          <a:p>
            <a:fld id="{F6E37360-E479-43C6-919E-C58445E629FB}" type="slidenum">
              <a:rPr lang="tr-TR" smtClean="0">
                <a:solidFill>
                  <a:prstClr val="black">
                    <a:tint val="75000"/>
                  </a:prstClr>
                </a:solidFill>
              </a:rPr>
              <a:pPr/>
              <a:t>27</a:t>
            </a:fld>
            <a:endParaRPr lang="tr-TR">
              <a:solidFill>
                <a:prstClr val="black">
                  <a:tint val="75000"/>
                </a:prstClr>
              </a:solidFill>
            </a:endParaRPr>
          </a:p>
        </p:txBody>
      </p:sp>
    </p:spTree>
    <p:extLst>
      <p:ext uri="{BB962C8B-B14F-4D97-AF65-F5344CB8AC3E}">
        <p14:creationId xmlns:p14="http://schemas.microsoft.com/office/powerpoint/2010/main" val="1188688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C2284E9-22E1-4EAF-5905-FC31B05FABDE}"/>
              </a:ext>
            </a:extLst>
          </p:cNvPr>
          <p:cNvSpPr txBox="1"/>
          <p:nvPr/>
        </p:nvSpPr>
        <p:spPr>
          <a:xfrm>
            <a:off x="294969" y="111281"/>
            <a:ext cx="11543070" cy="369332"/>
          </a:xfrm>
          <a:prstGeom prst="rect">
            <a:avLst/>
          </a:prstGeom>
          <a:solidFill>
            <a:schemeClr val="bg2"/>
          </a:solidFill>
        </p:spPr>
        <p:txBody>
          <a:bodyPr wrap="square">
            <a:spAutoFit/>
          </a:bodyPr>
          <a:lstStyle/>
          <a:p>
            <a:pPr algn="ctr"/>
            <a:r>
              <a:rPr kumimoji="1" lang="tr-TR"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(7</a:t>
            </a:r>
            <a:r>
              <a:rPr kumimoji="1" lang="en-US"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a:t>
            </a:r>
            <a:r>
              <a:rPr kumimoji="1" lang="tr-TR"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 </a:t>
            </a:r>
            <a:r>
              <a:rPr kumimoji="1" lang="en-US"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VUK </a:t>
            </a:r>
            <a:r>
              <a:rPr kumimoji="1" lang="en-US" altLang="tr-TR" sz="1800" b="1" dirty="0" err="1">
                <a:solidFill>
                  <a:schemeClr val="tx2">
                    <a:lumMod val="50000"/>
                    <a:lumOff val="50000"/>
                  </a:schemeClr>
                </a:solidFill>
                <a:latin typeface="Times New Roman" panose="02020603050405020304" pitchFamily="18" charset="0"/>
                <a:cs typeface="Times New Roman" panose="02020603050405020304" pitchFamily="18" charset="0"/>
              </a:rPr>
              <a:t>Hükümlerine</a:t>
            </a:r>
            <a:r>
              <a:rPr kumimoji="1" lang="en-US"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 </a:t>
            </a:r>
            <a:r>
              <a:rPr kumimoji="1" lang="en-US" altLang="tr-TR" sz="1800" b="1" dirty="0" err="1">
                <a:solidFill>
                  <a:schemeClr val="tx2">
                    <a:lumMod val="50000"/>
                    <a:lumOff val="50000"/>
                  </a:schemeClr>
                </a:solidFill>
                <a:latin typeface="Times New Roman" panose="02020603050405020304" pitchFamily="18" charset="0"/>
                <a:cs typeface="Times New Roman" panose="02020603050405020304" pitchFamily="18" charset="0"/>
              </a:rPr>
              <a:t>Göre</a:t>
            </a:r>
            <a:r>
              <a:rPr kumimoji="1" lang="en-US"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 </a:t>
            </a:r>
            <a:r>
              <a:rPr kumimoji="1" lang="en-US" altLang="tr-TR" sz="1800" b="1" dirty="0" err="1">
                <a:solidFill>
                  <a:schemeClr val="tx2">
                    <a:lumMod val="50000"/>
                    <a:lumOff val="50000"/>
                  </a:schemeClr>
                </a:solidFill>
                <a:latin typeface="Times New Roman" panose="02020603050405020304" pitchFamily="18" charset="0"/>
                <a:cs typeface="Times New Roman" panose="02020603050405020304" pitchFamily="18" charset="0"/>
              </a:rPr>
              <a:t>Ayrılan</a:t>
            </a:r>
            <a:r>
              <a:rPr kumimoji="1" lang="en-US"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 </a:t>
            </a:r>
            <a:r>
              <a:rPr kumimoji="1" lang="en-US" altLang="tr-TR" sz="1800" b="1" dirty="0" err="1">
                <a:solidFill>
                  <a:schemeClr val="tx2">
                    <a:lumMod val="50000"/>
                    <a:lumOff val="50000"/>
                  </a:schemeClr>
                </a:solidFill>
                <a:latin typeface="Times New Roman" panose="02020603050405020304" pitchFamily="18" charset="0"/>
                <a:cs typeface="Times New Roman" panose="02020603050405020304" pitchFamily="18" charset="0"/>
              </a:rPr>
              <a:t>Amortismanlar</a:t>
            </a:r>
            <a:endParaRPr kumimoji="1" lang="tr-TR" altLang="tr-TR" sz="1800" b="1" dirty="0">
              <a:solidFill>
                <a:schemeClr val="tx2">
                  <a:lumMod val="50000"/>
                  <a:lumOff val="50000"/>
                </a:schemeClr>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025BFD07-FF0F-7323-396B-37E641CEA282}"/>
              </a:ext>
            </a:extLst>
          </p:cNvPr>
          <p:cNvSpPr txBox="1"/>
          <p:nvPr/>
        </p:nvSpPr>
        <p:spPr>
          <a:xfrm>
            <a:off x="294968" y="585524"/>
            <a:ext cx="11543071" cy="341632"/>
          </a:xfrm>
          <a:prstGeom prst="rect">
            <a:avLst/>
          </a:prstGeom>
          <a:solidFill>
            <a:schemeClr val="bg2"/>
          </a:solidFill>
        </p:spPr>
        <p:txBody>
          <a:bodyPr wrap="square">
            <a:spAutoFit/>
          </a:bodyPr>
          <a:lstStyle/>
          <a:p>
            <a:pPr algn="ctr">
              <a:lnSpc>
                <a:spcPct val="90000"/>
              </a:lnSpc>
              <a:buClr>
                <a:schemeClr val="folHlink"/>
              </a:buClr>
              <a:buSzPct val="85000"/>
              <a:buFont typeface="Wingdings" panose="05000000000000000000" pitchFamily="2" charset="2"/>
              <a:buNone/>
            </a:pPr>
            <a:r>
              <a:rPr kumimoji="1" lang="tr-TR" altLang="tr-TR" sz="1800" b="1" dirty="0">
                <a:solidFill>
                  <a:schemeClr val="tx2">
                    <a:lumMod val="50000"/>
                    <a:lumOff val="50000"/>
                  </a:schemeClr>
                </a:solidFill>
                <a:latin typeface="Times New Roman" panose="02020603050405020304" pitchFamily="18" charset="0"/>
                <a:cs typeface="Times New Roman" panose="02020603050405020304" pitchFamily="18" charset="0"/>
              </a:rPr>
              <a:t>(8) İşverenlerce, Sendikalar Kanunu Hükümlerine göre Sendikalara Ödenen Aidatlar</a:t>
            </a:r>
          </a:p>
        </p:txBody>
      </p:sp>
      <p:sp>
        <p:nvSpPr>
          <p:cNvPr id="7" name="Metin kutusu 6">
            <a:extLst>
              <a:ext uri="{FF2B5EF4-FFF2-40B4-BE49-F238E27FC236}">
                <a16:creationId xmlns:a16="http://schemas.microsoft.com/office/drawing/2014/main" id="{6340894B-B2AD-D226-A039-6108282E7814}"/>
              </a:ext>
            </a:extLst>
          </p:cNvPr>
          <p:cNvSpPr txBox="1"/>
          <p:nvPr/>
        </p:nvSpPr>
        <p:spPr>
          <a:xfrm>
            <a:off x="294967" y="1032067"/>
            <a:ext cx="11543071" cy="5632311"/>
          </a:xfrm>
          <a:prstGeom prst="rect">
            <a:avLst/>
          </a:prstGeom>
          <a:solidFill>
            <a:schemeClr val="bg2"/>
          </a:solidFill>
        </p:spPr>
        <p:txBody>
          <a:bodyPr wrap="square">
            <a:spAutoFit/>
          </a:bodyPr>
          <a:lstStyle/>
          <a:p>
            <a:pPr marL="381000" indent="-381000" eaLnBrk="1" fontAlgn="auto" hangingPunct="1">
              <a:spcAft>
                <a:spcPts val="0"/>
              </a:spcAft>
              <a:buClr>
                <a:schemeClr val="accent3"/>
              </a:buClr>
              <a:buFont typeface="Wingdings" pitchFamily="2" charset="2"/>
              <a:buNone/>
              <a:defRPr/>
            </a:pPr>
            <a:r>
              <a:rPr lang="tr-TR" sz="2000" b="1" dirty="0">
                <a:solidFill>
                  <a:schemeClr val="tx2">
                    <a:lumMod val="50000"/>
                    <a:lumOff val="50000"/>
                  </a:schemeClr>
                </a:solidFill>
                <a:latin typeface="Times New Roman" panose="02020603050405020304" pitchFamily="18" charset="0"/>
                <a:cs typeface="Times New Roman" panose="02020603050405020304" pitchFamily="18" charset="0"/>
              </a:rPr>
              <a:t>(9) İşverenler Tarafından Ücretliler Adına Bireysel Emeklilik Sistemine Ödenen Katkı Payları</a:t>
            </a:r>
          </a:p>
          <a:p>
            <a:pPr marL="381000" indent="-381000" algn="just">
              <a:buClr>
                <a:schemeClr val="accent3"/>
              </a:buClr>
              <a:defRPr/>
            </a:pPr>
            <a:r>
              <a:rPr lang="tr-TR" sz="2000" dirty="0">
                <a:latin typeface="Times New Roman" pitchFamily="18" charset="0"/>
                <a:cs typeface="Times New Roman" pitchFamily="18" charset="0"/>
              </a:rPr>
              <a:t>Gelir Vergisi Kanununun 40. maddesinin birinci fıkrasının (9) numaralı bendinde yer alan hüküm, </a:t>
            </a:r>
          </a:p>
          <a:p>
            <a:pPr marL="381000" indent="-381000" algn="just">
              <a:buClr>
                <a:schemeClr val="accent3"/>
              </a:buClr>
              <a:defRPr/>
            </a:pPr>
            <a:r>
              <a:rPr lang="tr-TR" sz="2000" b="1" dirty="0">
                <a:latin typeface="Times New Roman" pitchFamily="18" charset="0"/>
                <a:cs typeface="Times New Roman" pitchFamily="18" charset="0"/>
              </a:rPr>
              <a:t>		</a:t>
            </a:r>
            <a:r>
              <a:rPr lang="tr-TR" sz="2000" b="1" dirty="0">
                <a:solidFill>
                  <a:srgbClr val="C00000"/>
                </a:solidFill>
                <a:latin typeface="Times New Roman" pitchFamily="18" charset="0"/>
                <a:cs typeface="Times New Roman" pitchFamily="18" charset="0"/>
              </a:rPr>
              <a:t>*</a:t>
            </a:r>
            <a:r>
              <a:rPr lang="tr-TR" sz="2000" b="1" dirty="0">
                <a:latin typeface="Times New Roman" pitchFamily="18" charset="0"/>
                <a:cs typeface="Times New Roman" pitchFamily="18" charset="0"/>
              </a:rPr>
              <a:t>İşverenler tarafından, </a:t>
            </a:r>
          </a:p>
          <a:p>
            <a:pPr marL="381000" indent="-381000" algn="just">
              <a:buClr>
                <a:schemeClr val="accent3"/>
              </a:buClr>
              <a:defRPr/>
            </a:pPr>
            <a:r>
              <a:rPr lang="tr-TR" sz="2000" b="1" dirty="0">
                <a:latin typeface="Times New Roman" pitchFamily="18" charset="0"/>
                <a:cs typeface="Times New Roman" pitchFamily="18" charset="0"/>
              </a:rPr>
              <a:t>		</a:t>
            </a:r>
            <a:r>
              <a:rPr lang="tr-TR" sz="2000" b="1" dirty="0">
                <a:solidFill>
                  <a:srgbClr val="C00000"/>
                </a:solidFill>
                <a:latin typeface="Times New Roman" pitchFamily="18" charset="0"/>
                <a:cs typeface="Times New Roman" pitchFamily="18" charset="0"/>
              </a:rPr>
              <a:t>*</a:t>
            </a:r>
            <a:r>
              <a:rPr lang="tr-TR" sz="2000" b="1" dirty="0">
                <a:highlight>
                  <a:srgbClr val="FFFF00"/>
                </a:highlight>
                <a:latin typeface="Times New Roman" pitchFamily="18" charset="0"/>
                <a:cs typeface="Times New Roman" pitchFamily="18" charset="0"/>
              </a:rPr>
              <a:t>ÜCRETLİLER ADINA,</a:t>
            </a:r>
          </a:p>
          <a:p>
            <a:pPr marL="381000" indent="-381000" algn="just">
              <a:buClr>
                <a:schemeClr val="accent3"/>
              </a:buClr>
              <a:defRPr/>
            </a:pPr>
            <a:r>
              <a:rPr lang="tr-TR" sz="2000" b="1" dirty="0">
                <a:latin typeface="Times New Roman" pitchFamily="18" charset="0"/>
                <a:cs typeface="Times New Roman" pitchFamily="18" charset="0"/>
              </a:rPr>
              <a:t>		</a:t>
            </a:r>
            <a:r>
              <a:rPr lang="tr-TR" sz="2000" b="1" dirty="0">
                <a:solidFill>
                  <a:srgbClr val="C00000"/>
                </a:solidFill>
                <a:latin typeface="Times New Roman" pitchFamily="18" charset="0"/>
                <a:cs typeface="Times New Roman" pitchFamily="18" charset="0"/>
              </a:rPr>
              <a:t>*</a:t>
            </a:r>
            <a:r>
              <a:rPr lang="tr-TR" sz="2000" b="1" dirty="0">
                <a:highlight>
                  <a:srgbClr val="FFFF00"/>
                </a:highlight>
                <a:latin typeface="Times New Roman" pitchFamily="18" charset="0"/>
                <a:cs typeface="Times New Roman" pitchFamily="18" charset="0"/>
              </a:rPr>
              <a:t>BİREYSEL EMEKLİLİK SİSTEMİNE </a:t>
            </a:r>
            <a:r>
              <a:rPr lang="tr-TR" sz="2000" b="1" dirty="0">
                <a:latin typeface="Times New Roman" pitchFamily="18" charset="0"/>
                <a:cs typeface="Times New Roman" pitchFamily="18" charset="0"/>
              </a:rPr>
              <a:t>(BES) </a:t>
            </a:r>
            <a:r>
              <a:rPr lang="tr-TR" sz="2000" dirty="0">
                <a:latin typeface="Times New Roman" pitchFamily="18" charset="0"/>
                <a:cs typeface="Times New Roman" pitchFamily="18" charset="0"/>
              </a:rPr>
              <a:t>ödenen katkı paylarının, ücretle ilişkilendirilmeksizin, ticari kazancın tespitinde </a:t>
            </a:r>
            <a:r>
              <a:rPr lang="tr-TR" sz="2000" b="1" u="sng" dirty="0">
                <a:latin typeface="Times New Roman" pitchFamily="18" charset="0"/>
                <a:cs typeface="Times New Roman" pitchFamily="18" charset="0"/>
              </a:rPr>
              <a:t>gider olarak indirilmesine imkan tanımaktadır.</a:t>
            </a:r>
          </a:p>
          <a:p>
            <a:pPr marL="381000" indent="-381000" algn="just">
              <a:buClr>
                <a:schemeClr val="accent3"/>
              </a:buClr>
              <a:defRPr/>
            </a:pPr>
            <a:r>
              <a:rPr lang="tr-TR" sz="2000" dirty="0">
                <a:latin typeface="Times New Roman" pitchFamily="18" charset="0"/>
                <a:cs typeface="Times New Roman" pitchFamily="18" charset="0"/>
              </a:rPr>
              <a:t>		Bu kapsamda indirim konusu yapılabilecek tutarın toplamı, </a:t>
            </a:r>
            <a:r>
              <a:rPr lang="tr-TR" sz="2000" b="1" u="sng" dirty="0">
                <a:highlight>
                  <a:srgbClr val="FFFF00"/>
                </a:highlight>
                <a:latin typeface="Times New Roman" pitchFamily="18" charset="0"/>
                <a:cs typeface="Times New Roman" pitchFamily="18" charset="0"/>
              </a:rPr>
              <a:t>ÖDEMENİN YAPILDIĞI AYDA ELDE EDİLEN ÜCRETİN %15'İNİ VE YILLIK OLARAK ASGARİ ÜCRETİN YILLIK TUTARINI </a:t>
            </a:r>
            <a:r>
              <a:rPr lang="tr-TR" sz="2000" b="1" dirty="0">
                <a:highlight>
                  <a:srgbClr val="FFFF00"/>
                </a:highlight>
                <a:latin typeface="Times New Roman" pitchFamily="18" charset="0"/>
                <a:cs typeface="Times New Roman" pitchFamily="18" charset="0"/>
              </a:rPr>
              <a:t>AŞAMAYACAKTIR.</a:t>
            </a:r>
            <a:r>
              <a:rPr lang="tr-TR" sz="2000" dirty="0">
                <a:latin typeface="Times New Roman" pitchFamily="18" charset="0"/>
                <a:cs typeface="Times New Roman" pitchFamily="18" charset="0"/>
              </a:rPr>
              <a:t> 	</a:t>
            </a:r>
          </a:p>
          <a:p>
            <a:pPr marL="381000" indent="-381000" algn="just">
              <a:buClr>
                <a:schemeClr val="accent3"/>
              </a:buClr>
              <a:defRPr/>
            </a:pPr>
            <a:r>
              <a:rPr lang="tr-TR" sz="2000" dirty="0">
                <a:latin typeface="Times New Roman" pitchFamily="18" charset="0"/>
                <a:cs typeface="Times New Roman" pitchFamily="18" charset="0"/>
              </a:rPr>
              <a:t>		Gerek işverenler tarafından bireysel emeklilik sistemine ödenen katkı payları, gerekse Gelir Vergisi Kanununun 63. maddesinin 1. fıkrasının (3) numaralı bendi kapsamında indirim konusu yapılacak şahıs sigortaları prim ödemelerinin </a:t>
            </a:r>
            <a:r>
              <a:rPr lang="tr-TR" sz="2000" b="1" u="sng" dirty="0">
                <a:latin typeface="Times New Roman" pitchFamily="18" charset="0"/>
                <a:cs typeface="Times New Roman" pitchFamily="18" charset="0"/>
              </a:rPr>
              <a:t>toplam tutarı, </a:t>
            </a:r>
            <a:r>
              <a:rPr lang="tr-TR" sz="2000" b="1" dirty="0">
                <a:highlight>
                  <a:srgbClr val="00FFFF"/>
                </a:highlight>
                <a:latin typeface="Times New Roman" pitchFamily="18" charset="0"/>
                <a:cs typeface="Times New Roman" pitchFamily="18" charset="0"/>
              </a:rPr>
              <a:t>ödemenin yapıldığı ayda elde edilen ücretin </a:t>
            </a:r>
            <a:r>
              <a:rPr lang="tr-TR" sz="2000" b="1" u="sng" dirty="0">
                <a:highlight>
                  <a:srgbClr val="00FFFF"/>
                </a:highlight>
                <a:latin typeface="Times New Roman" pitchFamily="18" charset="0"/>
                <a:cs typeface="Times New Roman" pitchFamily="18" charset="0"/>
              </a:rPr>
              <a:t>%15'ini </a:t>
            </a:r>
            <a:r>
              <a:rPr lang="tr-TR" sz="2000" b="1" dirty="0">
                <a:highlight>
                  <a:srgbClr val="00FFFF"/>
                </a:highlight>
                <a:latin typeface="Times New Roman" pitchFamily="18" charset="0"/>
                <a:cs typeface="Times New Roman" pitchFamily="18" charset="0"/>
              </a:rPr>
              <a:t>ve yıllık olarak </a:t>
            </a:r>
            <a:r>
              <a:rPr lang="tr-TR" sz="2000" b="1" u="sng" dirty="0">
                <a:highlight>
                  <a:srgbClr val="00FFFF"/>
                </a:highlight>
                <a:latin typeface="Times New Roman" pitchFamily="18" charset="0"/>
                <a:cs typeface="Times New Roman" pitchFamily="18" charset="0"/>
              </a:rPr>
              <a:t>ASGARİ ÜCRETİN </a:t>
            </a:r>
            <a:r>
              <a:rPr lang="tr-TR" sz="2000" b="1" dirty="0">
                <a:highlight>
                  <a:srgbClr val="00FFFF"/>
                </a:highlight>
                <a:latin typeface="Times New Roman" pitchFamily="18" charset="0"/>
                <a:cs typeface="Times New Roman" pitchFamily="18" charset="0"/>
              </a:rPr>
              <a:t>yıllık tutarını da aşamayacaktır. </a:t>
            </a:r>
          </a:p>
          <a:p>
            <a:pPr marL="381000" indent="-381000" algn="just">
              <a:buClr>
                <a:schemeClr val="accent3"/>
              </a:buClr>
              <a:defRPr/>
            </a:pPr>
            <a:r>
              <a:rPr lang="tr-TR" sz="2000" b="1" u="sng" dirty="0">
                <a:highlight>
                  <a:srgbClr val="00FFFF"/>
                </a:highlight>
                <a:latin typeface="Times New Roman" pitchFamily="18" charset="0"/>
                <a:cs typeface="Times New Roman" pitchFamily="18" charset="0"/>
              </a:rPr>
              <a:t>85 no.lu Gelir Vergisi Sirkülerine göre; </a:t>
            </a:r>
            <a:r>
              <a:rPr lang="tr-TR" sz="2000" b="1" dirty="0">
                <a:latin typeface="Times New Roman" pitchFamily="18" charset="0"/>
                <a:cs typeface="Times New Roman" pitchFamily="18" charset="0"/>
              </a:rPr>
              <a:t>Hem işveren </a:t>
            </a:r>
            <a:r>
              <a:rPr lang="tr-TR" sz="2000" dirty="0">
                <a:latin typeface="Times New Roman" pitchFamily="18" charset="0"/>
                <a:cs typeface="Times New Roman" pitchFamily="18" charset="0"/>
              </a:rPr>
              <a:t>tarafından bireysel emeklilik sistemine katkı payı ödenmesi </a:t>
            </a:r>
            <a:r>
              <a:rPr lang="tr-TR" sz="2000" b="1" dirty="0">
                <a:latin typeface="Times New Roman" pitchFamily="18" charset="0"/>
                <a:cs typeface="Times New Roman" pitchFamily="18" charset="0"/>
              </a:rPr>
              <a:t>hem de ücretli </a:t>
            </a:r>
            <a:r>
              <a:rPr lang="tr-TR" sz="2000" dirty="0">
                <a:latin typeface="Times New Roman" pitchFamily="18" charset="0"/>
                <a:cs typeface="Times New Roman" pitchFamily="18" charset="0"/>
              </a:rPr>
              <a:t>tarafından </a:t>
            </a:r>
            <a:r>
              <a:rPr lang="tr-TR" sz="2000" b="1" u="sng" dirty="0">
                <a:latin typeface="Times New Roman" pitchFamily="18" charset="0"/>
                <a:cs typeface="Times New Roman" pitchFamily="18" charset="0"/>
              </a:rPr>
              <a:t>şahıs sigortalarına prim ödemesinin bulunması </a:t>
            </a:r>
            <a:r>
              <a:rPr lang="tr-TR" sz="2000" dirty="0">
                <a:latin typeface="Times New Roman" pitchFamily="18" charset="0"/>
                <a:cs typeface="Times New Roman" pitchFamily="18" charset="0"/>
              </a:rPr>
              <a:t>ve bunların toplam tutarının yukarıda belirtilen sınırı aşması halinde, indirimin öncelikli olarak ücret matrahının tespitinde mi yoksa ticari kazancın tespitinde mi yapılacağı konusu taraflarca, mükerrer indirime izin verilmeksizin, </a:t>
            </a:r>
            <a:r>
              <a:rPr lang="tr-TR" sz="2000" b="1" u="sng" dirty="0">
                <a:highlight>
                  <a:srgbClr val="00FFFF"/>
                </a:highlight>
                <a:latin typeface="Times New Roman" pitchFamily="18" charset="0"/>
                <a:cs typeface="Times New Roman" pitchFamily="18" charset="0"/>
              </a:rPr>
              <a:t>serbestçe belirlenebilecektir. </a:t>
            </a:r>
          </a:p>
        </p:txBody>
      </p:sp>
      <p:sp>
        <p:nvSpPr>
          <p:cNvPr id="2" name="Slayt Numarası Yer Tutucusu 1">
            <a:extLst>
              <a:ext uri="{FF2B5EF4-FFF2-40B4-BE49-F238E27FC236}">
                <a16:creationId xmlns:a16="http://schemas.microsoft.com/office/drawing/2014/main" id="{216EB208-4EFE-37C9-5B6D-D115EB6C18AC}"/>
              </a:ext>
            </a:extLst>
          </p:cNvPr>
          <p:cNvSpPr>
            <a:spLocks noGrp="1"/>
          </p:cNvSpPr>
          <p:nvPr>
            <p:ph type="sldNum" sz="quarter" idx="12"/>
          </p:nvPr>
        </p:nvSpPr>
        <p:spPr/>
        <p:txBody>
          <a:bodyPr/>
          <a:lstStyle/>
          <a:p>
            <a:fld id="{2CEB5BB1-9E20-481F-B7EE-B089C484B85F}" type="slidenum">
              <a:rPr lang="tr-TR" smtClean="0"/>
              <a:t>28</a:t>
            </a:fld>
            <a:endParaRPr lang="tr-TR" dirty="0"/>
          </a:p>
        </p:txBody>
      </p:sp>
    </p:spTree>
    <p:extLst>
      <p:ext uri="{BB962C8B-B14F-4D97-AF65-F5344CB8AC3E}">
        <p14:creationId xmlns:p14="http://schemas.microsoft.com/office/powerpoint/2010/main" val="9940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EF7F8F4-C3A8-9BAE-B181-F186DFAF2726}"/>
              </a:ext>
            </a:extLst>
          </p:cNvPr>
          <p:cNvSpPr txBox="1"/>
          <p:nvPr/>
        </p:nvSpPr>
        <p:spPr>
          <a:xfrm>
            <a:off x="334298" y="1012954"/>
            <a:ext cx="11464412" cy="4832092"/>
          </a:xfrm>
          <a:prstGeom prst="rect">
            <a:avLst/>
          </a:prstGeom>
          <a:solidFill>
            <a:schemeClr val="bg2"/>
          </a:solidFill>
        </p:spPr>
        <p:txBody>
          <a:bodyPr wrap="square">
            <a:spAutoFit/>
          </a:bodyPr>
          <a:lstStyle/>
          <a:p>
            <a:pPr marL="381000" indent="-381000" algn="just" eaLnBrk="1" hangingPunct="1">
              <a:buFont typeface="Wingdings" panose="05000000000000000000" pitchFamily="2" charset="2"/>
              <a:buNone/>
              <a:defRPr/>
            </a:pPr>
            <a:r>
              <a:rPr lang="tr-TR" altLang="tr-TR" sz="2800" b="1" u="sng" dirty="0">
                <a:latin typeface="Times New Roman" pitchFamily="18" charset="0"/>
                <a:cs typeface="Times New Roman" pitchFamily="18" charset="0"/>
              </a:rPr>
              <a:t>10) Gıda Bankacılığı Faaliyetinde Bulunan Dernek ve Vakıflara Yapılan </a:t>
            </a:r>
            <a:r>
              <a:rPr lang="tr-TR" altLang="tr-TR" sz="2800" b="1" dirty="0">
                <a:latin typeface="Times New Roman" pitchFamily="18" charset="0"/>
                <a:cs typeface="Times New Roman" pitchFamily="18" charset="0"/>
              </a:rPr>
              <a:t>	</a:t>
            </a:r>
            <a:r>
              <a:rPr lang="tr-TR" altLang="tr-TR" sz="2800" b="1" u="sng" dirty="0">
                <a:latin typeface="Times New Roman" pitchFamily="18" charset="0"/>
                <a:cs typeface="Times New Roman" pitchFamily="18" charset="0"/>
              </a:rPr>
              <a:t>Gıda, Temizlik, Yiyecek ve Yakacak Maddeleri Bağışı </a:t>
            </a:r>
          </a:p>
          <a:p>
            <a:pPr marL="381000" indent="-381000" algn="just" eaLnBrk="1" hangingPunct="1">
              <a:buFont typeface="Wingdings" panose="05000000000000000000" pitchFamily="2" charset="2"/>
              <a:buNone/>
              <a:defRPr/>
            </a:pPr>
            <a:r>
              <a:rPr lang="tr-TR" altLang="tr-TR" sz="2800" dirty="0">
                <a:latin typeface="Times New Roman" pitchFamily="18" charset="0"/>
                <a:cs typeface="Times New Roman" pitchFamily="18" charset="0"/>
              </a:rPr>
              <a:t>	Gıda, temizlik, giyecek ve yakacak maddelerinin bağışının </a:t>
            </a:r>
            <a:r>
              <a:rPr lang="tr-TR" altLang="tr-TR" sz="2800" b="1" dirty="0">
                <a:highlight>
                  <a:srgbClr val="FFFF00"/>
                </a:highlight>
                <a:latin typeface="Times New Roman" pitchFamily="18" charset="0"/>
                <a:cs typeface="Times New Roman" pitchFamily="18" charset="0"/>
              </a:rPr>
              <a:t>DERNEK VEYA VAKFA YAPILMIŞ OLMASI GEREKMEKTEDİR.</a:t>
            </a:r>
          </a:p>
          <a:p>
            <a:pPr marL="381000" indent="-381000" algn="just" eaLnBrk="1" hangingPunct="1">
              <a:buFont typeface="Wingdings" panose="05000000000000000000" pitchFamily="2" charset="2"/>
              <a:buNone/>
              <a:defRPr/>
            </a:pPr>
            <a:r>
              <a:rPr lang="tr-TR" altLang="tr-TR" sz="2800" dirty="0">
                <a:latin typeface="Times New Roman" pitchFamily="18" charset="0"/>
                <a:cs typeface="Times New Roman" pitchFamily="18" charset="0"/>
              </a:rPr>
              <a:t>	</a:t>
            </a:r>
            <a:r>
              <a:rPr lang="tr-TR" altLang="tr-TR" sz="2800" b="1" u="sng" dirty="0">
                <a:latin typeface="Times New Roman" pitchFamily="18" charset="0"/>
                <a:cs typeface="Times New Roman" pitchFamily="18" charset="0"/>
              </a:rPr>
              <a:t>Bağışı kabul edecek dernek veya vakfın tüzüğünde veya senedinde </a:t>
            </a:r>
            <a:r>
              <a:rPr lang="tr-TR" altLang="tr-TR" sz="2800" b="1" u="sng" dirty="0">
                <a:highlight>
                  <a:srgbClr val="FFFF00"/>
                </a:highlight>
                <a:latin typeface="Times New Roman" pitchFamily="18" charset="0"/>
                <a:cs typeface="Times New Roman" pitchFamily="18" charset="0"/>
              </a:rPr>
              <a:t>İHTİYACI BULUNANLARA GIDA YARDIMI YAPABİLMESİNE İLİŞKİN HÜKÜMLERİN BULUNMASI GEREKMEKTEDİR. </a:t>
            </a:r>
          </a:p>
          <a:p>
            <a:pPr marL="381000" indent="-381000" algn="just" eaLnBrk="1" hangingPunct="1">
              <a:buFont typeface="Wingdings" panose="05000000000000000000" pitchFamily="2" charset="2"/>
              <a:buNone/>
              <a:defRPr/>
            </a:pPr>
            <a:r>
              <a:rPr lang="tr-TR" altLang="tr-TR" sz="2800" dirty="0">
                <a:latin typeface="Times New Roman" pitchFamily="18" charset="0"/>
                <a:cs typeface="Times New Roman" pitchFamily="18" charset="0"/>
              </a:rPr>
              <a:t>		</a:t>
            </a:r>
            <a:r>
              <a:rPr lang="tr-TR" altLang="tr-TR" sz="2800" b="1" u="sng" dirty="0">
                <a:latin typeface="Times New Roman" pitchFamily="18" charset="0"/>
                <a:cs typeface="Times New Roman" pitchFamily="18" charset="0"/>
              </a:rPr>
              <a:t>Bağışlanan mala ilişkin bilgileri eksiksiz olarak içerecek fatura, bağış yapılan </a:t>
            </a:r>
            <a:r>
              <a:rPr lang="tr-TR" altLang="tr-TR" sz="2800" b="1" u="sng" dirty="0">
                <a:highlight>
                  <a:srgbClr val="FFFF00"/>
                </a:highlight>
                <a:latin typeface="Times New Roman" pitchFamily="18" charset="0"/>
                <a:cs typeface="Times New Roman" pitchFamily="18" charset="0"/>
              </a:rPr>
              <a:t>DERNEK </a:t>
            </a:r>
            <a:r>
              <a:rPr lang="tr-TR" altLang="tr-TR" sz="2800" b="1" u="sng" dirty="0">
                <a:latin typeface="Times New Roman" pitchFamily="18" charset="0"/>
                <a:cs typeface="Times New Roman" pitchFamily="18" charset="0"/>
              </a:rPr>
              <a:t>veya </a:t>
            </a:r>
            <a:r>
              <a:rPr lang="tr-TR" altLang="tr-TR" sz="2800" b="1" u="sng" dirty="0">
                <a:highlight>
                  <a:srgbClr val="FFFF00"/>
                </a:highlight>
                <a:latin typeface="Times New Roman" pitchFamily="18" charset="0"/>
                <a:cs typeface="Times New Roman" pitchFamily="18" charset="0"/>
              </a:rPr>
              <a:t>VAKIF ADINA </a:t>
            </a:r>
            <a:r>
              <a:rPr lang="tr-TR" altLang="tr-TR" sz="2800" b="1" u="sng" dirty="0">
                <a:latin typeface="Times New Roman" pitchFamily="18" charset="0"/>
                <a:cs typeface="Times New Roman" pitchFamily="18" charset="0"/>
              </a:rPr>
              <a:t>düzenlenecektir.</a:t>
            </a:r>
          </a:p>
          <a:p>
            <a:pPr marL="381000" indent="-381000" algn="just" eaLnBrk="1" hangingPunct="1">
              <a:buFont typeface="Wingdings" panose="05000000000000000000" pitchFamily="2" charset="2"/>
              <a:buNone/>
              <a:defRPr/>
            </a:pPr>
            <a:r>
              <a:rPr lang="tr-TR" altLang="tr-TR" sz="2800" dirty="0">
                <a:latin typeface="Times New Roman" pitchFamily="18" charset="0"/>
                <a:cs typeface="Times New Roman" pitchFamily="18" charset="0"/>
              </a:rPr>
              <a:t>		(İlgili bent 251 no.lu GVK Tebliğinde ayrıntılı olarak açıklanmıştır. </a:t>
            </a:r>
            <a:r>
              <a:rPr lang="tr-TR" altLang="tr-TR" sz="2800" dirty="0" err="1">
                <a:latin typeface="Times New Roman" pitchFamily="18" charset="0"/>
                <a:cs typeface="Times New Roman" pitchFamily="18" charset="0"/>
              </a:rPr>
              <a:t>Ft</a:t>
            </a:r>
            <a:r>
              <a:rPr lang="tr-TR" altLang="tr-TR" sz="2800" dirty="0">
                <a:latin typeface="Times New Roman" pitchFamily="18" charset="0"/>
                <a:cs typeface="Times New Roman" pitchFamily="18" charset="0"/>
              </a:rPr>
              <a:t> </a:t>
            </a:r>
            <a:r>
              <a:rPr lang="tr-TR" altLang="tr-TR" sz="2800" dirty="0" err="1">
                <a:latin typeface="Times New Roman" pitchFamily="18" charset="0"/>
                <a:cs typeface="Times New Roman" pitchFamily="18" charset="0"/>
              </a:rPr>
              <a:t>snr</a:t>
            </a:r>
            <a:r>
              <a:rPr lang="tr-TR" altLang="tr-TR" sz="2800" dirty="0">
                <a:latin typeface="Times New Roman" pitchFamily="18" charset="0"/>
                <a:cs typeface="Times New Roman" pitchFamily="18" charset="0"/>
              </a:rPr>
              <a:t>, </a:t>
            </a:r>
            <a:r>
              <a:rPr lang="tr-TR" altLang="tr-TR" sz="2800" dirty="0" err="1">
                <a:latin typeface="Times New Roman" pitchFamily="18" charset="0"/>
                <a:cs typeface="Times New Roman" pitchFamily="18" charset="0"/>
              </a:rPr>
              <a:t>şart,bir</a:t>
            </a:r>
            <a:r>
              <a:rPr lang="tr-TR" altLang="tr-TR" sz="2800" dirty="0">
                <a:latin typeface="Times New Roman" pitchFamily="18" charset="0"/>
                <a:cs typeface="Times New Roman" pitchFamily="18" charset="0"/>
              </a:rPr>
              <a:t> </a:t>
            </a:r>
            <a:r>
              <a:rPr lang="tr-TR" altLang="tr-TR" sz="2800" dirty="0" err="1">
                <a:latin typeface="Times New Roman" pitchFamily="18" charset="0"/>
                <a:cs typeface="Times New Roman" pitchFamily="18" charset="0"/>
              </a:rPr>
              <a:t>yn</a:t>
            </a:r>
            <a:r>
              <a:rPr lang="tr-TR" altLang="tr-TR" sz="2800" dirty="0">
                <a:latin typeface="Times New Roman" pitchFamily="18" charset="0"/>
                <a:cs typeface="Times New Roman" pitchFamily="18" charset="0"/>
              </a:rPr>
              <a:t>,)</a:t>
            </a:r>
          </a:p>
        </p:txBody>
      </p:sp>
      <p:sp>
        <p:nvSpPr>
          <p:cNvPr id="2" name="Slayt Numarası Yer Tutucusu 1">
            <a:extLst>
              <a:ext uri="{FF2B5EF4-FFF2-40B4-BE49-F238E27FC236}">
                <a16:creationId xmlns:a16="http://schemas.microsoft.com/office/drawing/2014/main" id="{C75DF1EC-8F12-EF07-0C91-7D76A49BAD39}"/>
              </a:ext>
            </a:extLst>
          </p:cNvPr>
          <p:cNvSpPr>
            <a:spLocks noGrp="1"/>
          </p:cNvSpPr>
          <p:nvPr>
            <p:ph type="sldNum" sz="quarter" idx="12"/>
          </p:nvPr>
        </p:nvSpPr>
        <p:spPr/>
        <p:txBody>
          <a:bodyPr/>
          <a:lstStyle/>
          <a:p>
            <a:fld id="{2CEB5BB1-9E20-481F-B7EE-B089C484B85F}" type="slidenum">
              <a:rPr lang="tr-TR" smtClean="0"/>
              <a:t>29</a:t>
            </a:fld>
            <a:endParaRPr lang="tr-TR" dirty="0"/>
          </a:p>
        </p:txBody>
      </p:sp>
    </p:spTree>
    <p:extLst>
      <p:ext uri="{BB962C8B-B14F-4D97-AF65-F5344CB8AC3E}">
        <p14:creationId xmlns:p14="http://schemas.microsoft.com/office/powerpoint/2010/main" val="239509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E76845-DA0A-8F16-480F-83F000105FD1}"/>
              </a:ext>
            </a:extLst>
          </p:cNvPr>
          <p:cNvSpPr>
            <a:spLocks noGrp="1"/>
          </p:cNvSpPr>
          <p:nvPr>
            <p:ph type="title"/>
          </p:nvPr>
        </p:nvSpPr>
        <p:spPr>
          <a:xfrm>
            <a:off x="774192" y="239316"/>
            <a:ext cx="10744200" cy="620219"/>
          </a:xfrm>
          <a:solidFill>
            <a:schemeClr val="accent1">
              <a:lumMod val="20000"/>
              <a:lumOff val="80000"/>
            </a:schemeClr>
          </a:solidFill>
        </p:spPr>
        <p:txBody>
          <a:bodyPr>
            <a:normAutofit fontScale="90000"/>
          </a:bodyPr>
          <a:lstStyle/>
          <a:p>
            <a:pPr algn="ctr"/>
            <a:br>
              <a:rPr lang="tr-TR" dirty="0">
                <a:latin typeface="Algerian" panose="04020705040A02060702" pitchFamily="82" charset="0"/>
                <a:cs typeface="Times New Roman" panose="02020603050405020304" pitchFamily="18" charset="0"/>
              </a:rPr>
            </a:br>
            <a:r>
              <a:rPr lang="tr-TR" b="1" dirty="0">
                <a:latin typeface="Algerian" panose="04020705040A02060702" pitchFamily="82" charset="0"/>
                <a:cs typeface="Times New Roman" panose="02020603050405020304" pitchFamily="18" charset="0"/>
              </a:rPr>
              <a:t>İKİNCİ KISIM </a:t>
            </a:r>
            <a:r>
              <a:rPr lang="tr-TR" dirty="0">
                <a:latin typeface="Algerian" panose="04020705040A02060702" pitchFamily="82" charset="0"/>
                <a:cs typeface="Times New Roman" panose="02020603050405020304" pitchFamily="18" charset="0"/>
              </a:rPr>
              <a:t>	</a:t>
            </a:r>
            <a:br>
              <a:rPr lang="tr-TR" dirty="0">
                <a:latin typeface="Algerian" panose="04020705040A02060702" pitchFamily="82" charset="0"/>
                <a:cs typeface="Times New Roman" panose="02020603050405020304" pitchFamily="18" charset="0"/>
              </a:rPr>
            </a:br>
            <a:endParaRPr lang="tr-TR" dirty="0">
              <a:latin typeface="Algerian" panose="04020705040A02060702" pitchFamily="82"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2E17E0C9-606A-B7FC-5A0A-8E14FB7467ED}"/>
              </a:ext>
            </a:extLst>
          </p:cNvPr>
          <p:cNvSpPr>
            <a:spLocks noGrp="1"/>
          </p:cNvSpPr>
          <p:nvPr>
            <p:ph idx="1"/>
          </p:nvPr>
        </p:nvSpPr>
        <p:spPr>
          <a:xfrm>
            <a:off x="774192" y="952547"/>
            <a:ext cx="10744200" cy="5666137"/>
          </a:xfrm>
          <a:solidFill>
            <a:schemeClr val="accent1">
              <a:lumMod val="20000"/>
              <a:lumOff val="80000"/>
            </a:schemeClr>
          </a:solidFill>
        </p:spPr>
        <p:txBody>
          <a:bodyPr>
            <a:noAutofit/>
          </a:bodyPr>
          <a:lstStyle/>
          <a:p>
            <a:pPr algn="ctr"/>
            <a:r>
              <a:rPr lang="tr-TR" sz="2000" b="1" dirty="0">
                <a:latin typeface="Times New Roman" panose="02020603050405020304" pitchFamily="18" charset="0"/>
                <a:cs typeface="Times New Roman" panose="02020603050405020304" pitchFamily="18" charset="0"/>
              </a:rPr>
              <a:t>MD-6: SAFİ KURUM KAZANCI 	</a:t>
            </a:r>
          </a:p>
          <a:p>
            <a:pPr algn="ctr"/>
            <a:r>
              <a:rPr lang="tr-TR" sz="2000" b="1" dirty="0">
                <a:latin typeface="Times New Roman" panose="02020603050405020304" pitchFamily="18" charset="0"/>
                <a:cs typeface="Times New Roman" panose="02020603050405020304" pitchFamily="18" charset="0"/>
              </a:rPr>
              <a:t>MD-7: KONT. ED. YAB. KUR. KAZ. 	</a:t>
            </a:r>
          </a:p>
          <a:p>
            <a:pPr algn="ctr"/>
            <a:r>
              <a:rPr lang="tr-TR" sz="2000" b="1" dirty="0">
                <a:latin typeface="Times New Roman" panose="02020603050405020304" pitchFamily="18" charset="0"/>
                <a:cs typeface="Times New Roman" panose="02020603050405020304" pitchFamily="18" charset="0"/>
              </a:rPr>
              <a:t>MD-8:İNDİRİLECEK GİDERLER </a:t>
            </a:r>
          </a:p>
          <a:p>
            <a:pPr algn="ctr"/>
            <a:r>
              <a:rPr lang="tr-TR" sz="2000" b="1" dirty="0">
                <a:latin typeface="Times New Roman" panose="02020603050405020304" pitchFamily="18" charset="0"/>
                <a:cs typeface="Times New Roman" panose="02020603050405020304" pitchFamily="18" charset="0"/>
              </a:rPr>
              <a:t>MD-9:ZARAR MAHSUBU </a:t>
            </a:r>
          </a:p>
          <a:p>
            <a:pPr algn="ctr"/>
            <a:r>
              <a:rPr lang="tr-TR" sz="2000" b="1" dirty="0">
                <a:latin typeface="Times New Roman" panose="02020603050405020304" pitchFamily="18" charset="0"/>
                <a:cs typeface="Times New Roman" panose="02020603050405020304" pitchFamily="18" charset="0"/>
              </a:rPr>
              <a:t>MD-10:DİĞER İNDİRİMLER 	</a:t>
            </a:r>
          </a:p>
          <a:p>
            <a:pPr algn="ctr"/>
            <a:r>
              <a:rPr lang="tr-TR" sz="2000" b="1" dirty="0">
                <a:latin typeface="Times New Roman" panose="02020603050405020304" pitchFamily="18" charset="0"/>
                <a:cs typeface="Times New Roman" panose="02020603050405020304" pitchFamily="18" charset="0"/>
              </a:rPr>
              <a:t>MD-11 KABUL EDİLMEYEN İNDİRİMLER 	</a:t>
            </a:r>
          </a:p>
          <a:p>
            <a:pPr algn="ctr"/>
            <a:r>
              <a:rPr lang="tr-TR" sz="2000" b="1" dirty="0">
                <a:latin typeface="Times New Roman" panose="02020603050405020304" pitchFamily="18" charset="0"/>
                <a:cs typeface="Times New Roman" panose="02020603050405020304" pitchFamily="18" charset="0"/>
              </a:rPr>
              <a:t>MD-12: ÖRTÜLÜ SERMAYE </a:t>
            </a:r>
          </a:p>
          <a:p>
            <a:pPr algn="ctr"/>
            <a:r>
              <a:rPr lang="tr-TR" sz="2000" b="1" dirty="0">
                <a:latin typeface="Times New Roman" panose="02020603050405020304" pitchFamily="18" charset="0"/>
                <a:cs typeface="Times New Roman" panose="02020603050405020304" pitchFamily="18" charset="0"/>
              </a:rPr>
              <a:t>MD-13: TFYÖKD 	</a:t>
            </a:r>
          </a:p>
          <a:p>
            <a:pPr algn="ctr"/>
            <a:r>
              <a:rPr lang="tr-TR" sz="2000" b="1" dirty="0">
                <a:latin typeface="Times New Roman" panose="02020603050405020304" pitchFamily="18" charset="0"/>
                <a:cs typeface="Times New Roman" panose="02020603050405020304" pitchFamily="18" charset="0"/>
              </a:rPr>
              <a:t>MD-14: BEYAN ESASI 	</a:t>
            </a:r>
          </a:p>
          <a:p>
            <a:pPr algn="ctr"/>
            <a:r>
              <a:rPr lang="tr-TR" sz="2000" b="1" dirty="0">
                <a:latin typeface="Times New Roman" panose="02020603050405020304" pitchFamily="18" charset="0"/>
                <a:cs typeface="Times New Roman" panose="02020603050405020304" pitchFamily="18" charset="0"/>
              </a:rPr>
              <a:t>MD-15: VERGİ KESİNTİSİ </a:t>
            </a:r>
          </a:p>
          <a:p>
            <a:pPr algn="ctr"/>
            <a:r>
              <a:rPr lang="es-ES" sz="2000" b="1" dirty="0">
                <a:latin typeface="Times New Roman" panose="02020603050405020304" pitchFamily="18" charset="0"/>
                <a:cs typeface="Times New Roman" panose="02020603050405020304" pitchFamily="18" charset="0"/>
              </a:rPr>
              <a:t>MD-16:VER. DÖNEMİ VE TARHİYAT 	</a:t>
            </a:r>
            <a:endParaRPr lang="tr-TR" sz="2000" b="1" dirty="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MD-17:TASFİYE 	MD-18:BİRLEŞME 	MD-19:DEVİR, BÖLÜNME VE HİS. DEĞ </a:t>
            </a:r>
          </a:p>
          <a:p>
            <a:pPr algn="ctr"/>
            <a:r>
              <a:rPr lang="tr-TR" sz="2000" b="1" dirty="0">
                <a:latin typeface="Times New Roman" panose="02020603050405020304" pitchFamily="18" charset="0"/>
                <a:cs typeface="Times New Roman" panose="02020603050405020304" pitchFamily="18" charset="0"/>
              </a:rPr>
              <a:t>MD-20: DEV.BÖL. HİS. DEĞ. HAL. VERG. 	</a:t>
            </a:r>
          </a:p>
          <a:p>
            <a:pPr algn="ctr"/>
            <a:r>
              <a:rPr lang="tr-TR" sz="2000" b="1" dirty="0">
                <a:latin typeface="Times New Roman" panose="02020603050405020304" pitchFamily="18" charset="0"/>
                <a:cs typeface="Times New Roman" panose="02020603050405020304" pitchFamily="18" charset="0"/>
              </a:rPr>
              <a:t>MD-21: ÖDEME SÜRESİ 		</a:t>
            </a:r>
          </a:p>
        </p:txBody>
      </p:sp>
      <p:sp>
        <p:nvSpPr>
          <p:cNvPr id="4" name="Slayt Numarası Yer Tutucusu 3">
            <a:extLst>
              <a:ext uri="{FF2B5EF4-FFF2-40B4-BE49-F238E27FC236}">
                <a16:creationId xmlns:a16="http://schemas.microsoft.com/office/drawing/2014/main" id="{531F4DB3-E297-09EB-105D-E75884764C07}"/>
              </a:ext>
            </a:extLst>
          </p:cNvPr>
          <p:cNvSpPr>
            <a:spLocks noGrp="1"/>
          </p:cNvSpPr>
          <p:nvPr>
            <p:ph type="sldNum" sz="quarter" idx="12"/>
          </p:nvPr>
        </p:nvSpPr>
        <p:spPr/>
        <p:txBody>
          <a:bodyPr/>
          <a:lstStyle/>
          <a:p>
            <a:fld id="{2CEB5BB1-9E20-481F-B7EE-B089C484B85F}" type="slidenum">
              <a:rPr lang="tr-TR" smtClean="0"/>
              <a:t>3</a:t>
            </a:fld>
            <a:endParaRPr lang="tr-TR" dirty="0"/>
          </a:p>
        </p:txBody>
      </p:sp>
    </p:spTree>
    <p:extLst>
      <p:ext uri="{BB962C8B-B14F-4D97-AF65-F5344CB8AC3E}">
        <p14:creationId xmlns:p14="http://schemas.microsoft.com/office/powerpoint/2010/main" val="7583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77FC01B-9595-AF8E-2DCB-667998109144}"/>
              </a:ext>
            </a:extLst>
          </p:cNvPr>
          <p:cNvSpPr>
            <a:spLocks noGrp="1"/>
          </p:cNvSpPr>
          <p:nvPr/>
        </p:nvSpPr>
        <p:spPr bwMode="auto">
          <a:xfrm>
            <a:off x="445272" y="997455"/>
            <a:ext cx="11392766" cy="5589671"/>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TİCARÎ KAZANÇ GİBİ</a:t>
            </a:r>
            <a:r>
              <a:rPr lang="tr-TR" sz="2400" dirty="0">
                <a:latin typeface="Times New Roman" panose="02020603050405020304" pitchFamily="18" charset="0"/>
                <a:cs typeface="Times New Roman" panose="02020603050405020304" pitchFamily="18" charset="0"/>
              </a:rPr>
              <a:t> hesaplanan kurum kazancının tespitinde, mükellefler aşağıdaki </a:t>
            </a:r>
            <a:r>
              <a:rPr lang="tr-TR" sz="2400" b="1" u="sng" dirty="0">
                <a:highlight>
                  <a:srgbClr val="FFFF00"/>
                </a:highlight>
                <a:latin typeface="Times New Roman" panose="02020603050405020304" pitchFamily="18" charset="0"/>
                <a:cs typeface="Times New Roman" panose="02020603050405020304" pitchFamily="18" charset="0"/>
              </a:rPr>
              <a:t>giderleri </a:t>
            </a:r>
            <a:r>
              <a:rPr lang="tr-TR" sz="2400" b="1" u="sng" dirty="0">
                <a:highlight>
                  <a:srgbClr val="00FFFF"/>
                </a:highlight>
                <a:latin typeface="Times New Roman" panose="02020603050405020304" pitchFamily="18" charset="0"/>
                <a:cs typeface="Times New Roman" panose="02020603050405020304" pitchFamily="18" charset="0"/>
              </a:rPr>
              <a:t>DE </a:t>
            </a:r>
            <a:r>
              <a:rPr lang="tr-TR" sz="2400" b="1" u="sng" dirty="0">
                <a:highlight>
                  <a:srgbClr val="FFFF00"/>
                </a:highlight>
                <a:latin typeface="Times New Roman" panose="02020603050405020304" pitchFamily="18" charset="0"/>
                <a:cs typeface="Times New Roman" panose="02020603050405020304" pitchFamily="18" charset="0"/>
              </a:rPr>
              <a:t>ayrıca hasılattan indirebilirler: </a:t>
            </a:r>
          </a:p>
          <a:p>
            <a:pPr marL="0" indent="0" algn="just">
              <a:buNone/>
            </a:pPr>
            <a:r>
              <a:rPr lang="tr-TR" sz="2400" b="1" u="sng" dirty="0">
                <a:latin typeface="Times New Roman" panose="02020603050405020304" pitchFamily="18" charset="0"/>
                <a:cs typeface="Times New Roman" panose="02020603050405020304" pitchFamily="18" charset="0"/>
              </a:rPr>
              <a:t>a) Menkul kıymet ihraç giderleri. </a:t>
            </a:r>
          </a:p>
          <a:p>
            <a:pPr marL="0" indent="0" algn="just">
              <a:buNone/>
            </a:pPr>
            <a:r>
              <a:rPr lang="tr-TR" sz="2400" b="1" dirty="0">
                <a:highlight>
                  <a:srgbClr val="FFFF00"/>
                </a:highlight>
                <a:latin typeface="Times New Roman" panose="02020603050405020304" pitchFamily="18" charset="0"/>
                <a:cs typeface="Times New Roman" panose="02020603050405020304" pitchFamily="18" charset="0"/>
              </a:rPr>
              <a:t>b) Kuruluş ve örgütlenme giderleri. </a:t>
            </a:r>
          </a:p>
          <a:p>
            <a:pPr marL="0" indent="0" algn="just">
              <a:buNone/>
            </a:pPr>
            <a:r>
              <a:rPr lang="tr-TR" sz="2400" b="1" u="sng" dirty="0">
                <a:latin typeface="Times New Roman" panose="02020603050405020304" pitchFamily="18" charset="0"/>
                <a:cs typeface="Times New Roman" panose="02020603050405020304" pitchFamily="18" charset="0"/>
              </a:rPr>
              <a:t>c) Genel kurul toplantıları için yapılan giderler ile birleşme, devir, bölünme, fesih ve tasfiye giderleri.</a:t>
            </a:r>
            <a:r>
              <a:rPr lang="tr-TR" sz="2400" dirty="0">
                <a:latin typeface="Times New Roman" panose="02020603050405020304" pitchFamily="18" charset="0"/>
                <a:cs typeface="Times New Roman" panose="02020603050405020304" pitchFamily="18" charset="0"/>
              </a:rPr>
              <a:t> </a:t>
            </a:r>
          </a:p>
          <a:p>
            <a:pPr marL="0" indent="0" algn="just">
              <a:buNone/>
            </a:pPr>
            <a:r>
              <a:rPr lang="tr-TR" sz="2400" b="1" dirty="0">
                <a:highlight>
                  <a:srgbClr val="FFFF00"/>
                </a:highlight>
                <a:latin typeface="Times New Roman" panose="02020603050405020304" pitchFamily="18" charset="0"/>
                <a:cs typeface="Times New Roman" panose="02020603050405020304" pitchFamily="18" charset="0"/>
              </a:rPr>
              <a:t>ç) </a:t>
            </a:r>
            <a:r>
              <a:rPr lang="tr-TR" sz="2400" b="1" u="sng" dirty="0">
                <a:highlight>
                  <a:srgbClr val="FFFF00"/>
                </a:highlight>
                <a:latin typeface="Times New Roman" panose="02020603050405020304" pitchFamily="18" charset="0"/>
                <a:cs typeface="Times New Roman" panose="02020603050405020304" pitchFamily="18" charset="0"/>
              </a:rPr>
              <a:t>Sermayesi paylara bölünmüş komandit şirketlerde komandite ortağın kâr payı. </a:t>
            </a:r>
          </a:p>
          <a:p>
            <a:pPr marL="0" indent="0" algn="just">
              <a:buNone/>
            </a:pPr>
            <a:r>
              <a:rPr lang="tr-TR" sz="2400" dirty="0">
                <a:latin typeface="Times New Roman" panose="02020603050405020304" pitchFamily="18" charset="0"/>
                <a:cs typeface="Times New Roman" panose="02020603050405020304" pitchFamily="18" charset="0"/>
              </a:rPr>
              <a:t>d) Katılım bankalarınca katılma hesabı karşılığında ödenen kâr payları.</a:t>
            </a:r>
          </a:p>
          <a:p>
            <a:pPr marL="0" indent="0" algn="just">
              <a:buNone/>
            </a:pPr>
            <a:r>
              <a:rPr lang="tr-TR" sz="2400" dirty="0">
                <a:latin typeface="Times New Roman" panose="02020603050405020304" pitchFamily="18" charset="0"/>
                <a:cs typeface="Times New Roman" panose="02020603050405020304" pitchFamily="18" charset="0"/>
              </a:rPr>
              <a:t>e) Sigorta ve reasürans şirketlerinde bilânço gününde hükmü devam eden sigorta sözleşmelerine ait olup, maddede belirtilen teknik karşılıklar;</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b="1" u="sng" dirty="0">
                <a:highlight>
                  <a:srgbClr val="00FF00"/>
                </a:highlight>
                <a:latin typeface="Times New Roman" panose="02020603050405020304" pitchFamily="18" charset="0"/>
                <a:cs typeface="Times New Roman" panose="02020603050405020304" pitchFamily="18" charset="0"/>
              </a:rPr>
              <a:t>Ticari kazancın tespitinde indirimi kabul edilen giderler, </a:t>
            </a:r>
            <a:r>
              <a:rPr lang="tr-TR" sz="2400" b="1" dirty="0" err="1">
                <a:highlight>
                  <a:srgbClr val="00FF00"/>
                </a:highlight>
                <a:latin typeface="Times New Roman" panose="02020603050405020304" pitchFamily="18" charset="0"/>
                <a:cs typeface="Times New Roman" panose="02020603050405020304" pitchFamily="18" charset="0"/>
              </a:rPr>
              <a:t>GVK’nın</a:t>
            </a:r>
            <a:r>
              <a:rPr lang="tr-TR" sz="2400" b="1" dirty="0">
                <a:highlight>
                  <a:srgbClr val="00FF00"/>
                </a:highlight>
                <a:latin typeface="Times New Roman" panose="02020603050405020304" pitchFamily="18" charset="0"/>
                <a:cs typeface="Times New Roman" panose="02020603050405020304" pitchFamily="18" charset="0"/>
              </a:rPr>
              <a:t> 40. maddesinde 10 bent halinde sayılmış olup, </a:t>
            </a:r>
            <a:r>
              <a:rPr lang="tr-TR" sz="2400" b="1" i="1" u="sng" dirty="0">
                <a:highlight>
                  <a:srgbClr val="00FF00"/>
                </a:highlight>
                <a:latin typeface="Times New Roman" panose="02020603050405020304" pitchFamily="18" charset="0"/>
                <a:cs typeface="Times New Roman" panose="02020603050405020304" pitchFamily="18" charset="0"/>
              </a:rPr>
              <a:t>safi kurum kazancının tespitinde KVK 8. maddesinin yanında GVK 40. maddesi de ayrıca dikkate alınacaktır.</a:t>
            </a:r>
          </a:p>
        </p:txBody>
      </p:sp>
      <p:sp>
        <p:nvSpPr>
          <p:cNvPr id="3" name="Slayt Numarası Yer Tutucusu 3">
            <a:extLst>
              <a:ext uri="{FF2B5EF4-FFF2-40B4-BE49-F238E27FC236}">
                <a16:creationId xmlns:a16="http://schemas.microsoft.com/office/drawing/2014/main" id="{83377C5A-85EA-34A8-495A-4F06443920DC}"/>
              </a:ext>
            </a:extLst>
          </p:cNvPr>
          <p:cNvSpPr>
            <a:spLocks noGrp="1"/>
          </p:cNvSpPr>
          <p:nvPr/>
        </p:nvSpPr>
        <p:spPr>
          <a:xfrm>
            <a:off x="7928687" y="6330156"/>
            <a:ext cx="2354121"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30</a:t>
            </a:fld>
            <a:endParaRPr lang="tr-TR" altLang="tr-TR"/>
          </a:p>
        </p:txBody>
      </p:sp>
      <p:sp>
        <p:nvSpPr>
          <p:cNvPr id="4" name="1 Başlık">
            <a:extLst>
              <a:ext uri="{FF2B5EF4-FFF2-40B4-BE49-F238E27FC236}">
                <a16:creationId xmlns:a16="http://schemas.microsoft.com/office/drawing/2014/main" id="{63DCC1C8-FE98-68D2-12EC-941B89C35054}"/>
              </a:ext>
            </a:extLst>
          </p:cNvPr>
          <p:cNvSpPr txBox="1">
            <a:spLocks/>
          </p:cNvSpPr>
          <p:nvPr/>
        </p:nvSpPr>
        <p:spPr bwMode="auto">
          <a:xfrm>
            <a:off x="445272" y="162719"/>
            <a:ext cx="11392766" cy="619150"/>
          </a:xfrm>
          <a:prstGeom prst="rect">
            <a:avLst/>
          </a:prstGeom>
          <a:solidFill>
            <a:schemeClr val="accent2">
              <a:lumMod val="40000"/>
              <a:lumOff val="60000"/>
              <a:alpha val="30196"/>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KV KANUNUNDA YER ALAN İNDİRİLECEK GİDERLER (KVK MD. 8)</a:t>
            </a:r>
          </a:p>
        </p:txBody>
      </p:sp>
      <p:sp>
        <p:nvSpPr>
          <p:cNvPr id="5" name="Slayt Numarası Yer Tutucusu 4">
            <a:extLst>
              <a:ext uri="{FF2B5EF4-FFF2-40B4-BE49-F238E27FC236}">
                <a16:creationId xmlns:a16="http://schemas.microsoft.com/office/drawing/2014/main" id="{891CFCBE-3CAD-93DB-1E62-3BC3F6FE20F1}"/>
              </a:ext>
            </a:extLst>
          </p:cNvPr>
          <p:cNvSpPr>
            <a:spLocks noGrp="1"/>
          </p:cNvSpPr>
          <p:nvPr>
            <p:ph type="sldNum" sz="quarter" idx="12"/>
          </p:nvPr>
        </p:nvSpPr>
        <p:spPr/>
        <p:txBody>
          <a:bodyPr/>
          <a:lstStyle/>
          <a:p>
            <a:fld id="{2CEB5BB1-9E20-481F-B7EE-B089C484B85F}" type="slidenum">
              <a:rPr lang="tr-TR" smtClean="0"/>
              <a:t>30</a:t>
            </a:fld>
            <a:endParaRPr lang="tr-TR" dirty="0"/>
          </a:p>
        </p:txBody>
      </p:sp>
    </p:spTree>
    <p:extLst>
      <p:ext uri="{BB962C8B-B14F-4D97-AF65-F5344CB8AC3E}">
        <p14:creationId xmlns:p14="http://schemas.microsoft.com/office/powerpoint/2010/main" val="3660634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62F61735-C866-B9D4-6645-175A21B4432B}"/>
              </a:ext>
            </a:extLst>
          </p:cNvPr>
          <p:cNvSpPr>
            <a:spLocks noGrp="1"/>
          </p:cNvSpPr>
          <p:nvPr/>
        </p:nvSpPr>
        <p:spPr bwMode="auto">
          <a:xfrm>
            <a:off x="397564" y="4286358"/>
            <a:ext cx="11459817" cy="2286969"/>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dirty="0">
                <a:latin typeface="Times New Roman" panose="02020603050405020304" pitchFamily="18" charset="0"/>
                <a:cs typeface="Times New Roman" panose="02020603050405020304" pitchFamily="18" charset="0"/>
              </a:rPr>
              <a:t>	Kurumların kuruluşları sırasında yapılan; ana sözleşmenin hazırlanması, kuruluş genel kurul toplantılarının yapılması, </a:t>
            </a:r>
            <a:r>
              <a:rPr lang="tr-TR" sz="2000" b="1" u="sng" dirty="0">
                <a:latin typeface="Times New Roman" panose="02020603050405020304" pitchFamily="18" charset="0"/>
                <a:cs typeface="Times New Roman" panose="02020603050405020304" pitchFamily="18" charset="0"/>
              </a:rPr>
              <a:t>tanıtma ve reklam gibi kuruluş ve örgütlenmeye ilişkin bir takım giderlerin kurum kazancından indirilebilmesi mümkündür. </a:t>
            </a:r>
            <a:r>
              <a:rPr lang="tr-TR" sz="2000" dirty="0" err="1">
                <a:solidFill>
                  <a:srgbClr val="00B050"/>
                </a:solidFill>
                <a:latin typeface="Times New Roman" panose="02020603050405020304" pitchFamily="18" charset="0"/>
                <a:cs typeface="Times New Roman" panose="02020603050405020304" pitchFamily="18" charset="0"/>
              </a:rPr>
              <a:t>VUK'un</a:t>
            </a:r>
            <a:r>
              <a:rPr lang="tr-TR" sz="2000" dirty="0">
                <a:solidFill>
                  <a:srgbClr val="00B050"/>
                </a:solidFill>
                <a:latin typeface="Times New Roman" panose="02020603050405020304" pitchFamily="18" charset="0"/>
                <a:cs typeface="Times New Roman" panose="02020603050405020304" pitchFamily="18" charset="0"/>
              </a:rPr>
              <a:t> 282. maddesi uyarınca kuruluş ve örgütlenme giderlerinin aktifleştirilmesi veya KVK 8/1-b maddesi uyarınca doğrudan gider yazılması ihtiyaridir. </a:t>
            </a:r>
            <a:r>
              <a:rPr lang="tr-TR" sz="2000" b="1" u="sng" dirty="0">
                <a:solidFill>
                  <a:srgbClr val="00B050"/>
                </a:solidFill>
                <a:latin typeface="Times New Roman" panose="02020603050405020304" pitchFamily="18" charset="0"/>
                <a:cs typeface="Times New Roman" panose="02020603050405020304" pitchFamily="18" charset="0"/>
              </a:rPr>
              <a:t>VUK </a:t>
            </a:r>
            <a:r>
              <a:rPr lang="tr-TR" sz="2000" b="1" u="sng" dirty="0">
                <a:latin typeface="Times New Roman" panose="02020603050405020304" pitchFamily="18" charset="0"/>
                <a:cs typeface="Times New Roman" panose="02020603050405020304" pitchFamily="18" charset="0"/>
              </a:rPr>
              <a:t>Madde 326 – Kurumların aktifleştirdikleri ilk tesis ve </a:t>
            </a:r>
            <a:r>
              <a:rPr lang="tr-TR" sz="2000" b="1" u="sng" dirty="0" err="1">
                <a:latin typeface="Times New Roman" panose="02020603050405020304" pitchFamily="18" charset="0"/>
                <a:cs typeface="Times New Roman" panose="02020603050405020304" pitchFamily="18" charset="0"/>
              </a:rPr>
              <a:t>taazzuv</a:t>
            </a:r>
            <a:r>
              <a:rPr lang="tr-TR" sz="2000" b="1" u="sng" dirty="0">
                <a:latin typeface="Times New Roman" panose="02020603050405020304" pitchFamily="18" charset="0"/>
                <a:cs typeface="Times New Roman" panose="02020603050405020304" pitchFamily="18" charset="0"/>
              </a:rPr>
              <a:t> giderleri ile </a:t>
            </a:r>
            <a:r>
              <a:rPr lang="tr-TR" sz="2000" b="1" u="sng" dirty="0" err="1">
                <a:latin typeface="Times New Roman" panose="02020603050405020304" pitchFamily="18" charset="0"/>
                <a:cs typeface="Times New Roman" panose="02020603050405020304" pitchFamily="18" charset="0"/>
              </a:rPr>
              <a:t>peştemallıklar</a:t>
            </a:r>
            <a:r>
              <a:rPr lang="tr-TR" sz="2000" b="1" u="sng" dirty="0">
                <a:latin typeface="Times New Roman" panose="02020603050405020304" pitchFamily="18" charset="0"/>
                <a:cs typeface="Times New Roman" panose="02020603050405020304" pitchFamily="18" charset="0"/>
              </a:rPr>
              <a:t> mukayyet değerleri üzerinden eşit miktarlarda ve beş yıl içinde itfa olunur.</a:t>
            </a:r>
            <a:endParaRPr lang="tr-TR" sz="2000" b="1" u="sng" dirty="0">
              <a:solidFill>
                <a:srgbClr val="00B050"/>
              </a:solidFill>
              <a:latin typeface="Times New Roman" panose="02020603050405020304" pitchFamily="18" charset="0"/>
              <a:cs typeface="Times New Roman" panose="02020603050405020304" pitchFamily="18" charset="0"/>
            </a:endParaRPr>
          </a:p>
        </p:txBody>
      </p:sp>
      <p:sp>
        <p:nvSpPr>
          <p:cNvPr id="3" name="Slayt Numarası Yer Tutucusu 4">
            <a:extLst>
              <a:ext uri="{FF2B5EF4-FFF2-40B4-BE49-F238E27FC236}">
                <a16:creationId xmlns:a16="http://schemas.microsoft.com/office/drawing/2014/main" id="{A7196935-E1FA-78EF-CC74-AB4307B80D63}"/>
              </a:ext>
            </a:extLst>
          </p:cNvPr>
          <p:cNvSpPr>
            <a:spLocks noGrp="1"/>
          </p:cNvSpPr>
          <p:nvPr/>
        </p:nvSpPr>
        <p:spPr>
          <a:xfrm>
            <a:off x="9211569" y="6021699"/>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31</a:t>
            </a:fld>
            <a:endParaRPr lang="tr-TR" altLang="tr-TR" dirty="0"/>
          </a:p>
        </p:txBody>
      </p:sp>
      <p:pic>
        <p:nvPicPr>
          <p:cNvPr id="5" name="table">
            <a:extLst>
              <a:ext uri="{FF2B5EF4-FFF2-40B4-BE49-F238E27FC236}">
                <a16:creationId xmlns:a16="http://schemas.microsoft.com/office/drawing/2014/main" id="{44ACE819-946E-AAC2-D87A-D46613392B22}"/>
              </a:ext>
            </a:extLst>
          </p:cNvPr>
          <p:cNvPicPr>
            <a:picLocks noChangeAspect="1"/>
          </p:cNvPicPr>
          <p:nvPr/>
        </p:nvPicPr>
        <p:blipFill>
          <a:blip r:embed="rId2"/>
          <a:stretch>
            <a:fillRect/>
          </a:stretch>
        </p:blipFill>
        <p:spPr>
          <a:xfrm>
            <a:off x="397562" y="76630"/>
            <a:ext cx="11459817" cy="511268"/>
          </a:xfrm>
          <a:prstGeom prst="rect">
            <a:avLst/>
          </a:prstGeom>
        </p:spPr>
      </p:pic>
      <p:sp>
        <p:nvSpPr>
          <p:cNvPr id="6" name="Dikdörtgen 5">
            <a:extLst>
              <a:ext uri="{FF2B5EF4-FFF2-40B4-BE49-F238E27FC236}">
                <a16:creationId xmlns:a16="http://schemas.microsoft.com/office/drawing/2014/main" id="{7C00C702-5B39-5983-3FCE-FCEE3AB9BEB7}"/>
              </a:ext>
            </a:extLst>
          </p:cNvPr>
          <p:cNvSpPr/>
          <p:nvPr/>
        </p:nvSpPr>
        <p:spPr>
          <a:xfrm>
            <a:off x="397565" y="653738"/>
            <a:ext cx="11459818" cy="2677656"/>
          </a:xfrm>
          <a:prstGeom prst="rect">
            <a:avLst/>
          </a:prstGeom>
          <a:solidFill>
            <a:schemeClr val="accent4">
              <a:lumMod val="20000"/>
              <a:lumOff val="80000"/>
            </a:schemeClr>
          </a:solidFill>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buFont typeface="Wingdings 3" panose="05040102010807070707" pitchFamily="18" charset="2"/>
              <a:buNone/>
            </a:pPr>
            <a:r>
              <a:rPr lang="tr-TR" sz="2400" b="1" u="sng" dirty="0">
                <a:latin typeface="Times New Roman" panose="02020603050405020304" pitchFamily="18" charset="0"/>
                <a:cs typeface="Times New Roman" panose="02020603050405020304" pitchFamily="18" charset="0"/>
              </a:rPr>
              <a:t>İhraç edilen menkul kıymetlere ilişkin tüm giderler hasılattan indirilebilecektir. </a:t>
            </a:r>
          </a:p>
          <a:p>
            <a:pPr>
              <a:buFont typeface="Wingdings 3" panose="05040102010807070707" pitchFamily="18" charset="2"/>
              <a:buNone/>
            </a:pPr>
            <a:r>
              <a:rPr lang="tr-TR" sz="2400" dirty="0">
                <a:latin typeface="Times New Roman" panose="02020603050405020304" pitchFamily="18" charset="0"/>
                <a:cs typeface="Times New Roman" panose="02020603050405020304" pitchFamily="18" charset="0"/>
              </a:rPr>
              <a:t>Bu giderler arasında; senetlerin,</a:t>
            </a:r>
          </a:p>
          <a:p>
            <a:pPr>
              <a:buFont typeface="Wingdings 3" panose="05040102010807070707" pitchFamily="18" charset="2"/>
              <a:buNone/>
            </a:pPr>
            <a:r>
              <a:rPr lang="tr-TR" sz="2400" b="1" dirty="0">
                <a:latin typeface="Times New Roman" panose="02020603050405020304" pitchFamily="18" charset="0"/>
                <a:cs typeface="Times New Roman" panose="02020603050405020304" pitchFamily="18" charset="0"/>
              </a:rPr>
              <a:t>1- </a:t>
            </a:r>
            <a:r>
              <a:rPr lang="tr-TR" sz="2400" b="1" u="sng" dirty="0">
                <a:latin typeface="Times New Roman" panose="02020603050405020304" pitchFamily="18" charset="0"/>
                <a:cs typeface="Times New Roman" panose="02020603050405020304" pitchFamily="18" charset="0"/>
              </a:rPr>
              <a:t>Kağıt ve basım giderlerini,</a:t>
            </a:r>
          </a:p>
          <a:p>
            <a:pPr>
              <a:buFont typeface="Wingdings 3" panose="05040102010807070707" pitchFamily="18" charset="2"/>
              <a:buNone/>
            </a:pPr>
            <a:r>
              <a:rPr lang="tr-TR" sz="2400" b="1" u="sng" dirty="0">
                <a:latin typeface="Times New Roman" panose="02020603050405020304" pitchFamily="18" charset="0"/>
                <a:cs typeface="Times New Roman" panose="02020603050405020304" pitchFamily="18" charset="0"/>
              </a:rPr>
              <a:t>2-</a:t>
            </a:r>
            <a:r>
              <a:rPr lang="tr-TR" sz="2400" u="sng" dirty="0">
                <a:latin typeface="Times New Roman" panose="02020603050405020304" pitchFamily="18" charset="0"/>
                <a:cs typeface="Times New Roman" panose="02020603050405020304" pitchFamily="18" charset="0"/>
              </a:rPr>
              <a:t> Mahkeme, noter ve diğer tasdik ve tescil giderlerini, </a:t>
            </a:r>
          </a:p>
          <a:p>
            <a:pPr>
              <a:buFont typeface="Wingdings 3" panose="05040102010807070707" pitchFamily="18" charset="2"/>
              <a:buNone/>
            </a:pPr>
            <a:r>
              <a:rPr lang="tr-TR" sz="2400" b="1" dirty="0">
                <a:latin typeface="Times New Roman" panose="02020603050405020304" pitchFamily="18" charset="0"/>
                <a:cs typeface="Times New Roman" panose="02020603050405020304" pitchFamily="18" charset="0"/>
              </a:rPr>
              <a:t>3- </a:t>
            </a:r>
            <a:r>
              <a:rPr lang="tr-TR" sz="2400" b="1" u="sng" dirty="0">
                <a:latin typeface="Times New Roman" panose="02020603050405020304" pitchFamily="18" charset="0"/>
                <a:cs typeface="Times New Roman" panose="02020603050405020304" pitchFamily="18" charset="0"/>
              </a:rPr>
              <a:t>Damga vergisini ve ihraç dolayısıyla ödenen sair harç ve resimleri, </a:t>
            </a:r>
          </a:p>
          <a:p>
            <a:pPr>
              <a:buFont typeface="Wingdings 3" panose="05040102010807070707" pitchFamily="18" charset="2"/>
              <a:buNone/>
            </a:pPr>
            <a:r>
              <a:rPr lang="tr-TR" sz="2400" b="1" dirty="0">
                <a:latin typeface="Times New Roman" panose="02020603050405020304" pitchFamily="18" charset="0"/>
                <a:cs typeface="Times New Roman" panose="02020603050405020304" pitchFamily="18" charset="0"/>
              </a:rPr>
              <a:t>4- </a:t>
            </a:r>
            <a:r>
              <a:rPr lang="tr-TR" sz="2400" dirty="0">
                <a:latin typeface="Times New Roman" panose="02020603050405020304" pitchFamily="18" charset="0"/>
                <a:cs typeface="Times New Roman" panose="02020603050405020304" pitchFamily="18" charset="0"/>
              </a:rPr>
              <a:t>İhraç dolayısıyla bankalara verilen komisyonları, </a:t>
            </a:r>
          </a:p>
          <a:p>
            <a:pPr>
              <a:buFont typeface="Wingdings 3" panose="05040102010807070707" pitchFamily="18" charset="2"/>
              <a:buNone/>
            </a:pPr>
            <a:r>
              <a:rPr lang="tr-TR" sz="2400" b="1" dirty="0">
                <a:latin typeface="Times New Roman" panose="02020603050405020304" pitchFamily="18" charset="0"/>
                <a:cs typeface="Times New Roman" panose="02020603050405020304" pitchFamily="18" charset="0"/>
              </a:rPr>
              <a:t>5-</a:t>
            </a:r>
            <a:r>
              <a:rPr lang="tr-TR" sz="2400" dirty="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Hisse ve tahvil senetlerinin borsaya kaydı için yapılan giderler</a:t>
            </a:r>
          </a:p>
        </p:txBody>
      </p:sp>
      <p:pic>
        <p:nvPicPr>
          <p:cNvPr id="7" name="table">
            <a:extLst>
              <a:ext uri="{FF2B5EF4-FFF2-40B4-BE49-F238E27FC236}">
                <a16:creationId xmlns:a16="http://schemas.microsoft.com/office/drawing/2014/main" id="{A02DE901-872E-C575-6D0B-DEB60BD937BF}"/>
              </a:ext>
            </a:extLst>
          </p:cNvPr>
          <p:cNvPicPr>
            <a:picLocks noChangeAspect="1"/>
          </p:cNvPicPr>
          <p:nvPr/>
        </p:nvPicPr>
        <p:blipFill>
          <a:blip r:embed="rId3"/>
          <a:stretch>
            <a:fillRect/>
          </a:stretch>
        </p:blipFill>
        <p:spPr>
          <a:xfrm>
            <a:off x="397563" y="3577308"/>
            <a:ext cx="11459817" cy="511268"/>
          </a:xfrm>
          <a:prstGeom prst="rect">
            <a:avLst/>
          </a:prstGeom>
        </p:spPr>
      </p:pic>
    </p:spTree>
    <p:extLst>
      <p:ext uri="{BB962C8B-B14F-4D97-AF65-F5344CB8AC3E}">
        <p14:creationId xmlns:p14="http://schemas.microsoft.com/office/powerpoint/2010/main" val="103525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48990AAB-7D59-5F6C-6394-1C9C1D29110B}"/>
              </a:ext>
            </a:extLst>
          </p:cNvPr>
          <p:cNvSpPr>
            <a:spLocks noGrp="1"/>
          </p:cNvSpPr>
          <p:nvPr/>
        </p:nvSpPr>
        <p:spPr bwMode="auto">
          <a:xfrm>
            <a:off x="367747" y="1696059"/>
            <a:ext cx="11555697" cy="4653975"/>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Genel kurul toplantıları için kurum tarafından yapılacak giderler;</a:t>
            </a:r>
            <a:r>
              <a:rPr lang="tr-TR" sz="2000" b="1" u="sng" dirty="0">
                <a:highlight>
                  <a:srgbClr val="FFFF00"/>
                </a:highlight>
                <a:latin typeface="Times New Roman" panose="02020603050405020304" pitchFamily="18" charset="0"/>
                <a:cs typeface="Times New Roman" panose="02020603050405020304" pitchFamily="18" charset="0"/>
              </a:rPr>
              <a:t> ilan ve posta giderleri, toplantı salonu kira bedeli ve benzeri giderlerden oluşur</a:t>
            </a:r>
            <a:r>
              <a:rPr lang="tr-TR" sz="2000" dirty="0">
                <a:latin typeface="Times New Roman" panose="02020603050405020304" pitchFamily="18" charset="0"/>
                <a:cs typeface="Times New Roman" panose="02020603050405020304" pitchFamily="18" charset="0"/>
              </a:rPr>
              <a:t>. </a:t>
            </a:r>
          </a:p>
          <a:p>
            <a:pPr algn="just"/>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b="1" u="sng" dirty="0">
                <a:latin typeface="Times New Roman" panose="02020603050405020304" pitchFamily="18" charset="0"/>
                <a:cs typeface="Times New Roman" panose="02020603050405020304" pitchFamily="18" charset="0"/>
              </a:rPr>
              <a:t>Genel kurul üyelerinin genel kurula katılmak için yaptıkları giderler, kurumlarca karşılansa dahi </a:t>
            </a:r>
            <a:r>
              <a:rPr lang="tr-TR" sz="2000" b="1" u="sng" dirty="0">
                <a:solidFill>
                  <a:srgbClr val="FF0000"/>
                </a:solidFill>
                <a:latin typeface="Times New Roman" panose="02020603050405020304" pitchFamily="18" charset="0"/>
                <a:cs typeface="Times New Roman" panose="02020603050405020304" pitchFamily="18" charset="0"/>
              </a:rPr>
              <a:t>gider kaydedilemez. </a:t>
            </a:r>
            <a:r>
              <a:rPr lang="tr-TR" sz="2000" b="1" u="sng" dirty="0">
                <a:highlight>
                  <a:srgbClr val="00FFFF"/>
                </a:highlight>
                <a:latin typeface="Times New Roman" panose="02020603050405020304" pitchFamily="18" charset="0"/>
                <a:cs typeface="Times New Roman" panose="02020603050405020304" pitchFamily="18" charset="0"/>
              </a:rPr>
              <a:t>Çünkü bu tür giderler genel kurul yapan kuruma ait giderler olmayıp, ORTAKLARIN KURUMA KOYDUKLARI SERMAYELERİNİN İDARESİ İLE İLGİLİ GİDERLERDİR.</a:t>
            </a:r>
          </a:p>
          <a:p>
            <a:pPr algn="just"/>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Genel kurul toplantılarında, genel kurul üyelerinin </a:t>
            </a:r>
            <a:r>
              <a:rPr lang="tr-TR" sz="2000" b="1" u="sng" dirty="0">
                <a:latin typeface="Times New Roman" panose="02020603050405020304" pitchFamily="18" charset="0"/>
                <a:cs typeface="Times New Roman" panose="02020603050405020304" pitchFamily="18" charset="0"/>
              </a:rPr>
              <a:t>ağırlanmaları ile ilgili giderler</a:t>
            </a:r>
            <a:r>
              <a:rPr lang="tr-TR" sz="2000" dirty="0">
                <a:latin typeface="Times New Roman" panose="02020603050405020304" pitchFamily="18" charset="0"/>
                <a:cs typeface="Times New Roman" panose="02020603050405020304" pitchFamily="18" charset="0"/>
              </a:rPr>
              <a:t>, </a:t>
            </a:r>
            <a:r>
              <a:rPr lang="tr-TR" sz="2000" b="1" u="sng" dirty="0">
                <a:highlight>
                  <a:srgbClr val="00FFFF"/>
                </a:highlight>
                <a:latin typeface="Times New Roman" panose="02020603050405020304" pitchFamily="18" charset="0"/>
                <a:cs typeface="Times New Roman" panose="02020603050405020304" pitchFamily="18" charset="0"/>
              </a:rPr>
              <a:t>genel örf ve adetlere uygun temsil ve ağırlama gideri niteliğinin ötesine geçmemek koşuluyla gider kaydedilebilir. </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b="1" u="sng" dirty="0">
                <a:latin typeface="Times New Roman" panose="02020603050405020304" pitchFamily="18" charset="0"/>
                <a:cs typeface="Times New Roman" panose="02020603050405020304" pitchFamily="18" charset="0"/>
              </a:rPr>
              <a:t>Ayrıca </a:t>
            </a:r>
            <a:r>
              <a:rPr lang="tr-TR" sz="2000" b="1" u="sng" dirty="0">
                <a:highlight>
                  <a:srgbClr val="00FF00"/>
                </a:highlight>
                <a:latin typeface="Times New Roman" panose="02020603050405020304" pitchFamily="18" charset="0"/>
                <a:cs typeface="Times New Roman" panose="02020603050405020304" pitchFamily="18" charset="0"/>
              </a:rPr>
              <a:t>birleşme, devir, bölünme, fesih ve tasfiye </a:t>
            </a:r>
            <a:r>
              <a:rPr lang="tr-TR" sz="2000" b="1" u="sng" dirty="0">
                <a:latin typeface="Times New Roman" panose="02020603050405020304" pitchFamily="18" charset="0"/>
                <a:cs typeface="Times New Roman" panose="02020603050405020304" pitchFamily="18" charset="0"/>
              </a:rPr>
              <a:t>aşamalarında yapılan giderler de kazancın tespitinde indirim konusu yapılabilecektir.</a:t>
            </a:r>
          </a:p>
          <a:p>
            <a:endParaRPr lang="tr-TR" sz="2000" dirty="0"/>
          </a:p>
        </p:txBody>
      </p:sp>
      <p:pic>
        <p:nvPicPr>
          <p:cNvPr id="5" name="table">
            <a:extLst>
              <a:ext uri="{FF2B5EF4-FFF2-40B4-BE49-F238E27FC236}">
                <a16:creationId xmlns:a16="http://schemas.microsoft.com/office/drawing/2014/main" id="{8917B735-4B72-DD88-DF4F-4BDDEED113DD}"/>
              </a:ext>
            </a:extLst>
          </p:cNvPr>
          <p:cNvPicPr>
            <a:picLocks noChangeAspect="1"/>
          </p:cNvPicPr>
          <p:nvPr/>
        </p:nvPicPr>
        <p:blipFill>
          <a:blip r:embed="rId2"/>
          <a:stretch>
            <a:fillRect/>
          </a:stretch>
        </p:blipFill>
        <p:spPr>
          <a:xfrm>
            <a:off x="367747" y="162719"/>
            <a:ext cx="11555697" cy="1060472"/>
          </a:xfrm>
          <a:prstGeom prst="rect">
            <a:avLst/>
          </a:prstGeom>
          <a:solidFill>
            <a:schemeClr val="accent2">
              <a:lumMod val="20000"/>
              <a:lumOff val="80000"/>
            </a:schemeClr>
          </a:solidFill>
        </p:spPr>
      </p:pic>
      <p:sp>
        <p:nvSpPr>
          <p:cNvPr id="4" name="Slayt Numarası Yer Tutucusu 3">
            <a:extLst>
              <a:ext uri="{FF2B5EF4-FFF2-40B4-BE49-F238E27FC236}">
                <a16:creationId xmlns:a16="http://schemas.microsoft.com/office/drawing/2014/main" id="{58F10B20-6BEB-1249-B518-94DD619A8B93}"/>
              </a:ext>
            </a:extLst>
          </p:cNvPr>
          <p:cNvSpPr>
            <a:spLocks noGrp="1"/>
          </p:cNvSpPr>
          <p:nvPr>
            <p:ph type="sldNum" sz="quarter" idx="12"/>
          </p:nvPr>
        </p:nvSpPr>
        <p:spPr/>
        <p:txBody>
          <a:bodyPr/>
          <a:lstStyle/>
          <a:p>
            <a:fld id="{2CEB5BB1-9E20-481F-B7EE-B089C484B85F}" type="slidenum">
              <a:rPr lang="tr-TR" smtClean="0"/>
              <a:t>32</a:t>
            </a:fld>
            <a:endParaRPr lang="tr-TR" dirty="0"/>
          </a:p>
        </p:txBody>
      </p:sp>
    </p:spTree>
    <p:extLst>
      <p:ext uri="{BB962C8B-B14F-4D97-AF65-F5344CB8AC3E}">
        <p14:creationId xmlns:p14="http://schemas.microsoft.com/office/powerpoint/2010/main" val="277615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E93B612-4381-021C-2F50-4BE117D345FA}"/>
              </a:ext>
            </a:extLst>
          </p:cNvPr>
          <p:cNvSpPr>
            <a:spLocks noGrp="1"/>
          </p:cNvSpPr>
          <p:nvPr/>
        </p:nvSpPr>
        <p:spPr bwMode="auto">
          <a:xfrm>
            <a:off x="278014" y="964649"/>
            <a:ext cx="11669349" cy="1945101"/>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Sermayesi paylara bölünmüş komandit şirketlerde kurumlar vergisi matrahı, şirket kazancından </a:t>
            </a:r>
            <a:r>
              <a:rPr lang="tr-TR" sz="2000" b="1" u="sng" dirty="0">
                <a:latin typeface="Times New Roman" panose="02020603050405020304" pitchFamily="18" charset="0"/>
                <a:cs typeface="Times New Roman" panose="02020603050405020304" pitchFamily="18" charset="0"/>
              </a:rPr>
              <a:t>KOMANDİTER ORTAKLARA DÜŞEN PAYDAN İBARETTİR. </a:t>
            </a:r>
          </a:p>
          <a:p>
            <a:pPr marL="0" indent="0" algn="just">
              <a:buNone/>
            </a:pP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Komandite ortakların şirket kârından aldıkları pay, </a:t>
            </a:r>
            <a:r>
              <a:rPr lang="tr-TR" sz="2000" dirty="0" err="1">
                <a:latin typeface="Times New Roman" panose="02020603050405020304" pitchFamily="18" charset="0"/>
                <a:cs typeface="Times New Roman" panose="02020603050405020304" pitchFamily="18" charset="0"/>
              </a:rPr>
              <a:t>GVK’nın</a:t>
            </a:r>
            <a:r>
              <a:rPr lang="tr-TR" sz="2000"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37. maddesi hükmü uyarınca </a:t>
            </a:r>
            <a:r>
              <a:rPr lang="tr-TR" sz="2000" b="1" u="sng" dirty="0">
                <a:highlight>
                  <a:srgbClr val="00FFFF"/>
                </a:highlight>
                <a:latin typeface="Times New Roman" panose="02020603050405020304" pitchFamily="18" charset="0"/>
                <a:cs typeface="Times New Roman" panose="02020603050405020304" pitchFamily="18" charset="0"/>
              </a:rPr>
              <a:t>şahsi ticari kazanç hükmündedir ve gelir vergisine tabidir.</a:t>
            </a:r>
            <a:r>
              <a:rPr lang="tr-TR" sz="2000" dirty="0">
                <a:highlight>
                  <a:srgbClr val="00FFFF"/>
                </a:highlight>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Bu SEBEPLE, </a:t>
            </a:r>
            <a:r>
              <a:rPr lang="tr-TR" sz="2000" b="1" u="sng" dirty="0">
                <a:latin typeface="Times New Roman" panose="02020603050405020304" pitchFamily="18" charset="0"/>
                <a:cs typeface="Times New Roman" panose="02020603050405020304" pitchFamily="18" charset="0"/>
              </a:rPr>
              <a:t>söz konusu payın şirket bünyesinde kurumlar vergisine tabi tutulmaması için </a:t>
            </a:r>
            <a:r>
              <a:rPr lang="tr-TR" sz="2000" b="1" u="sng" dirty="0">
                <a:highlight>
                  <a:srgbClr val="00FFFF"/>
                </a:highlight>
                <a:latin typeface="Times New Roman" panose="02020603050405020304" pitchFamily="18" charset="0"/>
                <a:cs typeface="Times New Roman" panose="02020603050405020304" pitchFamily="18" charset="0"/>
              </a:rPr>
              <a:t>komandite ortağın kâr hissesi gider olarak hasılattan indirilebilecektir. </a:t>
            </a:r>
          </a:p>
          <a:p>
            <a:pPr algn="just"/>
            <a:endParaRPr lang="tr-TR" sz="2000" dirty="0">
              <a:latin typeface="Times New Roman" panose="02020603050405020304" pitchFamily="18" charset="0"/>
              <a:cs typeface="Times New Roman" panose="02020603050405020304" pitchFamily="18" charset="0"/>
            </a:endParaRPr>
          </a:p>
        </p:txBody>
      </p:sp>
      <p:sp>
        <p:nvSpPr>
          <p:cNvPr id="3" name="Slayt Numarası Yer Tutucusu 4">
            <a:extLst>
              <a:ext uri="{FF2B5EF4-FFF2-40B4-BE49-F238E27FC236}">
                <a16:creationId xmlns:a16="http://schemas.microsoft.com/office/drawing/2014/main" id="{7719CE27-3EF0-2A18-1734-1988E920C330}"/>
              </a:ext>
            </a:extLst>
          </p:cNvPr>
          <p:cNvSpPr>
            <a:spLocks noGrp="1"/>
          </p:cNvSpPr>
          <p:nvPr/>
        </p:nvSpPr>
        <p:spPr>
          <a:xfrm>
            <a:off x="7723791" y="6353332"/>
            <a:ext cx="2837157" cy="298240"/>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33</a:t>
            </a:fld>
            <a:endParaRPr lang="tr-TR" altLang="tr-TR" dirty="0"/>
          </a:p>
        </p:txBody>
      </p:sp>
      <p:pic>
        <p:nvPicPr>
          <p:cNvPr id="5" name="table">
            <a:extLst>
              <a:ext uri="{FF2B5EF4-FFF2-40B4-BE49-F238E27FC236}">
                <a16:creationId xmlns:a16="http://schemas.microsoft.com/office/drawing/2014/main" id="{EB03011A-4141-FF4C-13C3-0D371FE50E50}"/>
              </a:ext>
            </a:extLst>
          </p:cNvPr>
          <p:cNvPicPr>
            <a:picLocks noChangeAspect="1"/>
          </p:cNvPicPr>
          <p:nvPr/>
        </p:nvPicPr>
        <p:blipFill>
          <a:blip r:embed="rId2"/>
          <a:stretch>
            <a:fillRect/>
          </a:stretch>
        </p:blipFill>
        <p:spPr>
          <a:xfrm>
            <a:off x="324476" y="284488"/>
            <a:ext cx="11622888" cy="598707"/>
          </a:xfrm>
          <a:prstGeom prst="rect">
            <a:avLst/>
          </a:prstGeom>
        </p:spPr>
      </p:pic>
      <p:sp>
        <p:nvSpPr>
          <p:cNvPr id="6" name="Yuvarlatılmış Dikdörtgen 1">
            <a:extLst>
              <a:ext uri="{FF2B5EF4-FFF2-40B4-BE49-F238E27FC236}">
                <a16:creationId xmlns:a16="http://schemas.microsoft.com/office/drawing/2014/main" id="{EF9BC95D-AA2D-C5B4-F944-D14DB84D1346}"/>
              </a:ext>
            </a:extLst>
          </p:cNvPr>
          <p:cNvSpPr/>
          <p:nvPr/>
        </p:nvSpPr>
        <p:spPr>
          <a:xfrm>
            <a:off x="9381743" y="4362723"/>
            <a:ext cx="670269" cy="2352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pic>
        <p:nvPicPr>
          <p:cNvPr id="7" name="Resim 6">
            <a:extLst>
              <a:ext uri="{FF2B5EF4-FFF2-40B4-BE49-F238E27FC236}">
                <a16:creationId xmlns:a16="http://schemas.microsoft.com/office/drawing/2014/main" id="{99104BC2-6460-F4C2-ADB6-E3E99E125343}"/>
              </a:ext>
            </a:extLst>
          </p:cNvPr>
          <p:cNvPicPr>
            <a:picLocks noChangeAspect="1"/>
          </p:cNvPicPr>
          <p:nvPr/>
        </p:nvPicPr>
        <p:blipFill>
          <a:blip r:embed="rId3" cstate="print"/>
          <a:stretch>
            <a:fillRect/>
          </a:stretch>
        </p:blipFill>
        <p:spPr>
          <a:xfrm>
            <a:off x="304394" y="3038168"/>
            <a:ext cx="11649269" cy="3741822"/>
          </a:xfrm>
          <a:prstGeom prst="rect">
            <a:avLst/>
          </a:prstGeom>
          <a:ln w="25400">
            <a:solidFill>
              <a:schemeClr val="tx1"/>
            </a:solidFill>
          </a:ln>
        </p:spPr>
      </p:pic>
      <p:sp>
        <p:nvSpPr>
          <p:cNvPr id="4" name="Slayt Numarası Yer Tutucusu 3">
            <a:extLst>
              <a:ext uri="{FF2B5EF4-FFF2-40B4-BE49-F238E27FC236}">
                <a16:creationId xmlns:a16="http://schemas.microsoft.com/office/drawing/2014/main" id="{0E231539-A6DB-F79E-8373-2FF10C95370C}"/>
              </a:ext>
            </a:extLst>
          </p:cNvPr>
          <p:cNvSpPr>
            <a:spLocks noGrp="1"/>
          </p:cNvSpPr>
          <p:nvPr>
            <p:ph type="sldNum" sz="quarter" idx="12"/>
          </p:nvPr>
        </p:nvSpPr>
        <p:spPr/>
        <p:txBody>
          <a:bodyPr/>
          <a:lstStyle/>
          <a:p>
            <a:fld id="{2CEB5BB1-9E20-481F-B7EE-B089C484B85F}" type="slidenum">
              <a:rPr lang="tr-TR" smtClean="0"/>
              <a:t>33</a:t>
            </a:fld>
            <a:endParaRPr lang="tr-TR" dirty="0"/>
          </a:p>
        </p:txBody>
      </p:sp>
    </p:spTree>
    <p:extLst>
      <p:ext uri="{BB962C8B-B14F-4D97-AF65-F5344CB8AC3E}">
        <p14:creationId xmlns:p14="http://schemas.microsoft.com/office/powerpoint/2010/main" val="3274961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A9B54247-3F39-EB29-A7EB-EBD73BE57428}"/>
              </a:ext>
            </a:extLst>
          </p:cNvPr>
          <p:cNvSpPr>
            <a:spLocks noGrp="1"/>
          </p:cNvSpPr>
          <p:nvPr/>
        </p:nvSpPr>
        <p:spPr bwMode="auto">
          <a:xfrm>
            <a:off x="166116" y="830397"/>
            <a:ext cx="11859768" cy="5447939"/>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400" b="1" dirty="0" err="1">
                <a:latin typeface="Times New Roman" panose="02020603050405020304" pitchFamily="18" charset="0"/>
                <a:cs typeface="Times New Roman" panose="02020603050405020304" pitchFamily="18" charset="0"/>
              </a:rPr>
              <a:t>KVK'nın</a:t>
            </a:r>
            <a:r>
              <a:rPr lang="tr-TR" sz="2400" b="1" dirty="0">
                <a:latin typeface="Times New Roman" panose="02020603050405020304" pitchFamily="18" charset="0"/>
                <a:cs typeface="Times New Roman" panose="02020603050405020304" pitchFamily="18" charset="0"/>
              </a:rPr>
              <a:t> “Kabul edilmeyen indirimler” başlıklı 11. maddesinde, kurumlar vergisi matrahının hesaplanması sırasında matrahtan indirilmesine izin verilmeyen giderler sıralanmıştır. </a:t>
            </a:r>
          </a:p>
          <a:p>
            <a:pPr algn="just">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GVK’da</a:t>
            </a:r>
            <a:r>
              <a:rPr lang="tr-TR" sz="2400" dirty="0">
                <a:latin typeface="Times New Roman" panose="02020603050405020304" pitchFamily="18" charset="0"/>
                <a:cs typeface="Times New Roman" panose="02020603050405020304" pitchFamily="18" charset="0"/>
              </a:rPr>
              <a:t> düzenlenmiş olan indirilemeyecek giderlerden kurumlar ile ilgili olanlara KVK 11. maddesinde ayrıca yer verilmiştir. Bununla beraber, </a:t>
            </a:r>
            <a:r>
              <a:rPr lang="tr-TR" sz="2400" dirty="0" err="1">
                <a:latin typeface="Times New Roman" panose="02020603050405020304" pitchFamily="18" charset="0"/>
                <a:cs typeface="Times New Roman" panose="02020603050405020304" pitchFamily="18" charset="0"/>
              </a:rPr>
              <a:t>GVK’nın</a:t>
            </a:r>
            <a:r>
              <a:rPr lang="tr-TR" sz="2400" dirty="0">
                <a:latin typeface="Times New Roman" panose="02020603050405020304" pitchFamily="18" charset="0"/>
                <a:cs typeface="Times New Roman" panose="02020603050405020304" pitchFamily="18" charset="0"/>
              </a:rPr>
              <a:t> 41. maddesinin son fıkrasında, </a:t>
            </a:r>
            <a:r>
              <a:rPr lang="tr-TR" sz="2400" b="1" dirty="0">
                <a:latin typeface="Times New Roman" panose="02020603050405020304" pitchFamily="18" charset="0"/>
                <a:cs typeface="Times New Roman" panose="02020603050405020304" pitchFamily="18" charset="0"/>
              </a:rPr>
              <a:t>eshamlı komandit şirketlerin komandite ortaklarının teşebbüs sahibi sayılacakları belirtilmiş ve böylelikle maddede düzenlenen indirilemeyecek giderlerden bazılarının eshamlı komandit şirketler açısından uygulanabilmesi sağlanmıştır. </a:t>
            </a:r>
          </a:p>
          <a:p>
            <a:pPr algn="just">
              <a:buFont typeface="Wingdings" panose="05000000000000000000" pitchFamily="2" charset="2"/>
              <a:buChar char="Ø"/>
            </a:pPr>
            <a:r>
              <a:rPr lang="tr-TR" sz="2400" b="1" u="sng" dirty="0" err="1">
                <a:highlight>
                  <a:srgbClr val="FFFF00"/>
                </a:highlight>
                <a:latin typeface="Times New Roman" panose="02020603050405020304" pitchFamily="18" charset="0"/>
                <a:cs typeface="Times New Roman" panose="02020603050405020304" pitchFamily="18" charset="0"/>
              </a:rPr>
              <a:t>GVK'nın</a:t>
            </a:r>
            <a:r>
              <a:rPr lang="tr-TR" sz="2400" b="1" u="sng" dirty="0">
                <a:highlight>
                  <a:srgbClr val="FFFF00"/>
                </a:highlight>
                <a:latin typeface="Times New Roman" panose="02020603050405020304" pitchFamily="18" charset="0"/>
                <a:cs typeface="Times New Roman" panose="02020603050405020304" pitchFamily="18" charset="0"/>
              </a:rPr>
              <a:t> 41. maddesinde yer alan giderler kurumlar vergisi mükellefleri arasında işlerliğini, sadece eshamlı komandit şirketlerde komandite ortakların kendileri ile aile fertlerine yapılacak ödemelerin kurum hasılatından indirilememesinde göstermektedir.</a:t>
            </a:r>
          </a:p>
          <a:p>
            <a:pPr algn="just">
              <a:buFont typeface="Wingdings" panose="05000000000000000000" pitchFamily="2" charset="2"/>
              <a:buChar char="Ø"/>
            </a:pPr>
            <a:r>
              <a:rPr lang="tr-TR" sz="2400" b="1" u="sng" dirty="0">
                <a:latin typeface="Times New Roman" panose="02020603050405020304" pitchFamily="18" charset="0"/>
                <a:cs typeface="Times New Roman" panose="02020603050405020304" pitchFamily="18" charset="0"/>
              </a:rPr>
              <a:t>Kurumlar vergisi mükelleflerinin matrahtan indiremeyecekleri harcamalarla ilgili olarak diğer kanunlarda da hükümler bulunmaktadır. </a:t>
            </a:r>
          </a:p>
        </p:txBody>
      </p:sp>
      <p:sp>
        <p:nvSpPr>
          <p:cNvPr id="4" name="1 Başlık">
            <a:extLst>
              <a:ext uri="{FF2B5EF4-FFF2-40B4-BE49-F238E27FC236}">
                <a16:creationId xmlns:a16="http://schemas.microsoft.com/office/drawing/2014/main" id="{08B36B52-4138-B298-17A5-EC39EEE0AD1F}"/>
              </a:ext>
            </a:extLst>
          </p:cNvPr>
          <p:cNvSpPr txBox="1">
            <a:spLocks/>
          </p:cNvSpPr>
          <p:nvPr/>
        </p:nvSpPr>
        <p:spPr bwMode="auto">
          <a:xfrm>
            <a:off x="166115" y="162720"/>
            <a:ext cx="11859768" cy="503782"/>
          </a:xfrm>
          <a:prstGeom prst="rect">
            <a:avLst/>
          </a:prstGeom>
          <a:solidFill>
            <a:schemeClr val="accent2">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sp>
        <p:nvSpPr>
          <p:cNvPr id="5" name="Slayt Numarası Yer Tutucusu 4">
            <a:extLst>
              <a:ext uri="{FF2B5EF4-FFF2-40B4-BE49-F238E27FC236}">
                <a16:creationId xmlns:a16="http://schemas.microsoft.com/office/drawing/2014/main" id="{74B1FD8F-3264-2A7C-00F4-9F307F8F143B}"/>
              </a:ext>
            </a:extLst>
          </p:cNvPr>
          <p:cNvSpPr>
            <a:spLocks noGrp="1"/>
          </p:cNvSpPr>
          <p:nvPr>
            <p:ph type="sldNum" sz="quarter" idx="12"/>
          </p:nvPr>
        </p:nvSpPr>
        <p:spPr/>
        <p:txBody>
          <a:bodyPr/>
          <a:lstStyle/>
          <a:p>
            <a:fld id="{2CEB5BB1-9E20-481F-B7EE-B089C484B85F}" type="slidenum">
              <a:rPr lang="tr-TR" smtClean="0"/>
              <a:t>34</a:t>
            </a:fld>
            <a:endParaRPr lang="tr-TR" dirty="0"/>
          </a:p>
        </p:txBody>
      </p:sp>
    </p:spTree>
    <p:extLst>
      <p:ext uri="{BB962C8B-B14F-4D97-AF65-F5344CB8AC3E}">
        <p14:creationId xmlns:p14="http://schemas.microsoft.com/office/powerpoint/2010/main" val="771212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AAE2EA7-2017-D95B-C621-F716169AD20C}"/>
              </a:ext>
            </a:extLst>
          </p:cNvPr>
          <p:cNvSpPr>
            <a:spLocks noGrp="1"/>
          </p:cNvSpPr>
          <p:nvPr/>
        </p:nvSpPr>
        <p:spPr bwMode="auto">
          <a:xfrm>
            <a:off x="310383" y="854765"/>
            <a:ext cx="11653478" cy="5923722"/>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200" dirty="0">
                <a:latin typeface="Times New Roman" panose="02020603050405020304" pitchFamily="18" charset="0"/>
                <a:cs typeface="Times New Roman" panose="02020603050405020304" pitchFamily="18" charset="0"/>
              </a:rPr>
              <a:t>Kurumlar Vergisi Kanunu'nun 11. maddesine göre aşağıda sıralanan giderlerin, kurumlar vergisi matrahının tespiti sırasında indirilmesine izin verilmemektedir. </a:t>
            </a: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Öz sermaye üzerinden </a:t>
            </a:r>
            <a:r>
              <a:rPr lang="tr-TR" sz="2200" dirty="0">
                <a:latin typeface="Times New Roman" panose="02020603050405020304" pitchFamily="18" charset="0"/>
                <a:cs typeface="Times New Roman" panose="02020603050405020304" pitchFamily="18" charset="0"/>
              </a:rPr>
              <a:t>ödenen veya hesaplanan faizler, </a:t>
            </a: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Örtülü sermaye üzerinden </a:t>
            </a:r>
            <a:r>
              <a:rPr lang="tr-TR" sz="2200" b="1" dirty="0">
                <a:latin typeface="Times New Roman" panose="02020603050405020304" pitchFamily="18" charset="0"/>
                <a:cs typeface="Times New Roman" panose="02020603050405020304" pitchFamily="18" charset="0"/>
              </a:rPr>
              <a:t>ödenen veya hesaplanan </a:t>
            </a:r>
            <a:r>
              <a:rPr lang="tr-TR" sz="2200" dirty="0">
                <a:latin typeface="Times New Roman" panose="02020603050405020304" pitchFamily="18" charset="0"/>
                <a:cs typeface="Times New Roman" panose="02020603050405020304" pitchFamily="18" charset="0"/>
              </a:rPr>
              <a:t>faiz, kur farkları ve benzeri giderler, </a:t>
            </a:r>
          </a:p>
          <a:p>
            <a:pPr algn="just">
              <a:buFont typeface="Wingdings" panose="05000000000000000000" pitchFamily="2" charset="2"/>
              <a:buChar char="Ø"/>
            </a:pPr>
            <a:r>
              <a:rPr lang="tr-TR" sz="2200" b="1" dirty="0">
                <a:latin typeface="Times New Roman" panose="02020603050405020304" pitchFamily="18" charset="0"/>
                <a:cs typeface="Times New Roman" panose="02020603050405020304" pitchFamily="18" charset="0"/>
              </a:rPr>
              <a:t>Transfer fiyatlandırması yoluyla örtülü olarak dağıtılan kazançlar</a:t>
            </a:r>
            <a:r>
              <a:rPr lang="tr-TR" sz="2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Her ne şekilde ve ne isimle olursa olsun ayrılan yedek akçeler, </a:t>
            </a:r>
          </a:p>
          <a:p>
            <a:pPr algn="just">
              <a:buFont typeface="Wingdings" panose="05000000000000000000" pitchFamily="2" charset="2"/>
              <a:buChar char="Ø"/>
            </a:pPr>
            <a:r>
              <a:rPr lang="tr-TR" sz="2200" u="sng" dirty="0">
                <a:latin typeface="Times New Roman" panose="02020603050405020304" pitchFamily="18" charset="0"/>
                <a:cs typeface="Times New Roman" panose="02020603050405020304" pitchFamily="18" charset="0"/>
              </a:rPr>
              <a:t>Hesaplanan kurumlar vergisi ile her türlü para cezaları ile vergi cezaları ve gecikme zamları, </a:t>
            </a: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Menkul kıymetlerin itibari değerlerinin altında ihracından doğan zararlar, </a:t>
            </a: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İşletmenin esas faaliyet konusu ile ilgili olmayan deniz ve hava taşıtlarına ilişkin giderler ve amortismanlar, </a:t>
            </a: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Kurumun kendisinin, ortaklarının, yöneticilerinin ve çalışanlarının suçlarından doğan tazminat giderleri</a:t>
            </a:r>
            <a:r>
              <a:rPr lang="tr-TR" sz="2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Basın yoluyla işlenen fiillerden dolayı ödenen tazminatlar, </a:t>
            </a: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Alkol ve alkollü içkiler ile tütün ve tütün mamullerine ait ilan ve reklâm giderleri. </a:t>
            </a: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FGK</a:t>
            </a:r>
          </a:p>
          <a:p>
            <a:endParaRPr lang="tr-TR" sz="2200" dirty="0"/>
          </a:p>
        </p:txBody>
      </p:sp>
      <p:sp>
        <p:nvSpPr>
          <p:cNvPr id="4" name="1 Başlık">
            <a:extLst>
              <a:ext uri="{FF2B5EF4-FFF2-40B4-BE49-F238E27FC236}">
                <a16:creationId xmlns:a16="http://schemas.microsoft.com/office/drawing/2014/main" id="{3502AC79-5D8C-4510-D42E-080F27D87944}"/>
              </a:ext>
            </a:extLst>
          </p:cNvPr>
          <p:cNvSpPr txBox="1">
            <a:spLocks/>
          </p:cNvSpPr>
          <p:nvPr/>
        </p:nvSpPr>
        <p:spPr bwMode="auto">
          <a:xfrm>
            <a:off x="310383" y="198784"/>
            <a:ext cx="11653478" cy="503782"/>
          </a:xfrm>
          <a:prstGeom prst="rect">
            <a:avLst/>
          </a:prstGeom>
          <a:solidFill>
            <a:schemeClr val="accent4">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sp>
        <p:nvSpPr>
          <p:cNvPr id="5" name="Çarpım İşareti 4">
            <a:extLst>
              <a:ext uri="{FF2B5EF4-FFF2-40B4-BE49-F238E27FC236}">
                <a16:creationId xmlns:a16="http://schemas.microsoft.com/office/drawing/2014/main" id="{A49CA6B6-886A-CC71-6A41-FBFDF3F6321B}"/>
              </a:ext>
            </a:extLst>
          </p:cNvPr>
          <p:cNvSpPr/>
          <p:nvPr/>
        </p:nvSpPr>
        <p:spPr>
          <a:xfrm>
            <a:off x="7205870" y="1610139"/>
            <a:ext cx="523398"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Çarpım İşareti 5">
            <a:extLst>
              <a:ext uri="{FF2B5EF4-FFF2-40B4-BE49-F238E27FC236}">
                <a16:creationId xmlns:a16="http://schemas.microsoft.com/office/drawing/2014/main" id="{94217CD3-1117-4353-6BF7-286CE9B0DEF3}"/>
              </a:ext>
            </a:extLst>
          </p:cNvPr>
          <p:cNvSpPr/>
          <p:nvPr/>
        </p:nvSpPr>
        <p:spPr>
          <a:xfrm>
            <a:off x="11109676" y="3240156"/>
            <a:ext cx="656753"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Çarpım İşareti 6">
            <a:extLst>
              <a:ext uri="{FF2B5EF4-FFF2-40B4-BE49-F238E27FC236}">
                <a16:creationId xmlns:a16="http://schemas.microsoft.com/office/drawing/2014/main" id="{A171AC52-6E8E-9B33-CC3C-10CA1782E97C}"/>
              </a:ext>
            </a:extLst>
          </p:cNvPr>
          <p:cNvSpPr/>
          <p:nvPr/>
        </p:nvSpPr>
        <p:spPr>
          <a:xfrm>
            <a:off x="8825261" y="2471731"/>
            <a:ext cx="603412"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Çarpım İşareti 7">
            <a:extLst>
              <a:ext uri="{FF2B5EF4-FFF2-40B4-BE49-F238E27FC236}">
                <a16:creationId xmlns:a16="http://schemas.microsoft.com/office/drawing/2014/main" id="{482A6BC9-8D3D-F3BB-1A90-74BC7DE6DBB7}"/>
              </a:ext>
            </a:extLst>
          </p:cNvPr>
          <p:cNvSpPr/>
          <p:nvPr/>
        </p:nvSpPr>
        <p:spPr>
          <a:xfrm>
            <a:off x="11025423" y="2094044"/>
            <a:ext cx="603413"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Çarpım İşareti 8">
            <a:extLst>
              <a:ext uri="{FF2B5EF4-FFF2-40B4-BE49-F238E27FC236}">
                <a16:creationId xmlns:a16="http://schemas.microsoft.com/office/drawing/2014/main" id="{D09312A8-F7A5-F53B-C27F-25B7F5E7C70D}"/>
              </a:ext>
            </a:extLst>
          </p:cNvPr>
          <p:cNvSpPr/>
          <p:nvPr/>
        </p:nvSpPr>
        <p:spPr>
          <a:xfrm>
            <a:off x="2998304" y="4465983"/>
            <a:ext cx="590286"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Çarpım İşareti 9">
            <a:extLst>
              <a:ext uri="{FF2B5EF4-FFF2-40B4-BE49-F238E27FC236}">
                <a16:creationId xmlns:a16="http://schemas.microsoft.com/office/drawing/2014/main" id="{EB67504D-6284-1232-2ABA-90BF7E98160A}"/>
              </a:ext>
            </a:extLst>
          </p:cNvPr>
          <p:cNvSpPr/>
          <p:nvPr/>
        </p:nvSpPr>
        <p:spPr>
          <a:xfrm>
            <a:off x="1444674" y="6350068"/>
            <a:ext cx="608413"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Çarpım İşareti 10">
            <a:extLst>
              <a:ext uri="{FF2B5EF4-FFF2-40B4-BE49-F238E27FC236}">
                <a16:creationId xmlns:a16="http://schemas.microsoft.com/office/drawing/2014/main" id="{C7C27E7A-BC96-6773-79A2-96E1A2FC182D}"/>
              </a:ext>
            </a:extLst>
          </p:cNvPr>
          <p:cNvSpPr/>
          <p:nvPr/>
        </p:nvSpPr>
        <p:spPr>
          <a:xfrm>
            <a:off x="7393399" y="5518434"/>
            <a:ext cx="622391"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Çarpım İşareti 11">
            <a:extLst>
              <a:ext uri="{FF2B5EF4-FFF2-40B4-BE49-F238E27FC236}">
                <a16:creationId xmlns:a16="http://schemas.microsoft.com/office/drawing/2014/main" id="{323A31B6-F8ED-D254-93B7-485F0E21659A}"/>
              </a:ext>
            </a:extLst>
          </p:cNvPr>
          <p:cNvSpPr/>
          <p:nvPr/>
        </p:nvSpPr>
        <p:spPr>
          <a:xfrm>
            <a:off x="2998305" y="5209758"/>
            <a:ext cx="622390" cy="37768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1A1AB3D1-C276-243F-F3B0-E001C940B8D2}"/>
              </a:ext>
            </a:extLst>
          </p:cNvPr>
          <p:cNvSpPr>
            <a:spLocks noGrp="1"/>
          </p:cNvSpPr>
          <p:nvPr>
            <p:ph type="sldNum" sz="quarter" idx="12"/>
          </p:nvPr>
        </p:nvSpPr>
        <p:spPr/>
        <p:txBody>
          <a:bodyPr/>
          <a:lstStyle/>
          <a:p>
            <a:fld id="{2CEB5BB1-9E20-481F-B7EE-B089C484B85F}" type="slidenum">
              <a:rPr lang="tr-TR" smtClean="0"/>
              <a:t>35</a:t>
            </a:fld>
            <a:endParaRPr lang="tr-TR" dirty="0"/>
          </a:p>
        </p:txBody>
      </p:sp>
    </p:spTree>
    <p:extLst>
      <p:ext uri="{BB962C8B-B14F-4D97-AF65-F5344CB8AC3E}">
        <p14:creationId xmlns:p14="http://schemas.microsoft.com/office/powerpoint/2010/main" val="47025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3">
            <a:extLst>
              <a:ext uri="{FF2B5EF4-FFF2-40B4-BE49-F238E27FC236}">
                <a16:creationId xmlns:a16="http://schemas.microsoft.com/office/drawing/2014/main" id="{6B851A03-72F7-B33B-D494-FA9EBD09BE04}"/>
              </a:ext>
            </a:extLst>
          </p:cNvPr>
          <p:cNvSpPr>
            <a:spLocks noGrp="1"/>
          </p:cNvSpPr>
          <p:nvPr/>
        </p:nvSpPr>
        <p:spPr>
          <a:xfrm>
            <a:off x="7702788" y="6330156"/>
            <a:ext cx="2933282"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36</a:t>
            </a:fld>
            <a:endParaRPr lang="tr-TR" altLang="tr-TR"/>
          </a:p>
        </p:txBody>
      </p:sp>
      <p:sp>
        <p:nvSpPr>
          <p:cNvPr id="3" name="1 Başlık">
            <a:extLst>
              <a:ext uri="{FF2B5EF4-FFF2-40B4-BE49-F238E27FC236}">
                <a16:creationId xmlns:a16="http://schemas.microsoft.com/office/drawing/2014/main" id="{1BA98913-2CD1-CED9-95C8-E9261F586379}"/>
              </a:ext>
            </a:extLst>
          </p:cNvPr>
          <p:cNvSpPr txBox="1">
            <a:spLocks/>
          </p:cNvSpPr>
          <p:nvPr/>
        </p:nvSpPr>
        <p:spPr bwMode="auto">
          <a:xfrm>
            <a:off x="521758" y="162720"/>
            <a:ext cx="11185043" cy="503782"/>
          </a:xfrm>
          <a:prstGeom prst="rect">
            <a:avLst/>
          </a:prstGeom>
          <a:solidFill>
            <a:schemeClr val="bg2"/>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pic>
        <p:nvPicPr>
          <p:cNvPr id="4" name="table">
            <a:extLst>
              <a:ext uri="{FF2B5EF4-FFF2-40B4-BE49-F238E27FC236}">
                <a16:creationId xmlns:a16="http://schemas.microsoft.com/office/drawing/2014/main" id="{FD99BFED-FBA6-4B8D-DF0F-E187CD27740D}"/>
              </a:ext>
            </a:extLst>
          </p:cNvPr>
          <p:cNvPicPr>
            <a:picLocks noChangeAspect="1"/>
          </p:cNvPicPr>
          <p:nvPr/>
        </p:nvPicPr>
        <p:blipFill>
          <a:blip r:embed="rId2"/>
          <a:stretch>
            <a:fillRect/>
          </a:stretch>
        </p:blipFill>
        <p:spPr>
          <a:xfrm>
            <a:off x="490886" y="822149"/>
            <a:ext cx="11288077" cy="731250"/>
          </a:xfrm>
          <a:prstGeom prst="rect">
            <a:avLst/>
          </a:prstGeom>
          <a:noFill/>
        </p:spPr>
      </p:pic>
      <p:sp>
        <p:nvSpPr>
          <p:cNvPr id="5" name="İçerik Yer Tutucusu 2">
            <a:extLst>
              <a:ext uri="{FF2B5EF4-FFF2-40B4-BE49-F238E27FC236}">
                <a16:creationId xmlns:a16="http://schemas.microsoft.com/office/drawing/2014/main" id="{90B11B59-52A6-137C-788D-2592AAC1F852}"/>
              </a:ext>
            </a:extLst>
          </p:cNvPr>
          <p:cNvSpPr>
            <a:spLocks noGrp="1"/>
          </p:cNvSpPr>
          <p:nvPr/>
        </p:nvSpPr>
        <p:spPr bwMode="auto">
          <a:xfrm>
            <a:off x="470240" y="1566496"/>
            <a:ext cx="11246786" cy="2220671"/>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Kurumun ortak veya sahiplerinin, </a:t>
            </a:r>
            <a:r>
              <a:rPr lang="tr-TR" sz="2000" b="1" u="sng" dirty="0">
                <a:highlight>
                  <a:srgbClr val="FFFF00"/>
                </a:highlight>
                <a:latin typeface="Times New Roman" panose="02020603050405020304" pitchFamily="18" charset="0"/>
                <a:cs typeface="Times New Roman" panose="02020603050405020304" pitchFamily="18" charset="0"/>
              </a:rPr>
              <a:t>işletmeye koydukları sermayenin KÂR PAYI HARİCİNDE NEMALANDIRILMASININ mümkün olmaması esasına dayanmaktadır. </a:t>
            </a:r>
            <a:r>
              <a:rPr lang="tr-TR" sz="2000" dirty="0">
                <a:latin typeface="Times New Roman" panose="02020603050405020304" pitchFamily="18" charset="0"/>
                <a:cs typeface="Times New Roman" panose="02020603050405020304" pitchFamily="18" charset="0"/>
              </a:rPr>
              <a:t>Her ne şekilde olursa olsun, sermaye üzerine faiz hesaplanıp tahakkuk ettirildiğinde veya ödendiğinde söz konusu faizlerin gider olarak hasılattan indirilmesi mümkün değildir. </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6102 Sayılı TTK 510. maddesine göre, şirketlerin ortaklarına ödediği hazırlık dönemi faizleri bu kapsamda değerlendirilmelidir. </a:t>
            </a:r>
          </a:p>
        </p:txBody>
      </p:sp>
      <p:pic>
        <p:nvPicPr>
          <p:cNvPr id="6" name="table">
            <a:extLst>
              <a:ext uri="{FF2B5EF4-FFF2-40B4-BE49-F238E27FC236}">
                <a16:creationId xmlns:a16="http://schemas.microsoft.com/office/drawing/2014/main" id="{6BBEAA4F-D1F7-C3EB-0561-78EAA94D3D0B}"/>
              </a:ext>
            </a:extLst>
          </p:cNvPr>
          <p:cNvPicPr>
            <a:picLocks noChangeAspect="1"/>
          </p:cNvPicPr>
          <p:nvPr/>
        </p:nvPicPr>
        <p:blipFill>
          <a:blip r:embed="rId3"/>
          <a:stretch>
            <a:fillRect/>
          </a:stretch>
        </p:blipFill>
        <p:spPr>
          <a:xfrm>
            <a:off x="449595" y="3848385"/>
            <a:ext cx="11329368" cy="1114694"/>
          </a:xfrm>
          <a:prstGeom prst="rect">
            <a:avLst/>
          </a:prstGeom>
        </p:spPr>
      </p:pic>
      <p:sp>
        <p:nvSpPr>
          <p:cNvPr id="7" name="İçerik Yer Tutucusu 2">
            <a:extLst>
              <a:ext uri="{FF2B5EF4-FFF2-40B4-BE49-F238E27FC236}">
                <a16:creationId xmlns:a16="http://schemas.microsoft.com/office/drawing/2014/main" id="{1E0D5430-570B-032A-1AB9-56A89C43A0FF}"/>
              </a:ext>
            </a:extLst>
          </p:cNvPr>
          <p:cNvSpPr txBox="1">
            <a:spLocks/>
          </p:cNvSpPr>
          <p:nvPr/>
        </p:nvSpPr>
        <p:spPr bwMode="auto">
          <a:xfrm>
            <a:off x="449595" y="5024296"/>
            <a:ext cx="11257206" cy="167098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defPPr>
              <a:defRPr lang="tr-TR"/>
            </a:defPPr>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KVK’nın</a:t>
            </a:r>
            <a:r>
              <a:rPr lang="tr-TR" sz="2400" dirty="0">
                <a:latin typeface="Times New Roman" panose="02020603050405020304" pitchFamily="18" charset="0"/>
                <a:cs typeface="Times New Roman" panose="02020603050405020304" pitchFamily="18" charset="0"/>
              </a:rPr>
              <a:t> 12. maddesinde </a:t>
            </a:r>
            <a:r>
              <a:rPr lang="tr-TR" sz="2400" b="1" u="sng" dirty="0">
                <a:latin typeface="Times New Roman" panose="02020603050405020304" pitchFamily="18" charset="0"/>
                <a:cs typeface="Times New Roman" panose="02020603050405020304" pitchFamily="18" charset="0"/>
              </a:rPr>
              <a:t>Örtülü Sermaye uygulaması düzenlenmiştir. </a:t>
            </a:r>
            <a:r>
              <a:rPr lang="tr-TR" sz="2400" dirty="0">
                <a:latin typeface="Times New Roman" panose="02020603050405020304" pitchFamily="18" charset="0"/>
                <a:cs typeface="Times New Roman" panose="02020603050405020304" pitchFamily="18" charset="0"/>
              </a:rPr>
              <a:t>Bu düzenleme kapsamında ödemelerin mahiyeti </a:t>
            </a:r>
            <a:r>
              <a:rPr lang="tr-TR" sz="2400" b="1" dirty="0">
                <a:latin typeface="Times New Roman" panose="02020603050405020304" pitchFamily="18" charset="0"/>
                <a:cs typeface="Times New Roman" panose="02020603050405020304" pitchFamily="18" charset="0"/>
              </a:rPr>
              <a:t>faiz, kur farkı vd. giderler olmaktan çıkmakta ve vergi kanunları uygulaması bakımından dağıtılan KAR PAYI SAYILMAKTADIR.</a:t>
            </a:r>
          </a:p>
        </p:txBody>
      </p:sp>
      <p:sp>
        <p:nvSpPr>
          <p:cNvPr id="8" name="Düşünce Balonu: Bulut 7">
            <a:extLst>
              <a:ext uri="{FF2B5EF4-FFF2-40B4-BE49-F238E27FC236}">
                <a16:creationId xmlns:a16="http://schemas.microsoft.com/office/drawing/2014/main" id="{DF785212-C9E0-5C2D-6DC1-B7423B99A35E}"/>
              </a:ext>
            </a:extLst>
          </p:cNvPr>
          <p:cNvSpPr/>
          <p:nvPr/>
        </p:nvSpPr>
        <p:spPr>
          <a:xfrm>
            <a:off x="8189843" y="3210340"/>
            <a:ext cx="2446227" cy="405200"/>
          </a:xfrm>
          <a:prstGeom prst="cloud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layt Numarası Yer Tutucusu 8">
            <a:extLst>
              <a:ext uri="{FF2B5EF4-FFF2-40B4-BE49-F238E27FC236}">
                <a16:creationId xmlns:a16="http://schemas.microsoft.com/office/drawing/2014/main" id="{2E092D51-812D-0CA4-DCCA-BA7EEB533FF8}"/>
              </a:ext>
            </a:extLst>
          </p:cNvPr>
          <p:cNvSpPr>
            <a:spLocks noGrp="1"/>
          </p:cNvSpPr>
          <p:nvPr>
            <p:ph type="sldNum" sz="quarter" idx="12"/>
          </p:nvPr>
        </p:nvSpPr>
        <p:spPr/>
        <p:txBody>
          <a:bodyPr/>
          <a:lstStyle/>
          <a:p>
            <a:fld id="{2CEB5BB1-9E20-481F-B7EE-B089C484B85F}" type="slidenum">
              <a:rPr lang="tr-TR" smtClean="0"/>
              <a:t>36</a:t>
            </a:fld>
            <a:endParaRPr lang="tr-TR" dirty="0"/>
          </a:p>
        </p:txBody>
      </p:sp>
    </p:spTree>
    <p:extLst>
      <p:ext uri="{BB962C8B-B14F-4D97-AF65-F5344CB8AC3E}">
        <p14:creationId xmlns:p14="http://schemas.microsoft.com/office/powerpoint/2010/main" val="369320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A3CDC35E-1BF9-F6E8-71EA-5BE34CC3358F}"/>
              </a:ext>
            </a:extLst>
          </p:cNvPr>
          <p:cNvSpPr>
            <a:spLocks noGrp="1"/>
          </p:cNvSpPr>
          <p:nvPr/>
        </p:nvSpPr>
        <p:spPr>
          <a:xfrm>
            <a:off x="7711436" y="6330156"/>
            <a:ext cx="2809274"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37</a:t>
            </a:fld>
            <a:endParaRPr lang="tr-TR" altLang="tr-TR"/>
          </a:p>
        </p:txBody>
      </p:sp>
      <p:sp>
        <p:nvSpPr>
          <p:cNvPr id="3" name="1 Başlık">
            <a:extLst>
              <a:ext uri="{FF2B5EF4-FFF2-40B4-BE49-F238E27FC236}">
                <a16:creationId xmlns:a16="http://schemas.microsoft.com/office/drawing/2014/main" id="{FAB6F033-01A5-7B1E-B09C-E626374A086E}"/>
              </a:ext>
            </a:extLst>
          </p:cNvPr>
          <p:cNvSpPr txBox="1">
            <a:spLocks/>
          </p:cNvSpPr>
          <p:nvPr/>
        </p:nvSpPr>
        <p:spPr bwMode="auto">
          <a:xfrm>
            <a:off x="658233" y="172658"/>
            <a:ext cx="10993294" cy="503782"/>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pic>
        <p:nvPicPr>
          <p:cNvPr id="4" name="table">
            <a:extLst>
              <a:ext uri="{FF2B5EF4-FFF2-40B4-BE49-F238E27FC236}">
                <a16:creationId xmlns:a16="http://schemas.microsoft.com/office/drawing/2014/main" id="{EFD8C1DB-3492-43B2-7AB9-92AC9E424588}"/>
              </a:ext>
            </a:extLst>
          </p:cNvPr>
          <p:cNvPicPr>
            <a:picLocks noChangeAspect="1"/>
          </p:cNvPicPr>
          <p:nvPr/>
        </p:nvPicPr>
        <p:blipFill>
          <a:blip r:embed="rId2"/>
          <a:stretch>
            <a:fillRect/>
          </a:stretch>
        </p:blipFill>
        <p:spPr>
          <a:xfrm>
            <a:off x="658233" y="758404"/>
            <a:ext cx="11001584" cy="694293"/>
          </a:xfrm>
          <a:prstGeom prst="rect">
            <a:avLst/>
          </a:prstGeom>
        </p:spPr>
      </p:pic>
      <p:sp>
        <p:nvSpPr>
          <p:cNvPr id="5" name="İçerik Yer Tutucusu 2">
            <a:extLst>
              <a:ext uri="{FF2B5EF4-FFF2-40B4-BE49-F238E27FC236}">
                <a16:creationId xmlns:a16="http://schemas.microsoft.com/office/drawing/2014/main" id="{3120D685-FDF8-F377-E630-03176ADFB6D2}"/>
              </a:ext>
            </a:extLst>
          </p:cNvPr>
          <p:cNvSpPr txBox="1">
            <a:spLocks/>
          </p:cNvSpPr>
          <p:nvPr/>
        </p:nvSpPr>
        <p:spPr bwMode="auto">
          <a:xfrm>
            <a:off x="436307" y="1452697"/>
            <a:ext cx="11215220" cy="11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r-TR"/>
            </a:defPPr>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000" b="1" dirty="0" err="1">
                <a:latin typeface="Times New Roman" panose="02020603050405020304" pitchFamily="18" charset="0"/>
                <a:cs typeface="Times New Roman" panose="02020603050405020304" pitchFamily="18" charset="0"/>
              </a:rPr>
              <a:t>KVK’nın</a:t>
            </a:r>
            <a:r>
              <a:rPr lang="tr-TR" sz="2000" b="1" dirty="0">
                <a:latin typeface="Times New Roman" panose="02020603050405020304" pitchFamily="18" charset="0"/>
                <a:cs typeface="Times New Roman" panose="02020603050405020304" pitchFamily="18" charset="0"/>
              </a:rPr>
              <a:t> 13. maddesinde transfer fiyatlandırması yoluyla örtülü kazanç dağıtımı uygulaması düzenlenmiştir. </a:t>
            </a:r>
            <a:r>
              <a:rPr lang="tr-TR" sz="2000" b="1" dirty="0">
                <a:highlight>
                  <a:srgbClr val="FFFF00"/>
                </a:highlight>
                <a:latin typeface="Times New Roman" panose="02020603050405020304" pitchFamily="18" charset="0"/>
                <a:cs typeface="Times New Roman" panose="02020603050405020304" pitchFamily="18" charset="0"/>
              </a:rPr>
              <a:t>Bu düzenleme kapsamında işletmelerin gider olarak dikkate aldığı işlemlerin gider mahiyeti değişmekte </a:t>
            </a:r>
            <a:r>
              <a:rPr lang="tr-TR" sz="2000" b="1" u="sng" dirty="0">
                <a:highlight>
                  <a:srgbClr val="FFFF00"/>
                </a:highlight>
                <a:latin typeface="Times New Roman" panose="02020603050405020304" pitchFamily="18" charset="0"/>
                <a:cs typeface="Times New Roman" panose="02020603050405020304" pitchFamily="18" charset="0"/>
              </a:rPr>
              <a:t>ve vergi kanunları uygulaması bakımından dağıtılan KAR PAYI SAYILMAKTADIR.</a:t>
            </a:r>
          </a:p>
        </p:txBody>
      </p:sp>
      <p:pic>
        <p:nvPicPr>
          <p:cNvPr id="6" name="table">
            <a:extLst>
              <a:ext uri="{FF2B5EF4-FFF2-40B4-BE49-F238E27FC236}">
                <a16:creationId xmlns:a16="http://schemas.microsoft.com/office/drawing/2014/main" id="{E1CB675B-8E71-1D89-7682-06C41BC56EAC}"/>
              </a:ext>
            </a:extLst>
          </p:cNvPr>
          <p:cNvPicPr>
            <a:picLocks noChangeAspect="1"/>
          </p:cNvPicPr>
          <p:nvPr/>
        </p:nvPicPr>
        <p:blipFill>
          <a:blip r:embed="rId3"/>
          <a:stretch>
            <a:fillRect/>
          </a:stretch>
        </p:blipFill>
        <p:spPr>
          <a:xfrm>
            <a:off x="625120" y="2792896"/>
            <a:ext cx="11026407" cy="636104"/>
          </a:xfrm>
          <a:prstGeom prst="rect">
            <a:avLst/>
          </a:prstGeom>
        </p:spPr>
      </p:pic>
      <p:sp>
        <p:nvSpPr>
          <p:cNvPr id="7" name="İçerik Yer Tutucusu 2">
            <a:extLst>
              <a:ext uri="{FF2B5EF4-FFF2-40B4-BE49-F238E27FC236}">
                <a16:creationId xmlns:a16="http://schemas.microsoft.com/office/drawing/2014/main" id="{0A6179F1-DD8C-C9B9-9186-3AAF53A3DD3F}"/>
              </a:ext>
            </a:extLst>
          </p:cNvPr>
          <p:cNvSpPr>
            <a:spLocks noGrp="1"/>
          </p:cNvSpPr>
          <p:nvPr/>
        </p:nvSpPr>
        <p:spPr bwMode="auto">
          <a:xfrm>
            <a:off x="436307" y="3491405"/>
            <a:ext cx="11223510" cy="32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Türk Ticaret Kanununa, kurumların kuruluş kanunlarına, tüzüklerine, ana statülerine veya sözleşmelerine göre safi kazançtan ayırdıkları </a:t>
            </a:r>
            <a:r>
              <a:rPr lang="tr-TR" sz="2200" b="1" u="sng" dirty="0">
                <a:latin typeface="Times New Roman" panose="02020603050405020304" pitchFamily="18" charset="0"/>
                <a:cs typeface="Times New Roman" panose="02020603050405020304" pitchFamily="18" charset="0"/>
              </a:rPr>
              <a:t>tüm</a:t>
            </a:r>
            <a:r>
              <a:rPr lang="tr-TR" sz="2200" u="sng" dirty="0">
                <a:latin typeface="Times New Roman" panose="02020603050405020304" pitchFamily="18" charset="0"/>
                <a:cs typeface="Times New Roman" panose="02020603050405020304" pitchFamily="18" charset="0"/>
              </a:rPr>
              <a:t> </a:t>
            </a:r>
            <a:r>
              <a:rPr lang="tr-TR" sz="2200" b="1" u="sng" dirty="0">
                <a:latin typeface="Times New Roman" panose="02020603050405020304" pitchFamily="18" charset="0"/>
                <a:cs typeface="Times New Roman" panose="02020603050405020304" pitchFamily="18" charset="0"/>
              </a:rPr>
              <a:t>yedek akçeler</a:t>
            </a:r>
            <a:r>
              <a:rPr lang="tr-TR" sz="2200" u="sng"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ile 5411 sayılı Bankacılık Kanununa göre ayrılan </a:t>
            </a:r>
            <a:r>
              <a:rPr lang="tr-TR" sz="2200" b="1" u="sng" dirty="0">
                <a:highlight>
                  <a:srgbClr val="FFFF00"/>
                </a:highlight>
                <a:latin typeface="Times New Roman" panose="02020603050405020304" pitchFamily="18" charset="0"/>
                <a:cs typeface="Times New Roman" panose="02020603050405020304" pitchFamily="18" charset="0"/>
              </a:rPr>
              <a:t>genel karşılıkların</a:t>
            </a:r>
            <a:r>
              <a:rPr lang="tr-TR" sz="2200" b="1" dirty="0">
                <a:highlight>
                  <a:srgbClr val="FFFF00"/>
                </a:highlight>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indirimi mümkün bulunmamaktadır. Öte yandan, 5411 sayılı Kanuna göre ayrılan </a:t>
            </a:r>
            <a:r>
              <a:rPr lang="tr-TR" sz="2200" b="1" u="sng" dirty="0">
                <a:highlight>
                  <a:srgbClr val="FFFF00"/>
                </a:highlight>
                <a:latin typeface="Times New Roman" panose="02020603050405020304" pitchFamily="18" charset="0"/>
                <a:cs typeface="Times New Roman" panose="02020603050405020304" pitchFamily="18" charset="0"/>
              </a:rPr>
              <a:t>özel karşılıklar</a:t>
            </a:r>
            <a:r>
              <a:rPr lang="tr-TR" sz="2200" dirty="0">
                <a:highlight>
                  <a:srgbClr val="FFFF00"/>
                </a:highlight>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kurum kazancının tespitinde indirilecek gider olarak dikkate alınabilecektir.</a:t>
            </a:r>
          </a:p>
          <a:p>
            <a:pPr algn="just">
              <a:buFont typeface="Wingdings" panose="05000000000000000000" pitchFamily="2" charset="2"/>
              <a:buChar char="Ø"/>
            </a:pPr>
            <a:r>
              <a:rPr lang="tr-TR" sz="2200" dirty="0">
                <a:solidFill>
                  <a:srgbClr val="00B050"/>
                </a:solidFill>
                <a:latin typeface="Times New Roman" panose="02020603050405020304" pitchFamily="18" charset="0"/>
                <a:cs typeface="Times New Roman" panose="02020603050405020304" pitchFamily="18" charset="0"/>
              </a:rPr>
              <a:t>7061 </a:t>
            </a:r>
            <a:r>
              <a:rPr lang="tr-TR" sz="2200" dirty="0" err="1">
                <a:solidFill>
                  <a:srgbClr val="00B050"/>
                </a:solidFill>
                <a:latin typeface="Times New Roman" panose="02020603050405020304" pitchFamily="18" charset="0"/>
                <a:cs typeface="Times New Roman" panose="02020603050405020304" pitchFamily="18" charset="0"/>
              </a:rPr>
              <a:t>s.k</a:t>
            </a:r>
            <a:r>
              <a:rPr lang="tr-TR" sz="2200" dirty="0">
                <a:solidFill>
                  <a:srgbClr val="00B050"/>
                </a:solidFill>
                <a:latin typeface="Times New Roman" panose="02020603050405020304" pitchFamily="18" charset="0"/>
                <a:cs typeface="Times New Roman" panose="02020603050405020304" pitchFamily="18" charset="0"/>
              </a:rPr>
              <a:t>. ile 6361 </a:t>
            </a:r>
            <a:r>
              <a:rPr lang="tr-TR" sz="2200" dirty="0" err="1">
                <a:solidFill>
                  <a:srgbClr val="00B050"/>
                </a:solidFill>
                <a:latin typeface="Times New Roman" panose="02020603050405020304" pitchFamily="18" charset="0"/>
                <a:cs typeface="Times New Roman" panose="02020603050405020304" pitchFamily="18" charset="0"/>
              </a:rPr>
              <a:t>s.k</a:t>
            </a:r>
            <a:r>
              <a:rPr lang="tr-TR" sz="2200" dirty="0">
                <a:solidFill>
                  <a:srgbClr val="00B050"/>
                </a:solidFill>
                <a:latin typeface="Times New Roman" panose="02020603050405020304" pitchFamily="18" charset="0"/>
                <a:cs typeface="Times New Roman" panose="02020603050405020304" pitchFamily="18" charset="0"/>
              </a:rPr>
              <a:t>. 16. maddesine eklenen fıkra ile finansal kiralama ve finansman şirketleri tarafından 1/1/2019 tarihinden itibaren ayrılan </a:t>
            </a:r>
            <a:r>
              <a:rPr lang="tr-TR" sz="2200" u="sng" dirty="0">
                <a:solidFill>
                  <a:srgbClr val="00B050"/>
                </a:solidFill>
                <a:latin typeface="Times New Roman" panose="02020603050405020304" pitchFamily="18" charset="0"/>
                <a:cs typeface="Times New Roman" panose="02020603050405020304" pitchFamily="18" charset="0"/>
              </a:rPr>
              <a:t>özel karşılıkların tamamının </a:t>
            </a:r>
            <a:r>
              <a:rPr lang="tr-TR" sz="2200" dirty="0">
                <a:solidFill>
                  <a:srgbClr val="00B050"/>
                </a:solidFill>
                <a:latin typeface="Times New Roman" panose="02020603050405020304" pitchFamily="18" charset="0"/>
                <a:cs typeface="Times New Roman" panose="02020603050405020304" pitchFamily="18" charset="0"/>
              </a:rPr>
              <a:t>ayrıldıkları yılda kurum kazancının tespitinde gider olarak kabul edileceği hüküm altına alınmıştır. 1/1/2019 öncesi KKEG olur.</a:t>
            </a:r>
          </a:p>
        </p:txBody>
      </p:sp>
      <p:sp>
        <p:nvSpPr>
          <p:cNvPr id="8" name="Slayt Numarası Yer Tutucusu 7">
            <a:extLst>
              <a:ext uri="{FF2B5EF4-FFF2-40B4-BE49-F238E27FC236}">
                <a16:creationId xmlns:a16="http://schemas.microsoft.com/office/drawing/2014/main" id="{5A1E4557-64B7-DF65-C4A2-E1FC59B919AF}"/>
              </a:ext>
            </a:extLst>
          </p:cNvPr>
          <p:cNvSpPr>
            <a:spLocks noGrp="1"/>
          </p:cNvSpPr>
          <p:nvPr>
            <p:ph type="sldNum" sz="quarter" idx="12"/>
          </p:nvPr>
        </p:nvSpPr>
        <p:spPr/>
        <p:txBody>
          <a:bodyPr/>
          <a:lstStyle/>
          <a:p>
            <a:fld id="{2CEB5BB1-9E20-481F-B7EE-B089C484B85F}" type="slidenum">
              <a:rPr lang="tr-TR" smtClean="0"/>
              <a:t>37</a:t>
            </a:fld>
            <a:endParaRPr lang="tr-TR" dirty="0"/>
          </a:p>
        </p:txBody>
      </p:sp>
    </p:spTree>
    <p:extLst>
      <p:ext uri="{BB962C8B-B14F-4D97-AF65-F5344CB8AC3E}">
        <p14:creationId xmlns:p14="http://schemas.microsoft.com/office/powerpoint/2010/main" val="4260074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3">
            <a:extLst>
              <a:ext uri="{FF2B5EF4-FFF2-40B4-BE49-F238E27FC236}">
                <a16:creationId xmlns:a16="http://schemas.microsoft.com/office/drawing/2014/main" id="{C539C4FB-F32A-B7CD-E0E6-268760212A72}"/>
              </a:ext>
            </a:extLst>
          </p:cNvPr>
          <p:cNvSpPr>
            <a:spLocks noGrp="1"/>
          </p:cNvSpPr>
          <p:nvPr/>
        </p:nvSpPr>
        <p:spPr>
          <a:xfrm>
            <a:off x="7664899" y="6330156"/>
            <a:ext cx="2907253"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38</a:t>
            </a:fld>
            <a:endParaRPr lang="tr-TR" altLang="tr-TR"/>
          </a:p>
        </p:txBody>
      </p:sp>
      <p:sp>
        <p:nvSpPr>
          <p:cNvPr id="3" name="1 Başlık">
            <a:extLst>
              <a:ext uri="{FF2B5EF4-FFF2-40B4-BE49-F238E27FC236}">
                <a16:creationId xmlns:a16="http://schemas.microsoft.com/office/drawing/2014/main" id="{CA7DAEC0-32D9-5A5F-E289-91FA5FE557B5}"/>
              </a:ext>
            </a:extLst>
          </p:cNvPr>
          <p:cNvSpPr txBox="1">
            <a:spLocks/>
          </p:cNvSpPr>
          <p:nvPr/>
        </p:nvSpPr>
        <p:spPr bwMode="auto">
          <a:xfrm>
            <a:off x="504879" y="162720"/>
            <a:ext cx="11213688" cy="503782"/>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pic>
        <p:nvPicPr>
          <p:cNvPr id="4" name="table">
            <a:extLst>
              <a:ext uri="{FF2B5EF4-FFF2-40B4-BE49-F238E27FC236}">
                <a16:creationId xmlns:a16="http://schemas.microsoft.com/office/drawing/2014/main" id="{5A2A08BC-20FD-27A0-BB14-0050A6A5238B}"/>
              </a:ext>
            </a:extLst>
          </p:cNvPr>
          <p:cNvPicPr>
            <a:picLocks noChangeAspect="1"/>
          </p:cNvPicPr>
          <p:nvPr/>
        </p:nvPicPr>
        <p:blipFill>
          <a:blip r:embed="rId2"/>
          <a:stretch>
            <a:fillRect/>
          </a:stretch>
        </p:blipFill>
        <p:spPr>
          <a:xfrm>
            <a:off x="502919" y="810519"/>
            <a:ext cx="11228832" cy="752612"/>
          </a:xfrm>
          <a:prstGeom prst="rect">
            <a:avLst/>
          </a:prstGeom>
        </p:spPr>
      </p:pic>
      <p:sp>
        <p:nvSpPr>
          <p:cNvPr id="5" name="Dikdörtgen 4">
            <a:extLst>
              <a:ext uri="{FF2B5EF4-FFF2-40B4-BE49-F238E27FC236}">
                <a16:creationId xmlns:a16="http://schemas.microsoft.com/office/drawing/2014/main" id="{3F1380EF-FEE6-DB8C-7E0C-3C7AB135DB95}"/>
              </a:ext>
            </a:extLst>
          </p:cNvPr>
          <p:cNvSpPr/>
          <p:nvPr/>
        </p:nvSpPr>
        <p:spPr>
          <a:xfrm>
            <a:off x="502920" y="1602609"/>
            <a:ext cx="11228832" cy="3046988"/>
          </a:xfrm>
          <a:prstGeom prst="rect">
            <a:avLst/>
          </a:prstGeom>
          <a:solidFill>
            <a:schemeClr val="bg2"/>
          </a:solidFill>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tabLst>
                <a:tab pos="5229225" algn="l"/>
              </a:tabLst>
            </a:pPr>
            <a:r>
              <a:rPr lang="tr-TR" sz="2400" dirty="0">
                <a:solidFill>
                  <a:srgbClr val="000000"/>
                </a:solidFill>
                <a:latin typeface="Times New Roman" panose="02020603050405020304" pitchFamily="18" charset="0"/>
                <a:ea typeface="Times New Roman" panose="02020603050405020304" pitchFamily="18" charset="0"/>
              </a:rPr>
              <a:t>-Kurumlar Vergisi Kanununa göre </a:t>
            </a:r>
            <a:r>
              <a:rPr lang="tr-TR" sz="2400" b="1" u="sng" dirty="0">
                <a:solidFill>
                  <a:srgbClr val="000000"/>
                </a:solidFill>
                <a:highlight>
                  <a:srgbClr val="FFFF00"/>
                </a:highlight>
                <a:latin typeface="Times New Roman" panose="02020603050405020304" pitchFamily="18" charset="0"/>
                <a:ea typeface="Times New Roman" panose="02020603050405020304" pitchFamily="18" charset="0"/>
              </a:rPr>
              <a:t>hesaplanan kurumlar </a:t>
            </a:r>
            <a:r>
              <a:rPr lang="tr-TR" sz="2400" dirty="0">
                <a:solidFill>
                  <a:srgbClr val="000000"/>
                </a:solidFill>
                <a:latin typeface="Times New Roman" panose="02020603050405020304" pitchFamily="18" charset="0"/>
                <a:ea typeface="Times New Roman" panose="02020603050405020304" pitchFamily="18" charset="0"/>
              </a:rPr>
              <a:t>vergisi</a:t>
            </a:r>
          </a:p>
          <a:p>
            <a:pPr algn="just">
              <a:tabLst>
                <a:tab pos="5229225" algn="l"/>
              </a:tabLst>
            </a:pPr>
            <a:r>
              <a:rPr lang="tr-TR" sz="2400" dirty="0">
                <a:solidFill>
                  <a:srgbClr val="000000"/>
                </a:solidFill>
                <a:latin typeface="Times New Roman" panose="02020603050405020304" pitchFamily="18" charset="0"/>
                <a:ea typeface="Times New Roman" panose="02020603050405020304" pitchFamily="18" charset="0"/>
              </a:rPr>
              <a:t>-Her türlü </a:t>
            </a:r>
            <a:r>
              <a:rPr lang="tr-TR" sz="2400" b="1" u="sng" dirty="0">
                <a:solidFill>
                  <a:srgbClr val="000000"/>
                </a:solidFill>
                <a:highlight>
                  <a:srgbClr val="FFFF00"/>
                </a:highlight>
                <a:latin typeface="Times New Roman" panose="02020603050405020304" pitchFamily="18" charset="0"/>
                <a:ea typeface="Times New Roman" panose="02020603050405020304" pitchFamily="18" charset="0"/>
              </a:rPr>
              <a:t>PARA CEZALARI, VERGİ CEZALARI, </a:t>
            </a:r>
          </a:p>
          <a:p>
            <a:pPr algn="just">
              <a:tabLst>
                <a:tab pos="5229225" algn="l"/>
              </a:tabLst>
            </a:pPr>
            <a:r>
              <a:rPr lang="tr-TR" sz="2400" dirty="0">
                <a:solidFill>
                  <a:srgbClr val="000000"/>
                </a:solidFill>
                <a:latin typeface="Times New Roman" panose="02020603050405020304" pitchFamily="18" charset="0"/>
                <a:ea typeface="Times New Roman" panose="02020603050405020304" pitchFamily="18" charset="0"/>
              </a:rPr>
              <a:t>-6183 sayılı Kanun hükümlerine göre </a:t>
            </a:r>
            <a:r>
              <a:rPr lang="tr-TR" sz="2400" b="1" u="sng" dirty="0">
                <a:solidFill>
                  <a:srgbClr val="000000"/>
                </a:solidFill>
                <a:latin typeface="Times New Roman" panose="02020603050405020304" pitchFamily="18" charset="0"/>
                <a:ea typeface="Times New Roman" panose="02020603050405020304" pitchFamily="18" charset="0"/>
              </a:rPr>
              <a:t>ÖDENEN CEZALAR, GECİKME ZAMLARI VE FAİZLERİ </a:t>
            </a:r>
          </a:p>
          <a:p>
            <a:pPr algn="just">
              <a:tabLst>
                <a:tab pos="5229225" algn="l"/>
              </a:tabLst>
            </a:pPr>
            <a:r>
              <a:rPr lang="tr-TR" sz="2400" dirty="0">
                <a:solidFill>
                  <a:srgbClr val="000000"/>
                </a:solidFill>
                <a:latin typeface="Times New Roman" panose="02020603050405020304" pitchFamily="18" charset="0"/>
                <a:ea typeface="Times New Roman" panose="02020603050405020304" pitchFamily="18" charset="0"/>
              </a:rPr>
              <a:t>-213 sayılı Vergi Usul Kanununa göre ödenen </a:t>
            </a:r>
            <a:r>
              <a:rPr lang="tr-TR" sz="2400" b="1" u="sng" dirty="0">
                <a:solidFill>
                  <a:srgbClr val="000000"/>
                </a:solidFill>
                <a:latin typeface="Times New Roman" panose="02020603050405020304" pitchFamily="18" charset="0"/>
                <a:ea typeface="Times New Roman" panose="02020603050405020304" pitchFamily="18" charset="0"/>
              </a:rPr>
              <a:t>GECİKME FAİZİ İLE PİŞMANLIK ZAMMININ </a:t>
            </a:r>
            <a:r>
              <a:rPr lang="tr-TR" sz="2400" dirty="0">
                <a:solidFill>
                  <a:srgbClr val="000000"/>
                </a:solidFill>
                <a:latin typeface="Times New Roman" panose="02020603050405020304" pitchFamily="18" charset="0"/>
                <a:ea typeface="Times New Roman" panose="02020603050405020304" pitchFamily="18" charset="0"/>
              </a:rPr>
              <a:t>kurum kazancından indirimi kabul edilmemektedir. </a:t>
            </a:r>
          </a:p>
          <a:p>
            <a:pPr algn="just">
              <a:tabLst>
                <a:tab pos="5229225" algn="l"/>
              </a:tabLst>
            </a:pPr>
            <a:r>
              <a:rPr lang="tr-TR" sz="2400" dirty="0">
                <a:solidFill>
                  <a:srgbClr val="000000"/>
                </a:solidFill>
                <a:latin typeface="Times New Roman" panose="02020603050405020304" pitchFamily="18" charset="0"/>
                <a:ea typeface="Times New Roman" panose="02020603050405020304" pitchFamily="18" charset="0"/>
              </a:rPr>
              <a:t>- 6183 sayılı AATUH Kanun hükümlerine göre tecil edilen vergilere ilişkin </a:t>
            </a:r>
            <a:r>
              <a:rPr lang="tr-TR" sz="2400" b="1" u="sng" dirty="0">
                <a:solidFill>
                  <a:srgbClr val="000000"/>
                </a:solidFill>
                <a:latin typeface="Times New Roman" panose="02020603050405020304" pitchFamily="18" charset="0"/>
                <a:ea typeface="Times New Roman" panose="02020603050405020304" pitchFamily="18" charset="0"/>
              </a:rPr>
              <a:t>tecil faizleri de </a:t>
            </a:r>
            <a:r>
              <a:rPr lang="tr-TR" sz="2400" dirty="0">
                <a:solidFill>
                  <a:srgbClr val="000000"/>
                </a:solidFill>
                <a:latin typeface="Times New Roman" panose="02020603050405020304" pitchFamily="18" charset="0"/>
                <a:ea typeface="Times New Roman" panose="02020603050405020304" pitchFamily="18" charset="0"/>
              </a:rPr>
              <a:t>bu kapsamda olup kurum kazancından gider olarak </a:t>
            </a:r>
            <a:r>
              <a:rPr lang="tr-TR" sz="2400" b="1" dirty="0">
                <a:solidFill>
                  <a:srgbClr val="FF0000"/>
                </a:solidFill>
                <a:latin typeface="Times New Roman" panose="02020603050405020304" pitchFamily="18" charset="0"/>
                <a:ea typeface="Times New Roman" panose="02020603050405020304" pitchFamily="18" charset="0"/>
              </a:rPr>
              <a:t>indirilmesi mümkün değildir.</a:t>
            </a:r>
            <a:endParaRPr lang="tr-TR" sz="2400" b="1" dirty="0">
              <a:solidFill>
                <a:srgbClr val="FF0000"/>
              </a:solidFill>
              <a:effectLst/>
              <a:latin typeface="Times New Roman" panose="02020603050405020304" pitchFamily="18" charset="0"/>
              <a:ea typeface="Times New Roman" panose="02020603050405020304" pitchFamily="18" charset="0"/>
            </a:endParaRPr>
          </a:p>
        </p:txBody>
      </p:sp>
      <p:pic>
        <p:nvPicPr>
          <p:cNvPr id="6" name="table">
            <a:extLst>
              <a:ext uri="{FF2B5EF4-FFF2-40B4-BE49-F238E27FC236}">
                <a16:creationId xmlns:a16="http://schemas.microsoft.com/office/drawing/2014/main" id="{28E20FF7-D388-6A67-F96C-73DA8906E563}"/>
              </a:ext>
            </a:extLst>
          </p:cNvPr>
          <p:cNvPicPr>
            <a:picLocks noChangeAspect="1"/>
          </p:cNvPicPr>
          <p:nvPr/>
        </p:nvPicPr>
        <p:blipFill>
          <a:blip r:embed="rId3"/>
          <a:stretch>
            <a:fillRect/>
          </a:stretch>
        </p:blipFill>
        <p:spPr>
          <a:xfrm>
            <a:off x="502919" y="4675791"/>
            <a:ext cx="11228832" cy="810084"/>
          </a:xfrm>
          <a:prstGeom prst="rect">
            <a:avLst/>
          </a:prstGeom>
        </p:spPr>
      </p:pic>
      <p:sp>
        <p:nvSpPr>
          <p:cNvPr id="7" name="Dikdörtgen 6">
            <a:extLst>
              <a:ext uri="{FF2B5EF4-FFF2-40B4-BE49-F238E27FC236}">
                <a16:creationId xmlns:a16="http://schemas.microsoft.com/office/drawing/2014/main" id="{0621EF31-2C04-C465-3576-1755B65D673B}"/>
              </a:ext>
            </a:extLst>
          </p:cNvPr>
          <p:cNvSpPr/>
          <p:nvPr/>
        </p:nvSpPr>
        <p:spPr>
          <a:xfrm>
            <a:off x="460249" y="5398036"/>
            <a:ext cx="11228832" cy="1323439"/>
          </a:xfrm>
          <a:prstGeom prst="rect">
            <a:avLst/>
          </a:prstGeom>
          <a:solidFill>
            <a:srgbClr val="FFFF00"/>
          </a:solidFill>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tabLst>
                <a:tab pos="5229225" algn="l"/>
              </a:tabLst>
            </a:pPr>
            <a:r>
              <a:rPr lang="tr-TR" sz="2000" b="1" u="sng" dirty="0">
                <a:latin typeface="Times New Roman" panose="02020603050405020304" pitchFamily="18" charset="0"/>
                <a:ea typeface="Times New Roman" panose="02020603050405020304" pitchFamily="18" charset="0"/>
              </a:rPr>
              <a:t>Kanunlarla veya kanunların verdiği yetkiye dayanılarak tespit edilen hadler</a:t>
            </a:r>
            <a:r>
              <a:rPr lang="tr-TR" sz="2000" dirty="0">
                <a:latin typeface="Times New Roman" panose="02020603050405020304" pitchFamily="18" charset="0"/>
                <a:ea typeface="Times New Roman" panose="02020603050405020304" pitchFamily="18" charset="0"/>
              </a:rPr>
              <a:t> saklı kalmak kaydıyla, menkul kıymetlerin </a:t>
            </a:r>
            <a:r>
              <a:rPr lang="tr-TR" sz="2000" b="1" dirty="0">
                <a:highlight>
                  <a:srgbClr val="FFFF00"/>
                </a:highlight>
                <a:latin typeface="Times New Roman" panose="02020603050405020304" pitchFamily="18" charset="0"/>
                <a:ea typeface="Times New Roman" panose="02020603050405020304" pitchFamily="18" charset="0"/>
              </a:rPr>
              <a:t>itibari değerlerinin altında ihracından </a:t>
            </a:r>
            <a:r>
              <a:rPr lang="tr-TR" sz="2000" dirty="0">
                <a:latin typeface="Times New Roman" panose="02020603050405020304" pitchFamily="18" charset="0"/>
                <a:ea typeface="Times New Roman" panose="02020603050405020304" pitchFamily="18" charset="0"/>
              </a:rPr>
              <a:t>doğan zararlar ile bu menkul kıymetlere ilişkin olarak ödenen komisyonlar ve benzeri her türlü giderler kurum kazancının tespitinde indirim olarak dikkate alınamaz.</a:t>
            </a:r>
            <a:endParaRPr lang="tr-TR" sz="2000" dirty="0">
              <a:effectLst/>
              <a:latin typeface="Times New Roman" panose="02020603050405020304" pitchFamily="18" charset="0"/>
              <a:ea typeface="Times New Roman" panose="02020603050405020304" pitchFamily="18" charset="0"/>
            </a:endParaRPr>
          </a:p>
        </p:txBody>
      </p:sp>
      <p:sp>
        <p:nvSpPr>
          <p:cNvPr id="8" name="Slayt Numarası Yer Tutucusu 7">
            <a:extLst>
              <a:ext uri="{FF2B5EF4-FFF2-40B4-BE49-F238E27FC236}">
                <a16:creationId xmlns:a16="http://schemas.microsoft.com/office/drawing/2014/main" id="{505FBBCC-A318-D6E7-150A-4056742A735D}"/>
              </a:ext>
            </a:extLst>
          </p:cNvPr>
          <p:cNvSpPr>
            <a:spLocks noGrp="1"/>
          </p:cNvSpPr>
          <p:nvPr>
            <p:ph type="sldNum" sz="quarter" idx="12"/>
          </p:nvPr>
        </p:nvSpPr>
        <p:spPr/>
        <p:txBody>
          <a:bodyPr/>
          <a:lstStyle/>
          <a:p>
            <a:fld id="{2CEB5BB1-9E20-481F-B7EE-B089C484B85F}" type="slidenum">
              <a:rPr lang="tr-TR" smtClean="0"/>
              <a:t>38</a:t>
            </a:fld>
            <a:endParaRPr lang="tr-TR" dirty="0"/>
          </a:p>
        </p:txBody>
      </p:sp>
    </p:spTree>
    <p:extLst>
      <p:ext uri="{BB962C8B-B14F-4D97-AF65-F5344CB8AC3E}">
        <p14:creationId xmlns:p14="http://schemas.microsoft.com/office/powerpoint/2010/main" val="1958857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3">
            <a:extLst>
              <a:ext uri="{FF2B5EF4-FFF2-40B4-BE49-F238E27FC236}">
                <a16:creationId xmlns:a16="http://schemas.microsoft.com/office/drawing/2014/main" id="{1D553370-DC1C-5647-BD48-E257758669FE}"/>
              </a:ext>
            </a:extLst>
          </p:cNvPr>
          <p:cNvSpPr>
            <a:spLocks noGrp="1"/>
          </p:cNvSpPr>
          <p:nvPr/>
        </p:nvSpPr>
        <p:spPr>
          <a:xfrm>
            <a:off x="7752831" y="6330156"/>
            <a:ext cx="2831798" cy="480662"/>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39</a:t>
            </a:fld>
            <a:endParaRPr lang="tr-TR" altLang="tr-TR"/>
          </a:p>
        </p:txBody>
      </p:sp>
      <p:sp>
        <p:nvSpPr>
          <p:cNvPr id="3" name="1 Başlık">
            <a:extLst>
              <a:ext uri="{FF2B5EF4-FFF2-40B4-BE49-F238E27FC236}">
                <a16:creationId xmlns:a16="http://schemas.microsoft.com/office/drawing/2014/main" id="{12359919-0379-1DA8-B7E7-45BDC619AE9D}"/>
              </a:ext>
            </a:extLst>
          </p:cNvPr>
          <p:cNvSpPr txBox="1">
            <a:spLocks/>
          </p:cNvSpPr>
          <p:nvPr/>
        </p:nvSpPr>
        <p:spPr bwMode="auto">
          <a:xfrm>
            <a:off x="604572" y="162720"/>
            <a:ext cx="11059255" cy="565286"/>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sp>
        <p:nvSpPr>
          <p:cNvPr id="4" name="Dikdörtgen 3">
            <a:extLst>
              <a:ext uri="{FF2B5EF4-FFF2-40B4-BE49-F238E27FC236}">
                <a16:creationId xmlns:a16="http://schemas.microsoft.com/office/drawing/2014/main" id="{58971361-DC2F-748F-E93F-396B47164D8F}"/>
              </a:ext>
            </a:extLst>
          </p:cNvPr>
          <p:cNvSpPr/>
          <p:nvPr/>
        </p:nvSpPr>
        <p:spPr>
          <a:xfrm>
            <a:off x="604572" y="1776446"/>
            <a:ext cx="11100062" cy="1631216"/>
          </a:xfrm>
          <a:prstGeom prst="rect">
            <a:avLst/>
          </a:prstGeom>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85750" indent="-285750" algn="just">
              <a:buFont typeface="Wingdings" panose="05000000000000000000" pitchFamily="2" charset="2"/>
              <a:buChar char="Ø"/>
            </a:pPr>
            <a:r>
              <a:rPr lang="tr-TR" sz="2000" b="1" u="sng" dirty="0">
                <a:latin typeface="Times New Roman" panose="02020603050405020304" pitchFamily="18" charset="0"/>
                <a:cs typeface="Times New Roman" panose="02020603050405020304" pitchFamily="18" charset="0"/>
              </a:rPr>
              <a:t>T.C. Merkez Bankası’nın </a:t>
            </a:r>
            <a:r>
              <a:rPr lang="tr-TR" sz="2000" dirty="0">
                <a:latin typeface="Times New Roman" panose="02020603050405020304" pitchFamily="18" charset="0"/>
                <a:cs typeface="Times New Roman" panose="02020603050405020304" pitchFamily="18" charset="0"/>
              </a:rPr>
              <a:t>28.1.1985 gün ve 18972 sayılı R.G.de yayımlanan </a:t>
            </a:r>
            <a:r>
              <a:rPr lang="tr-TR" sz="2000" b="1" u="sng" dirty="0">
                <a:highlight>
                  <a:srgbClr val="00FFFF"/>
                </a:highlight>
                <a:latin typeface="Times New Roman" panose="02020603050405020304" pitchFamily="18" charset="0"/>
                <a:cs typeface="Times New Roman" panose="02020603050405020304" pitchFamily="18" charset="0"/>
              </a:rPr>
              <a:t>kararı:</a:t>
            </a:r>
            <a:r>
              <a:rPr lang="tr-TR" sz="2000" dirty="0">
                <a:latin typeface="Times New Roman" panose="02020603050405020304" pitchFamily="18" charset="0"/>
                <a:cs typeface="Times New Roman" panose="02020603050405020304" pitchFamily="18" charset="0"/>
              </a:rPr>
              <a:t> Günlük satış fiyatı tespit edilmeden </a:t>
            </a:r>
            <a:r>
              <a:rPr lang="tr-TR" sz="2000" b="1" u="sng" dirty="0">
                <a:latin typeface="Times New Roman" panose="02020603050405020304" pitchFamily="18" charset="0"/>
                <a:cs typeface="Times New Roman" panose="02020603050405020304" pitchFamily="18" charset="0"/>
              </a:rPr>
              <a:t>satışa arz edilen tahviller nominal değer­lerinin en çok %5 noksanı ile satılabilirler. </a:t>
            </a:r>
            <a:r>
              <a:rPr lang="tr-TR" sz="2000" dirty="0">
                <a:latin typeface="Times New Roman" panose="02020603050405020304" pitchFamily="18" charset="0"/>
                <a:cs typeface="Times New Roman" panose="02020603050405020304" pitchFamily="18" charset="0"/>
              </a:rPr>
              <a:t>Buna göre nominal değerlerinin % 5'ine kadar olan tahvil ihraç zararları KVK. 11/1-e maddesi hükmü gereğince gider yazılabilecektir. </a:t>
            </a:r>
            <a:r>
              <a:rPr lang="tr-TR" sz="2000" b="1" u="sng" dirty="0">
                <a:solidFill>
                  <a:srgbClr val="00B050"/>
                </a:solidFill>
                <a:latin typeface="Times New Roman" panose="02020603050405020304" pitchFamily="18" charset="0"/>
                <a:cs typeface="Times New Roman" panose="02020603050405020304" pitchFamily="18" charset="0"/>
              </a:rPr>
              <a:t>% 5'i aşan tahvil ihraç zararları ise KVK. 11/1-e mad. göre KKEG olmaktadır.</a:t>
            </a:r>
          </a:p>
        </p:txBody>
      </p:sp>
      <p:pic>
        <p:nvPicPr>
          <p:cNvPr id="5" name="table">
            <a:extLst>
              <a:ext uri="{FF2B5EF4-FFF2-40B4-BE49-F238E27FC236}">
                <a16:creationId xmlns:a16="http://schemas.microsoft.com/office/drawing/2014/main" id="{251A247D-1F0E-CADA-FDE0-6927F16BCB69}"/>
              </a:ext>
            </a:extLst>
          </p:cNvPr>
          <p:cNvPicPr>
            <a:picLocks noChangeAspect="1"/>
          </p:cNvPicPr>
          <p:nvPr/>
        </p:nvPicPr>
        <p:blipFill>
          <a:blip r:embed="rId2"/>
          <a:stretch>
            <a:fillRect/>
          </a:stretch>
        </p:blipFill>
        <p:spPr>
          <a:xfrm>
            <a:off x="604572" y="861943"/>
            <a:ext cx="11160269" cy="693328"/>
          </a:xfrm>
          <a:prstGeom prst="rect">
            <a:avLst/>
          </a:prstGeom>
        </p:spPr>
      </p:pic>
      <p:pic>
        <p:nvPicPr>
          <p:cNvPr id="6" name="table">
            <a:extLst>
              <a:ext uri="{FF2B5EF4-FFF2-40B4-BE49-F238E27FC236}">
                <a16:creationId xmlns:a16="http://schemas.microsoft.com/office/drawing/2014/main" id="{5E65A0A5-0B5C-9AC9-15B2-751B64668E05}"/>
              </a:ext>
            </a:extLst>
          </p:cNvPr>
          <p:cNvPicPr>
            <a:picLocks noChangeAspect="1"/>
          </p:cNvPicPr>
          <p:nvPr/>
        </p:nvPicPr>
        <p:blipFill>
          <a:blip r:embed="rId3"/>
          <a:stretch>
            <a:fillRect/>
          </a:stretch>
        </p:blipFill>
        <p:spPr>
          <a:xfrm>
            <a:off x="604573" y="3541599"/>
            <a:ext cx="11072316" cy="765225"/>
          </a:xfrm>
          <a:prstGeom prst="rect">
            <a:avLst/>
          </a:prstGeom>
        </p:spPr>
      </p:pic>
      <p:sp>
        <p:nvSpPr>
          <p:cNvPr id="7" name="İçerik Yer Tutucusu 2">
            <a:extLst>
              <a:ext uri="{FF2B5EF4-FFF2-40B4-BE49-F238E27FC236}">
                <a16:creationId xmlns:a16="http://schemas.microsoft.com/office/drawing/2014/main" id="{3E261610-49A7-3D02-5528-C9FE05C44626}"/>
              </a:ext>
            </a:extLst>
          </p:cNvPr>
          <p:cNvSpPr>
            <a:spLocks noGrp="1"/>
          </p:cNvSpPr>
          <p:nvPr/>
        </p:nvSpPr>
        <p:spPr bwMode="auto">
          <a:xfrm>
            <a:off x="545969" y="4440762"/>
            <a:ext cx="11100061" cy="2148881"/>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Kiralama yoluyla edinilen veya işletmede kayıtlı olan bazı </a:t>
            </a:r>
            <a:r>
              <a:rPr lang="tr-TR" sz="2000" b="1" u="sng" dirty="0">
                <a:latin typeface="Times New Roman" panose="02020603050405020304" pitchFamily="18" charset="0"/>
                <a:cs typeface="Times New Roman" panose="02020603050405020304" pitchFamily="18" charset="0"/>
              </a:rPr>
              <a:t>motorlu deniz taşıtları </a:t>
            </a:r>
            <a:r>
              <a:rPr lang="tr-TR" sz="2000" dirty="0">
                <a:latin typeface="Times New Roman" panose="02020603050405020304" pitchFamily="18" charset="0"/>
                <a:cs typeface="Times New Roman" panose="02020603050405020304" pitchFamily="18" charset="0"/>
              </a:rPr>
              <a:t>(yat, kotra, tekne, sürat teknesi gibi motorlu deniz taşıtları) ile uçak, helikopter gibi </a:t>
            </a:r>
            <a:r>
              <a:rPr lang="tr-TR" sz="2000" b="1" u="sng" dirty="0">
                <a:latin typeface="Times New Roman" panose="02020603050405020304" pitchFamily="18" charset="0"/>
                <a:cs typeface="Times New Roman" panose="02020603050405020304" pitchFamily="18" charset="0"/>
              </a:rPr>
              <a:t>hava taşıtlarından işletmenin esas faaliyet konusu ile ilgili olmayanların </a:t>
            </a:r>
            <a:r>
              <a:rPr lang="tr-TR" sz="2000" dirty="0">
                <a:latin typeface="Times New Roman" panose="02020603050405020304" pitchFamily="18" charset="0"/>
                <a:cs typeface="Times New Roman" panose="02020603050405020304" pitchFamily="18" charset="0"/>
              </a:rPr>
              <a:t>giderleri ile amortismanlarının indirimi mümkün değildir.</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İşletmenin esas faaliyet konusu, kurumun ana sözleşmesine göre değil, fiilen yapılan faaliyete göre tespit edilmelidir. </a:t>
            </a:r>
          </a:p>
        </p:txBody>
      </p:sp>
    </p:spTree>
    <p:extLst>
      <p:ext uri="{BB962C8B-B14F-4D97-AF65-F5344CB8AC3E}">
        <p14:creationId xmlns:p14="http://schemas.microsoft.com/office/powerpoint/2010/main" val="126886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8F7072-14F9-7A5A-AC5D-BF0916224CAA}"/>
              </a:ext>
            </a:extLst>
          </p:cNvPr>
          <p:cNvSpPr>
            <a:spLocks noGrp="1"/>
          </p:cNvSpPr>
          <p:nvPr>
            <p:ph type="title"/>
          </p:nvPr>
        </p:nvSpPr>
        <p:spPr>
          <a:xfrm>
            <a:off x="838200" y="301117"/>
            <a:ext cx="10515600" cy="887603"/>
          </a:xfrm>
          <a:solidFill>
            <a:schemeClr val="accent1">
              <a:lumMod val="20000"/>
              <a:lumOff val="80000"/>
            </a:schemeClr>
          </a:solidFill>
        </p:spPr>
        <p:txBody>
          <a:bodyPr>
            <a:normAutofit fontScale="90000"/>
          </a:bodyPr>
          <a:lstStyle/>
          <a:p>
            <a:pPr algn="ctr"/>
            <a:br>
              <a:rPr lang="tr-TR" dirty="0">
                <a:latin typeface="Algerian" panose="04020705040A02060702" pitchFamily="82" charset="0"/>
              </a:rPr>
            </a:br>
            <a:r>
              <a:rPr lang="tr-TR" b="1" dirty="0">
                <a:latin typeface="Algerian" panose="04020705040A02060702" pitchFamily="82" charset="0"/>
              </a:rPr>
              <a:t>ÜÇÜNCÜ KISIM </a:t>
            </a:r>
            <a:r>
              <a:rPr lang="tr-TR" dirty="0">
                <a:latin typeface="Algerian" panose="04020705040A02060702" pitchFamily="82" charset="0"/>
              </a:rPr>
              <a:t>	</a:t>
            </a:r>
            <a:br>
              <a:rPr lang="tr-TR" dirty="0">
                <a:latin typeface="Algerian" panose="04020705040A02060702" pitchFamily="82" charset="0"/>
              </a:rPr>
            </a:br>
            <a:endParaRPr lang="tr-TR" dirty="0">
              <a:latin typeface="Algerian" panose="04020705040A02060702" pitchFamily="82" charset="0"/>
            </a:endParaRPr>
          </a:p>
        </p:txBody>
      </p:sp>
      <p:sp>
        <p:nvSpPr>
          <p:cNvPr id="3" name="İçerik Yer Tutucusu 2">
            <a:extLst>
              <a:ext uri="{FF2B5EF4-FFF2-40B4-BE49-F238E27FC236}">
                <a16:creationId xmlns:a16="http://schemas.microsoft.com/office/drawing/2014/main" id="{59E63C2F-C082-4EC9-D7BF-87AC9D1F320F}"/>
              </a:ext>
            </a:extLst>
          </p:cNvPr>
          <p:cNvSpPr>
            <a:spLocks noGrp="1"/>
          </p:cNvSpPr>
          <p:nvPr>
            <p:ph idx="1"/>
          </p:nvPr>
        </p:nvSpPr>
        <p:spPr>
          <a:xfrm>
            <a:off x="838200" y="1505585"/>
            <a:ext cx="10515600" cy="4351338"/>
          </a:xfrm>
          <a:solidFill>
            <a:schemeClr val="accent1">
              <a:lumMod val="20000"/>
              <a:lumOff val="80000"/>
            </a:schemeClr>
          </a:solidFill>
        </p:spPr>
        <p:txBody>
          <a:bodyPr>
            <a:normAutofit fontScale="85000" lnSpcReduction="20000"/>
          </a:bodyPr>
          <a:lstStyle/>
          <a:p>
            <a:pPr algn="ctr"/>
            <a:r>
              <a:rPr lang="tr-TR" b="1" dirty="0">
                <a:latin typeface="Times New Roman" panose="02020603050405020304" pitchFamily="18" charset="0"/>
                <a:cs typeface="Times New Roman" panose="02020603050405020304" pitchFamily="18" charset="0"/>
              </a:rPr>
              <a:t>DAR MÜKELLEFİYET ESASINDA VERGİNİN TARHI VE ÖDENMESİ</a:t>
            </a:r>
          </a:p>
          <a:p>
            <a:pPr algn="ctr"/>
            <a:r>
              <a:rPr lang="tr-TR" b="1" dirty="0">
                <a:latin typeface="Times New Roman" panose="02020603050405020304" pitchFamily="18" charset="0"/>
                <a:cs typeface="Times New Roman" panose="02020603050405020304" pitchFamily="18" charset="0"/>
              </a:rPr>
              <a:t>MD-22: SAFİ KURUM KAZANCI </a:t>
            </a:r>
          </a:p>
          <a:p>
            <a:pPr algn="ctr"/>
            <a:r>
              <a:rPr lang="tr-TR" b="1" dirty="0">
                <a:latin typeface="Times New Roman" panose="02020603050405020304" pitchFamily="18" charset="0"/>
                <a:cs typeface="Times New Roman" panose="02020603050405020304" pitchFamily="18" charset="0"/>
              </a:rPr>
              <a:t>MD-23: YAB. ULAŞ. KUR. KUR. KAZ. TES. </a:t>
            </a:r>
          </a:p>
          <a:p>
            <a:pPr algn="ctr"/>
            <a:r>
              <a:rPr lang="tr-TR" b="1" dirty="0">
                <a:latin typeface="Times New Roman" panose="02020603050405020304" pitchFamily="18" charset="0"/>
                <a:cs typeface="Times New Roman" panose="02020603050405020304" pitchFamily="18" charset="0"/>
              </a:rPr>
              <a:t>MD-24: BEYAN ESASI 	</a:t>
            </a:r>
          </a:p>
          <a:p>
            <a:pPr algn="ctr"/>
            <a:r>
              <a:rPr lang="es-ES" b="1" dirty="0">
                <a:latin typeface="Times New Roman" panose="02020603050405020304" pitchFamily="18" charset="0"/>
                <a:cs typeface="Times New Roman" panose="02020603050405020304" pitchFamily="18" charset="0"/>
              </a:rPr>
              <a:t>MD-25: VERG.DÖNEMİ VE BEYAN 	</a:t>
            </a:r>
            <a:endParaRPr lang="tr-TR" b="1" dirty="0">
              <a:latin typeface="Times New Roman" panose="02020603050405020304" pitchFamily="18" charset="0"/>
              <a:cs typeface="Times New Roman" panose="02020603050405020304" pitchFamily="18" charset="0"/>
            </a:endParaRPr>
          </a:p>
          <a:p>
            <a:pPr algn="ctr"/>
            <a:r>
              <a:rPr lang="tr-TR" b="1" dirty="0">
                <a:latin typeface="Times New Roman" panose="02020603050405020304" pitchFamily="18" charset="0"/>
                <a:cs typeface="Times New Roman" panose="02020603050405020304" pitchFamily="18" charset="0"/>
              </a:rPr>
              <a:t>MD-26: ÖZEL BEYAN ZAMANI TAYİN OLUNAN GELİRLER </a:t>
            </a:r>
          </a:p>
          <a:p>
            <a:pPr algn="ctr"/>
            <a:r>
              <a:rPr lang="tr-TR" b="1" dirty="0">
                <a:latin typeface="Times New Roman" panose="02020603050405020304" pitchFamily="18" charset="0"/>
                <a:cs typeface="Times New Roman" panose="02020603050405020304" pitchFamily="18" charset="0"/>
              </a:rPr>
              <a:t>MD-27: BEYANN. VERİLME YERİ </a:t>
            </a:r>
          </a:p>
          <a:p>
            <a:pPr algn="ctr"/>
            <a:r>
              <a:rPr lang="fi-FI" b="1" dirty="0">
                <a:latin typeface="Times New Roman" panose="02020603050405020304" pitchFamily="18" charset="0"/>
                <a:cs typeface="Times New Roman" panose="02020603050405020304" pitchFamily="18" charset="0"/>
              </a:rPr>
              <a:t>MD-28: TARH</a:t>
            </a:r>
            <a:r>
              <a:rPr lang="tr-TR" b="1" dirty="0">
                <a:latin typeface="Times New Roman" panose="02020603050405020304" pitchFamily="18" charset="0"/>
                <a:cs typeface="Times New Roman" panose="02020603050405020304" pitchFamily="18" charset="0"/>
              </a:rPr>
              <a:t>.</a:t>
            </a:r>
            <a:r>
              <a:rPr lang="fi-FI" b="1" dirty="0">
                <a:latin typeface="Times New Roman" panose="02020603050405020304" pitchFamily="18" charset="0"/>
                <a:cs typeface="Times New Roman" panose="02020603050405020304" pitchFamily="18" charset="0"/>
              </a:rPr>
              <a:t> MUHAT. TARH ZAMANI VE YERİ 	</a:t>
            </a:r>
            <a:endParaRPr lang="tr-TR" b="1" dirty="0">
              <a:latin typeface="Times New Roman" panose="02020603050405020304" pitchFamily="18" charset="0"/>
              <a:cs typeface="Times New Roman" panose="02020603050405020304" pitchFamily="18" charset="0"/>
            </a:endParaRPr>
          </a:p>
          <a:p>
            <a:pPr algn="ctr"/>
            <a:r>
              <a:rPr lang="tr-TR" b="1" dirty="0">
                <a:latin typeface="Times New Roman" panose="02020603050405020304" pitchFamily="18" charset="0"/>
                <a:cs typeface="Times New Roman" panose="02020603050405020304" pitchFamily="18" charset="0"/>
              </a:rPr>
              <a:t>MD-29: ÖDEME SÜRESİ 	</a:t>
            </a:r>
          </a:p>
          <a:p>
            <a:pPr algn="ctr"/>
            <a:r>
              <a:rPr lang="tr-TR" b="1" dirty="0">
                <a:latin typeface="Times New Roman" panose="02020603050405020304" pitchFamily="18" charset="0"/>
                <a:cs typeface="Times New Roman" panose="02020603050405020304" pitchFamily="18" charset="0"/>
              </a:rPr>
              <a:t>MD-30: DAR MÜKELLEFİYETTE VERGİ KESİNTİSİ </a:t>
            </a:r>
          </a:p>
          <a:p>
            <a:pPr algn="ctr"/>
            <a:r>
              <a:rPr lang="tr-TR" b="1" dirty="0">
                <a:latin typeface="Times New Roman" panose="02020603050405020304" pitchFamily="18" charset="0"/>
                <a:cs typeface="Times New Roman" panose="02020603050405020304" pitchFamily="18" charset="0"/>
              </a:rPr>
              <a:t>MD-31:MUHTASAR BEYANNAME 		</a:t>
            </a:r>
          </a:p>
          <a:p>
            <a:pPr algn="ctr"/>
            <a:endParaRPr lang="tr-TR" b="1"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EA97BEC3-F5A1-96D7-FD41-0201DE384C7F}"/>
              </a:ext>
            </a:extLst>
          </p:cNvPr>
          <p:cNvSpPr>
            <a:spLocks noGrp="1"/>
          </p:cNvSpPr>
          <p:nvPr>
            <p:ph type="sldNum" sz="quarter" idx="12"/>
          </p:nvPr>
        </p:nvSpPr>
        <p:spPr/>
        <p:txBody>
          <a:bodyPr/>
          <a:lstStyle/>
          <a:p>
            <a:fld id="{2CEB5BB1-9E20-481F-B7EE-B089C484B85F}" type="slidenum">
              <a:rPr lang="tr-TR" smtClean="0"/>
              <a:t>4</a:t>
            </a:fld>
            <a:endParaRPr lang="tr-TR" dirty="0"/>
          </a:p>
        </p:txBody>
      </p:sp>
    </p:spTree>
    <p:extLst>
      <p:ext uri="{BB962C8B-B14F-4D97-AF65-F5344CB8AC3E}">
        <p14:creationId xmlns:p14="http://schemas.microsoft.com/office/powerpoint/2010/main" val="2952636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EE8EF83-D102-967E-CEA9-5F1291E9AA54}"/>
              </a:ext>
            </a:extLst>
          </p:cNvPr>
          <p:cNvSpPr>
            <a:spLocks noGrp="1"/>
          </p:cNvSpPr>
          <p:nvPr/>
        </p:nvSpPr>
        <p:spPr bwMode="auto">
          <a:xfrm>
            <a:off x="108155" y="1566896"/>
            <a:ext cx="11550445" cy="179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000" b="1" u="sng" dirty="0">
                <a:highlight>
                  <a:srgbClr val="FFFF00"/>
                </a:highlight>
                <a:latin typeface="Times New Roman" panose="02020603050405020304" pitchFamily="18" charset="0"/>
                <a:cs typeface="Times New Roman" panose="02020603050405020304" pitchFamily="18" charset="0"/>
              </a:rPr>
              <a:t>180 seri numaralı Gelir Vergisi Genel Tebliği’nde, </a:t>
            </a:r>
            <a:r>
              <a:rPr lang="tr-TR" sz="2000" dirty="0">
                <a:highlight>
                  <a:srgbClr val="FFFF00"/>
                </a:highlight>
                <a:latin typeface="Times New Roman" panose="02020603050405020304" pitchFamily="18" charset="0"/>
                <a:cs typeface="Times New Roman" panose="02020603050405020304" pitchFamily="18" charset="0"/>
              </a:rPr>
              <a:t>şirket </a:t>
            </a:r>
            <a:r>
              <a:rPr lang="tr-TR" sz="2000" b="1" dirty="0">
                <a:highlight>
                  <a:srgbClr val="FFFF00"/>
                </a:highlight>
                <a:latin typeface="Times New Roman" panose="02020603050405020304" pitchFamily="18" charset="0"/>
                <a:cs typeface="Times New Roman" panose="02020603050405020304" pitchFamily="18" charset="0"/>
              </a:rPr>
              <a:t>SÖZLEŞMESİNDE</a:t>
            </a:r>
            <a:r>
              <a:rPr lang="tr-TR" sz="2000" dirty="0">
                <a:highlight>
                  <a:srgbClr val="FFFF00"/>
                </a:highlight>
                <a:latin typeface="Times New Roman" panose="02020603050405020304" pitchFamily="18" charset="0"/>
                <a:cs typeface="Times New Roman" panose="02020603050405020304" pitchFamily="18" charset="0"/>
              </a:rPr>
              <a:t> turizm faaliyeti sayılmış olsa </a:t>
            </a:r>
            <a:r>
              <a:rPr lang="tr-TR" sz="2000" b="1" u="sng" dirty="0">
                <a:highlight>
                  <a:srgbClr val="FFFF00"/>
                </a:highlight>
                <a:latin typeface="Times New Roman" panose="02020603050405020304" pitchFamily="18" charset="0"/>
                <a:cs typeface="Times New Roman" panose="02020603050405020304" pitchFamily="18" charset="0"/>
              </a:rPr>
              <a:t>bile fiilen bu faaliyeti yürütmeyen bir kurumun aktifinde kayıtlı yata ilişkin giderleri ve amortismanları kanunen kabul edilen gider olarak dikkate alamayacağı belirtilmiştir. </a:t>
            </a:r>
            <a:r>
              <a:rPr lang="tr-TR" sz="2000" u="sng" dirty="0">
                <a:highlight>
                  <a:srgbClr val="FFFF00"/>
                </a:highlight>
                <a:latin typeface="Times New Roman" panose="02020603050405020304" pitchFamily="18" charset="0"/>
                <a:cs typeface="Times New Roman" panose="02020603050405020304" pitchFamily="18" charset="0"/>
              </a:rPr>
              <a:t>Ayrıca, söz konusu yatın </a:t>
            </a:r>
            <a:r>
              <a:rPr lang="tr-TR" sz="2000" b="1" u="sng" dirty="0">
                <a:highlight>
                  <a:srgbClr val="FFFF00"/>
                </a:highlight>
                <a:latin typeface="Times New Roman" panose="02020603050405020304" pitchFamily="18" charset="0"/>
                <a:cs typeface="Times New Roman" panose="02020603050405020304" pitchFamily="18" charset="0"/>
              </a:rPr>
              <a:t>DEVAMLILIK ARZ ETMEYECEK </a:t>
            </a:r>
            <a:r>
              <a:rPr lang="tr-TR" sz="2000" u="sng" dirty="0">
                <a:highlight>
                  <a:srgbClr val="FFFF00"/>
                </a:highlight>
                <a:latin typeface="Times New Roman" panose="02020603050405020304" pitchFamily="18" charset="0"/>
                <a:cs typeface="Times New Roman" panose="02020603050405020304" pitchFamily="18" charset="0"/>
              </a:rPr>
              <a:t>şekilde turistlerin gezdirilmesinde kullanılması durumunda bile, giderlerin ve amortismanların kurum kazancının tespitinde dikkate alınamayacağı aynı tebliğde belirtilmiştir. </a:t>
            </a:r>
          </a:p>
          <a:p>
            <a:pPr algn="just"/>
            <a:endParaRPr lang="tr-TR" sz="2000" dirty="0">
              <a:highlight>
                <a:srgbClr val="FFFF00"/>
              </a:highlight>
              <a:latin typeface="Times New Roman" panose="02020603050405020304" pitchFamily="18" charset="0"/>
              <a:cs typeface="Times New Roman" panose="02020603050405020304" pitchFamily="18" charset="0"/>
            </a:endParaRPr>
          </a:p>
        </p:txBody>
      </p:sp>
      <p:pic>
        <p:nvPicPr>
          <p:cNvPr id="4" name="table">
            <a:extLst>
              <a:ext uri="{FF2B5EF4-FFF2-40B4-BE49-F238E27FC236}">
                <a16:creationId xmlns:a16="http://schemas.microsoft.com/office/drawing/2014/main" id="{A6955F97-1D11-9174-E867-6BD250A97B9D}"/>
              </a:ext>
            </a:extLst>
          </p:cNvPr>
          <p:cNvPicPr>
            <a:picLocks noChangeAspect="1"/>
          </p:cNvPicPr>
          <p:nvPr/>
        </p:nvPicPr>
        <p:blipFill>
          <a:blip r:embed="rId2"/>
          <a:stretch>
            <a:fillRect/>
          </a:stretch>
        </p:blipFill>
        <p:spPr>
          <a:xfrm>
            <a:off x="649916" y="810519"/>
            <a:ext cx="11010221" cy="756377"/>
          </a:xfrm>
          <a:prstGeom prst="rect">
            <a:avLst/>
          </a:prstGeom>
        </p:spPr>
      </p:pic>
      <p:sp>
        <p:nvSpPr>
          <p:cNvPr id="5" name="1 Başlık">
            <a:extLst>
              <a:ext uri="{FF2B5EF4-FFF2-40B4-BE49-F238E27FC236}">
                <a16:creationId xmlns:a16="http://schemas.microsoft.com/office/drawing/2014/main" id="{4DF822CC-7DE1-04A9-FA79-14D5790ADCF8}"/>
              </a:ext>
            </a:extLst>
          </p:cNvPr>
          <p:cNvSpPr txBox="1">
            <a:spLocks/>
          </p:cNvSpPr>
          <p:nvPr/>
        </p:nvSpPr>
        <p:spPr bwMode="auto">
          <a:xfrm>
            <a:off x="651776" y="162720"/>
            <a:ext cx="10995372" cy="503782"/>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pic>
        <p:nvPicPr>
          <p:cNvPr id="6" name="table">
            <a:extLst>
              <a:ext uri="{FF2B5EF4-FFF2-40B4-BE49-F238E27FC236}">
                <a16:creationId xmlns:a16="http://schemas.microsoft.com/office/drawing/2014/main" id="{100AD3B5-307E-2E7B-1A49-5F657F382B39}"/>
              </a:ext>
            </a:extLst>
          </p:cNvPr>
          <p:cNvPicPr>
            <a:picLocks noChangeAspect="1"/>
          </p:cNvPicPr>
          <p:nvPr/>
        </p:nvPicPr>
        <p:blipFill>
          <a:blip r:embed="rId3"/>
          <a:stretch>
            <a:fillRect/>
          </a:stretch>
        </p:blipFill>
        <p:spPr>
          <a:xfrm>
            <a:off x="493008" y="3470547"/>
            <a:ext cx="11312907" cy="900394"/>
          </a:xfrm>
          <a:prstGeom prst="rect">
            <a:avLst/>
          </a:prstGeom>
        </p:spPr>
      </p:pic>
      <p:sp>
        <p:nvSpPr>
          <p:cNvPr id="7" name="Dikdörtgen 6">
            <a:extLst>
              <a:ext uri="{FF2B5EF4-FFF2-40B4-BE49-F238E27FC236}">
                <a16:creationId xmlns:a16="http://schemas.microsoft.com/office/drawing/2014/main" id="{2F2563BA-6EE0-783D-A418-D603B4518473}"/>
              </a:ext>
            </a:extLst>
          </p:cNvPr>
          <p:cNvSpPr/>
          <p:nvPr/>
        </p:nvSpPr>
        <p:spPr>
          <a:xfrm>
            <a:off x="371613" y="4474981"/>
            <a:ext cx="11448773" cy="1938992"/>
          </a:xfrm>
          <a:prstGeom prst="rect">
            <a:avLst/>
          </a:prstGeom>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342900" indent="-342900" algn="just">
              <a:buFont typeface="Wingdings" panose="05000000000000000000" pitchFamily="2" charset="2"/>
              <a:buChar char="Ø"/>
              <a:tabLst>
                <a:tab pos="5229225" algn="l"/>
              </a:tabLst>
            </a:pPr>
            <a:r>
              <a:rPr lang="tr-TR" sz="2000" b="1" u="sng" dirty="0">
                <a:solidFill>
                  <a:srgbClr val="000000"/>
                </a:solidFill>
                <a:highlight>
                  <a:srgbClr val="FFFF00"/>
                </a:highlight>
                <a:latin typeface="Times New Roman" panose="02020603050405020304" pitchFamily="18" charset="0"/>
                <a:ea typeface="Times New Roman" panose="02020603050405020304" pitchFamily="18" charset="0"/>
              </a:rPr>
              <a:t>Sözleşmelerde ceza şartı olarak konulan tazminatlar hariç</a:t>
            </a:r>
            <a:r>
              <a:rPr lang="tr-TR" sz="2000" b="1" dirty="0">
                <a:solidFill>
                  <a:srgbClr val="000000"/>
                </a:solidFill>
                <a:latin typeface="Times New Roman" panose="02020603050405020304" pitchFamily="18" charset="0"/>
                <a:ea typeface="Times New Roman" panose="02020603050405020304" pitchFamily="18" charset="0"/>
              </a:rPr>
              <a:t> </a:t>
            </a:r>
            <a:r>
              <a:rPr lang="tr-TR" sz="2000" dirty="0">
                <a:solidFill>
                  <a:srgbClr val="000000"/>
                </a:solidFill>
                <a:latin typeface="Times New Roman" panose="02020603050405020304" pitchFamily="18" charset="0"/>
                <a:ea typeface="Times New Roman" panose="02020603050405020304" pitchFamily="18" charset="0"/>
              </a:rPr>
              <a:t>olmak üzere </a:t>
            </a:r>
            <a:r>
              <a:rPr lang="tr-TR" sz="2000" b="1" u="sng" dirty="0">
                <a:solidFill>
                  <a:srgbClr val="000000"/>
                </a:solidFill>
                <a:latin typeface="Times New Roman" panose="02020603050405020304" pitchFamily="18" charset="0"/>
                <a:ea typeface="Times New Roman" panose="02020603050405020304" pitchFamily="18" charset="0"/>
              </a:rPr>
              <a:t>kurumun kendisinin, ortaklarının,</a:t>
            </a:r>
            <a:r>
              <a:rPr lang="tr-TR" sz="2000" dirty="0">
                <a:solidFill>
                  <a:srgbClr val="000000"/>
                </a:solidFill>
                <a:latin typeface="Times New Roman" panose="02020603050405020304" pitchFamily="18" charset="0"/>
                <a:ea typeface="Times New Roman" panose="02020603050405020304" pitchFamily="18" charset="0"/>
              </a:rPr>
              <a:t> </a:t>
            </a:r>
            <a:r>
              <a:rPr lang="tr-TR" sz="2000" b="1" u="sng" dirty="0">
                <a:solidFill>
                  <a:srgbClr val="000000"/>
                </a:solidFill>
                <a:latin typeface="Times New Roman" panose="02020603050405020304" pitchFamily="18" charset="0"/>
                <a:ea typeface="Times New Roman" panose="02020603050405020304" pitchFamily="18" charset="0"/>
              </a:rPr>
              <a:t>yöneticilerinin</a:t>
            </a:r>
            <a:r>
              <a:rPr lang="tr-TR" sz="2000" dirty="0">
                <a:solidFill>
                  <a:srgbClr val="000000"/>
                </a:solidFill>
                <a:latin typeface="Times New Roman" panose="02020603050405020304" pitchFamily="18" charset="0"/>
                <a:ea typeface="Times New Roman" panose="02020603050405020304" pitchFamily="18" charset="0"/>
              </a:rPr>
              <a:t> ve </a:t>
            </a:r>
            <a:r>
              <a:rPr lang="tr-TR" sz="2000" b="1" u="sng" dirty="0">
                <a:solidFill>
                  <a:srgbClr val="000000"/>
                </a:solidFill>
                <a:latin typeface="Times New Roman" panose="02020603050405020304" pitchFamily="18" charset="0"/>
                <a:ea typeface="Times New Roman" panose="02020603050405020304" pitchFamily="18" charset="0"/>
              </a:rPr>
              <a:t>çalışanlarının</a:t>
            </a:r>
            <a:r>
              <a:rPr lang="tr-TR" sz="2000" dirty="0">
                <a:solidFill>
                  <a:srgbClr val="000000"/>
                </a:solidFill>
                <a:latin typeface="Times New Roman" panose="02020603050405020304" pitchFamily="18" charset="0"/>
                <a:ea typeface="Times New Roman" panose="02020603050405020304" pitchFamily="18" charset="0"/>
              </a:rPr>
              <a:t> </a:t>
            </a:r>
            <a:r>
              <a:rPr lang="tr-TR" sz="2000" b="1" u="sng" dirty="0">
                <a:solidFill>
                  <a:srgbClr val="000000"/>
                </a:solidFill>
                <a:latin typeface="Times New Roman" panose="02020603050405020304" pitchFamily="18" charset="0"/>
                <a:ea typeface="Times New Roman" panose="02020603050405020304" pitchFamily="18" charset="0"/>
              </a:rPr>
              <a:t>suçlarından</a:t>
            </a:r>
            <a:r>
              <a:rPr lang="tr-TR" sz="2000" dirty="0">
                <a:solidFill>
                  <a:srgbClr val="000000"/>
                </a:solidFill>
                <a:latin typeface="Times New Roman" panose="02020603050405020304" pitchFamily="18" charset="0"/>
                <a:ea typeface="Times New Roman" panose="02020603050405020304" pitchFamily="18" charset="0"/>
              </a:rPr>
              <a:t> doğan maddi ve manevi tazminat giderleri </a:t>
            </a:r>
            <a:r>
              <a:rPr lang="tr-TR" sz="2000" b="1" u="sng" dirty="0">
                <a:solidFill>
                  <a:srgbClr val="000000"/>
                </a:solidFill>
                <a:latin typeface="Times New Roman" panose="02020603050405020304" pitchFamily="18" charset="0"/>
                <a:ea typeface="Times New Roman" panose="02020603050405020304" pitchFamily="18" charset="0"/>
              </a:rPr>
              <a:t>indirim olarak dikkate alınamaz.</a:t>
            </a:r>
          </a:p>
          <a:p>
            <a:pPr marL="342900" indent="-342900" algn="just">
              <a:buFont typeface="Wingdings" panose="05000000000000000000" pitchFamily="2" charset="2"/>
              <a:buChar char="Ø"/>
              <a:tabLst>
                <a:tab pos="5229225" algn="l"/>
              </a:tabLst>
            </a:pPr>
            <a:r>
              <a:rPr lang="tr-TR" sz="2000" dirty="0">
                <a:solidFill>
                  <a:srgbClr val="00B050"/>
                </a:solidFill>
                <a:latin typeface="Times New Roman" panose="02020603050405020304" pitchFamily="18" charset="0"/>
                <a:cs typeface="Times New Roman" panose="02020603050405020304" pitchFamily="18" charset="0"/>
              </a:rPr>
              <a:t>Kanun maddesinde yer alan </a:t>
            </a:r>
            <a:r>
              <a:rPr lang="tr-TR" sz="2000" b="1" dirty="0">
                <a:solidFill>
                  <a:srgbClr val="00B050"/>
                </a:solidFill>
                <a:highlight>
                  <a:srgbClr val="FFFF00"/>
                </a:highlight>
                <a:latin typeface="Times New Roman" panose="02020603050405020304" pitchFamily="18" charset="0"/>
                <a:cs typeface="Times New Roman" panose="02020603050405020304" pitchFamily="18" charset="0"/>
              </a:rPr>
              <a:t>“suç</a:t>
            </a:r>
            <a:r>
              <a:rPr lang="tr-TR" sz="2000" b="1" dirty="0">
                <a:solidFill>
                  <a:srgbClr val="00B050"/>
                </a:solidFill>
                <a:latin typeface="Times New Roman" panose="02020603050405020304" pitchFamily="18" charset="0"/>
                <a:cs typeface="Times New Roman" panose="02020603050405020304" pitchFamily="18" charset="0"/>
              </a:rPr>
              <a:t>” </a:t>
            </a:r>
            <a:r>
              <a:rPr lang="tr-TR" sz="2000" dirty="0">
                <a:solidFill>
                  <a:srgbClr val="00B050"/>
                </a:solidFill>
                <a:latin typeface="Times New Roman" panose="02020603050405020304" pitchFamily="18" charset="0"/>
                <a:cs typeface="Times New Roman" panose="02020603050405020304" pitchFamily="18" charset="0"/>
              </a:rPr>
              <a:t>kavramından aynı zamanda </a:t>
            </a:r>
            <a:r>
              <a:rPr lang="tr-TR" sz="2000" b="1" dirty="0">
                <a:solidFill>
                  <a:srgbClr val="00B050"/>
                </a:solidFill>
                <a:latin typeface="Times New Roman" panose="02020603050405020304" pitchFamily="18" charset="0"/>
                <a:cs typeface="Times New Roman" panose="02020603050405020304" pitchFamily="18" charset="0"/>
              </a:rPr>
              <a:t>“</a:t>
            </a:r>
            <a:r>
              <a:rPr lang="tr-TR" sz="2000" b="1" dirty="0" err="1">
                <a:solidFill>
                  <a:srgbClr val="00B050"/>
                </a:solidFill>
                <a:highlight>
                  <a:srgbClr val="FFFF00"/>
                </a:highlight>
                <a:latin typeface="Times New Roman" panose="02020603050405020304" pitchFamily="18" charset="0"/>
                <a:cs typeface="Times New Roman" panose="02020603050405020304" pitchFamily="18" charset="0"/>
              </a:rPr>
              <a:t>kusur”</a:t>
            </a:r>
            <a:r>
              <a:rPr lang="tr-TR" sz="2000" dirty="0" err="1">
                <a:solidFill>
                  <a:srgbClr val="00B050"/>
                </a:solidFill>
                <a:highlight>
                  <a:srgbClr val="FFFF00"/>
                </a:highlight>
                <a:latin typeface="Times New Roman" panose="02020603050405020304" pitchFamily="18" charset="0"/>
                <a:cs typeface="Times New Roman" panose="02020603050405020304" pitchFamily="18" charset="0"/>
              </a:rPr>
              <a:t>un</a:t>
            </a:r>
            <a:r>
              <a:rPr lang="tr-TR" sz="2000" dirty="0">
                <a:solidFill>
                  <a:srgbClr val="00B050"/>
                </a:solidFill>
                <a:highlight>
                  <a:srgbClr val="FFFF00"/>
                </a:highlight>
                <a:latin typeface="Times New Roman" panose="02020603050405020304" pitchFamily="18" charset="0"/>
                <a:cs typeface="Times New Roman" panose="02020603050405020304" pitchFamily="18" charset="0"/>
              </a:rPr>
              <a:t> </a:t>
            </a:r>
            <a:r>
              <a:rPr lang="tr-TR" sz="2000" dirty="0">
                <a:solidFill>
                  <a:srgbClr val="00B050"/>
                </a:solidFill>
                <a:latin typeface="Times New Roman" panose="02020603050405020304" pitchFamily="18" charset="0"/>
                <a:cs typeface="Times New Roman" panose="02020603050405020304" pitchFamily="18" charset="0"/>
              </a:rPr>
              <a:t>da anlaşılması gerektiği ilgili maddenin gerekçesinden anlaşılmaktadır. </a:t>
            </a:r>
            <a:r>
              <a:rPr lang="tr-TR" sz="2000" b="1" u="sng" dirty="0">
                <a:highlight>
                  <a:srgbClr val="FFFF00"/>
                </a:highlight>
                <a:latin typeface="Times New Roman" panose="02020603050405020304" pitchFamily="18" charset="0"/>
                <a:cs typeface="Times New Roman" panose="02020603050405020304" pitchFamily="18" charset="0"/>
              </a:rPr>
              <a:t>Suç veya kusura atfedilmeyen tazminatlar gider yazılabilecektir.</a:t>
            </a:r>
            <a:endParaRPr lang="tr-TR"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Slayt Numarası Yer Tutucusu 7">
            <a:extLst>
              <a:ext uri="{FF2B5EF4-FFF2-40B4-BE49-F238E27FC236}">
                <a16:creationId xmlns:a16="http://schemas.microsoft.com/office/drawing/2014/main" id="{C5FB7B9F-AE9C-9DE6-0B67-12504D0FFDD5}"/>
              </a:ext>
            </a:extLst>
          </p:cNvPr>
          <p:cNvSpPr>
            <a:spLocks noGrp="1"/>
          </p:cNvSpPr>
          <p:nvPr>
            <p:ph type="sldNum" sz="quarter" idx="12"/>
          </p:nvPr>
        </p:nvSpPr>
        <p:spPr/>
        <p:txBody>
          <a:bodyPr/>
          <a:lstStyle/>
          <a:p>
            <a:fld id="{2CEB5BB1-9E20-481F-B7EE-B089C484B85F}" type="slidenum">
              <a:rPr lang="tr-TR" smtClean="0"/>
              <a:t>40</a:t>
            </a:fld>
            <a:endParaRPr lang="tr-TR" dirty="0"/>
          </a:p>
        </p:txBody>
      </p:sp>
    </p:spTree>
    <p:extLst>
      <p:ext uri="{BB962C8B-B14F-4D97-AF65-F5344CB8AC3E}">
        <p14:creationId xmlns:p14="http://schemas.microsoft.com/office/powerpoint/2010/main" val="980145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a:extLst>
              <a:ext uri="{FF2B5EF4-FFF2-40B4-BE49-F238E27FC236}">
                <a16:creationId xmlns:a16="http://schemas.microsoft.com/office/drawing/2014/main" id="{5BCE52FF-B24E-E217-3E15-1B8C443DC720}"/>
              </a:ext>
            </a:extLst>
          </p:cNvPr>
          <p:cNvPicPr>
            <a:picLocks noChangeAspect="1"/>
          </p:cNvPicPr>
          <p:nvPr/>
        </p:nvPicPr>
        <p:blipFill>
          <a:blip r:embed="rId2"/>
          <a:stretch>
            <a:fillRect/>
          </a:stretch>
        </p:blipFill>
        <p:spPr>
          <a:xfrm>
            <a:off x="428485" y="780060"/>
            <a:ext cx="11206985" cy="707886"/>
          </a:xfrm>
          <a:prstGeom prst="rect">
            <a:avLst/>
          </a:prstGeom>
        </p:spPr>
      </p:pic>
      <p:sp>
        <p:nvSpPr>
          <p:cNvPr id="4" name="1 Başlık">
            <a:extLst>
              <a:ext uri="{FF2B5EF4-FFF2-40B4-BE49-F238E27FC236}">
                <a16:creationId xmlns:a16="http://schemas.microsoft.com/office/drawing/2014/main" id="{72081DAE-F7AD-28C9-7478-778E18AE499C}"/>
              </a:ext>
            </a:extLst>
          </p:cNvPr>
          <p:cNvSpPr txBox="1">
            <a:spLocks/>
          </p:cNvSpPr>
          <p:nvPr/>
        </p:nvSpPr>
        <p:spPr bwMode="auto">
          <a:xfrm>
            <a:off x="440572" y="162719"/>
            <a:ext cx="11166320" cy="503782"/>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Kabul Edilmeyen İndirimler-KKEG (KVK Md. 11)</a:t>
            </a:r>
          </a:p>
        </p:txBody>
      </p:sp>
      <p:sp>
        <p:nvSpPr>
          <p:cNvPr id="5" name="Dikdörtgen 4">
            <a:extLst>
              <a:ext uri="{FF2B5EF4-FFF2-40B4-BE49-F238E27FC236}">
                <a16:creationId xmlns:a16="http://schemas.microsoft.com/office/drawing/2014/main" id="{6146E767-C9BB-A2A9-70C8-C37A91057EE4}"/>
              </a:ext>
            </a:extLst>
          </p:cNvPr>
          <p:cNvSpPr/>
          <p:nvPr/>
        </p:nvSpPr>
        <p:spPr>
          <a:xfrm>
            <a:off x="440572" y="1464029"/>
            <a:ext cx="11166320" cy="707886"/>
          </a:xfrm>
          <a:prstGeom prst="rect">
            <a:avLst/>
          </a:prstGeom>
          <a:solidFill>
            <a:srgbClr val="FFFF00"/>
          </a:solidFill>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342900" indent="-342900" algn="just">
              <a:buFont typeface="Wingdings" panose="05000000000000000000" pitchFamily="2" charset="2"/>
              <a:buChar char="Ø"/>
              <a:tabLst>
                <a:tab pos="5229225" algn="l"/>
              </a:tabLst>
            </a:pPr>
            <a:r>
              <a:rPr lang="tr-TR" sz="2000" b="1" u="sng" dirty="0">
                <a:solidFill>
                  <a:srgbClr val="000000"/>
                </a:solidFill>
                <a:latin typeface="Times New Roman" panose="02020603050405020304" pitchFamily="18" charset="0"/>
                <a:ea typeface="Times New Roman" panose="02020603050405020304" pitchFamily="18" charset="0"/>
              </a:rPr>
              <a:t>Basın yoluyla işlenen fiillerden </a:t>
            </a:r>
            <a:r>
              <a:rPr lang="tr-TR" sz="2000" dirty="0">
                <a:solidFill>
                  <a:srgbClr val="000000"/>
                </a:solidFill>
                <a:latin typeface="Times New Roman" panose="02020603050405020304" pitchFamily="18" charset="0"/>
                <a:ea typeface="Times New Roman" panose="02020603050405020304" pitchFamily="18" charset="0"/>
              </a:rPr>
              <a:t>veya </a:t>
            </a:r>
            <a:r>
              <a:rPr lang="tr-TR" sz="2000" b="1" u="sng" dirty="0">
                <a:solidFill>
                  <a:srgbClr val="000000"/>
                </a:solidFill>
                <a:latin typeface="Times New Roman" panose="02020603050405020304" pitchFamily="18" charset="0"/>
                <a:ea typeface="Times New Roman" panose="02020603050405020304" pitchFamily="18" charset="0"/>
              </a:rPr>
              <a:t>radyo ve televizyon yayınlarından doğan maddi ve manevi zararlardan dolayı ödenen tazminat giderlerinin gider olarak indirimi kabul edilmeyecektir.</a:t>
            </a:r>
            <a:endParaRPr lang="tr-TR" sz="2000" b="1" u="sng" dirty="0">
              <a:effectLst/>
              <a:latin typeface="Times New Roman" panose="02020603050405020304" pitchFamily="18" charset="0"/>
              <a:ea typeface="Times New Roman" panose="02020603050405020304" pitchFamily="18" charset="0"/>
            </a:endParaRPr>
          </a:p>
        </p:txBody>
      </p:sp>
      <p:pic>
        <p:nvPicPr>
          <p:cNvPr id="6" name="table">
            <a:extLst>
              <a:ext uri="{FF2B5EF4-FFF2-40B4-BE49-F238E27FC236}">
                <a16:creationId xmlns:a16="http://schemas.microsoft.com/office/drawing/2014/main" id="{F5A366E2-39B3-C96F-A9C7-7BAE30E84F46}"/>
              </a:ext>
            </a:extLst>
          </p:cNvPr>
          <p:cNvPicPr>
            <a:picLocks noChangeAspect="1"/>
          </p:cNvPicPr>
          <p:nvPr/>
        </p:nvPicPr>
        <p:blipFill>
          <a:blip r:embed="rId3"/>
          <a:stretch>
            <a:fillRect/>
          </a:stretch>
        </p:blipFill>
        <p:spPr>
          <a:xfrm>
            <a:off x="440572" y="2381811"/>
            <a:ext cx="11274826" cy="959609"/>
          </a:xfrm>
          <a:prstGeom prst="rect">
            <a:avLst/>
          </a:prstGeom>
        </p:spPr>
      </p:pic>
      <p:sp>
        <p:nvSpPr>
          <p:cNvPr id="7" name="Dikdörtgen 6">
            <a:extLst>
              <a:ext uri="{FF2B5EF4-FFF2-40B4-BE49-F238E27FC236}">
                <a16:creationId xmlns:a16="http://schemas.microsoft.com/office/drawing/2014/main" id="{97117087-83C7-A8DA-F2FC-FBAD366E25FD}"/>
              </a:ext>
            </a:extLst>
          </p:cNvPr>
          <p:cNvSpPr/>
          <p:nvPr/>
        </p:nvSpPr>
        <p:spPr>
          <a:xfrm>
            <a:off x="440571" y="3454979"/>
            <a:ext cx="11108584" cy="1938992"/>
          </a:xfrm>
          <a:prstGeom prst="rect">
            <a:avLst/>
          </a:prstGeom>
          <a:solidFill>
            <a:srgbClr val="FFFF00"/>
          </a:solidFill>
        </p:spPr>
        <p:txBody>
          <a:bodyPr wrap="square">
            <a:spAutoFit/>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Her türlü alkol ve alkollü içkiler ile tütün ve tütün mamullerinin tanıtımına yönelik bu tür reklam harcamalarının da kurum kazancının tespitinde kanunen kabul edilmeyen gider olarak dikkate alınması gerekmektedir.</a:t>
            </a:r>
          </a:p>
          <a:p>
            <a:pPr marL="342900" indent="-342900" algn="just">
              <a:buFont typeface="Wingdings" panose="05000000000000000000" pitchFamily="2" charset="2"/>
              <a:buChar char="Ø"/>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5727 sayılı </a:t>
            </a:r>
            <a:r>
              <a:rPr lang="tr-TR" sz="2000" b="1"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TÜTÜN MAMULLERİNİN ZARARLARININ ÖNLENMESİNE DAİR KANUN</a:t>
            </a:r>
            <a:endParaRPr lang="tr-TR" sz="2000" b="1" i="1" u="sng"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solidFill>
                  <a:srgbClr val="000000"/>
                </a:solidFill>
                <a:latin typeface="Times New Roman" panose="02020603050405020304" pitchFamily="18" charset="0"/>
                <a:cs typeface="Times New Roman" panose="02020603050405020304" pitchFamily="18" charset="0"/>
              </a:rPr>
              <a:t>Danıştay 4. D. 22.09.2008 tarih ve 2008/3758 Esas No.lu kararı</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solidFill>
                  <a:srgbClr val="000000"/>
                </a:solidFill>
                <a:latin typeface="Times New Roman" panose="02020603050405020304" pitchFamily="18" charset="0"/>
                <a:cs typeface="Times New Roman" panose="02020603050405020304" pitchFamily="18" charset="0"/>
              </a:rPr>
              <a:t>Danıştay VDDK 28 Eylül 2011 tarihli  ve  2011/296 Esas No.’</a:t>
            </a:r>
            <a:r>
              <a:rPr lang="tr-TR" sz="2000" dirty="0" err="1">
                <a:solidFill>
                  <a:srgbClr val="000000"/>
                </a:solidFill>
                <a:latin typeface="Times New Roman" panose="02020603050405020304" pitchFamily="18" charset="0"/>
                <a:cs typeface="Times New Roman" panose="02020603050405020304" pitchFamily="18" charset="0"/>
              </a:rPr>
              <a:t>lu</a:t>
            </a:r>
            <a:r>
              <a:rPr lang="tr-TR" sz="2000" dirty="0">
                <a:solidFill>
                  <a:srgbClr val="000000"/>
                </a:solidFill>
                <a:latin typeface="Times New Roman" panose="02020603050405020304" pitchFamily="18" charset="0"/>
                <a:cs typeface="Times New Roman" panose="02020603050405020304" pitchFamily="18" charset="0"/>
              </a:rPr>
              <a:t> kararı</a:t>
            </a:r>
          </a:p>
        </p:txBody>
      </p:sp>
      <p:pic>
        <p:nvPicPr>
          <p:cNvPr id="8" name="table">
            <a:extLst>
              <a:ext uri="{FF2B5EF4-FFF2-40B4-BE49-F238E27FC236}">
                <a16:creationId xmlns:a16="http://schemas.microsoft.com/office/drawing/2014/main" id="{D6D2A2BB-181F-F3A2-A0C8-27D796BC5153}"/>
              </a:ext>
            </a:extLst>
          </p:cNvPr>
          <p:cNvPicPr>
            <a:picLocks noChangeAspect="1"/>
          </p:cNvPicPr>
          <p:nvPr/>
        </p:nvPicPr>
        <p:blipFill>
          <a:blip r:embed="rId4"/>
          <a:stretch>
            <a:fillRect/>
          </a:stretch>
        </p:blipFill>
        <p:spPr>
          <a:xfrm>
            <a:off x="440571" y="5621089"/>
            <a:ext cx="11274827" cy="709067"/>
          </a:xfrm>
          <a:prstGeom prst="rect">
            <a:avLst/>
          </a:prstGeom>
        </p:spPr>
      </p:pic>
      <p:sp>
        <p:nvSpPr>
          <p:cNvPr id="9" name="Slayt Numarası Yer Tutucusu 8">
            <a:extLst>
              <a:ext uri="{FF2B5EF4-FFF2-40B4-BE49-F238E27FC236}">
                <a16:creationId xmlns:a16="http://schemas.microsoft.com/office/drawing/2014/main" id="{BAACEE08-9BF0-A657-95C1-93D37AC79C59}"/>
              </a:ext>
            </a:extLst>
          </p:cNvPr>
          <p:cNvSpPr>
            <a:spLocks noGrp="1"/>
          </p:cNvSpPr>
          <p:nvPr>
            <p:ph type="sldNum" sz="quarter" idx="12"/>
          </p:nvPr>
        </p:nvSpPr>
        <p:spPr/>
        <p:txBody>
          <a:bodyPr/>
          <a:lstStyle/>
          <a:p>
            <a:fld id="{2CEB5BB1-9E20-481F-B7EE-B089C484B85F}" type="slidenum">
              <a:rPr lang="tr-TR" smtClean="0"/>
              <a:t>41</a:t>
            </a:fld>
            <a:endParaRPr lang="tr-TR" dirty="0"/>
          </a:p>
        </p:txBody>
      </p:sp>
    </p:spTree>
    <p:extLst>
      <p:ext uri="{BB962C8B-B14F-4D97-AF65-F5344CB8AC3E}">
        <p14:creationId xmlns:p14="http://schemas.microsoft.com/office/powerpoint/2010/main" val="716096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4B7BDBB5-737B-B373-6806-74AF3D8BA63E}"/>
              </a:ext>
            </a:extLst>
          </p:cNvPr>
          <p:cNvSpPr>
            <a:spLocks noGrp="1"/>
          </p:cNvSpPr>
          <p:nvPr/>
        </p:nvSpPr>
        <p:spPr bwMode="auto">
          <a:xfrm>
            <a:off x="403597" y="569343"/>
            <a:ext cx="11384805" cy="618760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buFont typeface="+mj-lt"/>
              <a:buAutoNum type="arabicParenR"/>
            </a:pPr>
            <a:r>
              <a:rPr lang="tr-TR" sz="2000" b="1" u="sng" dirty="0">
                <a:latin typeface="Times New Roman" panose="02020603050405020304" pitchFamily="18" charset="0"/>
                <a:cs typeface="Times New Roman" panose="02020603050405020304" pitchFamily="18" charset="0"/>
              </a:rPr>
              <a:t>KURUMLARIN YÖNETİM KURULU BAŞKAN VE ÜYELERİNE VERİLEN TEMETTÜ İKRAMİYELERİ </a:t>
            </a:r>
            <a:r>
              <a:rPr lang="tr-TR" sz="2000" b="1" i="1" u="sng" dirty="0">
                <a:latin typeface="Times New Roman" panose="02020603050405020304" pitchFamily="18" charset="0"/>
                <a:cs typeface="Times New Roman" panose="02020603050405020304" pitchFamily="18" charset="0"/>
              </a:rPr>
              <a:t>(1 Seri </a:t>
            </a:r>
            <a:r>
              <a:rPr lang="tr-TR" sz="2000" b="1" i="1" u="sng" dirty="0" err="1">
                <a:latin typeface="Times New Roman" panose="02020603050405020304" pitchFamily="18" charset="0"/>
                <a:cs typeface="Times New Roman" panose="02020603050405020304" pitchFamily="18" charset="0"/>
              </a:rPr>
              <a:t>Nolu</a:t>
            </a:r>
            <a:r>
              <a:rPr lang="tr-TR" sz="2000" b="1" i="1" u="sng" dirty="0">
                <a:latin typeface="Times New Roman" panose="02020603050405020304" pitchFamily="18" charset="0"/>
                <a:cs typeface="Times New Roman" panose="02020603050405020304" pitchFamily="18" charset="0"/>
              </a:rPr>
              <a:t> KVK Genel Tebliği)</a:t>
            </a:r>
          </a:p>
          <a:p>
            <a:pPr marL="0" indent="0" algn="just">
              <a:buNone/>
            </a:pPr>
            <a:r>
              <a:rPr lang="tr-TR" sz="2000" dirty="0">
                <a:latin typeface="Times New Roman" panose="02020603050405020304" pitchFamily="18" charset="0"/>
                <a:cs typeface="Times New Roman" panose="02020603050405020304" pitchFamily="18" charset="0"/>
              </a:rPr>
              <a:t>        </a:t>
            </a:r>
            <a:r>
              <a:rPr lang="tr-TR" sz="2000" b="1" u="sng" dirty="0" err="1">
                <a:highlight>
                  <a:srgbClr val="FFFF00"/>
                </a:highlight>
                <a:latin typeface="Times New Roman" panose="02020603050405020304" pitchFamily="18" charset="0"/>
                <a:cs typeface="Times New Roman" panose="02020603050405020304" pitchFamily="18" charset="0"/>
              </a:rPr>
              <a:t>GVK’nın</a:t>
            </a:r>
            <a:r>
              <a:rPr lang="tr-TR" sz="2000" b="1" u="sng" dirty="0">
                <a:highlight>
                  <a:srgbClr val="FFFF00"/>
                </a:highlight>
                <a:latin typeface="Times New Roman" panose="02020603050405020304" pitchFamily="18" charset="0"/>
                <a:cs typeface="Times New Roman" panose="02020603050405020304" pitchFamily="18" charset="0"/>
              </a:rPr>
              <a:t> 75. maddesi uyarınca</a:t>
            </a:r>
            <a:r>
              <a:rPr lang="tr-TR" sz="2000" dirty="0">
                <a:highlight>
                  <a:srgbClr val="FFFF00"/>
                </a:highlight>
                <a:latin typeface="Times New Roman" panose="02020603050405020304" pitchFamily="18" charset="0"/>
                <a:cs typeface="Times New Roman" panose="02020603050405020304" pitchFamily="18" charset="0"/>
              </a:rPr>
              <a:t>, </a:t>
            </a:r>
            <a:r>
              <a:rPr lang="tr-TR" sz="2000" b="1" u="sng" dirty="0">
                <a:highlight>
                  <a:srgbClr val="FFFF00"/>
                </a:highlight>
                <a:latin typeface="Times New Roman" panose="02020603050405020304" pitchFamily="18" charset="0"/>
                <a:cs typeface="Times New Roman" panose="02020603050405020304" pitchFamily="18" charset="0"/>
              </a:rPr>
              <a:t>İDARE MECLİSİ BAŞKAN VE ÜYELERİNE </a:t>
            </a:r>
            <a:r>
              <a:rPr lang="tr-TR" sz="2000" dirty="0">
                <a:highlight>
                  <a:srgbClr val="FFFF00"/>
                </a:highlight>
                <a:latin typeface="Times New Roman" panose="02020603050405020304" pitchFamily="18" charset="0"/>
                <a:cs typeface="Times New Roman" panose="02020603050405020304" pitchFamily="18" charset="0"/>
              </a:rPr>
              <a:t>ödenen kâr payları menkul sermaye iradı sayılmıştır. </a:t>
            </a:r>
            <a:r>
              <a:rPr lang="tr-TR" sz="2000" b="1" u="sng" dirty="0">
                <a:highlight>
                  <a:srgbClr val="FFFF00"/>
                </a:highlight>
                <a:latin typeface="Times New Roman" panose="02020603050405020304" pitchFamily="18" charset="0"/>
                <a:cs typeface="Times New Roman" panose="02020603050405020304" pitchFamily="18" charset="0"/>
              </a:rPr>
              <a:t>Bu itibarla, söz konusu ödemelerin kurum kazancının tespitinde gider olarak indirilmesi mümkün bulunmamaktadır.</a:t>
            </a:r>
            <a:r>
              <a:rPr lang="tr-TR" sz="2000" dirty="0">
                <a:highlight>
                  <a:srgbClr val="FFFF00"/>
                </a:highlight>
                <a:latin typeface="Times New Roman" panose="02020603050405020304" pitchFamily="18" charset="0"/>
                <a:cs typeface="Times New Roman" panose="02020603050405020304" pitchFamily="18" charset="0"/>
              </a:rPr>
              <a:t> K</a:t>
            </a:r>
            <a:r>
              <a:rPr lang="tr-TR" sz="2000" b="1" dirty="0">
                <a:highlight>
                  <a:srgbClr val="FFFF00"/>
                </a:highlight>
                <a:latin typeface="Times New Roman" panose="02020603050405020304" pitchFamily="18" charset="0"/>
                <a:cs typeface="Times New Roman" panose="02020603050405020304" pitchFamily="18" charset="0"/>
              </a:rPr>
              <a:t>urum personeline </a:t>
            </a:r>
            <a:r>
              <a:rPr lang="tr-TR" sz="2000" dirty="0">
                <a:highlight>
                  <a:srgbClr val="FFFF00"/>
                </a:highlight>
                <a:latin typeface="Times New Roman" panose="02020603050405020304" pitchFamily="18" charset="0"/>
                <a:cs typeface="Times New Roman" panose="02020603050405020304" pitchFamily="18" charset="0"/>
              </a:rPr>
              <a:t>ödenen temettü ikramiyeleri </a:t>
            </a:r>
            <a:r>
              <a:rPr lang="tr-TR" sz="2000" dirty="0" err="1">
                <a:highlight>
                  <a:srgbClr val="FFFF00"/>
                </a:highlight>
                <a:latin typeface="Times New Roman" panose="02020603050405020304" pitchFamily="18" charset="0"/>
                <a:cs typeface="Times New Roman" panose="02020603050405020304" pitchFamily="18" charset="0"/>
              </a:rPr>
              <a:t>GVK’nın</a:t>
            </a:r>
            <a:r>
              <a:rPr lang="tr-TR" sz="2000" dirty="0">
                <a:highlight>
                  <a:srgbClr val="FFFF00"/>
                </a:highlight>
                <a:latin typeface="Times New Roman" panose="02020603050405020304" pitchFamily="18" charset="0"/>
                <a:cs typeface="Times New Roman" panose="02020603050405020304" pitchFamily="18" charset="0"/>
              </a:rPr>
              <a:t> 61. maddesine </a:t>
            </a:r>
            <a:r>
              <a:rPr lang="tr-TR" sz="2000" b="1" u="sng" dirty="0">
                <a:highlight>
                  <a:srgbClr val="FFFF00"/>
                </a:highlight>
                <a:latin typeface="Times New Roman" panose="02020603050405020304" pitchFamily="18" charset="0"/>
                <a:cs typeface="Times New Roman" panose="02020603050405020304" pitchFamily="18" charset="0"/>
              </a:rPr>
              <a:t>göre ücret sayıldığından</a:t>
            </a:r>
            <a:r>
              <a:rPr lang="tr-TR" sz="2000" dirty="0">
                <a:highlight>
                  <a:srgbClr val="FFFF00"/>
                </a:highlight>
                <a:latin typeface="Times New Roman" panose="02020603050405020304" pitchFamily="18" charset="0"/>
                <a:cs typeface="Times New Roman" panose="02020603050405020304" pitchFamily="18" charset="0"/>
              </a:rPr>
              <a:t> bu ödemeler kurum kazancının tespitinde ücret gideri olarak dikkate alınmaya devam edilecektir</a:t>
            </a:r>
            <a:r>
              <a:rPr lang="tr-TR" sz="2000" dirty="0">
                <a:latin typeface="Times New Roman" panose="02020603050405020304" pitchFamily="18" charset="0"/>
                <a:cs typeface="Times New Roman" panose="02020603050405020304" pitchFamily="18" charset="0"/>
              </a:rPr>
              <a:t>.</a:t>
            </a:r>
          </a:p>
          <a:p>
            <a:pPr marL="0" indent="0" algn="just">
              <a:buNone/>
            </a:pPr>
            <a:r>
              <a:rPr lang="tr-TR" sz="2000" b="1" dirty="0">
                <a:latin typeface="Times New Roman" panose="02020603050405020304" pitchFamily="18" charset="0"/>
                <a:cs typeface="Times New Roman" panose="02020603050405020304" pitchFamily="18" charset="0"/>
              </a:rPr>
              <a:t>2)    </a:t>
            </a:r>
            <a:r>
              <a:rPr lang="tr-TR" sz="2000" b="1" u="sng" dirty="0">
                <a:latin typeface="Times New Roman" panose="02020603050405020304" pitchFamily="18" charset="0"/>
                <a:cs typeface="Times New Roman" panose="02020603050405020304" pitchFamily="18" charset="0"/>
              </a:rPr>
              <a:t>KANUNEN YASAKLANMIŞ FİİLLER NEDENİYLE KATLANILAN GİDERLER (1 Seri       </a:t>
            </a:r>
            <a:r>
              <a:rPr lang="tr-TR" sz="2000" b="1" u="sng" dirty="0" err="1">
                <a:latin typeface="Times New Roman" panose="02020603050405020304" pitchFamily="18" charset="0"/>
                <a:cs typeface="Times New Roman" panose="02020603050405020304" pitchFamily="18" charset="0"/>
              </a:rPr>
              <a:t>Nolu</a:t>
            </a:r>
            <a:r>
              <a:rPr lang="tr-TR" sz="2000" b="1" u="sng" dirty="0">
                <a:latin typeface="Times New Roman" panose="02020603050405020304" pitchFamily="18" charset="0"/>
                <a:cs typeface="Times New Roman" panose="02020603050405020304" pitchFamily="18" charset="0"/>
              </a:rPr>
              <a:t> KVK  Genel Tebliği)</a:t>
            </a:r>
          </a:p>
          <a:p>
            <a:pPr marL="0" indent="0" algn="just">
              <a:buNone/>
            </a:pPr>
            <a:r>
              <a:rPr lang="tr-TR" sz="2000" b="1" dirty="0">
                <a:highlight>
                  <a:srgbClr val="00FFFF"/>
                </a:highlight>
                <a:latin typeface="Times New Roman" panose="02020603050405020304" pitchFamily="18" charset="0"/>
                <a:cs typeface="Times New Roman" panose="02020603050405020304" pitchFamily="18" charset="0"/>
              </a:rPr>
              <a:t>        KANUNEN YASAKLANMIŞ FİİLLER NEDENİYLE KATLANILAN GİDERLER TİCARİ KAZANCIN ELDE EDİLMESİ VE İDAME ETTİRİLMESİ İLE İLGİLİ GİDERLER NİTELİĞİNDE OLMADIĞINDAN, BU GİDERLERİN GELİR VE KURUM KAZANCINDAN İNDİRİLMESİ MÜMKÜN DEĞİLDİR. Örneğin, rüşvet verme fiili TCK 252. maddesinde suç olarak tanımlandığından, rüşvet ve rüşvet ile ilgili her türlü gider, vergiye tabi ticari kazancın tespitinde gider olarak dikkate alınmayacaktır.</a:t>
            </a:r>
          </a:p>
          <a:p>
            <a:pPr marL="0" indent="0" algn="just">
              <a:buNone/>
            </a:pPr>
            <a:r>
              <a:rPr lang="tr-TR" sz="2000" b="1" dirty="0">
                <a:latin typeface="Times New Roman" panose="02020603050405020304" pitchFamily="18" charset="0"/>
                <a:cs typeface="Times New Roman" panose="02020603050405020304" pitchFamily="18" charset="0"/>
              </a:rPr>
              <a:t>3)     </a:t>
            </a:r>
            <a:r>
              <a:rPr lang="tr-TR" sz="2000" b="1" u="sng" dirty="0">
                <a:latin typeface="Times New Roman" panose="02020603050405020304" pitchFamily="18" charset="0"/>
                <a:cs typeface="Times New Roman" panose="02020603050405020304" pitchFamily="18" charset="0"/>
              </a:rPr>
              <a:t>1 sıra numaralı Muhasebe Sistemi Uygulama Genel Tebliği</a:t>
            </a:r>
          </a:p>
          <a:p>
            <a:pPr marL="0" indent="0" algn="just">
              <a:buNone/>
            </a:pPr>
            <a:r>
              <a:rPr lang="tr-TR" sz="2000" dirty="0">
                <a:latin typeface="Times New Roman" panose="02020603050405020304" pitchFamily="18" charset="0"/>
                <a:cs typeface="Times New Roman" panose="02020603050405020304" pitchFamily="18" charset="0"/>
              </a:rPr>
              <a:t>         İhtiyatlılık ve dönemsellik ilkeleri gereği ayrılan kıdem tazminatı karşılık giderlerinin kurum kazancından indirilmesi mümkün değildir. Gerçekleşen ve kesin olarak tutarı saptanan </a:t>
            </a:r>
            <a:r>
              <a:rPr lang="tr-TR" sz="2000" b="1" u="sng" dirty="0">
                <a:latin typeface="Times New Roman" panose="02020603050405020304" pitchFamily="18" charset="0"/>
                <a:cs typeface="Times New Roman" panose="02020603050405020304" pitchFamily="18" charset="0"/>
              </a:rPr>
              <a:t>kıdem tazminatı giderlerinin ise kurum kazancından indirilebileceği tabiidir.</a:t>
            </a:r>
          </a:p>
        </p:txBody>
      </p:sp>
      <p:sp>
        <p:nvSpPr>
          <p:cNvPr id="4" name="1 Başlık">
            <a:extLst>
              <a:ext uri="{FF2B5EF4-FFF2-40B4-BE49-F238E27FC236}">
                <a16:creationId xmlns:a16="http://schemas.microsoft.com/office/drawing/2014/main" id="{D634E923-A78E-30BE-11F7-A4D2421633C4}"/>
              </a:ext>
            </a:extLst>
          </p:cNvPr>
          <p:cNvSpPr txBox="1">
            <a:spLocks/>
          </p:cNvSpPr>
          <p:nvPr/>
        </p:nvSpPr>
        <p:spPr bwMode="auto">
          <a:xfrm>
            <a:off x="403597" y="101052"/>
            <a:ext cx="11384804" cy="432818"/>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800" b="1" dirty="0">
                <a:latin typeface="Times New Roman" panose="02020603050405020304" pitchFamily="18" charset="0"/>
                <a:cs typeface="Times New Roman" panose="02020603050405020304" pitchFamily="18" charset="0"/>
              </a:rPr>
              <a:t>1 Seri </a:t>
            </a:r>
            <a:r>
              <a:rPr lang="tr-TR" sz="2800" b="1" dirty="0" err="1">
                <a:latin typeface="Times New Roman" panose="02020603050405020304" pitchFamily="18" charset="0"/>
                <a:cs typeface="Times New Roman" panose="02020603050405020304" pitchFamily="18" charset="0"/>
              </a:rPr>
              <a:t>No’lu</a:t>
            </a:r>
            <a:r>
              <a:rPr lang="tr-TR" sz="2800" b="1" dirty="0">
                <a:latin typeface="Times New Roman" panose="02020603050405020304" pitchFamily="18" charset="0"/>
                <a:cs typeface="Times New Roman" panose="02020603050405020304" pitchFamily="18" charset="0"/>
              </a:rPr>
              <a:t> KVK Genel Tebliği Uyarınca KKEG</a:t>
            </a:r>
          </a:p>
        </p:txBody>
      </p:sp>
      <p:sp>
        <p:nvSpPr>
          <p:cNvPr id="5" name="Slayt Numarası Yer Tutucusu 4">
            <a:extLst>
              <a:ext uri="{FF2B5EF4-FFF2-40B4-BE49-F238E27FC236}">
                <a16:creationId xmlns:a16="http://schemas.microsoft.com/office/drawing/2014/main" id="{1576F6AD-7E33-6FFC-4675-A5CB44FD4795}"/>
              </a:ext>
            </a:extLst>
          </p:cNvPr>
          <p:cNvSpPr>
            <a:spLocks noGrp="1"/>
          </p:cNvSpPr>
          <p:nvPr>
            <p:ph type="sldNum" sz="quarter" idx="12"/>
          </p:nvPr>
        </p:nvSpPr>
        <p:spPr/>
        <p:txBody>
          <a:bodyPr/>
          <a:lstStyle/>
          <a:p>
            <a:fld id="{2CEB5BB1-9E20-481F-B7EE-B089C484B85F}" type="slidenum">
              <a:rPr lang="tr-TR" smtClean="0"/>
              <a:t>42</a:t>
            </a:fld>
            <a:endParaRPr lang="tr-TR" dirty="0"/>
          </a:p>
        </p:txBody>
      </p:sp>
    </p:spTree>
    <p:extLst>
      <p:ext uri="{BB962C8B-B14F-4D97-AF65-F5344CB8AC3E}">
        <p14:creationId xmlns:p14="http://schemas.microsoft.com/office/powerpoint/2010/main" val="2604702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3F1BCEBA-1B1B-C11C-3137-A973A02EB837}"/>
              </a:ext>
            </a:extLst>
          </p:cNvPr>
          <p:cNvSpPr>
            <a:spLocks noGrp="1"/>
          </p:cNvSpPr>
          <p:nvPr/>
        </p:nvSpPr>
        <p:spPr bwMode="auto">
          <a:xfrm>
            <a:off x="152400" y="584683"/>
            <a:ext cx="11887199" cy="612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buFont typeface="+mj-lt"/>
              <a:buAutoNum type="arabicParenR"/>
            </a:pPr>
            <a:r>
              <a:rPr lang="tr-TR" sz="2400" b="1" u="sng" dirty="0">
                <a:highlight>
                  <a:srgbClr val="FFFF00"/>
                </a:highlight>
                <a:latin typeface="Times New Roman" panose="02020603050405020304" pitchFamily="18" charset="0"/>
                <a:cs typeface="Times New Roman" panose="02020603050405020304" pitchFamily="18" charset="0"/>
              </a:rPr>
              <a:t>3065 sayılı KDV Kanunu </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a:highlight>
                  <a:srgbClr val="00FFFF"/>
                </a:highlight>
                <a:latin typeface="Times New Roman" panose="02020603050405020304" pitchFamily="18" charset="0"/>
                <a:cs typeface="Times New Roman" panose="02020603050405020304" pitchFamily="18" charset="0"/>
              </a:rPr>
              <a:t> KDV Kanunu’nun 58. maddesine göre, </a:t>
            </a:r>
            <a:r>
              <a:rPr lang="tr-TR" sz="2400" dirty="0" err="1">
                <a:highlight>
                  <a:srgbClr val="00FFFF"/>
                </a:highlight>
                <a:latin typeface="Times New Roman" panose="02020603050405020304" pitchFamily="18" charset="0"/>
                <a:cs typeface="Times New Roman" panose="02020603050405020304" pitchFamily="18" charset="0"/>
              </a:rPr>
              <a:t>KDVK’nın</a:t>
            </a:r>
            <a:r>
              <a:rPr lang="tr-TR" sz="2400" dirty="0">
                <a:highlight>
                  <a:srgbClr val="00FFFF"/>
                </a:highlight>
                <a:latin typeface="Times New Roman" panose="02020603050405020304" pitchFamily="18" charset="0"/>
                <a:cs typeface="Times New Roman" panose="02020603050405020304" pitchFamily="18" charset="0"/>
              </a:rPr>
              <a:t> 30/1-d. maddesinde yer alan, Gelir ve Kurumlar Vergisi Kanunlarına göre kazancın tespitinde indirimi kabul edilmeyen giderler dolayısıyla </a:t>
            </a:r>
            <a:r>
              <a:rPr lang="tr-TR" sz="2400" b="1" u="sng" dirty="0">
                <a:highlight>
                  <a:srgbClr val="00FFFF"/>
                </a:highlight>
                <a:latin typeface="Times New Roman" panose="02020603050405020304" pitchFamily="18" charset="0"/>
                <a:cs typeface="Times New Roman" panose="02020603050405020304" pitchFamily="18" charset="0"/>
              </a:rPr>
              <a:t>ÖDENEN KATMA DEĞER VERGİSİNİN İSE KURUM KAZANCININ TESPİTİNDE GİDER OLARAK KABUL EDİLMEYECEKTİR</a:t>
            </a:r>
            <a:r>
              <a:rPr lang="tr-TR" sz="2400" b="1" u="sng" dirty="0">
                <a:latin typeface="Times New Roman" panose="02020603050405020304" pitchFamily="18" charset="0"/>
                <a:cs typeface="Times New Roman" panose="02020603050405020304" pitchFamily="18" charset="0"/>
              </a:rPr>
              <a:t>.</a:t>
            </a:r>
          </a:p>
          <a:p>
            <a:pPr marL="457200" indent="-457200" algn="just">
              <a:buAutoNum type="arabicParenR" startAt="2"/>
            </a:pPr>
            <a:r>
              <a:rPr lang="tr-TR" sz="2400" b="1" u="sng" dirty="0">
                <a:latin typeface="Times New Roman" panose="02020603050405020304" pitchFamily="18" charset="0"/>
                <a:cs typeface="Times New Roman" panose="02020603050405020304" pitchFamily="18" charset="0"/>
              </a:rPr>
              <a:t>3317 sayılı Motorlu Taşıtlar Vergisi Kanunu </a:t>
            </a:r>
            <a:r>
              <a:rPr lang="tr-TR" sz="2400" b="1" u="sng" dirty="0">
                <a:highlight>
                  <a:srgbClr val="FFFF00"/>
                </a:highlight>
                <a:latin typeface="Times New Roman" panose="02020603050405020304" pitchFamily="18" charset="0"/>
                <a:cs typeface="Times New Roman" panose="02020603050405020304" pitchFamily="18" charset="0"/>
              </a:rPr>
              <a:t>"Motorlu Taşıtlar Vergisi"</a:t>
            </a:r>
            <a:r>
              <a:rPr lang="tr-TR" sz="2400" b="1" dirty="0">
                <a:highlight>
                  <a:srgbClr val="FFFF00"/>
                </a:highlight>
                <a:latin typeface="Times New Roman" panose="02020603050405020304" pitchFamily="18" charset="0"/>
                <a:cs typeface="Times New Roman" panose="02020603050405020304" pitchFamily="18" charset="0"/>
              </a:rPr>
              <a:t>  </a:t>
            </a:r>
          </a:p>
          <a:p>
            <a:pPr marL="0" indent="0" algn="just">
              <a:buNone/>
            </a:pPr>
            <a:r>
              <a:rPr lang="tr-TR" sz="2400" dirty="0">
                <a:latin typeface="Times New Roman" panose="02020603050405020304" pitchFamily="18" charset="0"/>
                <a:cs typeface="Times New Roman" panose="02020603050405020304" pitchFamily="18" charset="0"/>
              </a:rPr>
              <a:t>	MTV Kanunu'nun 14. maddesinde; </a:t>
            </a:r>
            <a:r>
              <a:rPr lang="tr-TR" sz="2400" b="1" u="sng" dirty="0">
                <a:latin typeface="Times New Roman" panose="02020603050405020304" pitchFamily="18" charset="0"/>
                <a:cs typeface="Times New Roman" panose="02020603050405020304" pitchFamily="18" charset="0"/>
              </a:rPr>
              <a:t>TİCARİ MAKSATLA KULLANILAN </a:t>
            </a:r>
            <a:r>
              <a:rPr lang="tr-TR" sz="2400" b="1" u="sng" dirty="0">
                <a:highlight>
                  <a:srgbClr val="00FFFF"/>
                </a:highlight>
                <a:latin typeface="Times New Roman" panose="02020603050405020304" pitchFamily="18" charset="0"/>
                <a:cs typeface="Times New Roman" panose="02020603050405020304" pitchFamily="18" charset="0"/>
              </a:rPr>
              <a:t>UÇAK VE HELİKOPTER </a:t>
            </a:r>
            <a:r>
              <a:rPr lang="tr-TR" sz="2400" b="1" i="1" u="sng" dirty="0">
                <a:highlight>
                  <a:srgbClr val="00FFFF"/>
                </a:highlight>
                <a:latin typeface="Times New Roman" panose="02020603050405020304" pitchFamily="18" charset="0"/>
                <a:cs typeface="Times New Roman" panose="02020603050405020304" pitchFamily="18" charset="0"/>
              </a:rPr>
              <a:t>ile taşıt kiralama faaliyeti ile uğraşan işletmelerin bu amaçla kiraya verdikleri taşıtlar hariç olmak üzere</a:t>
            </a:r>
            <a:r>
              <a:rPr lang="tr-TR" sz="2400" dirty="0">
                <a:latin typeface="Times New Roman" panose="02020603050405020304" pitchFamily="18" charset="0"/>
                <a:cs typeface="Times New Roman" panose="02020603050405020304" pitchFamily="18" charset="0"/>
              </a:rPr>
              <a:t>, kanunun I ve IV sayılı tarifelerinde yer alan taşıtlardan alınan motorlu taşıtlar vergisi ve </a:t>
            </a:r>
            <a:r>
              <a:rPr lang="tr-TR" sz="2400" b="1" i="1" dirty="0">
                <a:latin typeface="Times New Roman" panose="02020603050405020304" pitchFamily="18" charset="0"/>
                <a:cs typeface="Times New Roman" panose="02020603050405020304" pitchFamily="18" charset="0"/>
              </a:rPr>
              <a:t>cezalar ile gecikme zamlarının, Gelir ve Kurumlar Vergileri matrahının tespitinde gider olarak kabul edilemeyeceği hüküm altına alınmıştır. </a:t>
            </a:r>
            <a:r>
              <a:rPr lang="tr-TR" sz="2400" dirty="0">
                <a:latin typeface="Times New Roman" panose="02020603050405020304" pitchFamily="18" charset="0"/>
                <a:cs typeface="Times New Roman" panose="02020603050405020304" pitchFamily="18" charset="0"/>
              </a:rPr>
              <a:t>II sayılı tarifede minibüs, </a:t>
            </a:r>
            <a:r>
              <a:rPr lang="tr-TR" sz="2400" dirty="0" err="1">
                <a:latin typeface="Times New Roman" panose="02020603050405020304" pitchFamily="18" charset="0"/>
                <a:cs typeface="Times New Roman" panose="02020603050405020304" pitchFamily="18" charset="0"/>
              </a:rPr>
              <a:t>panelvan</a:t>
            </a:r>
            <a:r>
              <a:rPr lang="tr-TR" sz="2400" dirty="0">
                <a:latin typeface="Times New Roman" panose="02020603050405020304" pitchFamily="18" charset="0"/>
                <a:cs typeface="Times New Roman" panose="02020603050405020304" pitchFamily="18" charset="0"/>
              </a:rPr>
              <a:t> ve motorlu karavanlar, kamyon, kamyonet, çekici ve benzeri kara taşıtları yer almaktadır. Bu taşıtlar dışındaki taşıtlar için ödenen MTV gider kabul edilmeyecektir. </a:t>
            </a:r>
            <a:r>
              <a:rPr lang="tr-TR" sz="2400" b="1" i="1" u="sng" dirty="0">
                <a:latin typeface="Times New Roman" panose="02020603050405020304" pitchFamily="18" charset="0"/>
                <a:cs typeface="Times New Roman" panose="02020603050405020304" pitchFamily="18" charset="0"/>
              </a:rPr>
              <a:t>Ancak, </a:t>
            </a:r>
            <a:r>
              <a:rPr lang="tr-TR" sz="2400" b="1" i="1" u="sng" dirty="0">
                <a:highlight>
                  <a:srgbClr val="FFFF00"/>
                </a:highlight>
                <a:latin typeface="Times New Roman" panose="02020603050405020304" pitchFamily="18" charset="0"/>
                <a:cs typeface="Times New Roman" panose="02020603050405020304" pitchFamily="18" charset="0"/>
              </a:rPr>
              <a:t>ticari maksatla kullanılan uçak ve helikopter ile taşıt kiralama faaliyeti ile uğraşan işletmelerin bu amaçla kiraya verdikleri taşıtlar için ödedikleri </a:t>
            </a:r>
            <a:r>
              <a:rPr lang="tr-TR" sz="2400" b="1" i="1" u="sng" dirty="0" err="1">
                <a:highlight>
                  <a:srgbClr val="FFFF00"/>
                </a:highlight>
                <a:latin typeface="Times New Roman" panose="02020603050405020304" pitchFamily="18" charset="0"/>
                <a:cs typeface="Times New Roman" panose="02020603050405020304" pitchFamily="18" charset="0"/>
              </a:rPr>
              <a:t>MTV’yi</a:t>
            </a:r>
            <a:r>
              <a:rPr lang="tr-TR" sz="2400" b="1" i="1" u="sng" dirty="0">
                <a:highlight>
                  <a:srgbClr val="FFFF00"/>
                </a:highlight>
                <a:latin typeface="Times New Roman" panose="02020603050405020304" pitchFamily="18" charset="0"/>
                <a:cs typeface="Times New Roman" panose="02020603050405020304" pitchFamily="18" charset="0"/>
              </a:rPr>
              <a:t> gider olarak dikkate alabilmeleri mümkündür.</a:t>
            </a:r>
          </a:p>
        </p:txBody>
      </p:sp>
      <p:sp>
        <p:nvSpPr>
          <p:cNvPr id="3" name="Slayt Numarası Yer Tutucusu 3">
            <a:extLst>
              <a:ext uri="{FF2B5EF4-FFF2-40B4-BE49-F238E27FC236}">
                <a16:creationId xmlns:a16="http://schemas.microsoft.com/office/drawing/2014/main" id="{00047C5F-5707-A190-94BE-6F5D6BA2D1E9}"/>
              </a:ext>
            </a:extLst>
          </p:cNvPr>
          <p:cNvSpPr>
            <a:spLocks noGrp="1"/>
          </p:cNvSpPr>
          <p:nvPr/>
        </p:nvSpPr>
        <p:spPr>
          <a:xfrm>
            <a:off x="8005192" y="6330156"/>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43</a:t>
            </a:fld>
            <a:endParaRPr lang="tr-TR" altLang="tr-TR"/>
          </a:p>
        </p:txBody>
      </p:sp>
      <p:sp>
        <p:nvSpPr>
          <p:cNvPr id="4" name="1 Başlık">
            <a:extLst>
              <a:ext uri="{FF2B5EF4-FFF2-40B4-BE49-F238E27FC236}">
                <a16:creationId xmlns:a16="http://schemas.microsoft.com/office/drawing/2014/main" id="{41AB47D8-0289-0563-9C66-A64E0026E1A2}"/>
              </a:ext>
            </a:extLst>
          </p:cNvPr>
          <p:cNvSpPr txBox="1">
            <a:spLocks/>
          </p:cNvSpPr>
          <p:nvPr/>
        </p:nvSpPr>
        <p:spPr bwMode="auto">
          <a:xfrm>
            <a:off x="258417" y="146535"/>
            <a:ext cx="11781182" cy="438148"/>
          </a:xfrm>
          <a:prstGeom prst="rect">
            <a:avLst/>
          </a:prstGeom>
          <a:solidFill>
            <a:schemeClr val="accent4">
              <a:lumMod val="40000"/>
              <a:lumOff val="6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800" b="1" dirty="0">
                <a:latin typeface="Times New Roman" panose="02020603050405020304" pitchFamily="18" charset="0"/>
                <a:cs typeface="Times New Roman" panose="02020603050405020304" pitchFamily="18" charset="0"/>
              </a:rPr>
              <a:t>Diğer Kanunlar </a:t>
            </a:r>
            <a:r>
              <a:rPr lang="tr-TR" sz="2800" b="1" dirty="0" err="1">
                <a:latin typeface="Times New Roman" panose="02020603050405020304" pitchFamily="18" charset="0"/>
                <a:cs typeface="Times New Roman" panose="02020603050405020304" pitchFamily="18" charset="0"/>
              </a:rPr>
              <a:t>Yeralan</a:t>
            </a:r>
            <a:r>
              <a:rPr lang="tr-TR" sz="2800" b="1" dirty="0">
                <a:latin typeface="Times New Roman" panose="02020603050405020304" pitchFamily="18" charset="0"/>
                <a:cs typeface="Times New Roman" panose="02020603050405020304" pitchFamily="18" charset="0"/>
              </a:rPr>
              <a:t> Kabul Edilmeyen Gider ve İndirimler </a:t>
            </a:r>
          </a:p>
        </p:txBody>
      </p:sp>
      <p:sp>
        <p:nvSpPr>
          <p:cNvPr id="5" name="Slayt Numarası Yer Tutucusu 4">
            <a:extLst>
              <a:ext uri="{FF2B5EF4-FFF2-40B4-BE49-F238E27FC236}">
                <a16:creationId xmlns:a16="http://schemas.microsoft.com/office/drawing/2014/main" id="{AD892439-96AD-6C1A-DABF-3EF7DC8150F9}"/>
              </a:ext>
            </a:extLst>
          </p:cNvPr>
          <p:cNvSpPr>
            <a:spLocks noGrp="1"/>
          </p:cNvSpPr>
          <p:nvPr>
            <p:ph type="sldNum" sz="quarter" idx="12"/>
          </p:nvPr>
        </p:nvSpPr>
        <p:spPr/>
        <p:txBody>
          <a:bodyPr/>
          <a:lstStyle/>
          <a:p>
            <a:fld id="{2CEB5BB1-9E20-481F-B7EE-B089C484B85F}" type="slidenum">
              <a:rPr lang="tr-TR" smtClean="0"/>
              <a:t>43</a:t>
            </a:fld>
            <a:endParaRPr lang="tr-TR" dirty="0"/>
          </a:p>
        </p:txBody>
      </p:sp>
    </p:spTree>
    <p:extLst>
      <p:ext uri="{BB962C8B-B14F-4D97-AF65-F5344CB8AC3E}">
        <p14:creationId xmlns:p14="http://schemas.microsoft.com/office/powerpoint/2010/main" val="3164230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71C6931-811F-EEAA-E8EA-72AFFB30150B}"/>
              </a:ext>
            </a:extLst>
          </p:cNvPr>
          <p:cNvSpPr>
            <a:spLocks noGrp="1"/>
          </p:cNvSpPr>
          <p:nvPr/>
        </p:nvSpPr>
        <p:spPr bwMode="auto">
          <a:xfrm>
            <a:off x="470452" y="237414"/>
            <a:ext cx="11251095" cy="648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AutoNum type="arabicParenR" startAt="3"/>
            </a:pPr>
            <a:r>
              <a:rPr lang="tr-TR" sz="2200" b="1" dirty="0">
                <a:latin typeface="Times New Roman" panose="02020603050405020304" pitchFamily="18" charset="0"/>
                <a:cs typeface="Times New Roman" panose="02020603050405020304" pitchFamily="18" charset="0"/>
              </a:rPr>
              <a:t>  </a:t>
            </a:r>
            <a:r>
              <a:rPr lang="tr-TR" sz="2200" b="1" u="sng" dirty="0">
                <a:highlight>
                  <a:srgbClr val="FFFF00"/>
                </a:highlight>
                <a:latin typeface="Times New Roman" panose="02020603050405020304" pitchFamily="18" charset="0"/>
                <a:cs typeface="Times New Roman" panose="02020603050405020304" pitchFamily="18" charset="0"/>
              </a:rPr>
              <a:t>5510 sayılı Sosyal Sigortalar ve Genel Sağlık Sigortası Kanunu</a:t>
            </a:r>
          </a:p>
          <a:p>
            <a:pPr marL="0" indent="0" algn="just">
              <a:buNone/>
            </a:pPr>
            <a:r>
              <a:rPr lang="tr-TR" sz="2200" dirty="0">
                <a:latin typeface="Times New Roman" panose="02020603050405020304" pitchFamily="18" charset="0"/>
                <a:cs typeface="Times New Roman" panose="02020603050405020304" pitchFamily="18" charset="0"/>
              </a:rPr>
              <a:t>         5510 sayılı Kanunu’nun </a:t>
            </a:r>
            <a:r>
              <a:rPr lang="tr-TR" sz="2200" b="1" dirty="0">
                <a:highlight>
                  <a:srgbClr val="FFFF00"/>
                </a:highlight>
                <a:latin typeface="Times New Roman" panose="02020603050405020304" pitchFamily="18" charset="0"/>
                <a:cs typeface="Times New Roman" panose="02020603050405020304" pitchFamily="18" charset="0"/>
              </a:rPr>
              <a:t>“PRİMLERİN ÖDENMESİ” </a:t>
            </a:r>
            <a:r>
              <a:rPr lang="tr-TR" sz="2200" dirty="0">
                <a:latin typeface="Times New Roman" panose="02020603050405020304" pitchFamily="18" charset="0"/>
                <a:cs typeface="Times New Roman" panose="02020603050405020304" pitchFamily="18" charset="0"/>
              </a:rPr>
              <a:t>başlıklı </a:t>
            </a:r>
            <a:r>
              <a:rPr lang="tr-TR" sz="2200" b="1" i="1" u="sng" dirty="0">
                <a:highlight>
                  <a:srgbClr val="00FFFF"/>
                </a:highlight>
                <a:latin typeface="Times New Roman" panose="02020603050405020304" pitchFamily="18" charset="0"/>
                <a:cs typeface="Times New Roman" panose="02020603050405020304" pitchFamily="18" charset="0"/>
              </a:rPr>
              <a:t>88. MADDESİNE </a:t>
            </a:r>
            <a:r>
              <a:rPr lang="tr-TR" sz="2200" dirty="0">
                <a:latin typeface="Times New Roman" panose="02020603050405020304" pitchFamily="18" charset="0"/>
                <a:cs typeface="Times New Roman" panose="02020603050405020304" pitchFamily="18" charset="0"/>
              </a:rPr>
              <a:t>göre; Kuruma fiilen </a:t>
            </a:r>
            <a:r>
              <a:rPr lang="tr-TR" sz="2200" b="1" u="sng" dirty="0">
                <a:highlight>
                  <a:srgbClr val="FFFF00"/>
                </a:highlight>
                <a:latin typeface="Times New Roman" panose="02020603050405020304" pitchFamily="18" charset="0"/>
                <a:cs typeface="Times New Roman" panose="02020603050405020304" pitchFamily="18" charset="0"/>
              </a:rPr>
              <a:t>ödenmeyen prim tutarlarının</a:t>
            </a:r>
            <a:r>
              <a:rPr lang="tr-TR" sz="2200" u="sng" dirty="0">
                <a:highlight>
                  <a:srgbClr val="FFFF00"/>
                </a:highlight>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 gelir vergisi ve kurumlar vergisi uygulamasında gider yazılması mümkün değildir. Söz konusu primler ilgili oldukları dönemde değil, </a:t>
            </a:r>
            <a:r>
              <a:rPr lang="tr-TR" sz="2200" b="1" u="sng" dirty="0">
                <a:highlight>
                  <a:srgbClr val="00FFFF"/>
                </a:highlight>
                <a:latin typeface="Times New Roman" panose="02020603050405020304" pitchFamily="18" charset="0"/>
                <a:cs typeface="Times New Roman" panose="02020603050405020304" pitchFamily="18" charset="0"/>
              </a:rPr>
              <a:t>ödendiği dönemde gider olarak dikkate alınacaktır.</a:t>
            </a:r>
            <a:r>
              <a:rPr lang="tr-TR" sz="2200" u="sng" dirty="0">
                <a:highlight>
                  <a:srgbClr val="00FFFF"/>
                </a:highlight>
                <a:latin typeface="Times New Roman" panose="02020603050405020304" pitchFamily="18" charset="0"/>
                <a:cs typeface="Times New Roman" panose="02020603050405020304" pitchFamily="18" charset="0"/>
              </a:rPr>
              <a:t> </a:t>
            </a:r>
            <a:r>
              <a:rPr lang="tr-TR" sz="2200" u="sng" dirty="0">
                <a:latin typeface="Times New Roman" panose="02020603050405020304" pitchFamily="18" charset="0"/>
                <a:cs typeface="Times New Roman" panose="02020603050405020304" pitchFamily="18" charset="0"/>
              </a:rPr>
              <a:t>Ancak, </a:t>
            </a:r>
            <a:r>
              <a:rPr lang="tr-TR" sz="2200" b="1" u="sng" dirty="0">
                <a:highlight>
                  <a:srgbClr val="00FFFF"/>
                </a:highlight>
                <a:latin typeface="Times New Roman" panose="02020603050405020304" pitchFamily="18" charset="0"/>
                <a:cs typeface="Times New Roman" panose="02020603050405020304" pitchFamily="18" charset="0"/>
              </a:rPr>
              <a:t>ARALIK</a:t>
            </a:r>
            <a:r>
              <a:rPr lang="tr-TR" sz="2200" b="1" u="sng" dirty="0">
                <a:latin typeface="Times New Roman" panose="02020603050405020304" pitchFamily="18" charset="0"/>
                <a:cs typeface="Times New Roman" panose="02020603050405020304" pitchFamily="18" charset="0"/>
              </a:rPr>
              <a:t> ayına ait primlerin kanuni süresi olan izleyen yılın Ocak ayı içinde ödenmesi durumunda ilgili oldukları dönemde gider olarak kabul edilecektir.</a:t>
            </a:r>
          </a:p>
          <a:p>
            <a:pPr marL="457200" indent="-457200" algn="just">
              <a:buAutoNum type="arabicParenR" startAt="4"/>
            </a:pPr>
            <a:r>
              <a:rPr lang="tr-TR" sz="2200" b="1" dirty="0">
                <a:latin typeface="Times New Roman" panose="02020603050405020304" pitchFamily="18" charset="0"/>
                <a:cs typeface="Times New Roman" panose="02020603050405020304" pitchFamily="18" charset="0"/>
              </a:rPr>
              <a:t> </a:t>
            </a:r>
            <a:r>
              <a:rPr lang="tr-TR" sz="2200" b="1" u="sng" dirty="0">
                <a:highlight>
                  <a:srgbClr val="FFFF00"/>
                </a:highlight>
                <a:latin typeface="Times New Roman" panose="02020603050405020304" pitchFamily="18" charset="0"/>
                <a:cs typeface="Times New Roman" panose="02020603050405020304" pitchFamily="18" charset="0"/>
              </a:rPr>
              <a:t>6802 sayılı Gider Vergileri Kanunu’nun "Özel iletişim vergisi"</a:t>
            </a:r>
          </a:p>
          <a:p>
            <a:pPr marL="0" indent="0" algn="just">
              <a:buNone/>
            </a:pPr>
            <a:r>
              <a:rPr lang="tr-TR" sz="2200" dirty="0">
                <a:latin typeface="Times New Roman" panose="02020603050405020304" pitchFamily="18" charset="0"/>
                <a:cs typeface="Times New Roman" panose="02020603050405020304" pitchFamily="18" charset="0"/>
              </a:rPr>
              <a:t>          6802 sayılı Gider Vergileri Kanunu’nun "Özel iletişim vergisi" başlıklı </a:t>
            </a:r>
            <a:r>
              <a:rPr lang="tr-TR" sz="2200" b="1" i="1" u="sng" dirty="0">
                <a:highlight>
                  <a:srgbClr val="FFFF00"/>
                </a:highlight>
                <a:latin typeface="Times New Roman" panose="02020603050405020304" pitchFamily="18" charset="0"/>
                <a:cs typeface="Times New Roman" panose="02020603050405020304" pitchFamily="18" charset="0"/>
              </a:rPr>
              <a:t>39. </a:t>
            </a:r>
            <a:r>
              <a:rPr lang="tr-TR" sz="2200" b="1" u="sng" dirty="0">
                <a:highlight>
                  <a:srgbClr val="FFFF00"/>
                </a:highlight>
                <a:latin typeface="Times New Roman" panose="02020603050405020304" pitchFamily="18" charset="0"/>
                <a:cs typeface="Times New Roman" panose="02020603050405020304" pitchFamily="18" charset="0"/>
              </a:rPr>
              <a:t>maddesinde </a:t>
            </a:r>
            <a:r>
              <a:rPr lang="tr-TR" sz="2200" b="1" i="1" u="sng" dirty="0">
                <a:highlight>
                  <a:srgbClr val="FFFF00"/>
                </a:highlight>
                <a:latin typeface="Times New Roman" panose="02020603050405020304" pitchFamily="18" charset="0"/>
                <a:cs typeface="Times New Roman" panose="02020603050405020304" pitchFamily="18" charset="0"/>
              </a:rPr>
              <a:t>"Bu vergi,... gelir ve kurumlar vergisi uygulamasında gider kaydedilemez ve hiçbir vergiden mahsup edilmez." </a:t>
            </a:r>
            <a:r>
              <a:rPr lang="tr-TR" sz="2200" dirty="0">
                <a:latin typeface="Times New Roman" panose="02020603050405020304" pitchFamily="18" charset="0"/>
                <a:cs typeface="Times New Roman" panose="02020603050405020304" pitchFamily="18" charset="0"/>
              </a:rPr>
              <a:t>hükmü gereğince vergi matrahlarının tespitinde gider olarak dikkate alamayacakları gibi; hesaplanan gelir veya kurumlar vergisinden mahsup etmeleri de mümkün değildir. </a:t>
            </a:r>
          </a:p>
          <a:p>
            <a:pPr marL="0" indent="0">
              <a:buNone/>
            </a:pPr>
            <a:r>
              <a:rPr lang="tr-TR" sz="2200" b="1" dirty="0">
                <a:latin typeface="Times New Roman" panose="02020603050405020304" pitchFamily="18" charset="0"/>
                <a:cs typeface="Times New Roman" panose="02020603050405020304" pitchFamily="18" charset="0"/>
              </a:rPr>
              <a:t>5)      </a:t>
            </a:r>
            <a:r>
              <a:rPr lang="tr-TR" sz="2200" b="1" u="sng" dirty="0">
                <a:highlight>
                  <a:srgbClr val="FFFF00"/>
                </a:highlight>
                <a:latin typeface="Times New Roman" panose="02020603050405020304" pitchFamily="18" charset="0"/>
                <a:cs typeface="Times New Roman" panose="02020603050405020304" pitchFamily="18" charset="0"/>
              </a:rPr>
              <a:t>5602 Sayılı Şans Oyunları Hasılatından Alınan Vergi, Fon ve Payların     Düzenlenmesi Hakkında Kanun " Şans Oyunları Vergisi "</a:t>
            </a:r>
          </a:p>
          <a:p>
            <a:pPr marL="0" indent="0" algn="just">
              <a:buNone/>
            </a:pPr>
            <a:r>
              <a:rPr lang="tr-TR" sz="2200" dirty="0">
                <a:latin typeface="Times New Roman" panose="02020603050405020304" pitchFamily="18" charset="0"/>
                <a:cs typeface="Times New Roman" panose="02020603050405020304" pitchFamily="18" charset="0"/>
              </a:rPr>
              <a:t>         5602 sayılı Kanun’un “Şans Oyunları Vergisi” başlıklı 6/7. maddesine göre; </a:t>
            </a:r>
            <a:r>
              <a:rPr lang="tr-TR" sz="2200" b="1" i="1" u="sng" dirty="0">
                <a:highlight>
                  <a:srgbClr val="00FFFF"/>
                </a:highlight>
                <a:latin typeface="Times New Roman" panose="02020603050405020304" pitchFamily="18" charset="0"/>
                <a:cs typeface="Times New Roman" panose="02020603050405020304" pitchFamily="18" charset="0"/>
              </a:rPr>
              <a:t>şans oyunları vergisi, gelir ve kurumlar vergisi uygulamasında gider olarak kabul edilmez ve hiçbir vergiden mahsup edilemez.</a:t>
            </a:r>
          </a:p>
        </p:txBody>
      </p:sp>
      <p:sp>
        <p:nvSpPr>
          <p:cNvPr id="5" name="Slayt Numarası Yer Tutucusu 4">
            <a:extLst>
              <a:ext uri="{FF2B5EF4-FFF2-40B4-BE49-F238E27FC236}">
                <a16:creationId xmlns:a16="http://schemas.microsoft.com/office/drawing/2014/main" id="{DFA73DD8-27E4-B160-8DF4-E50BD74AB65D}"/>
              </a:ext>
            </a:extLst>
          </p:cNvPr>
          <p:cNvSpPr>
            <a:spLocks noGrp="1"/>
          </p:cNvSpPr>
          <p:nvPr>
            <p:ph type="sldNum" sz="quarter" idx="12"/>
          </p:nvPr>
        </p:nvSpPr>
        <p:spPr/>
        <p:txBody>
          <a:bodyPr/>
          <a:lstStyle/>
          <a:p>
            <a:fld id="{2CEB5BB1-9E20-481F-B7EE-B089C484B85F}" type="slidenum">
              <a:rPr lang="tr-TR" smtClean="0"/>
              <a:t>44</a:t>
            </a:fld>
            <a:endParaRPr lang="tr-TR" dirty="0"/>
          </a:p>
        </p:txBody>
      </p:sp>
    </p:spTree>
    <p:extLst>
      <p:ext uri="{BB962C8B-B14F-4D97-AF65-F5344CB8AC3E}">
        <p14:creationId xmlns:p14="http://schemas.microsoft.com/office/powerpoint/2010/main" val="3455108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Slayt Numarası Yer Tutucusu">
            <a:extLst>
              <a:ext uri="{FF2B5EF4-FFF2-40B4-BE49-F238E27FC236}">
                <a16:creationId xmlns:a16="http://schemas.microsoft.com/office/drawing/2014/main" id="{25892ED0-779E-5640-E20D-88664216F168}"/>
              </a:ext>
            </a:extLst>
          </p:cNvPr>
          <p:cNvSpPr>
            <a:spLocks noGrp="1"/>
          </p:cNvSpPr>
          <p:nvPr>
            <p:ph type="sldNum" sz="quarter" idx="12"/>
          </p:nvPr>
        </p:nvSpPr>
        <p:spPr bwMode="auto">
          <a:xfrm>
            <a:off x="7933944" y="639292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F091C9-10E8-423C-9D5A-E0E8E3248563}" type="slidenum">
              <a:rPr lang="tr-TR" altLang="tr-TR">
                <a:solidFill>
                  <a:srgbClr val="898989"/>
                </a:solidFill>
                <a:latin typeface="Calibri" panose="020F0502020204030204" pitchFamily="34" charset="0"/>
              </a:rPr>
              <a:pPr/>
              <a:t>45</a:t>
            </a:fld>
            <a:endParaRPr lang="tr-TR" altLang="tr-TR">
              <a:solidFill>
                <a:srgbClr val="898989"/>
              </a:solidFill>
              <a:latin typeface="Calibri" panose="020F0502020204030204" pitchFamily="34" charset="0"/>
            </a:endParaRPr>
          </a:p>
        </p:txBody>
      </p:sp>
      <p:sp>
        <p:nvSpPr>
          <p:cNvPr id="4" name="Rectangle 3">
            <a:extLst>
              <a:ext uri="{FF2B5EF4-FFF2-40B4-BE49-F238E27FC236}">
                <a16:creationId xmlns:a16="http://schemas.microsoft.com/office/drawing/2014/main" id="{4E67AA63-D662-02C0-CAD3-16FE4805A6F1}"/>
              </a:ext>
            </a:extLst>
          </p:cNvPr>
          <p:cNvSpPr txBox="1">
            <a:spLocks/>
          </p:cNvSpPr>
          <p:nvPr/>
        </p:nvSpPr>
        <p:spPr bwMode="auto">
          <a:xfrm>
            <a:off x="326335" y="862643"/>
            <a:ext cx="11550926" cy="5428828"/>
          </a:xfrm>
          <a:prstGeom prst="rect">
            <a:avLst/>
          </a:prstGeom>
          <a:solidFill>
            <a:schemeClr val="tx2">
              <a:lumMod val="10000"/>
              <a:lumOff val="90000"/>
            </a:schemeClr>
          </a:solidFill>
          <a:ln w="9525">
            <a:noFill/>
            <a:miter lim="800000"/>
            <a:headEnd/>
            <a:tailEnd/>
          </a:ln>
        </p:spPr>
        <p:txBody>
          <a:bodyPr/>
          <a:lstStyle/>
          <a:p>
            <a:pPr marL="495300" indent="-495300" algn="ctr">
              <a:lnSpc>
                <a:spcPct val="90000"/>
              </a:lnSpc>
              <a:spcBef>
                <a:spcPct val="20000"/>
              </a:spcBef>
              <a:buClr>
                <a:schemeClr val="tx1"/>
              </a:buClr>
              <a:buFont typeface="Wingdings 3" panose="05040102010807070707" pitchFamily="18" charset="2"/>
              <a:buNone/>
              <a:defRPr/>
            </a:pPr>
            <a:r>
              <a:rPr lang="tr-TR" b="1" dirty="0">
                <a:latin typeface="Times New Roman" panose="02020603050405020304" pitchFamily="18" charset="0"/>
                <a:cs typeface="+mn-cs"/>
              </a:rPr>
              <a:t>5520 Sayılı KVK 5. Maddesindeki İstisnalar</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b="1" dirty="0">
                <a:latin typeface="Times New Roman" panose="02020603050405020304" pitchFamily="18" charset="0"/>
              </a:rPr>
              <a:t>(KVK Md.5/1-a) </a:t>
            </a:r>
            <a:r>
              <a:rPr lang="tr-TR" b="1" dirty="0">
                <a:latin typeface="Times New Roman" panose="02020603050405020304" pitchFamily="18" charset="0"/>
                <a:cs typeface="+mn-cs"/>
              </a:rPr>
              <a:t>Yurtiçi İştirak Kazancı İstisnası,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u="sng" dirty="0">
                <a:latin typeface="Times New Roman" panose="02020603050405020304" pitchFamily="18" charset="0"/>
              </a:rPr>
              <a:t>(</a:t>
            </a:r>
            <a:r>
              <a:rPr lang="tr-TR" i="1" u="sng" dirty="0">
                <a:latin typeface="Times New Roman" panose="02020603050405020304" pitchFamily="18" charset="0"/>
              </a:rPr>
              <a:t>KVK Md.5/1-b) </a:t>
            </a:r>
            <a:r>
              <a:rPr lang="tr-TR" i="1" u="sng" dirty="0">
                <a:latin typeface="Times New Roman" panose="02020603050405020304" pitchFamily="18" charset="0"/>
                <a:cs typeface="+mn-cs"/>
              </a:rPr>
              <a:t>Yurtdışı İştirak Kazancı İstisnası,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b="1" dirty="0">
                <a:latin typeface="Times New Roman" panose="02020603050405020304" pitchFamily="18" charset="0"/>
                <a:cs typeface="+mn-cs"/>
              </a:rPr>
              <a:t>(KVK Md.5/1-c) Yurtdışı İştirak Satış Kazancı İstisnası,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i="1" u="sng" dirty="0">
                <a:latin typeface="Times New Roman" panose="02020603050405020304" pitchFamily="18" charset="0"/>
                <a:cs typeface="+mn-cs"/>
              </a:rPr>
              <a:t>(KVK Md.5/1-ç) </a:t>
            </a:r>
            <a:r>
              <a:rPr lang="tr-TR" i="1" u="sng" dirty="0">
                <a:latin typeface="Times New Roman" panose="02020603050405020304" pitchFamily="18" charset="0"/>
              </a:rPr>
              <a:t>Emisyon Primi İstisnası,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b="1" dirty="0">
                <a:latin typeface="Times New Roman" panose="02020603050405020304" pitchFamily="18" charset="0"/>
              </a:rPr>
              <a:t>(KVK. Md.5/1-d) Yatırım Fonlarına İlişkin İstisnalar,</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i="1" dirty="0">
                <a:latin typeface="Times New Roman" panose="02020603050405020304" pitchFamily="18" charset="0"/>
              </a:rPr>
              <a:t>(</a:t>
            </a:r>
            <a:r>
              <a:rPr lang="tr-TR" i="1" u="sng" dirty="0">
                <a:latin typeface="Times New Roman" panose="02020603050405020304" pitchFamily="18" charset="0"/>
              </a:rPr>
              <a:t>KVK. Md.5/1-e) Taşınmaz, İştirak Hisseleri, Kurucu Senetleri, İntifa Senetleri, Rüçhan Hakları Satış Kazancı İstisnası,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b="1" dirty="0">
                <a:latin typeface="Times New Roman" panose="02020603050405020304" pitchFamily="18" charset="0"/>
                <a:cs typeface="+mn-cs"/>
              </a:rPr>
              <a:t>(KVK Md.5/1-f) KVK (</a:t>
            </a:r>
            <a:r>
              <a:rPr lang="tr-TR" b="1" dirty="0">
                <a:latin typeface="Times New Roman" panose="02020603050405020304" pitchFamily="18" charset="0"/>
              </a:rPr>
              <a:t>5/1-e)’de sayılan iktisadi kıymetlerin </a:t>
            </a:r>
            <a:r>
              <a:rPr lang="tr-TR" b="1" dirty="0">
                <a:latin typeface="Times New Roman" panose="02020603050405020304" pitchFamily="18" charset="0"/>
                <a:cs typeface="+mn-cs"/>
              </a:rPr>
              <a:t>Bankalara, </a:t>
            </a:r>
            <a:r>
              <a:rPr lang="tr-TR" b="1" dirty="0">
                <a:latin typeface="Times New Roman" panose="02020603050405020304" pitchFamily="18" charset="0"/>
                <a:cs typeface="Times New Roman" panose="02020603050405020304" pitchFamily="18" charset="0"/>
              </a:rPr>
              <a:t>Finansal Kiralama, Finansman Şirketlerine, </a:t>
            </a:r>
            <a:r>
              <a:rPr lang="tr-TR" b="1" dirty="0" err="1">
                <a:latin typeface="Times New Roman" panose="02020603050405020304" pitchFamily="18" charset="0"/>
                <a:cs typeface="Times New Roman" panose="02020603050405020304" pitchFamily="18" charset="0"/>
              </a:rPr>
              <a:t>TSMF’ye</a:t>
            </a:r>
            <a:r>
              <a:rPr lang="tr-TR" b="1" dirty="0">
                <a:latin typeface="Times New Roman" panose="02020603050405020304" pitchFamily="18" charset="0"/>
                <a:cs typeface="Times New Roman" panose="02020603050405020304" pitchFamily="18" charset="0"/>
              </a:rPr>
              <a:t> borçlu veya kefil kurum tarafından  devri ile bu kurumların bu şekilde devraldıkları </a:t>
            </a:r>
            <a:r>
              <a:rPr lang="tr-TR" b="1" dirty="0">
                <a:latin typeface="Times New Roman" panose="02020603050405020304" pitchFamily="18" charset="0"/>
              </a:rPr>
              <a:t>iktisadi kıymetleri Satış Kazancı İstisnası,</a:t>
            </a:r>
            <a:endParaRPr lang="tr-TR" b="1" dirty="0">
              <a:latin typeface="Times New Roman" panose="02020603050405020304" pitchFamily="18" charset="0"/>
              <a:cs typeface="+mn-cs"/>
            </a:endParaRPr>
          </a:p>
          <a:p>
            <a:pPr marL="495300" indent="-495300" algn="just">
              <a:lnSpc>
                <a:spcPct val="90000"/>
              </a:lnSpc>
              <a:spcBef>
                <a:spcPct val="20000"/>
              </a:spcBef>
              <a:buClr>
                <a:schemeClr val="tx1"/>
              </a:buClr>
              <a:buFont typeface="Wingdings 3" panose="05040102010807070707" pitchFamily="18" charset="2"/>
              <a:buAutoNum type="arabicPeriod"/>
              <a:defRPr/>
            </a:pPr>
            <a:r>
              <a:rPr lang="tr-TR" i="1" u="sng" dirty="0">
                <a:latin typeface="Times New Roman" panose="02020603050405020304" pitchFamily="18" charset="0"/>
              </a:rPr>
              <a:t>KVK Md.5/1-g) Yurtdışı İşyeri ve Daimi Temsilci Kazancı İstisnası (Yurtdışı Şube Kazancı),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b="1" dirty="0">
                <a:latin typeface="Times New Roman" panose="02020603050405020304" pitchFamily="18" charset="0"/>
              </a:rPr>
              <a:t>KVK Md.5/1-h) Yurtdışı inşaat, onarım, montaj ve teknik hizmetlerden sağlanan Kazanç İstisnası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i="1" u="sng" dirty="0">
                <a:latin typeface="Times New Roman" panose="02020603050405020304" pitchFamily="18" charset="0"/>
              </a:rPr>
              <a:t>KVK Md.5/1-ı) Eğitim kurumları, </a:t>
            </a:r>
            <a:r>
              <a:rPr lang="tr-TR" i="1" u="sng" dirty="0">
                <a:latin typeface="Times New Roman" panose="02020603050405020304" pitchFamily="18" charset="0"/>
                <a:cs typeface="Times New Roman" panose="02020603050405020304" pitchFamily="18" charset="0"/>
              </a:rPr>
              <a:t>kreş, gündüz bakımevi, rehabilitasyon merkezleri kazanç İstisnası,</a:t>
            </a:r>
            <a:endParaRPr lang="tr-TR" i="1" u="sng" dirty="0">
              <a:latin typeface="Times New Roman" panose="02020603050405020304" pitchFamily="18" charset="0"/>
            </a:endParaRPr>
          </a:p>
          <a:p>
            <a:pPr marL="495300" indent="-495300" algn="just">
              <a:lnSpc>
                <a:spcPct val="90000"/>
              </a:lnSpc>
              <a:spcBef>
                <a:spcPct val="20000"/>
              </a:spcBef>
              <a:buClr>
                <a:schemeClr val="tx1"/>
              </a:buClr>
              <a:buFont typeface="Wingdings 3" panose="05040102010807070707" pitchFamily="18" charset="2"/>
              <a:buAutoNum type="arabicPeriod"/>
              <a:defRPr/>
            </a:pPr>
            <a:r>
              <a:rPr lang="tr-TR" b="1" dirty="0">
                <a:latin typeface="Times New Roman" panose="02020603050405020304" pitchFamily="18" charset="0"/>
              </a:rPr>
              <a:t>KVK Md.5/1-i) </a:t>
            </a:r>
            <a:r>
              <a:rPr lang="tr-TR" b="1" dirty="0" err="1">
                <a:latin typeface="Times New Roman" panose="02020603050405020304" pitchFamily="18" charset="0"/>
              </a:rPr>
              <a:t>Risturn</a:t>
            </a:r>
            <a:r>
              <a:rPr lang="tr-TR" b="1" dirty="0">
                <a:latin typeface="Times New Roman" panose="02020603050405020304" pitchFamily="18" charset="0"/>
              </a:rPr>
              <a:t> İstisnası,</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i="1" u="sng" dirty="0">
                <a:latin typeface="Times New Roman" panose="02020603050405020304" pitchFamily="18" charset="0"/>
              </a:rPr>
              <a:t>KVK Md.5/1-j) Sat-Kirala-Geri Al işlemlerinden doğan kazançlarda istisna,</a:t>
            </a:r>
          </a:p>
          <a:p>
            <a:pPr marL="495300" indent="-495300" algn="just">
              <a:lnSpc>
                <a:spcPct val="90000"/>
              </a:lnSpc>
              <a:spcBef>
                <a:spcPct val="20000"/>
              </a:spcBef>
              <a:buClr>
                <a:schemeClr val="tx1"/>
              </a:buClr>
              <a:buFont typeface="Wingdings 3" panose="05040102010807070707" pitchFamily="18" charset="2"/>
              <a:buAutoNum type="arabicPeriod"/>
              <a:defRPr/>
            </a:pPr>
            <a:r>
              <a:rPr lang="tr-TR" b="1" dirty="0">
                <a:latin typeface="Times New Roman" panose="02020603050405020304" pitchFamily="18" charset="0"/>
              </a:rPr>
              <a:t>KVK Md.5/1-k)  Kira Sertifikası ihracı amacıyla her türlü varlık ve hakların satışından doğan kazançlarda istisna,</a:t>
            </a:r>
            <a:endParaRPr lang="tr-TR" b="1" dirty="0">
              <a:latin typeface="Times New Roman" panose="02020603050405020304" pitchFamily="18" charset="0"/>
              <a:cs typeface="+mn-cs"/>
            </a:endParaRPr>
          </a:p>
        </p:txBody>
      </p:sp>
      <p:sp>
        <p:nvSpPr>
          <p:cNvPr id="5" name="1 Başlık">
            <a:extLst>
              <a:ext uri="{FF2B5EF4-FFF2-40B4-BE49-F238E27FC236}">
                <a16:creationId xmlns:a16="http://schemas.microsoft.com/office/drawing/2014/main" id="{412CE30C-9677-0420-C5A9-00F9FEFCA7AC}"/>
              </a:ext>
            </a:extLst>
          </p:cNvPr>
          <p:cNvSpPr txBox="1">
            <a:spLocks/>
          </p:cNvSpPr>
          <p:nvPr/>
        </p:nvSpPr>
        <p:spPr>
          <a:xfrm>
            <a:off x="326335" y="215764"/>
            <a:ext cx="11539330" cy="504825"/>
          </a:xfrm>
          <a:prstGeom prst="rect">
            <a:avLst/>
          </a:prstGeom>
          <a:solidFill>
            <a:schemeClr val="accent2">
              <a:lumMod val="40000"/>
              <a:lumOff val="60000"/>
              <a:alpha val="49001"/>
            </a:schemeClr>
          </a:solidFill>
          <a:ln w="38100">
            <a:solidFill>
              <a:schemeClr val="tx1"/>
            </a:solidFill>
            <a:miter lim="800000"/>
            <a:headEnd/>
            <a:tailEnd/>
          </a:ln>
        </p:spPr>
        <p:txBody>
          <a:bodyPr anchor="ctr">
            <a:normAutofit fontScale="97500"/>
          </a:bodyPr>
          <a:lstStyle>
            <a:defPPr>
              <a:defRPr lang="tr-TR"/>
            </a:defPPr>
            <a:lvl1pPr algn="ctr" eaLnBrk="1" fontAlgn="auto" hangingPunct="1">
              <a:spcAft>
                <a:spcPts val="0"/>
              </a:spcAft>
              <a:defRPr sz="2800" b="1">
                <a:latin typeface="Times New Roman" pitchFamily="18" charset="0"/>
                <a:ea typeface="+mj-ea"/>
                <a:cs typeface="+mj-cs"/>
              </a:defRPr>
            </a:lvl1pPr>
          </a:lstStyle>
          <a:p>
            <a:r>
              <a:rPr lang="tr-TR" dirty="0"/>
              <a:t>İSTİSNALAR</a:t>
            </a:r>
          </a:p>
        </p:txBody>
      </p:sp>
    </p:spTree>
    <p:extLst>
      <p:ext uri="{BB962C8B-B14F-4D97-AF65-F5344CB8AC3E}">
        <p14:creationId xmlns:p14="http://schemas.microsoft.com/office/powerpoint/2010/main" val="2116266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4DBB6D16-38A6-1DFA-542C-0E3ABF146CBD}"/>
              </a:ext>
            </a:extLst>
          </p:cNvPr>
          <p:cNvSpPr>
            <a:spLocks noGrp="1"/>
          </p:cNvSpPr>
          <p:nvPr>
            <p:ph type="sldNum" sz="quarter" idx="12"/>
          </p:nvPr>
        </p:nvSpPr>
        <p:spPr bwMode="auto">
          <a:xfrm>
            <a:off x="7952232" y="63837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F091C9-10E8-423C-9D5A-E0E8E3248563}" type="slidenum">
              <a:rPr lang="tr-TR" altLang="tr-TR">
                <a:solidFill>
                  <a:srgbClr val="898989"/>
                </a:solidFill>
                <a:latin typeface="Calibri" panose="020F0502020204030204" pitchFamily="34" charset="0"/>
              </a:rPr>
              <a:pPr/>
              <a:t>46</a:t>
            </a:fld>
            <a:endParaRPr lang="tr-TR" altLang="tr-TR">
              <a:solidFill>
                <a:srgbClr val="898989"/>
              </a:solidFill>
              <a:latin typeface="Calibri" panose="020F0502020204030204" pitchFamily="34" charset="0"/>
            </a:endParaRPr>
          </a:p>
        </p:txBody>
      </p:sp>
      <p:sp>
        <p:nvSpPr>
          <p:cNvPr id="3" name="Rectangle 3">
            <a:extLst>
              <a:ext uri="{FF2B5EF4-FFF2-40B4-BE49-F238E27FC236}">
                <a16:creationId xmlns:a16="http://schemas.microsoft.com/office/drawing/2014/main" id="{F00FE39F-44E1-AE02-F938-4042B4A006FB}"/>
              </a:ext>
            </a:extLst>
          </p:cNvPr>
          <p:cNvSpPr txBox="1">
            <a:spLocks/>
          </p:cNvSpPr>
          <p:nvPr/>
        </p:nvSpPr>
        <p:spPr bwMode="auto">
          <a:xfrm>
            <a:off x="626165" y="762031"/>
            <a:ext cx="10952922" cy="5986876"/>
          </a:xfrm>
          <a:prstGeom prst="rect">
            <a:avLst/>
          </a:prstGeom>
          <a:solidFill>
            <a:schemeClr val="bg2">
              <a:lumMod val="90000"/>
            </a:schemeClr>
          </a:solidFill>
          <a:ln w="9525">
            <a:noFill/>
            <a:miter lim="800000"/>
            <a:headEnd/>
            <a:tailEnd/>
          </a:ln>
        </p:spPr>
        <p:txBody>
          <a:bodyPr/>
          <a:lstStyle/>
          <a:p>
            <a:pPr marL="495300" indent="-495300">
              <a:lnSpc>
                <a:spcPct val="90000"/>
              </a:lnSpc>
              <a:spcBef>
                <a:spcPct val="20000"/>
              </a:spcBef>
              <a:buClr>
                <a:schemeClr val="tx1"/>
              </a:buClr>
              <a:defRPr/>
            </a:pPr>
            <a:r>
              <a:rPr lang="tr-TR" sz="2400" b="1" u="sng" dirty="0">
                <a:highlight>
                  <a:srgbClr val="00FFFF"/>
                </a:highlight>
                <a:latin typeface="Times New Roman" panose="02020603050405020304" pitchFamily="18" charset="0"/>
              </a:rPr>
              <a:t>5520 Sayılı KVK Diğer  Maddelerindeki İstisnalar</a:t>
            </a:r>
          </a:p>
          <a:p>
            <a:pPr marL="495300" indent="-495300">
              <a:lnSpc>
                <a:spcPct val="90000"/>
              </a:lnSpc>
              <a:spcBef>
                <a:spcPct val="20000"/>
              </a:spcBef>
              <a:buClr>
                <a:schemeClr val="tx1"/>
              </a:buClr>
              <a:defRPr/>
            </a:pPr>
            <a:endParaRPr lang="tr-TR" sz="2400" dirty="0">
              <a:solidFill>
                <a:srgbClr val="00B050"/>
              </a:solidFill>
              <a:latin typeface="Times New Roman" panose="02020603050405020304" pitchFamily="18" charset="0"/>
              <a:cs typeface="+mn-cs"/>
            </a:endParaRPr>
          </a:p>
          <a:p>
            <a:pPr marL="495300" indent="-495300">
              <a:lnSpc>
                <a:spcPct val="90000"/>
              </a:lnSpc>
              <a:spcBef>
                <a:spcPct val="20000"/>
              </a:spcBef>
              <a:buClr>
                <a:schemeClr val="tx1"/>
              </a:buClr>
              <a:buAutoNum type="arabicPeriod"/>
              <a:defRPr/>
            </a:pPr>
            <a:r>
              <a:rPr lang="tr-TR" sz="2400" b="1" dirty="0">
                <a:latin typeface="Times New Roman" panose="02020603050405020304" pitchFamily="18" charset="0"/>
              </a:rPr>
              <a:t>(KVK Mad.5/A/) Yabancı Fon Kazançlarının Vergilendirilmesinde Yönetici Şirketlere İlişkin İstisna,</a:t>
            </a:r>
          </a:p>
          <a:p>
            <a:pPr marL="495300" indent="-495300">
              <a:lnSpc>
                <a:spcPct val="90000"/>
              </a:lnSpc>
              <a:spcBef>
                <a:spcPct val="20000"/>
              </a:spcBef>
              <a:buClr>
                <a:schemeClr val="tx1"/>
              </a:buClr>
              <a:buAutoNum type="arabicPeriod"/>
              <a:defRPr/>
            </a:pPr>
            <a:endParaRPr lang="tr-TR" sz="2400" b="1" dirty="0">
              <a:latin typeface="Times New Roman" panose="02020603050405020304" pitchFamily="18" charset="0"/>
            </a:endParaRPr>
          </a:p>
          <a:p>
            <a:pPr marL="495300" indent="-495300">
              <a:lnSpc>
                <a:spcPct val="90000"/>
              </a:lnSpc>
              <a:spcBef>
                <a:spcPct val="20000"/>
              </a:spcBef>
              <a:buClr>
                <a:schemeClr val="tx1"/>
              </a:buClr>
              <a:defRPr/>
            </a:pPr>
            <a:r>
              <a:rPr lang="tr-TR" sz="2400" dirty="0">
                <a:latin typeface="Times New Roman" panose="02020603050405020304" pitchFamily="18" charset="0"/>
              </a:rPr>
              <a:t>2. </a:t>
            </a:r>
            <a:r>
              <a:rPr lang="tr-TR" sz="2400" i="1" dirty="0">
                <a:latin typeface="Times New Roman" panose="02020603050405020304" pitchFamily="18" charset="0"/>
              </a:rPr>
              <a:t>(</a:t>
            </a:r>
            <a:r>
              <a:rPr lang="tr-TR" sz="2400" b="1" i="1" dirty="0">
                <a:latin typeface="Times New Roman" panose="02020603050405020304" pitchFamily="18" charset="0"/>
              </a:rPr>
              <a:t>KVK Md.5/B) Sınai Mülkiyet Haklarında İstisna</a:t>
            </a:r>
            <a:endParaRPr lang="tr-TR" sz="2400" b="1" i="1" u="sng" dirty="0">
              <a:latin typeface="Times New Roman" panose="02020603050405020304" pitchFamily="18" charset="0"/>
              <a:cs typeface="+mn-cs"/>
            </a:endParaRPr>
          </a:p>
          <a:p>
            <a:pPr marL="495300" indent="-495300">
              <a:lnSpc>
                <a:spcPct val="90000"/>
              </a:lnSpc>
              <a:spcBef>
                <a:spcPct val="20000"/>
              </a:spcBef>
              <a:buClr>
                <a:schemeClr val="tx1"/>
              </a:buClr>
              <a:buFont typeface="Wingdings 3" panose="05040102010807070707" pitchFamily="18" charset="2"/>
              <a:buNone/>
              <a:defRPr/>
            </a:pPr>
            <a:endParaRPr lang="tr-TR" sz="2400" b="1" u="sng" dirty="0">
              <a:latin typeface="Times New Roman" panose="02020603050405020304" pitchFamily="18" charset="0"/>
              <a:cs typeface="+mn-cs"/>
            </a:endParaRPr>
          </a:p>
          <a:p>
            <a:pPr marL="495300" indent="-495300">
              <a:lnSpc>
                <a:spcPct val="90000"/>
              </a:lnSpc>
              <a:spcBef>
                <a:spcPct val="20000"/>
              </a:spcBef>
              <a:buClr>
                <a:schemeClr val="tx1"/>
              </a:buClr>
              <a:buFont typeface="Wingdings 3" panose="05040102010807070707" pitchFamily="18" charset="2"/>
              <a:buNone/>
              <a:defRPr/>
            </a:pPr>
            <a:r>
              <a:rPr lang="tr-TR" sz="2400" b="1" u="sng" dirty="0">
                <a:highlight>
                  <a:srgbClr val="00FFFF"/>
                </a:highlight>
                <a:latin typeface="Times New Roman" panose="02020603050405020304" pitchFamily="18" charset="0"/>
                <a:cs typeface="+mn-cs"/>
              </a:rPr>
              <a:t>Diğer Kanunlarda Yer Alan İstisnalar</a:t>
            </a:r>
          </a:p>
          <a:p>
            <a:pPr marL="495300" indent="-495300" algn="just">
              <a:lnSpc>
                <a:spcPct val="90000"/>
              </a:lnSpc>
              <a:spcBef>
                <a:spcPct val="20000"/>
              </a:spcBef>
              <a:buClr>
                <a:schemeClr val="tx1"/>
              </a:buClr>
              <a:buFont typeface="Bookman Old Style" panose="02050604050505020204" pitchFamily="18" charset="0"/>
              <a:buAutoNum type="arabicPeriod"/>
              <a:defRPr/>
            </a:pPr>
            <a:r>
              <a:rPr lang="tr-TR" sz="2400" b="1" i="1" u="sng" dirty="0">
                <a:latin typeface="Times New Roman" panose="02020603050405020304" pitchFamily="18" charset="0"/>
                <a:cs typeface="+mn-cs"/>
              </a:rPr>
              <a:t>Türk Uluslararası Gemi Siciline Kayıtlı Gemilerin İşletilmesinden ve Devrinden Elde Edilecek Kazançlara İlişkin İstisna</a:t>
            </a:r>
          </a:p>
          <a:p>
            <a:pPr marL="495300" indent="-495300" algn="just">
              <a:lnSpc>
                <a:spcPct val="90000"/>
              </a:lnSpc>
              <a:spcBef>
                <a:spcPct val="20000"/>
              </a:spcBef>
              <a:buClr>
                <a:schemeClr val="tx1"/>
              </a:buClr>
              <a:buFont typeface="Bookman Old Style" panose="02050604050505020204" pitchFamily="18" charset="0"/>
              <a:buAutoNum type="arabicPeriod"/>
              <a:defRPr/>
            </a:pPr>
            <a:endParaRPr lang="tr-TR" sz="2400" b="1" i="1" dirty="0">
              <a:latin typeface="Times New Roman" panose="02020603050405020304" pitchFamily="18" charset="0"/>
              <a:cs typeface="+mn-cs"/>
            </a:endParaRPr>
          </a:p>
          <a:p>
            <a:pPr marL="495300" indent="-495300" algn="just">
              <a:lnSpc>
                <a:spcPct val="90000"/>
              </a:lnSpc>
              <a:spcBef>
                <a:spcPct val="20000"/>
              </a:spcBef>
              <a:buClr>
                <a:schemeClr val="tx1"/>
              </a:buClr>
              <a:buFont typeface="Bookman Old Style" panose="02050604050505020204" pitchFamily="18" charset="0"/>
              <a:buAutoNum type="arabicPeriod"/>
              <a:defRPr/>
            </a:pPr>
            <a:r>
              <a:rPr lang="tr-TR" sz="2400" dirty="0">
                <a:latin typeface="Times New Roman" panose="02020603050405020304" pitchFamily="18" charset="0"/>
                <a:cs typeface="+mn-cs"/>
              </a:rPr>
              <a:t>Teknoloji Geliştirme Bölgeleri Kanununda Yer Alan  İstisna</a:t>
            </a:r>
          </a:p>
          <a:p>
            <a:pPr marL="495300" indent="-495300" algn="just">
              <a:lnSpc>
                <a:spcPct val="90000"/>
              </a:lnSpc>
              <a:spcBef>
                <a:spcPct val="20000"/>
              </a:spcBef>
              <a:buClr>
                <a:schemeClr val="tx1"/>
              </a:buClr>
              <a:buFont typeface="Bookman Old Style" panose="02050604050505020204" pitchFamily="18" charset="0"/>
              <a:buAutoNum type="arabicPeriod"/>
              <a:defRPr/>
            </a:pPr>
            <a:endParaRPr lang="tr-TR" sz="2400" dirty="0">
              <a:latin typeface="Times New Roman" panose="02020603050405020304" pitchFamily="18" charset="0"/>
              <a:cs typeface="+mn-cs"/>
            </a:endParaRPr>
          </a:p>
          <a:p>
            <a:pPr marL="495300" indent="-495300" algn="just">
              <a:lnSpc>
                <a:spcPct val="90000"/>
              </a:lnSpc>
              <a:spcBef>
                <a:spcPct val="20000"/>
              </a:spcBef>
              <a:buClr>
                <a:schemeClr val="tx1"/>
              </a:buClr>
              <a:buFont typeface="Bookman Old Style" panose="02050604050505020204" pitchFamily="18" charset="0"/>
              <a:buAutoNum type="arabicPeriod"/>
              <a:defRPr/>
            </a:pPr>
            <a:r>
              <a:rPr lang="tr-TR" sz="2400" b="1" i="1" u="sng" dirty="0">
                <a:latin typeface="Times New Roman" panose="02020603050405020304" pitchFamily="18" charset="0"/>
                <a:cs typeface="+mn-cs"/>
              </a:rPr>
              <a:t>Serbest Bölgelerde Uygulanan Kurumlar Vergisi İstisnası</a:t>
            </a:r>
          </a:p>
          <a:p>
            <a:pPr>
              <a:lnSpc>
                <a:spcPct val="90000"/>
              </a:lnSpc>
              <a:spcBef>
                <a:spcPct val="20000"/>
              </a:spcBef>
              <a:buClr>
                <a:schemeClr val="tx1"/>
              </a:buClr>
              <a:defRPr/>
            </a:pPr>
            <a:endParaRPr lang="tr-TR" sz="2400" dirty="0">
              <a:latin typeface="Times New Roman" panose="02020603050405020304" pitchFamily="18" charset="0"/>
              <a:cs typeface="+mn-cs"/>
            </a:endParaRPr>
          </a:p>
          <a:p>
            <a:pPr marL="974725" lvl="2" indent="-381000">
              <a:lnSpc>
                <a:spcPct val="90000"/>
              </a:lnSpc>
              <a:spcBef>
                <a:spcPct val="20000"/>
              </a:spcBef>
              <a:buClr>
                <a:schemeClr val="tx1"/>
              </a:buClr>
              <a:buFont typeface="Wingdings 3" panose="05040102010807070707" pitchFamily="18" charset="2"/>
              <a:buNone/>
              <a:defRPr/>
            </a:pPr>
            <a:endParaRPr lang="tr-TR" sz="2400" dirty="0">
              <a:latin typeface="Times New Roman" panose="02020603050405020304" pitchFamily="18" charset="0"/>
              <a:cs typeface="+mn-cs"/>
            </a:endParaRPr>
          </a:p>
          <a:p>
            <a:pPr marL="974725" lvl="2" indent="-381000">
              <a:lnSpc>
                <a:spcPct val="90000"/>
              </a:lnSpc>
              <a:spcBef>
                <a:spcPct val="20000"/>
              </a:spcBef>
              <a:buClr>
                <a:schemeClr val="tx1"/>
              </a:buClr>
              <a:buFont typeface="Wingdings 3" panose="05040102010807070707" pitchFamily="18" charset="2"/>
              <a:buNone/>
              <a:defRPr/>
            </a:pPr>
            <a:endParaRPr lang="tr-TR" sz="2400" dirty="0">
              <a:latin typeface="Times New Roman" panose="02020603050405020304" pitchFamily="18" charset="0"/>
              <a:cs typeface="+mn-cs"/>
            </a:endParaRPr>
          </a:p>
        </p:txBody>
      </p:sp>
      <p:sp>
        <p:nvSpPr>
          <p:cNvPr id="4" name="1 Başlık">
            <a:extLst>
              <a:ext uri="{FF2B5EF4-FFF2-40B4-BE49-F238E27FC236}">
                <a16:creationId xmlns:a16="http://schemas.microsoft.com/office/drawing/2014/main" id="{BF72B330-53CE-37DD-2999-087BD1E7E3F8}"/>
              </a:ext>
            </a:extLst>
          </p:cNvPr>
          <p:cNvSpPr txBox="1">
            <a:spLocks/>
          </p:cNvSpPr>
          <p:nvPr/>
        </p:nvSpPr>
        <p:spPr>
          <a:xfrm>
            <a:off x="626165" y="124967"/>
            <a:ext cx="10952921" cy="504825"/>
          </a:xfrm>
          <a:prstGeom prst="rect">
            <a:avLst/>
          </a:prstGeom>
          <a:solidFill>
            <a:srgbClr val="FFFF00">
              <a:alpha val="49001"/>
            </a:srgbClr>
          </a:solidFill>
          <a:ln w="38100">
            <a:solidFill>
              <a:schemeClr val="tx1"/>
            </a:solidFill>
            <a:miter lim="800000"/>
            <a:headEnd/>
            <a:tailEnd/>
          </a:ln>
        </p:spPr>
        <p:txBody>
          <a:bodyPr anchor="ctr">
            <a:normAutofit fontScale="97500"/>
          </a:bodyPr>
          <a:lstStyle>
            <a:defPPr>
              <a:defRPr lang="tr-TR"/>
            </a:defPPr>
            <a:lvl1pPr algn="ctr" eaLnBrk="1" fontAlgn="auto" hangingPunct="1">
              <a:spcAft>
                <a:spcPts val="0"/>
              </a:spcAft>
              <a:defRPr sz="2800" b="1">
                <a:latin typeface="Times New Roman" pitchFamily="18" charset="0"/>
                <a:ea typeface="+mj-ea"/>
                <a:cs typeface="+mj-cs"/>
              </a:defRPr>
            </a:lvl1pPr>
          </a:lstStyle>
          <a:p>
            <a:r>
              <a:rPr lang="tr-TR" dirty="0"/>
              <a:t>İSTİSNALAR</a:t>
            </a:r>
          </a:p>
        </p:txBody>
      </p:sp>
    </p:spTree>
    <p:extLst>
      <p:ext uri="{BB962C8B-B14F-4D97-AF65-F5344CB8AC3E}">
        <p14:creationId xmlns:p14="http://schemas.microsoft.com/office/powerpoint/2010/main" val="2751469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5D2A1E7-CCC8-5E29-7A8C-DEA78B388E14}"/>
              </a:ext>
            </a:extLst>
          </p:cNvPr>
          <p:cNvSpPr txBox="1">
            <a:spLocks/>
          </p:cNvSpPr>
          <p:nvPr/>
        </p:nvSpPr>
        <p:spPr>
          <a:xfrm>
            <a:off x="327991" y="80055"/>
            <a:ext cx="11569146" cy="504057"/>
          </a:xfrm>
          <a:prstGeom prst="rect">
            <a:avLst/>
          </a:prstGeom>
          <a:solidFill>
            <a:schemeClr val="accent4">
              <a:lumMod val="60000"/>
              <a:lumOff val="40000"/>
              <a:alpha val="49001"/>
            </a:schemeClr>
          </a:solidFill>
          <a:ln w="38100">
            <a:solidFill>
              <a:schemeClr val="tx1"/>
            </a:solidFill>
            <a:miter lim="800000"/>
            <a:headEnd/>
            <a:tailEnd/>
          </a:ln>
        </p:spPr>
        <p:txBody>
          <a:bodyPr anchor="ctr">
            <a:normAutofit fontScale="97500"/>
          </a:bodyPr>
          <a:lstStyle>
            <a:defPPr>
              <a:defRPr lang="tr-TR"/>
            </a:defPPr>
            <a:lvl1pPr algn="ctr" eaLnBrk="1" fontAlgn="auto" hangingPunct="1">
              <a:spcAft>
                <a:spcPts val="0"/>
              </a:spcAft>
              <a:defRPr sz="2800" b="1">
                <a:latin typeface="Times New Roman" pitchFamily="18" charset="0"/>
                <a:ea typeface="+mj-ea"/>
                <a:cs typeface="+mj-cs"/>
              </a:defRPr>
            </a:lvl1pPr>
          </a:lstStyle>
          <a:p>
            <a:r>
              <a:rPr lang="tr-TR" dirty="0"/>
              <a:t>İSTİSNALAR</a:t>
            </a:r>
          </a:p>
        </p:txBody>
      </p:sp>
      <p:graphicFrame>
        <p:nvGraphicFramePr>
          <p:cNvPr id="3" name="4 İçerik Yer Tutucusu">
            <a:extLst>
              <a:ext uri="{FF2B5EF4-FFF2-40B4-BE49-F238E27FC236}">
                <a16:creationId xmlns:a16="http://schemas.microsoft.com/office/drawing/2014/main" id="{EAA5BD63-0B63-955D-449D-7FC9AAEC9CF7}"/>
              </a:ext>
            </a:extLst>
          </p:cNvPr>
          <p:cNvGraphicFramePr>
            <a:graphicFrameLocks/>
          </p:cNvGraphicFramePr>
          <p:nvPr>
            <p:extLst>
              <p:ext uri="{D42A27DB-BD31-4B8C-83A1-F6EECF244321}">
                <p14:modId xmlns:p14="http://schemas.microsoft.com/office/powerpoint/2010/main" val="1511623128"/>
              </p:ext>
            </p:extLst>
          </p:nvPr>
        </p:nvGraphicFramePr>
        <p:xfrm>
          <a:off x="327991" y="640287"/>
          <a:ext cx="11569145" cy="314158"/>
        </p:xfrm>
        <a:graphic>
          <a:graphicData uri="http://schemas.openxmlformats.org/drawingml/2006/table">
            <a:tbl>
              <a:tblPr/>
              <a:tblGrid>
                <a:gridCol w="8651708">
                  <a:extLst>
                    <a:ext uri="{9D8B030D-6E8A-4147-A177-3AD203B41FA5}">
                      <a16:colId xmlns:a16="http://schemas.microsoft.com/office/drawing/2014/main" val="20000"/>
                    </a:ext>
                  </a:extLst>
                </a:gridCol>
                <a:gridCol w="2917437">
                  <a:extLst>
                    <a:ext uri="{9D8B030D-6E8A-4147-A177-3AD203B41FA5}">
                      <a16:colId xmlns:a16="http://schemas.microsoft.com/office/drawing/2014/main" val="20003"/>
                    </a:ext>
                  </a:extLst>
                </a:gridCol>
              </a:tblGrid>
              <a:tr h="288031">
                <a:tc>
                  <a:txBody>
                    <a:bodyPr/>
                    <a:lstStyle/>
                    <a:p>
                      <a:pPr algn="ctr" fontAlgn="ctr"/>
                      <a:r>
                        <a:rPr lang="tr-TR" sz="2000" b="1" i="0" u="none" strike="noStrike" baseline="0" dirty="0">
                          <a:solidFill>
                            <a:srgbClr val="000000"/>
                          </a:solidFill>
                          <a:latin typeface="Times New Roman"/>
                        </a:rPr>
                        <a:t>                                    İştirak Kazancı İstisnaları</a:t>
                      </a:r>
                      <a:endParaRPr lang="tr-TR" sz="2000" b="1" i="0" u="none" strike="noStrike" dirty="0">
                        <a:solidFill>
                          <a:srgbClr val="000000"/>
                        </a:solidFill>
                        <a:latin typeface="Times New Roman"/>
                      </a:endParaRPr>
                    </a:p>
                  </a:txBody>
                  <a:tcPr marL="9336" marR="9336" marT="9358" marB="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60000"/>
                        <a:lumOff val="40000"/>
                        <a:alpha val="62000"/>
                      </a:schemeClr>
                    </a:solidFill>
                  </a:tcPr>
                </a:tc>
                <a:tc>
                  <a:txBody>
                    <a:bodyPr/>
                    <a:lstStyle/>
                    <a:p>
                      <a:pPr algn="l" fontAlgn="b"/>
                      <a:endParaRPr lang="tr-TR" sz="1400" b="0" i="0" u="none" strike="noStrike" dirty="0">
                        <a:solidFill>
                          <a:srgbClr val="000000"/>
                        </a:solidFill>
                        <a:latin typeface="Times New Roman"/>
                      </a:endParaRPr>
                    </a:p>
                  </a:txBody>
                  <a:tcPr marL="9336" marR="9336" marT="9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46000"/>
                      </a:schemeClr>
                    </a:solidFill>
                  </a:tcPr>
                </a:tc>
                <a:extLst>
                  <a:ext uri="{0D108BD9-81ED-4DB2-BD59-A6C34878D82A}">
                    <a16:rowId xmlns:a16="http://schemas.microsoft.com/office/drawing/2014/main" val="10000"/>
                  </a:ext>
                </a:extLst>
              </a:tr>
            </a:tbl>
          </a:graphicData>
        </a:graphic>
      </p:graphicFrame>
      <p:sp>
        <p:nvSpPr>
          <p:cNvPr id="4" name="5 Slayt Numarası Yer Tutucusu">
            <a:extLst>
              <a:ext uri="{FF2B5EF4-FFF2-40B4-BE49-F238E27FC236}">
                <a16:creationId xmlns:a16="http://schemas.microsoft.com/office/drawing/2014/main" id="{0A9F7AAA-2C06-B87F-DE6C-0D98251EAFB6}"/>
              </a:ext>
            </a:extLst>
          </p:cNvPr>
          <p:cNvSpPr>
            <a:spLocks noGrp="1"/>
          </p:cNvSpPr>
          <p:nvPr>
            <p:ph type="sldNum" sz="quarter" idx="12"/>
          </p:nvPr>
        </p:nvSpPr>
        <p:spPr bwMode="auto">
          <a:xfrm>
            <a:off x="8235696" y="631977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28CD3C-33E9-4835-A051-DE77DDB8BF24}" type="slidenum">
              <a:rPr lang="tr-TR" altLang="tr-TR">
                <a:solidFill>
                  <a:srgbClr val="898989"/>
                </a:solidFill>
                <a:latin typeface="Calibri" panose="020F0502020204030204" pitchFamily="34" charset="0"/>
              </a:rPr>
              <a:pPr/>
              <a:t>47</a:t>
            </a:fld>
            <a:endParaRPr lang="tr-TR" altLang="tr-TR">
              <a:solidFill>
                <a:srgbClr val="898989"/>
              </a:solidFill>
              <a:latin typeface="Calibri" panose="020F0502020204030204" pitchFamily="34" charset="0"/>
            </a:endParaRPr>
          </a:p>
        </p:txBody>
      </p:sp>
      <p:sp>
        <p:nvSpPr>
          <p:cNvPr id="5" name="10 Dikdörtgen">
            <a:extLst>
              <a:ext uri="{FF2B5EF4-FFF2-40B4-BE49-F238E27FC236}">
                <a16:creationId xmlns:a16="http://schemas.microsoft.com/office/drawing/2014/main" id="{42A5B60A-C065-0670-ACDA-C73E08498760}"/>
              </a:ext>
            </a:extLst>
          </p:cNvPr>
          <p:cNvSpPr>
            <a:spLocks noChangeArrowheads="1"/>
          </p:cNvSpPr>
          <p:nvPr/>
        </p:nvSpPr>
        <p:spPr bwMode="auto">
          <a:xfrm>
            <a:off x="327991" y="1520216"/>
            <a:ext cx="11569147" cy="4893647"/>
          </a:xfrm>
          <a:prstGeom prst="rect">
            <a:avLst/>
          </a:prstGeom>
          <a:solidFill>
            <a:schemeClr val="accent4">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3" panose="05040102010807070707" pitchFamily="18" charset="2"/>
              <a:buNone/>
            </a:pPr>
            <a:r>
              <a:rPr lang="tr-TR" altLang="tr-TR" sz="2400" b="1" dirty="0">
                <a:highlight>
                  <a:srgbClr val="FFFF00"/>
                </a:highlight>
                <a:latin typeface="Times New Roman" panose="02020603050405020304" pitchFamily="18" charset="0"/>
                <a:cs typeface="Times New Roman" panose="02020603050405020304" pitchFamily="18" charset="0"/>
              </a:rPr>
              <a:t>	</a:t>
            </a:r>
            <a:r>
              <a:rPr lang="tr-TR" altLang="tr-TR" sz="2400" b="1" u="sng" dirty="0">
                <a:highlight>
                  <a:srgbClr val="FFFF00"/>
                </a:highlight>
                <a:latin typeface="Times New Roman" panose="02020603050405020304" pitchFamily="18" charset="0"/>
                <a:cs typeface="Times New Roman" panose="02020603050405020304" pitchFamily="18" charset="0"/>
              </a:rPr>
              <a:t>Kurumların;</a:t>
            </a:r>
          </a:p>
          <a:p>
            <a:pPr algn="just">
              <a:buFont typeface="Wingdings 3" panose="05040102010807070707" pitchFamily="18" charset="2"/>
              <a:buNone/>
            </a:pPr>
            <a:r>
              <a:rPr lang="tr-TR" altLang="tr-TR" sz="2400" b="1" dirty="0">
                <a:latin typeface="Times New Roman" panose="02020603050405020304" pitchFamily="18" charset="0"/>
                <a:cs typeface="Times New Roman" panose="02020603050405020304" pitchFamily="18" charset="0"/>
              </a:rPr>
              <a:t>	1) </a:t>
            </a:r>
            <a:r>
              <a:rPr lang="tr-TR" altLang="tr-TR" sz="2400" dirty="0">
                <a:latin typeface="Times New Roman" panose="02020603050405020304" pitchFamily="18" charset="0"/>
                <a:cs typeface="Times New Roman" panose="02020603050405020304" pitchFamily="18" charset="0"/>
              </a:rPr>
              <a:t>Tam mükellefiyete tabi başka bir kurumun </a:t>
            </a:r>
            <a:r>
              <a:rPr lang="tr-TR" altLang="tr-TR" sz="2400" b="1" u="sng" dirty="0">
                <a:highlight>
                  <a:srgbClr val="FFFF00"/>
                </a:highlight>
                <a:latin typeface="Times New Roman" panose="02020603050405020304" pitchFamily="18" charset="0"/>
                <a:cs typeface="Times New Roman" panose="02020603050405020304" pitchFamily="18" charset="0"/>
              </a:rPr>
              <a:t>sermayesine</a:t>
            </a:r>
            <a:r>
              <a:rPr lang="tr-TR" altLang="tr-TR" sz="2400" dirty="0">
                <a:latin typeface="Times New Roman" panose="02020603050405020304" pitchFamily="18" charset="0"/>
                <a:cs typeface="Times New Roman" panose="02020603050405020304" pitchFamily="18" charset="0"/>
              </a:rPr>
              <a:t> katılımlarından elde ettikleri </a:t>
            </a:r>
            <a:r>
              <a:rPr lang="tr-TR" altLang="tr-TR" sz="2400" b="1" u="sng" dirty="0">
                <a:latin typeface="Times New Roman" panose="02020603050405020304" pitchFamily="18" charset="0"/>
                <a:cs typeface="Times New Roman" panose="02020603050405020304" pitchFamily="18" charset="0"/>
              </a:rPr>
              <a:t>kazançlar</a:t>
            </a:r>
            <a:r>
              <a:rPr lang="tr-TR" altLang="tr-TR" sz="2400" dirty="0">
                <a:latin typeface="Times New Roman" panose="02020603050405020304" pitchFamily="18" charset="0"/>
                <a:cs typeface="Times New Roman" panose="02020603050405020304" pitchFamily="18" charset="0"/>
              </a:rPr>
              <a:t>,</a:t>
            </a:r>
          </a:p>
          <a:p>
            <a:pPr algn="just">
              <a:buFont typeface="Wingdings 3" panose="05040102010807070707" pitchFamily="18" charset="2"/>
              <a:buNone/>
            </a:pPr>
            <a:r>
              <a:rPr lang="tr-TR" altLang="tr-TR" sz="2400" b="1" dirty="0">
                <a:latin typeface="Times New Roman" panose="02020603050405020304" pitchFamily="18" charset="0"/>
                <a:cs typeface="Times New Roman" panose="02020603050405020304" pitchFamily="18" charset="0"/>
              </a:rPr>
              <a:t>	2) </a:t>
            </a:r>
            <a:r>
              <a:rPr lang="tr-TR" altLang="tr-TR" sz="2400" dirty="0">
                <a:latin typeface="Times New Roman" panose="02020603050405020304" pitchFamily="18" charset="0"/>
                <a:cs typeface="Times New Roman" panose="02020603050405020304" pitchFamily="18" charset="0"/>
              </a:rPr>
              <a:t>Tam mükellefiyete tabi başka bir kurumun </a:t>
            </a:r>
            <a:r>
              <a:rPr lang="tr-TR" altLang="tr-TR" sz="2400" b="1" dirty="0">
                <a:latin typeface="Times New Roman" panose="02020603050405020304" pitchFamily="18" charset="0"/>
                <a:cs typeface="Times New Roman" panose="02020603050405020304" pitchFamily="18" charset="0"/>
              </a:rPr>
              <a:t>KÂRINA </a:t>
            </a:r>
            <a:r>
              <a:rPr lang="tr-TR" altLang="tr-TR" sz="2400" dirty="0">
                <a:latin typeface="Times New Roman" panose="02020603050405020304" pitchFamily="18" charset="0"/>
                <a:cs typeface="Times New Roman" panose="02020603050405020304" pitchFamily="18" charset="0"/>
              </a:rPr>
              <a:t>katılma imkânı veren </a:t>
            </a:r>
            <a:r>
              <a:rPr lang="tr-TR" altLang="tr-TR" sz="2400" b="1" u="sng" dirty="0">
                <a:latin typeface="Times New Roman" panose="02020603050405020304" pitchFamily="18" charset="0"/>
                <a:cs typeface="Times New Roman" panose="02020603050405020304" pitchFamily="18" charset="0"/>
              </a:rPr>
              <a:t>kurucu senetleri ile diğer intifa senetlerinden elde ettikleri </a:t>
            </a:r>
            <a:r>
              <a:rPr lang="tr-TR" altLang="tr-TR" sz="2400" b="1" u="sng" dirty="0">
                <a:highlight>
                  <a:srgbClr val="FFFF00"/>
                </a:highlight>
                <a:latin typeface="Times New Roman" panose="02020603050405020304" pitchFamily="18" charset="0"/>
                <a:cs typeface="Times New Roman" panose="02020603050405020304" pitchFamily="18" charset="0"/>
              </a:rPr>
              <a:t>kâr payları</a:t>
            </a:r>
            <a:r>
              <a:rPr lang="tr-TR" altLang="tr-TR" sz="2400" dirty="0">
                <a:highlight>
                  <a:srgbClr val="FFFF00"/>
                </a:highlight>
                <a:latin typeface="Times New Roman" panose="02020603050405020304" pitchFamily="18" charset="0"/>
                <a:cs typeface="Times New Roman" panose="02020603050405020304" pitchFamily="18" charset="0"/>
              </a:rPr>
              <a:t>,</a:t>
            </a:r>
          </a:p>
          <a:p>
            <a:pPr algn="just">
              <a:buFont typeface="Wingdings 3" panose="05040102010807070707" pitchFamily="18" charset="2"/>
              <a:buNone/>
            </a:pPr>
            <a:r>
              <a:rPr lang="tr-TR" altLang="tr-TR" sz="2400" b="1" dirty="0">
                <a:latin typeface="Times New Roman" panose="02020603050405020304" pitchFamily="18" charset="0"/>
                <a:cs typeface="Times New Roman" panose="02020603050405020304" pitchFamily="18" charset="0"/>
              </a:rPr>
              <a:t>	3) </a:t>
            </a:r>
            <a:r>
              <a:rPr lang="tr-TR" altLang="tr-TR" sz="2400" b="1" u="sng" dirty="0">
                <a:highlight>
                  <a:srgbClr val="00FFFF"/>
                </a:highlight>
                <a:latin typeface="Times New Roman" panose="02020603050405020304" pitchFamily="18" charset="0"/>
                <a:cs typeface="Times New Roman" panose="02020603050405020304" pitchFamily="18" charset="0"/>
              </a:rPr>
              <a:t>Tam mükellefiyete tabi girişim sermayesi yatırım fonu katılma payları</a:t>
            </a:r>
            <a:r>
              <a:rPr lang="tr-TR" altLang="tr-TR" sz="2400" dirty="0">
                <a:latin typeface="Times New Roman" panose="02020603050405020304" pitchFamily="18" charset="0"/>
                <a:cs typeface="Times New Roman" panose="02020603050405020304" pitchFamily="18" charset="0"/>
              </a:rPr>
              <a:t> </a:t>
            </a:r>
            <a:r>
              <a:rPr lang="tr-TR" altLang="tr-TR" sz="2400" b="1" dirty="0">
                <a:solidFill>
                  <a:srgbClr val="FF0000"/>
                </a:solidFill>
                <a:latin typeface="Times New Roman" panose="02020603050405020304" pitchFamily="18" charset="0"/>
                <a:cs typeface="Times New Roman" panose="02020603050405020304" pitchFamily="18" charset="0"/>
              </a:rPr>
              <a:t>ile girişim sermayesi yatırım ortaklıklarının hisse senetlerinden elde ettikleri </a:t>
            </a:r>
            <a:r>
              <a:rPr lang="tr-TR" altLang="tr-TR" sz="2400" b="1" u="sng" dirty="0">
                <a:solidFill>
                  <a:srgbClr val="FF0000"/>
                </a:solidFill>
                <a:highlight>
                  <a:srgbClr val="FFFF00"/>
                </a:highlight>
                <a:latin typeface="Times New Roman" panose="02020603050405020304" pitchFamily="18" charset="0"/>
                <a:cs typeface="Times New Roman" panose="02020603050405020304" pitchFamily="18" charset="0"/>
              </a:rPr>
              <a:t>kâr payları </a:t>
            </a:r>
            <a:r>
              <a:rPr lang="tr-TR" altLang="tr-TR" sz="2400" b="1" dirty="0">
                <a:solidFill>
                  <a:srgbClr val="FF0000"/>
                </a:solidFill>
                <a:latin typeface="Times New Roman" panose="02020603050405020304" pitchFamily="18" charset="0"/>
                <a:cs typeface="Times New Roman" panose="02020603050405020304" pitchFamily="18" charset="0"/>
              </a:rPr>
              <a:t>ve </a:t>
            </a:r>
            <a:r>
              <a:rPr lang="tr-TR" altLang="tr-TR" sz="2400" b="1" u="sng" dirty="0">
                <a:solidFill>
                  <a:srgbClr val="FF0000"/>
                </a:solidFill>
                <a:latin typeface="Times New Roman" panose="02020603050405020304" pitchFamily="18" charset="0"/>
                <a:cs typeface="Times New Roman" panose="02020603050405020304" pitchFamily="18" charset="0"/>
              </a:rPr>
              <a:t>katılma paylarının </a:t>
            </a:r>
            <a:r>
              <a:rPr lang="tr-TR" altLang="tr-TR" sz="2400" b="1" u="sng" dirty="0">
                <a:solidFill>
                  <a:srgbClr val="FF0000"/>
                </a:solidFill>
                <a:highlight>
                  <a:srgbClr val="FFFF00"/>
                </a:highlight>
                <a:latin typeface="Times New Roman" panose="02020603050405020304" pitchFamily="18" charset="0"/>
                <a:cs typeface="Times New Roman" panose="02020603050405020304" pitchFamily="18" charset="0"/>
              </a:rPr>
              <a:t>fona iadesinden doğan gelirler </a:t>
            </a:r>
            <a:r>
              <a:rPr lang="tr-TR" altLang="tr-TR" sz="2400" b="1" u="sng" dirty="0">
                <a:solidFill>
                  <a:srgbClr val="FF0000"/>
                </a:solidFill>
                <a:latin typeface="Times New Roman" panose="02020603050405020304" pitchFamily="18" charset="0"/>
                <a:cs typeface="Times New Roman" panose="02020603050405020304" pitchFamily="18" charset="0"/>
              </a:rPr>
              <a:t>ile bu fonların katılma paylarının 213 sayılı Vergi Usul Kanununun </a:t>
            </a:r>
            <a:r>
              <a:rPr lang="tr-TR" altLang="tr-TR" sz="2400" b="1" i="1" u="sng" dirty="0">
                <a:highlight>
                  <a:srgbClr val="FFFF00"/>
                </a:highlight>
                <a:latin typeface="Times New Roman" panose="02020603050405020304" pitchFamily="18" charset="0"/>
                <a:cs typeface="Times New Roman" panose="02020603050405020304" pitchFamily="18" charset="0"/>
              </a:rPr>
              <a:t>279 uncu maddesi kapsamında değerlenmesinden kaynaklanan değer artış kazançları,</a:t>
            </a:r>
          </a:p>
          <a:p>
            <a:pPr algn="just">
              <a:buFont typeface="Wingdings 3" panose="05040102010807070707" pitchFamily="18" charset="2"/>
              <a:buNone/>
            </a:pPr>
            <a:r>
              <a:rPr lang="tr-TR" altLang="tr-TR" sz="2400" dirty="0">
                <a:latin typeface="Times New Roman" panose="02020603050405020304" pitchFamily="18" charset="0"/>
                <a:cs typeface="Times New Roman" panose="02020603050405020304" pitchFamily="18" charset="0"/>
              </a:rPr>
              <a:t>	Diğer yatırım fonu katılma payları ile yatırım ortaklıklarının hisse senetlerinden elde edilen</a:t>
            </a:r>
            <a:r>
              <a:rPr lang="tr-TR" altLang="tr-TR" sz="2400" b="1" u="sng" dirty="0">
                <a:latin typeface="Times New Roman" panose="02020603050405020304" pitchFamily="18" charset="0"/>
                <a:cs typeface="Times New Roman" panose="02020603050405020304" pitchFamily="18" charset="0"/>
              </a:rPr>
              <a:t>, </a:t>
            </a:r>
            <a:r>
              <a:rPr lang="tr-TR" altLang="tr-TR" sz="2400" b="1" u="sng" dirty="0">
                <a:solidFill>
                  <a:srgbClr val="FF0000"/>
                </a:solidFill>
                <a:highlight>
                  <a:srgbClr val="FFFF00"/>
                </a:highlight>
                <a:latin typeface="Times New Roman" panose="02020603050405020304" pitchFamily="18" charset="0"/>
                <a:cs typeface="Times New Roman" panose="02020603050405020304" pitchFamily="18" charset="0"/>
              </a:rPr>
              <a:t>(d) bendindeki istisnadan yararlanamayan fon ve ortaklıklardan elde edilenler hariç</a:t>
            </a:r>
            <a:r>
              <a:rPr lang="tr-TR" altLang="tr-TR" sz="2400" b="1" u="sng" dirty="0">
                <a:highlight>
                  <a:srgbClr val="FFFF00"/>
                </a:highlight>
                <a:latin typeface="Times New Roman" panose="02020603050405020304" pitchFamily="18" charset="0"/>
                <a:cs typeface="Times New Roman" panose="02020603050405020304" pitchFamily="18" charset="0"/>
              </a:rPr>
              <a:t>,</a:t>
            </a:r>
            <a:r>
              <a:rPr lang="tr-TR" altLang="tr-TR" sz="2400" dirty="0">
                <a:latin typeface="Times New Roman" panose="02020603050405020304" pitchFamily="18" charset="0"/>
                <a:cs typeface="Times New Roman" panose="02020603050405020304" pitchFamily="18" charset="0"/>
              </a:rPr>
              <a:t> kâr payları bu istisnadan yararlanamaz.</a:t>
            </a:r>
          </a:p>
        </p:txBody>
      </p:sp>
      <p:graphicFrame>
        <p:nvGraphicFramePr>
          <p:cNvPr id="6" name="4 İçerik Yer Tutucusu">
            <a:extLst>
              <a:ext uri="{FF2B5EF4-FFF2-40B4-BE49-F238E27FC236}">
                <a16:creationId xmlns:a16="http://schemas.microsoft.com/office/drawing/2014/main" id="{69D63B1A-9F71-01D0-E332-4A196BB4BE4D}"/>
              </a:ext>
            </a:extLst>
          </p:cNvPr>
          <p:cNvGraphicFramePr>
            <a:graphicFrameLocks/>
          </p:cNvGraphicFramePr>
          <p:nvPr>
            <p:extLst>
              <p:ext uri="{D42A27DB-BD31-4B8C-83A1-F6EECF244321}">
                <p14:modId xmlns:p14="http://schemas.microsoft.com/office/powerpoint/2010/main" val="2446671739"/>
              </p:ext>
            </p:extLst>
          </p:nvPr>
        </p:nvGraphicFramePr>
        <p:xfrm>
          <a:off x="327991" y="1010621"/>
          <a:ext cx="11569145" cy="390872"/>
        </p:xfrm>
        <a:graphic>
          <a:graphicData uri="http://schemas.openxmlformats.org/drawingml/2006/table">
            <a:tbl>
              <a:tblPr/>
              <a:tblGrid>
                <a:gridCol w="11569145">
                  <a:extLst>
                    <a:ext uri="{9D8B030D-6E8A-4147-A177-3AD203B41FA5}">
                      <a16:colId xmlns:a16="http://schemas.microsoft.com/office/drawing/2014/main" val="20000"/>
                    </a:ext>
                  </a:extLst>
                </a:gridCol>
              </a:tblGrid>
              <a:tr h="390872">
                <a:tc>
                  <a:txBody>
                    <a:bodyPr/>
                    <a:lstStyle/>
                    <a:p>
                      <a:pPr algn="ctr" fontAlgn="ctr"/>
                      <a:r>
                        <a:rPr lang="tr-TR" sz="1800" b="1" i="0" u="none" strike="noStrike" baseline="0" dirty="0">
                          <a:solidFill>
                            <a:srgbClr val="000000"/>
                          </a:solidFill>
                          <a:latin typeface="Times New Roman"/>
                        </a:rPr>
                        <a:t> </a:t>
                      </a:r>
                      <a:r>
                        <a:rPr lang="tr-TR" sz="1800" b="1" dirty="0">
                          <a:solidFill>
                            <a:schemeClr val="tx1"/>
                          </a:solidFill>
                          <a:latin typeface="Times New Roman" panose="02020603050405020304" pitchFamily="18" charset="0"/>
                        </a:rPr>
                        <a:t>Yurtiçi İştirak Kazancı İstisnası (KVK Md.5/1-a)</a:t>
                      </a:r>
                      <a:endParaRPr lang="tr-TR" sz="1800" b="1" i="0" u="none" strike="noStrike" dirty="0">
                        <a:solidFill>
                          <a:srgbClr val="000000"/>
                        </a:solidFill>
                        <a:latin typeface="Times New Roman"/>
                      </a:endParaRPr>
                    </a:p>
                  </a:txBody>
                  <a:tcPr marL="9335" marR="9335" marT="9353"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60000"/>
                        <a:lumOff val="40000"/>
                        <a:alpha val="62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5920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93071C26-E496-56E3-97A8-0915511E6D62}"/>
              </a:ext>
            </a:extLst>
          </p:cNvPr>
          <p:cNvSpPr>
            <a:spLocks noGrp="1"/>
          </p:cNvSpPr>
          <p:nvPr>
            <p:ph sz="half" idx="2"/>
          </p:nvPr>
        </p:nvSpPr>
        <p:spPr>
          <a:xfrm>
            <a:off x="647764" y="411098"/>
            <a:ext cx="5157787" cy="5949945"/>
          </a:xfrm>
          <a:solidFill>
            <a:schemeClr val="bg1"/>
          </a:solidFill>
        </p:spPr>
        <p:txBody>
          <a:bodyPr>
            <a:noAutofit/>
          </a:bodyPr>
          <a:lstStyle/>
          <a:p>
            <a:pPr algn="just"/>
            <a:endParaRPr lang="tr-TR" b="1" u="sng" dirty="0">
              <a:latin typeface="Times New Roman" panose="02020603050405020304" pitchFamily="18" charset="0"/>
              <a:cs typeface="Times New Roman" panose="02020603050405020304" pitchFamily="18" charset="0"/>
            </a:endParaRPr>
          </a:p>
          <a:p>
            <a:pPr marL="0" indent="0" algn="just">
              <a:buNone/>
            </a:pPr>
            <a:endParaRPr lang="tr-TR" b="1" u="sng"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b="1" u="sng" dirty="0">
                <a:latin typeface="Times New Roman" panose="02020603050405020304" pitchFamily="18" charset="0"/>
                <a:cs typeface="Times New Roman" panose="02020603050405020304" pitchFamily="18" charset="0"/>
              </a:rPr>
              <a:t>Bu maddedeki düzenleme, yalnızca </a:t>
            </a:r>
            <a:r>
              <a:rPr lang="tr-TR" b="1" u="sng" dirty="0">
                <a:highlight>
                  <a:srgbClr val="FFFF00"/>
                </a:highlight>
                <a:latin typeface="Times New Roman" panose="02020603050405020304" pitchFamily="18" charset="0"/>
                <a:cs typeface="Times New Roman" panose="02020603050405020304" pitchFamily="18" charset="0"/>
              </a:rPr>
              <a:t>tam mükellefiyete tabi </a:t>
            </a:r>
            <a:r>
              <a:rPr lang="tr-TR" b="1" u="sng" dirty="0">
                <a:latin typeface="Times New Roman" panose="02020603050405020304" pitchFamily="18" charset="0"/>
                <a:cs typeface="Times New Roman" panose="02020603050405020304" pitchFamily="18" charset="0"/>
              </a:rPr>
              <a:t>kurumların sermayelerine iştirak edilmesi </a:t>
            </a:r>
          </a:p>
          <a:p>
            <a:pPr algn="just">
              <a:buFont typeface="Wingdings" panose="05000000000000000000" pitchFamily="2" charset="2"/>
              <a:buChar char="Ø"/>
            </a:pPr>
            <a:endParaRPr lang="tr-TR" b="1" u="sng"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b="1" u="sng" dirty="0">
                <a:highlight>
                  <a:srgbClr val="00FFFF"/>
                </a:highlight>
                <a:latin typeface="Times New Roman" panose="02020603050405020304" pitchFamily="18" charset="0"/>
                <a:cs typeface="Times New Roman" panose="02020603050405020304" pitchFamily="18" charset="0"/>
              </a:rPr>
              <a:t>Kâr payını alan kurumun </a:t>
            </a:r>
            <a:r>
              <a:rPr lang="tr-TR" b="1" u="sng" dirty="0">
                <a:highlight>
                  <a:srgbClr val="FFFF00"/>
                </a:highlight>
                <a:latin typeface="Times New Roman" panose="02020603050405020304" pitchFamily="18" charset="0"/>
                <a:cs typeface="Times New Roman" panose="02020603050405020304" pitchFamily="18" charset="0"/>
              </a:rPr>
              <a:t>tam</a:t>
            </a:r>
            <a:r>
              <a:rPr lang="tr-TR" b="1" u="sng" dirty="0">
                <a:highlight>
                  <a:srgbClr val="00FFFF"/>
                </a:highlight>
                <a:latin typeface="Times New Roman" panose="02020603050405020304" pitchFamily="18" charset="0"/>
                <a:cs typeface="Times New Roman" panose="02020603050405020304" pitchFamily="18" charset="0"/>
              </a:rPr>
              <a:t> veya </a:t>
            </a:r>
            <a:r>
              <a:rPr lang="tr-TR" b="1" u="sng" dirty="0">
                <a:highlight>
                  <a:srgbClr val="FFFF00"/>
                </a:highlight>
                <a:latin typeface="Times New Roman" panose="02020603050405020304" pitchFamily="18" charset="0"/>
                <a:cs typeface="Times New Roman" panose="02020603050405020304" pitchFamily="18" charset="0"/>
              </a:rPr>
              <a:t>dar</a:t>
            </a:r>
            <a:r>
              <a:rPr lang="tr-TR" b="1" u="sng" dirty="0">
                <a:highlight>
                  <a:srgbClr val="00FFFF"/>
                </a:highlight>
                <a:latin typeface="Times New Roman" panose="02020603050405020304" pitchFamily="18" charset="0"/>
                <a:cs typeface="Times New Roman" panose="02020603050405020304" pitchFamily="18" charset="0"/>
              </a:rPr>
              <a:t> mükellefiyete tabi olmasının istisnanın uygulanmasında bir önemi bulunmamaktadır</a:t>
            </a:r>
            <a:r>
              <a:rPr lang="tr-TR" dirty="0">
                <a:latin typeface="Times New Roman" panose="02020603050405020304" pitchFamily="18" charset="0"/>
                <a:cs typeface="Times New Roman" panose="02020603050405020304" pitchFamily="18" charset="0"/>
              </a:rPr>
              <a:t>. </a:t>
            </a:r>
          </a:p>
        </p:txBody>
      </p:sp>
      <p:sp>
        <p:nvSpPr>
          <p:cNvPr id="6" name="İçerik Yer Tutucusu 5">
            <a:extLst>
              <a:ext uri="{FF2B5EF4-FFF2-40B4-BE49-F238E27FC236}">
                <a16:creationId xmlns:a16="http://schemas.microsoft.com/office/drawing/2014/main" id="{615C9E2F-0C7A-BAA6-A3BC-17CEF155FF10}"/>
              </a:ext>
            </a:extLst>
          </p:cNvPr>
          <p:cNvSpPr>
            <a:spLocks noGrp="1"/>
          </p:cNvSpPr>
          <p:nvPr>
            <p:ph sz="quarter" idx="4"/>
          </p:nvPr>
        </p:nvSpPr>
        <p:spPr>
          <a:xfrm>
            <a:off x="6178168" y="411098"/>
            <a:ext cx="5183188" cy="5949945"/>
          </a:xfrm>
          <a:solidFill>
            <a:schemeClr val="bg1"/>
          </a:solidFill>
        </p:spPr>
        <p:txBody>
          <a:bodyPr>
            <a:noAutofit/>
          </a:bodyPr>
          <a:lstStyle/>
          <a:p>
            <a:pPr algn="just"/>
            <a:endParaRPr lang="tr-TR" sz="2200" b="1" u="sng" dirty="0">
              <a:highlight>
                <a:srgbClr val="00FFFF"/>
              </a:highlight>
              <a:latin typeface="Times New Roman" panose="02020603050405020304" pitchFamily="18" charset="0"/>
              <a:cs typeface="Times New Roman" panose="02020603050405020304" pitchFamily="18" charset="0"/>
            </a:endParaRPr>
          </a:p>
          <a:p>
            <a:pPr marL="0" indent="0" algn="just">
              <a:buNone/>
            </a:pPr>
            <a:endParaRPr lang="tr-TR" sz="2200" b="1" u="sng" dirty="0">
              <a:highlight>
                <a:srgbClr val="00FFFF"/>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200" b="1" u="sng" dirty="0">
                <a:highlight>
                  <a:srgbClr val="00FFFF"/>
                </a:highlight>
                <a:latin typeface="Times New Roman" panose="02020603050405020304" pitchFamily="18" charset="0"/>
                <a:cs typeface="Times New Roman" panose="02020603050405020304" pitchFamily="18" charset="0"/>
              </a:rPr>
              <a:t>MÜKERRER vergilemenin önlenmesi amaçlanmaktadır.</a:t>
            </a:r>
            <a:r>
              <a:rPr lang="tr-TR" sz="2200" dirty="0">
                <a:highlight>
                  <a:srgbClr val="00FFFF"/>
                </a:highlight>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endParaRPr lang="tr-TR" sz="2200" dirty="0">
              <a:highlight>
                <a:srgbClr val="00FFFF"/>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200" dirty="0">
                <a:latin typeface="Times New Roman" panose="02020603050405020304" pitchFamily="18" charset="0"/>
                <a:cs typeface="Times New Roman" panose="02020603050405020304" pitchFamily="18" charset="0"/>
              </a:rPr>
              <a:t>Gelir Vergisi Kanununun 75 inci maddesinin ikinci fıkrasının (3) numaralı bendinde, </a:t>
            </a:r>
            <a:r>
              <a:rPr lang="tr-TR" sz="2200" b="1" u="sng" dirty="0">
                <a:latin typeface="Times New Roman" panose="02020603050405020304" pitchFamily="18" charset="0"/>
                <a:cs typeface="Times New Roman" panose="02020603050405020304" pitchFamily="18" charset="0"/>
              </a:rPr>
              <a:t>idare meclisi başkan ve üyelerine verilen kâr payları menkul sermaye iradı sayılmıştır. </a:t>
            </a:r>
            <a:r>
              <a:rPr lang="tr-TR" sz="2200" b="1" u="sng" dirty="0">
                <a:highlight>
                  <a:srgbClr val="FFFF00"/>
                </a:highlight>
                <a:latin typeface="Times New Roman" panose="02020603050405020304" pitchFamily="18" charset="0"/>
                <a:cs typeface="Times New Roman" panose="02020603050405020304" pitchFamily="18" charset="0"/>
              </a:rPr>
              <a:t>Kurumların başka bir kuruma iştirak etmeleri nedeniyle bu kurumun yönetim kurulunda bulunan temsilcileri vasıtasıyla elde etmiş oldukları kâr payları da iştirak kazancı istisnasından yararlanabilecektir. </a:t>
            </a:r>
          </a:p>
        </p:txBody>
      </p:sp>
      <p:sp>
        <p:nvSpPr>
          <p:cNvPr id="2" name="Slayt Numarası Yer Tutucusu 1">
            <a:extLst>
              <a:ext uri="{FF2B5EF4-FFF2-40B4-BE49-F238E27FC236}">
                <a16:creationId xmlns:a16="http://schemas.microsoft.com/office/drawing/2014/main" id="{D18DEE3F-DACC-AC81-9381-3809FE173D64}"/>
              </a:ext>
            </a:extLst>
          </p:cNvPr>
          <p:cNvSpPr>
            <a:spLocks noGrp="1"/>
          </p:cNvSpPr>
          <p:nvPr>
            <p:ph type="sldNum" sz="quarter" idx="12"/>
          </p:nvPr>
        </p:nvSpPr>
        <p:spPr/>
        <p:txBody>
          <a:bodyPr/>
          <a:lstStyle/>
          <a:p>
            <a:fld id="{2CEB5BB1-9E20-481F-B7EE-B089C484B85F}" type="slidenum">
              <a:rPr lang="tr-TR" smtClean="0"/>
              <a:t>48</a:t>
            </a:fld>
            <a:endParaRPr lang="tr-TR" dirty="0"/>
          </a:p>
        </p:txBody>
      </p:sp>
    </p:spTree>
    <p:extLst>
      <p:ext uri="{BB962C8B-B14F-4D97-AF65-F5344CB8AC3E}">
        <p14:creationId xmlns:p14="http://schemas.microsoft.com/office/powerpoint/2010/main" val="4069538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7FE8091-758C-A182-EEEE-383300DB1E0F}"/>
              </a:ext>
            </a:extLst>
          </p:cNvPr>
          <p:cNvSpPr txBox="1"/>
          <p:nvPr/>
        </p:nvSpPr>
        <p:spPr>
          <a:xfrm>
            <a:off x="391160" y="181957"/>
            <a:ext cx="11409680" cy="6494085"/>
          </a:xfrm>
          <a:prstGeom prst="rect">
            <a:avLst/>
          </a:prstGeom>
          <a:solidFill>
            <a:schemeClr val="accent6">
              <a:lumMod val="20000"/>
              <a:lumOff val="80000"/>
            </a:schemeClr>
          </a:solidFill>
        </p:spPr>
        <p:txBody>
          <a:bodyPr wrap="square">
            <a:spAutoFit/>
          </a:bodyPr>
          <a:lstStyle/>
          <a:p>
            <a:pPr algn="just"/>
            <a:r>
              <a:rPr lang="tr-TR" sz="3200" dirty="0">
                <a:solidFill>
                  <a:srgbClr val="000000"/>
                </a:solidFill>
                <a:latin typeface="Times New Roman" panose="02020603050405020304" pitchFamily="18" charset="0"/>
                <a:cs typeface="Times New Roman" panose="02020603050405020304" pitchFamily="18" charset="0"/>
              </a:rPr>
              <a:t>	</a:t>
            </a:r>
            <a:r>
              <a:rPr lang="tr-TR" sz="3200" b="0" i="0" u="none" strike="noStrike" baseline="0" dirty="0">
                <a:solidFill>
                  <a:srgbClr val="000000"/>
                </a:solidFill>
                <a:latin typeface="Times New Roman" panose="02020603050405020304" pitchFamily="18" charset="0"/>
                <a:cs typeface="Times New Roman" panose="02020603050405020304" pitchFamily="18" charset="0"/>
              </a:rPr>
              <a:t>28/7/2024 tarihli ve 7524 sayılı Kanunun 32 </a:t>
            </a:r>
            <a:r>
              <a:rPr lang="tr-TR" sz="3200" b="0" i="0" u="none" strike="noStrike" baseline="0" dirty="0" err="1">
                <a:solidFill>
                  <a:srgbClr val="000000"/>
                </a:solidFill>
                <a:latin typeface="Times New Roman" panose="02020603050405020304" pitchFamily="18" charset="0"/>
                <a:cs typeface="Times New Roman" panose="02020603050405020304" pitchFamily="18" charset="0"/>
              </a:rPr>
              <a:t>nci</a:t>
            </a:r>
            <a:r>
              <a:rPr lang="tr-TR" sz="3200" b="0" i="0" u="none" strike="noStrike" baseline="0" dirty="0">
                <a:solidFill>
                  <a:srgbClr val="000000"/>
                </a:solidFill>
                <a:latin typeface="Times New Roman" panose="02020603050405020304" pitchFamily="18" charset="0"/>
                <a:cs typeface="Times New Roman" panose="02020603050405020304" pitchFamily="18" charset="0"/>
              </a:rPr>
              <a:t> maddesiyle yapılan değişiklikle </a:t>
            </a:r>
            <a:r>
              <a:rPr lang="tr-TR" sz="3200" b="1" i="0" u="none" strike="noStrike" baseline="0" dirty="0">
                <a:solidFill>
                  <a:srgbClr val="000000"/>
                </a:solidFill>
                <a:highlight>
                  <a:srgbClr val="00FFFF"/>
                </a:highlight>
                <a:latin typeface="Times New Roman" panose="02020603050405020304" pitchFamily="18" charset="0"/>
                <a:cs typeface="Times New Roman" panose="02020603050405020304" pitchFamily="18" charset="0"/>
              </a:rPr>
              <a:t>1/1/2025</a:t>
            </a:r>
            <a:r>
              <a:rPr lang="tr-TR" sz="3200" b="0" i="0" u="none" strike="noStrike" baseline="0" dirty="0">
                <a:solidFill>
                  <a:srgbClr val="000000"/>
                </a:solidFill>
                <a:latin typeface="Times New Roman" panose="02020603050405020304" pitchFamily="18" charset="0"/>
                <a:cs typeface="Times New Roman" panose="02020603050405020304" pitchFamily="18" charset="0"/>
              </a:rPr>
              <a:t> tarihinden itibaren elde edilen kazançlara uygulanmak üzere, Kurumlar Vergisi Kanununun 5 inci maddenin birinci fıkrasının (d) bendinde düzenlenen fon ve ortaklıkların (emeklilik fonları hariç) bentte öngörülen kazanç istisnasından yararlanabilmeleri için, </a:t>
            </a:r>
            <a:r>
              <a:rPr lang="tr-TR" sz="3200" b="1" i="0" u="sng" strike="noStrike" baseline="0" dirty="0">
                <a:solidFill>
                  <a:srgbClr val="000000"/>
                </a:solidFill>
                <a:latin typeface="Times New Roman" panose="02020603050405020304" pitchFamily="18" charset="0"/>
                <a:cs typeface="Times New Roman" panose="02020603050405020304" pitchFamily="18" charset="0"/>
              </a:rPr>
              <a:t>taşınmaz gelirlerinin %50'sini dağıtmaları şartı getirilmiştir. </a:t>
            </a:r>
            <a:endParaRPr lang="tr-TR" sz="32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tr-TR" sz="3200" dirty="0">
                <a:solidFill>
                  <a:srgbClr val="000000"/>
                </a:solidFill>
                <a:latin typeface="Times New Roman" panose="02020603050405020304" pitchFamily="18" charset="0"/>
                <a:cs typeface="Times New Roman" panose="02020603050405020304" pitchFamily="18" charset="0"/>
              </a:rPr>
              <a:t>	</a:t>
            </a:r>
            <a:r>
              <a:rPr lang="tr-TR" sz="3200" b="1" i="1" u="sng" strike="noStrike" baseline="0" dirty="0">
                <a:solidFill>
                  <a:srgbClr val="000000"/>
                </a:solidFill>
                <a:latin typeface="Times New Roman" panose="02020603050405020304" pitchFamily="18" charset="0"/>
                <a:cs typeface="Times New Roman" panose="02020603050405020304" pitchFamily="18" charset="0"/>
              </a:rPr>
              <a:t>Dolayısıyla, kar dağıtımı şartını sağlayan ve söz konusu istisnadan faydalanan bu fon ve ortaklıklardan elde edilen </a:t>
            </a:r>
            <a:r>
              <a:rPr lang="tr-TR" sz="3200" b="1" i="1" u="sng" strike="noStrike" baseline="0" dirty="0">
                <a:solidFill>
                  <a:srgbClr val="000000"/>
                </a:solidFill>
                <a:highlight>
                  <a:srgbClr val="00FFFF"/>
                </a:highlight>
                <a:latin typeface="Times New Roman" panose="02020603050405020304" pitchFamily="18" charset="0"/>
                <a:cs typeface="Times New Roman" panose="02020603050405020304" pitchFamily="18" charset="0"/>
              </a:rPr>
              <a:t>kar payları iştirak kazancı istisnasına konu edilemeyecektir.</a:t>
            </a:r>
            <a:r>
              <a:rPr lang="tr-TR" sz="3200" b="1" i="1" u="sng" strike="noStrike" baseline="0" dirty="0">
                <a:solidFill>
                  <a:srgbClr val="000000"/>
                </a:solidFill>
                <a:latin typeface="Times New Roman" panose="02020603050405020304" pitchFamily="18" charset="0"/>
                <a:cs typeface="Times New Roman" panose="02020603050405020304" pitchFamily="18" charset="0"/>
              </a:rPr>
              <a:t> Kar dağıtımı </a:t>
            </a:r>
            <a:r>
              <a:rPr lang="tr-TR" sz="3200" b="1" i="1" u="sng"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şartını sağlayamayan ve söz konusu istisnadan faydalanamayan fon ve ortaklıklardan elde edilen kar payları ise iştirak kazancı istisnasına konu edilebilecektir. </a:t>
            </a:r>
            <a:endParaRPr lang="tr-TR" sz="3200" b="1" i="1" u="sng" dirty="0">
              <a:highlight>
                <a:srgbClr val="FFFF00"/>
              </a:highlight>
              <a:latin typeface="Times New Roman" panose="02020603050405020304" pitchFamily="18" charset="0"/>
              <a:cs typeface="Times New Roman" panose="02020603050405020304" pitchFamily="18" charset="0"/>
            </a:endParaRPr>
          </a:p>
        </p:txBody>
      </p:sp>
      <p:sp>
        <p:nvSpPr>
          <p:cNvPr id="2" name="Slayt Numarası Yer Tutucusu 1">
            <a:extLst>
              <a:ext uri="{FF2B5EF4-FFF2-40B4-BE49-F238E27FC236}">
                <a16:creationId xmlns:a16="http://schemas.microsoft.com/office/drawing/2014/main" id="{014172A3-C610-33D4-C138-9FE54BA75691}"/>
              </a:ext>
            </a:extLst>
          </p:cNvPr>
          <p:cNvSpPr>
            <a:spLocks noGrp="1"/>
          </p:cNvSpPr>
          <p:nvPr>
            <p:ph type="sldNum" sz="quarter" idx="12"/>
          </p:nvPr>
        </p:nvSpPr>
        <p:spPr/>
        <p:txBody>
          <a:bodyPr/>
          <a:lstStyle/>
          <a:p>
            <a:fld id="{2CEB5BB1-9E20-481F-B7EE-B089C484B85F}" type="slidenum">
              <a:rPr lang="tr-TR" smtClean="0"/>
              <a:t>49</a:t>
            </a:fld>
            <a:endParaRPr lang="tr-TR" dirty="0"/>
          </a:p>
        </p:txBody>
      </p:sp>
    </p:spTree>
    <p:extLst>
      <p:ext uri="{BB962C8B-B14F-4D97-AF65-F5344CB8AC3E}">
        <p14:creationId xmlns:p14="http://schemas.microsoft.com/office/powerpoint/2010/main" val="157753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B9B31C-3629-E621-83DA-4DC2AE4F99A2}"/>
              </a:ext>
            </a:extLst>
          </p:cNvPr>
          <p:cNvSpPr>
            <a:spLocks noGrp="1"/>
          </p:cNvSpPr>
          <p:nvPr>
            <p:ph type="title"/>
          </p:nvPr>
        </p:nvSpPr>
        <p:spPr>
          <a:xfrm>
            <a:off x="838200" y="365125"/>
            <a:ext cx="10737914" cy="1325563"/>
          </a:xfrm>
          <a:solidFill>
            <a:schemeClr val="accent4">
              <a:lumMod val="20000"/>
              <a:lumOff val="80000"/>
            </a:schemeClr>
          </a:solidFill>
        </p:spPr>
        <p:txBody>
          <a:bodyPr>
            <a:normAutofit/>
          </a:bodyPr>
          <a:lstStyle/>
          <a:p>
            <a:pPr algn="ctr"/>
            <a:r>
              <a:rPr lang="tr-TR" sz="4000" b="1" dirty="0">
                <a:latin typeface="Algerian" panose="04020705040A02060702" pitchFamily="82" charset="0"/>
                <a:cs typeface="Times New Roman" panose="02020603050405020304" pitchFamily="18" charset="0"/>
              </a:rPr>
              <a:t>DÖRDÜNCÜ KISIM</a:t>
            </a:r>
            <a:endParaRPr lang="tr-TR" sz="4000" dirty="0">
              <a:latin typeface="Algerian" panose="04020705040A02060702" pitchFamily="82"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1A645768-ED34-2DBF-F414-F5EC382F7EAA}"/>
              </a:ext>
            </a:extLst>
          </p:cNvPr>
          <p:cNvSpPr>
            <a:spLocks noGrp="1"/>
          </p:cNvSpPr>
          <p:nvPr>
            <p:ph idx="1"/>
          </p:nvPr>
        </p:nvSpPr>
        <p:spPr>
          <a:xfrm>
            <a:off x="838199" y="1825625"/>
            <a:ext cx="10737915" cy="4351338"/>
          </a:xfrm>
          <a:solidFill>
            <a:schemeClr val="accent4">
              <a:lumMod val="20000"/>
              <a:lumOff val="80000"/>
            </a:schemeClr>
          </a:solidFill>
        </p:spPr>
        <p:txBody>
          <a:bodyPr>
            <a:normAutofit/>
          </a:bodyPr>
          <a:lstStyle/>
          <a:p>
            <a:pPr algn="ctr"/>
            <a:r>
              <a:rPr lang="tr-TR" sz="2400" b="1" dirty="0">
                <a:latin typeface="Times New Roman" panose="02020603050405020304" pitchFamily="18" charset="0"/>
                <a:cs typeface="Times New Roman" panose="02020603050405020304" pitchFamily="18" charset="0"/>
              </a:rPr>
              <a:t>MADDE 32 KURUMLAR VERGİSİ VE GEÇİCİ VERGİ ORANI</a:t>
            </a:r>
          </a:p>
          <a:p>
            <a:pPr algn="ctr"/>
            <a:r>
              <a:rPr lang="tr-TR" sz="2400" b="1" dirty="0">
                <a:latin typeface="Times New Roman" panose="02020603050405020304" pitchFamily="18" charset="0"/>
                <a:cs typeface="Times New Roman" panose="02020603050405020304" pitchFamily="18" charset="0"/>
              </a:rPr>
              <a:t>MADDE 32/A İNDİRİMLİ KURUMLAR VERGİSİ</a:t>
            </a:r>
          </a:p>
          <a:p>
            <a:pPr algn="ctr"/>
            <a:r>
              <a:rPr lang="tr-TR" sz="2400" b="1" dirty="0">
                <a:latin typeface="Times New Roman" panose="02020603050405020304" pitchFamily="18" charset="0"/>
                <a:cs typeface="Times New Roman" panose="02020603050405020304" pitchFamily="18" charset="0"/>
              </a:rPr>
              <a:t>MADDE 32/B SERMAYE AZALTIMINDA VERGİLEME </a:t>
            </a:r>
          </a:p>
          <a:p>
            <a:pPr algn="ctr"/>
            <a:r>
              <a:rPr lang="tr-TR" sz="2400" b="1" dirty="0">
                <a:latin typeface="Times New Roman" panose="02020603050405020304" pitchFamily="18" charset="0"/>
                <a:cs typeface="Times New Roman" panose="02020603050405020304" pitchFamily="18" charset="0"/>
              </a:rPr>
              <a:t>MADDE 33 YURT DIŞINDA ÖDENEN VERGİLERİN MAHSUBU</a:t>
            </a:r>
          </a:p>
          <a:p>
            <a:pPr algn="ctr"/>
            <a:r>
              <a:rPr lang="tr-TR" sz="2400" b="1" dirty="0">
                <a:latin typeface="Times New Roman" panose="02020603050405020304" pitchFamily="18" charset="0"/>
                <a:cs typeface="Times New Roman" panose="02020603050405020304" pitchFamily="18" charset="0"/>
              </a:rPr>
              <a:t>MADDE 34 YURT İÇİNDE KESİLEN VERGİLERİN MAHSUBU</a:t>
            </a:r>
          </a:p>
          <a:p>
            <a:pPr algn="ctr"/>
            <a:r>
              <a:rPr lang="tr-TR" sz="2400" b="1" dirty="0">
                <a:latin typeface="Times New Roman" panose="02020603050405020304" pitchFamily="18" charset="0"/>
                <a:cs typeface="Times New Roman" panose="02020603050405020304" pitchFamily="18" charset="0"/>
              </a:rPr>
              <a:t>MADDE 35 MUAFİYET, İSTİSNA VE İNDİRİMLERİN SINIRI</a:t>
            </a:r>
          </a:p>
          <a:p>
            <a:pPr marL="0" indent="0" algn="ctr">
              <a:buNone/>
            </a:pPr>
            <a:r>
              <a:rPr lang="tr-TR" sz="2400" b="1" dirty="0">
                <a:latin typeface="Times New Roman" panose="02020603050405020304" pitchFamily="18" charset="0"/>
                <a:cs typeface="Times New Roman" panose="02020603050405020304" pitchFamily="18" charset="0"/>
              </a:rPr>
              <a:t>	</a:t>
            </a:r>
          </a:p>
          <a:p>
            <a:pPr algn="ctr"/>
            <a:endParaRPr lang="tr-TR" sz="2400" b="1"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AB02B242-51D2-652B-F346-A2FE31CA16A9}"/>
              </a:ext>
            </a:extLst>
          </p:cNvPr>
          <p:cNvSpPr>
            <a:spLocks noGrp="1"/>
          </p:cNvSpPr>
          <p:nvPr>
            <p:ph type="sldNum" sz="quarter" idx="12"/>
          </p:nvPr>
        </p:nvSpPr>
        <p:spPr/>
        <p:txBody>
          <a:bodyPr/>
          <a:lstStyle/>
          <a:p>
            <a:fld id="{2CEB5BB1-9E20-481F-B7EE-B089C484B85F}" type="slidenum">
              <a:rPr lang="tr-TR" smtClean="0"/>
              <a:t>5</a:t>
            </a:fld>
            <a:endParaRPr lang="tr-TR" dirty="0"/>
          </a:p>
        </p:txBody>
      </p:sp>
    </p:spTree>
    <p:extLst>
      <p:ext uri="{BB962C8B-B14F-4D97-AF65-F5344CB8AC3E}">
        <p14:creationId xmlns:p14="http://schemas.microsoft.com/office/powerpoint/2010/main" val="2943269560"/>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2D94B0-DBB7-B20F-AF8F-A725AFA8C1BE}"/>
              </a:ext>
            </a:extLst>
          </p:cNvPr>
          <p:cNvSpPr txBox="1">
            <a:spLocks/>
          </p:cNvSpPr>
          <p:nvPr/>
        </p:nvSpPr>
        <p:spPr>
          <a:xfrm>
            <a:off x="251510" y="587235"/>
            <a:ext cx="11688980" cy="542826"/>
          </a:xfrm>
          <a:prstGeom prst="rect">
            <a:avLst/>
          </a:prstGeom>
          <a:solidFill>
            <a:schemeClr val="tx2">
              <a:lumMod val="10000"/>
              <a:lumOff val="9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latin typeface="Times New Roman" panose="02020603050405020304" pitchFamily="18" charset="0"/>
                <a:cs typeface="Times New Roman" panose="02020603050405020304" pitchFamily="18" charset="0"/>
              </a:rPr>
              <a:t>İştirak Kazançları İstisnasının Beyannamede Gösterilmesi (KVK Md.5/1-a)</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4780097-6C11-8BC3-9A37-D3B6733CA75F}"/>
              </a:ext>
            </a:extLst>
          </p:cNvPr>
          <p:cNvSpPr txBox="1">
            <a:spLocks/>
          </p:cNvSpPr>
          <p:nvPr/>
        </p:nvSpPr>
        <p:spPr>
          <a:xfrm>
            <a:off x="251510" y="1310303"/>
            <a:ext cx="11688980" cy="4571414"/>
          </a:xfrm>
          <a:prstGeom prst="rect">
            <a:avLst/>
          </a:prstGeom>
          <a:solidFill>
            <a:schemeClr val="tx2">
              <a:lumMod val="10000"/>
              <a:lumOff val="9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a:latin typeface="Times New Roman" panose="02020603050405020304" pitchFamily="18" charset="0"/>
                <a:cs typeface="Times New Roman" panose="02020603050405020304" pitchFamily="18" charset="0"/>
              </a:rPr>
              <a:t>İştirak kazançları istisnasının, kurumlar vergisi beyannamesinin </a:t>
            </a:r>
            <a:r>
              <a:rPr lang="tr-TR" sz="2400" b="1" i="1" u="sng" dirty="0">
                <a:highlight>
                  <a:srgbClr val="00FFFF"/>
                </a:highlight>
                <a:latin typeface="Times New Roman" panose="02020603050405020304" pitchFamily="18" charset="0"/>
                <a:cs typeface="Times New Roman" panose="02020603050405020304" pitchFamily="18" charset="0"/>
              </a:rPr>
              <a:t>“Zarar Olsa Dahi İndirilecek İstisna ve İndirimler”</a:t>
            </a:r>
            <a:r>
              <a:rPr lang="tr-TR" sz="2400" i="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tablosunda yer alan </a:t>
            </a:r>
            <a:r>
              <a:rPr lang="tr-TR" sz="2400" b="1" i="1" u="sng" dirty="0">
                <a:latin typeface="Times New Roman" panose="02020603050405020304" pitchFamily="18" charset="0"/>
                <a:cs typeface="Times New Roman" panose="02020603050405020304" pitchFamily="18" charset="0"/>
              </a:rPr>
              <a:t>“İştirak Kazançları (K.V.K. Mad. 5/1-a)” </a:t>
            </a:r>
            <a:r>
              <a:rPr lang="tr-TR" sz="2400" dirty="0">
                <a:latin typeface="Times New Roman" panose="02020603050405020304" pitchFamily="18" charset="0"/>
                <a:cs typeface="Times New Roman" panose="02020603050405020304" pitchFamily="18" charset="0"/>
              </a:rPr>
              <a:t>satırına yazılması suretiyle beyan edilmesi gerekmektedir.</a:t>
            </a:r>
          </a:p>
          <a:p>
            <a:pPr marL="0" indent="0">
              <a:buFont typeface="Arial" panose="020B0604020202020204" pitchFamily="34" charset="0"/>
              <a:buNone/>
            </a:pPr>
            <a:r>
              <a:rPr lang="tr-TR" sz="2400" b="1" dirty="0">
                <a:latin typeface="Times New Roman" panose="02020603050405020304" pitchFamily="18" charset="0"/>
                <a:cs typeface="Times New Roman" panose="02020603050405020304" pitchFamily="18" charset="0"/>
              </a:rPr>
              <a:t>Örnek : </a:t>
            </a:r>
            <a:r>
              <a:rPr lang="tr-TR" sz="2400" dirty="0">
                <a:latin typeface="Times New Roman" panose="02020603050405020304" pitchFamily="18" charset="0"/>
                <a:cs typeface="Times New Roman" panose="02020603050405020304" pitchFamily="18" charset="0"/>
              </a:rPr>
              <a:t>(A) Kurumunun 2025 hesap dönemi verileri aşağıdaki gibidir:</a:t>
            </a:r>
          </a:p>
          <a:p>
            <a:pPr marL="0" indent="0">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Ticari Bilanço Kârı 	: 10.000.000 TL </a:t>
            </a:r>
            <a:r>
              <a:rPr lang="tr-TR" sz="24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	K.K.E.G. 		</a:t>
            </a:r>
            <a:r>
              <a:rPr lang="tr-TR" sz="2400" b="1"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2.000.000 TL </a:t>
            </a:r>
            <a:r>
              <a:rPr lang="tr-TR" sz="24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	</a:t>
            </a:r>
            <a:r>
              <a:rPr lang="tr-TR" sz="2400" b="1" dirty="0">
                <a:highlight>
                  <a:srgbClr val="FFFF00"/>
                </a:highlight>
                <a:latin typeface="Times New Roman" panose="02020603050405020304" pitchFamily="18" charset="0"/>
                <a:cs typeface="Times New Roman" panose="02020603050405020304" pitchFamily="18" charset="0"/>
              </a:rPr>
              <a:t>İştirak Kazancı 	: 2.500.000 TL </a:t>
            </a:r>
            <a:r>
              <a:rPr lang="tr-TR" sz="24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	Geçmiş Yıl Zararı 	</a:t>
            </a:r>
            <a:r>
              <a:rPr lang="tr-TR" sz="2400" b="1" dirty="0">
                <a:latin typeface="Times New Roman" panose="02020603050405020304" pitchFamily="18" charset="0"/>
                <a:cs typeface="Times New Roman" panose="02020603050405020304" pitchFamily="18" charset="0"/>
              </a:rPr>
              <a:t>: 3.000.000 TL </a:t>
            </a:r>
            <a:r>
              <a:rPr lang="tr-TR" sz="24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	Buna göre Kurumun 2025 hesap dönemi kurumlar vergisi beyannamesini düzenleyiniz.</a:t>
            </a:r>
          </a:p>
          <a:p>
            <a:endParaRPr lang="tr-TR" sz="24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4DE16664-E9AA-A02B-5347-F6CD02AD4644}"/>
              </a:ext>
            </a:extLst>
          </p:cNvPr>
          <p:cNvSpPr>
            <a:spLocks noGrp="1"/>
          </p:cNvSpPr>
          <p:nvPr>
            <p:ph type="sldNum" sz="quarter" idx="12"/>
          </p:nvPr>
        </p:nvSpPr>
        <p:spPr>
          <a:xfrm>
            <a:off x="8272272" y="6492875"/>
            <a:ext cx="2133600" cy="365125"/>
          </a:xfrm>
        </p:spPr>
        <p:txBody>
          <a:bodyPr/>
          <a:lstStyle/>
          <a:p>
            <a:fld id="{E1080B20-D45B-492D-86E8-780F5FEE2AC0}" type="slidenum">
              <a:rPr lang="tr-TR" altLang="tr-TR" smtClean="0"/>
              <a:pPr/>
              <a:t>50</a:t>
            </a:fld>
            <a:endParaRPr lang="tr-TR" altLang="tr-TR"/>
          </a:p>
        </p:txBody>
      </p:sp>
    </p:spTree>
    <p:extLst>
      <p:ext uri="{BB962C8B-B14F-4D97-AF65-F5344CB8AC3E}">
        <p14:creationId xmlns:p14="http://schemas.microsoft.com/office/powerpoint/2010/main" val="640370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7F222B9F-6D2C-1E5A-31F1-F0B39E084ABF}"/>
              </a:ext>
            </a:extLst>
          </p:cNvPr>
          <p:cNvSpPr txBox="1">
            <a:spLocks/>
          </p:cNvSpPr>
          <p:nvPr/>
        </p:nvSpPr>
        <p:spPr>
          <a:xfrm>
            <a:off x="685799" y="201809"/>
            <a:ext cx="11002616" cy="434295"/>
          </a:xfrm>
          <a:prstGeom prst="rect">
            <a:avLst/>
          </a:prstGeom>
          <a:solidFill>
            <a:schemeClr val="tx2">
              <a:lumMod val="10000"/>
              <a:lumOff val="90000"/>
              <a:alpha val="49001"/>
            </a:schemeClr>
          </a:solidFill>
          <a:ln w="38100">
            <a:solidFill>
              <a:schemeClr val="tx1"/>
            </a:solidFill>
            <a:miter lim="800000"/>
            <a:headEnd/>
            <a:tailEnd/>
          </a:ln>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latin typeface="Times New Roman" pitchFamily="18" charset="0"/>
              </a:rPr>
              <a:t>Kar Dağıtımında Tevkifat Uygulaması</a:t>
            </a:r>
            <a:endParaRPr lang="tr-TR" sz="5400" b="1" dirty="0">
              <a:latin typeface="Times New Roman" pitchFamily="18" charset="0"/>
            </a:endParaRPr>
          </a:p>
        </p:txBody>
      </p:sp>
      <p:sp>
        <p:nvSpPr>
          <p:cNvPr id="3" name="4 Slayt Numarası Yer Tutucusu">
            <a:extLst>
              <a:ext uri="{FF2B5EF4-FFF2-40B4-BE49-F238E27FC236}">
                <a16:creationId xmlns:a16="http://schemas.microsoft.com/office/drawing/2014/main" id="{1402BCA1-B26D-82D0-7C02-5282F0894181}"/>
              </a:ext>
            </a:extLst>
          </p:cNvPr>
          <p:cNvSpPr>
            <a:spLocks noGrp="1"/>
          </p:cNvSpPr>
          <p:nvPr>
            <p:ph type="sldNum" sz="quarter" idx="12"/>
          </p:nvPr>
        </p:nvSpPr>
        <p:spPr>
          <a:xfrm>
            <a:off x="8473440" y="6492875"/>
            <a:ext cx="2133600" cy="365125"/>
          </a:xfrm>
        </p:spPr>
        <p:txBody>
          <a:bodyPr/>
          <a:lstStyle/>
          <a:p>
            <a:fld id="{E1080B20-D45B-492D-86E8-780F5FEE2AC0}" type="slidenum">
              <a:rPr lang="tr-TR" altLang="tr-TR" smtClean="0"/>
              <a:pPr/>
              <a:t>51</a:t>
            </a:fld>
            <a:endParaRPr lang="tr-TR" altLang="tr-TR"/>
          </a:p>
        </p:txBody>
      </p:sp>
      <p:pic>
        <p:nvPicPr>
          <p:cNvPr id="4" name="Picture 2">
            <a:extLst>
              <a:ext uri="{FF2B5EF4-FFF2-40B4-BE49-F238E27FC236}">
                <a16:creationId xmlns:a16="http://schemas.microsoft.com/office/drawing/2014/main" id="{6EF45697-B9B1-00A7-0957-5F9B38554F17}"/>
              </a:ext>
            </a:extLst>
          </p:cNvPr>
          <p:cNvPicPr>
            <a:picLocks noChangeAspect="1" noChangeArrowheads="1"/>
          </p:cNvPicPr>
          <p:nvPr/>
        </p:nvPicPr>
        <p:blipFill>
          <a:blip r:embed="rId2" cstate="print"/>
          <a:srcRect/>
          <a:stretch>
            <a:fillRect/>
          </a:stretch>
        </p:blipFill>
        <p:spPr bwMode="auto">
          <a:xfrm>
            <a:off x="685799" y="765314"/>
            <a:ext cx="11002617" cy="5824548"/>
          </a:xfrm>
          <a:prstGeom prst="rect">
            <a:avLst/>
          </a:prstGeom>
          <a:solidFill>
            <a:schemeClr val="tx2">
              <a:lumMod val="90000"/>
              <a:lumOff val="10000"/>
            </a:schemeClr>
          </a:solidFill>
          <a:ln w="25400">
            <a:solidFill>
              <a:schemeClr val="tx1"/>
            </a:solidFill>
            <a:miter lim="800000"/>
            <a:headEnd/>
            <a:tailEnd/>
          </a:ln>
        </p:spPr>
      </p:pic>
    </p:spTree>
    <p:extLst>
      <p:ext uri="{BB962C8B-B14F-4D97-AF65-F5344CB8AC3E}">
        <p14:creationId xmlns:p14="http://schemas.microsoft.com/office/powerpoint/2010/main" val="280311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B9FAD511-000B-27AB-0EB5-C248B262919C}"/>
              </a:ext>
            </a:extLst>
          </p:cNvPr>
          <p:cNvSpPr>
            <a:spLocks noGrp="1"/>
          </p:cNvSpPr>
          <p:nvPr>
            <p:ph type="sldNum" sz="quarter" idx="12"/>
          </p:nvPr>
        </p:nvSpPr>
        <p:spPr>
          <a:xfrm>
            <a:off x="8574024" y="6402070"/>
            <a:ext cx="2133600" cy="365125"/>
          </a:xfrm>
        </p:spPr>
        <p:txBody>
          <a:bodyPr/>
          <a:lstStyle/>
          <a:p>
            <a:fld id="{E1080B20-D45B-492D-86E8-780F5FEE2AC0}" type="slidenum">
              <a:rPr lang="tr-TR" altLang="tr-TR" smtClean="0"/>
              <a:pPr/>
              <a:t>52</a:t>
            </a:fld>
            <a:endParaRPr lang="tr-TR" altLang="tr-TR"/>
          </a:p>
        </p:txBody>
      </p:sp>
      <p:pic>
        <p:nvPicPr>
          <p:cNvPr id="3" name="Picture 3">
            <a:extLst>
              <a:ext uri="{FF2B5EF4-FFF2-40B4-BE49-F238E27FC236}">
                <a16:creationId xmlns:a16="http://schemas.microsoft.com/office/drawing/2014/main" id="{596795F6-EE8C-D11E-D5D0-6EF0380E30AD}"/>
              </a:ext>
            </a:extLst>
          </p:cNvPr>
          <p:cNvPicPr>
            <a:picLocks noChangeAspect="1" noChangeArrowheads="1"/>
          </p:cNvPicPr>
          <p:nvPr/>
        </p:nvPicPr>
        <p:blipFill>
          <a:blip r:embed="rId2" cstate="print"/>
          <a:srcRect/>
          <a:stretch>
            <a:fillRect/>
          </a:stretch>
        </p:blipFill>
        <p:spPr bwMode="auto">
          <a:xfrm>
            <a:off x="599440" y="1026448"/>
            <a:ext cx="10942320" cy="5461794"/>
          </a:xfrm>
          <a:prstGeom prst="rect">
            <a:avLst/>
          </a:prstGeom>
          <a:noFill/>
          <a:ln w="25400">
            <a:solidFill>
              <a:schemeClr val="tx1"/>
            </a:solidFill>
            <a:miter lim="800000"/>
            <a:headEnd/>
            <a:tailEnd/>
          </a:ln>
        </p:spPr>
      </p:pic>
      <p:sp>
        <p:nvSpPr>
          <p:cNvPr id="4" name="1 Başlık">
            <a:extLst>
              <a:ext uri="{FF2B5EF4-FFF2-40B4-BE49-F238E27FC236}">
                <a16:creationId xmlns:a16="http://schemas.microsoft.com/office/drawing/2014/main" id="{CB3B1B50-67D1-6DBA-C6C8-8BA9E79D3078}"/>
              </a:ext>
            </a:extLst>
          </p:cNvPr>
          <p:cNvSpPr txBox="1">
            <a:spLocks/>
          </p:cNvSpPr>
          <p:nvPr/>
        </p:nvSpPr>
        <p:spPr>
          <a:xfrm>
            <a:off x="599440" y="259398"/>
            <a:ext cx="10942320" cy="634082"/>
          </a:xfrm>
          <a:prstGeom prst="rect">
            <a:avLst/>
          </a:prstGeom>
          <a:solidFill>
            <a:schemeClr val="bg2">
              <a:alpha val="49001"/>
            </a:schemeClr>
          </a:solidFill>
          <a:ln w="38100">
            <a:solidFill>
              <a:schemeClr val="tx1"/>
            </a:solidFill>
            <a:miter lim="800000"/>
            <a:headEnd/>
            <a:tailEnd/>
          </a:ln>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latin typeface="Times New Roman" pitchFamily="18" charset="0"/>
              </a:rPr>
              <a:t>Yurtiçi İştirak Kazancı İstisnasının Kapsamı</a:t>
            </a:r>
          </a:p>
        </p:txBody>
      </p:sp>
    </p:spTree>
    <p:extLst>
      <p:ext uri="{BB962C8B-B14F-4D97-AF65-F5344CB8AC3E}">
        <p14:creationId xmlns:p14="http://schemas.microsoft.com/office/powerpoint/2010/main" val="2523658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649038C-9208-F22D-FDD8-048BC0F594D0}"/>
              </a:ext>
            </a:extLst>
          </p:cNvPr>
          <p:cNvPicPr>
            <a:picLocks noChangeAspect="1"/>
          </p:cNvPicPr>
          <p:nvPr/>
        </p:nvPicPr>
        <p:blipFill rotWithShape="1">
          <a:blip r:embed="rId2" cstate="print"/>
          <a:srcRect l="2491" t="2970" r="5205" b="1658"/>
          <a:stretch/>
        </p:blipFill>
        <p:spPr>
          <a:xfrm>
            <a:off x="768095" y="430607"/>
            <a:ext cx="10765421" cy="6108216"/>
          </a:xfrm>
          <a:prstGeom prst="rect">
            <a:avLst/>
          </a:prstGeom>
        </p:spPr>
      </p:pic>
      <p:sp>
        <p:nvSpPr>
          <p:cNvPr id="3" name="Slayt Numarası Yer Tutucusu 2">
            <a:extLst>
              <a:ext uri="{FF2B5EF4-FFF2-40B4-BE49-F238E27FC236}">
                <a16:creationId xmlns:a16="http://schemas.microsoft.com/office/drawing/2014/main" id="{B6D494CA-2B6C-2844-041F-0DB44C772B8A}"/>
              </a:ext>
            </a:extLst>
          </p:cNvPr>
          <p:cNvSpPr>
            <a:spLocks noGrp="1"/>
          </p:cNvSpPr>
          <p:nvPr>
            <p:ph type="sldNum" sz="quarter" idx="12"/>
          </p:nvPr>
        </p:nvSpPr>
        <p:spPr/>
        <p:txBody>
          <a:bodyPr/>
          <a:lstStyle/>
          <a:p>
            <a:fld id="{2CEB5BB1-9E20-481F-B7EE-B089C484B85F}" type="slidenum">
              <a:rPr lang="tr-TR" smtClean="0"/>
              <a:t>53</a:t>
            </a:fld>
            <a:endParaRPr lang="tr-TR" dirty="0"/>
          </a:p>
        </p:txBody>
      </p:sp>
    </p:spTree>
    <p:extLst>
      <p:ext uri="{BB962C8B-B14F-4D97-AF65-F5344CB8AC3E}">
        <p14:creationId xmlns:p14="http://schemas.microsoft.com/office/powerpoint/2010/main" val="2838511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32A4A0B-3E7B-F647-8EA1-0505F278DE7A}"/>
              </a:ext>
            </a:extLst>
          </p:cNvPr>
          <p:cNvSpPr txBox="1"/>
          <p:nvPr/>
        </p:nvSpPr>
        <p:spPr>
          <a:xfrm>
            <a:off x="354496" y="860842"/>
            <a:ext cx="11402568" cy="5509200"/>
          </a:xfrm>
          <a:prstGeom prst="rect">
            <a:avLst/>
          </a:prstGeom>
          <a:solidFill>
            <a:schemeClr val="accent4">
              <a:lumMod val="20000"/>
              <a:lumOff val="80000"/>
            </a:schemeClr>
          </a:solidFill>
        </p:spPr>
        <p:txBody>
          <a:bodyPr wrap="square">
            <a:spAutoFit/>
          </a:bodyPr>
          <a:lstStyle/>
          <a:p>
            <a:pPr algn="just">
              <a:buNone/>
            </a:pPr>
            <a:r>
              <a:rPr lang="tr-TR" sz="2200" b="1" i="0" dirty="0">
                <a:solidFill>
                  <a:srgbClr val="000000"/>
                </a:solidFill>
                <a:effectLst/>
                <a:latin typeface="Times New Roman" panose="02020603050405020304" pitchFamily="18" charset="0"/>
                <a:cs typeface="Times New Roman" panose="02020603050405020304" pitchFamily="18" charset="0"/>
              </a:rPr>
              <a:t>b) </a:t>
            </a:r>
            <a:r>
              <a:rPr lang="tr-TR" sz="2200" b="1" i="0" u="sng" dirty="0">
                <a:solidFill>
                  <a:srgbClr val="000000"/>
                </a:solidFill>
                <a:effectLst/>
                <a:latin typeface="Times New Roman" panose="02020603050405020304" pitchFamily="18" charset="0"/>
                <a:cs typeface="Times New Roman" panose="02020603050405020304" pitchFamily="18" charset="0"/>
              </a:rPr>
              <a:t>Kanunî ve iş merkezi Türkiye'de </a:t>
            </a:r>
            <a:r>
              <a:rPr lang="tr-TR" sz="2200" b="0" i="0" dirty="0">
                <a:solidFill>
                  <a:srgbClr val="000000"/>
                </a:solidFill>
                <a:effectLst/>
                <a:latin typeface="Times New Roman" panose="02020603050405020304" pitchFamily="18" charset="0"/>
                <a:cs typeface="Times New Roman" panose="02020603050405020304" pitchFamily="18" charset="0"/>
              </a:rPr>
              <a:t>bulunmayan </a:t>
            </a:r>
            <a:r>
              <a:rPr lang="tr-TR" sz="2200" b="1" i="0" u="sng" dirty="0">
                <a:solidFill>
                  <a:srgbClr val="000000"/>
                </a:solidFill>
                <a:effectLst/>
                <a:latin typeface="Times New Roman" panose="02020603050405020304" pitchFamily="18" charset="0"/>
                <a:cs typeface="Times New Roman" panose="02020603050405020304" pitchFamily="18" charset="0"/>
              </a:rPr>
              <a:t>anonim ve </a:t>
            </a:r>
            <a:r>
              <a:rPr lang="tr-TR" sz="2200" b="1" i="0" u="sng" dirty="0" err="1">
                <a:solidFill>
                  <a:srgbClr val="000000"/>
                </a:solidFill>
                <a:effectLst/>
                <a:latin typeface="Times New Roman" panose="02020603050405020304" pitchFamily="18" charset="0"/>
                <a:cs typeface="Times New Roman" panose="02020603050405020304" pitchFamily="18" charset="0"/>
              </a:rPr>
              <a:t>limited</a:t>
            </a:r>
            <a:r>
              <a:rPr lang="tr-TR" sz="2200" b="1" i="0" u="sng" dirty="0">
                <a:solidFill>
                  <a:srgbClr val="000000"/>
                </a:solidFill>
                <a:effectLst/>
                <a:latin typeface="Times New Roman" panose="02020603050405020304" pitchFamily="18" charset="0"/>
                <a:cs typeface="Times New Roman" panose="02020603050405020304" pitchFamily="18" charset="0"/>
              </a:rPr>
              <a:t> </a:t>
            </a:r>
            <a:r>
              <a:rPr lang="tr-TR" sz="2200" b="0" i="0" dirty="0">
                <a:solidFill>
                  <a:srgbClr val="000000"/>
                </a:solidFill>
                <a:effectLst/>
                <a:latin typeface="Times New Roman" panose="02020603050405020304" pitchFamily="18" charset="0"/>
                <a:cs typeface="Times New Roman" panose="02020603050405020304" pitchFamily="18" charset="0"/>
              </a:rPr>
              <a:t>şirket niteliğindeki şirketlerin sermayesine iştirak eden kurumların, bu iştiraklerinden elde ettikleri aşağıdaki şartları taşıyan iştirak kazançları;</a:t>
            </a:r>
          </a:p>
          <a:p>
            <a:pPr algn="just">
              <a:buNone/>
            </a:pPr>
            <a:r>
              <a:rPr lang="tr-TR" sz="2200" b="1" i="0" dirty="0">
                <a:solidFill>
                  <a:srgbClr val="000000"/>
                </a:solidFill>
                <a:effectLst/>
                <a:latin typeface="Times New Roman" panose="02020603050405020304" pitchFamily="18" charset="0"/>
                <a:cs typeface="Times New Roman" panose="02020603050405020304" pitchFamily="18" charset="0"/>
              </a:rPr>
              <a:t>1) </a:t>
            </a:r>
            <a:r>
              <a:rPr lang="tr-TR" sz="2200" b="1" i="0" dirty="0">
                <a:solidFill>
                  <a:srgbClr val="000000"/>
                </a:solidFill>
                <a:effectLst/>
                <a:highlight>
                  <a:srgbClr val="00FFFF"/>
                </a:highlight>
                <a:latin typeface="Times New Roman" panose="02020603050405020304" pitchFamily="18" charset="0"/>
                <a:cs typeface="Times New Roman" panose="02020603050405020304" pitchFamily="18" charset="0"/>
              </a:rPr>
              <a:t>İştirak payını elinde tutan şirketin</a:t>
            </a:r>
            <a:r>
              <a:rPr lang="tr-TR" sz="2200" b="0" i="0" dirty="0">
                <a:solidFill>
                  <a:srgbClr val="000000"/>
                </a:solidFill>
                <a:effectLst/>
                <a:latin typeface="Times New Roman" panose="02020603050405020304" pitchFamily="18" charset="0"/>
                <a:cs typeface="Times New Roman" panose="02020603050405020304" pitchFamily="18" charset="0"/>
              </a:rPr>
              <a:t>, yurt dışı iştirakin </a:t>
            </a:r>
            <a:r>
              <a:rPr lang="tr-TR" sz="2200" b="1" i="0" u="sng" dirty="0">
                <a:solidFill>
                  <a:srgbClr val="000000"/>
                </a:solidFill>
                <a:effectLst/>
                <a:latin typeface="Times New Roman" panose="02020603050405020304" pitchFamily="18" charset="0"/>
                <a:cs typeface="Times New Roman" panose="02020603050405020304" pitchFamily="18" charset="0"/>
              </a:rPr>
              <a:t>ödenmiş sermayesinin </a:t>
            </a:r>
            <a:r>
              <a:rPr lang="tr-TR" sz="2200" b="1" i="0" dirty="0">
                <a:solidFill>
                  <a:srgbClr val="000000"/>
                </a:solidFill>
                <a:effectLst/>
                <a:latin typeface="Times New Roman" panose="02020603050405020304" pitchFamily="18" charset="0"/>
                <a:cs typeface="Times New Roman" panose="02020603050405020304" pitchFamily="18" charset="0"/>
              </a:rPr>
              <a:t>EN AZ </a:t>
            </a:r>
            <a:r>
              <a:rPr lang="tr-TR" sz="2200" b="1" i="0" dirty="0">
                <a:solidFill>
                  <a:srgbClr val="000000"/>
                </a:solidFill>
                <a:effectLst/>
                <a:highlight>
                  <a:srgbClr val="00FFFF"/>
                </a:highlight>
                <a:latin typeface="Times New Roman" panose="02020603050405020304" pitchFamily="18" charset="0"/>
                <a:cs typeface="Times New Roman" panose="02020603050405020304" pitchFamily="18" charset="0"/>
              </a:rPr>
              <a:t>% 10'una sahip olması,</a:t>
            </a:r>
          </a:p>
          <a:p>
            <a:pPr algn="just">
              <a:buNone/>
            </a:pPr>
            <a:r>
              <a:rPr lang="tr-TR" sz="2200" b="1" i="0" dirty="0">
                <a:solidFill>
                  <a:srgbClr val="000000"/>
                </a:solidFill>
                <a:effectLst/>
                <a:latin typeface="Times New Roman" panose="02020603050405020304" pitchFamily="18" charset="0"/>
                <a:cs typeface="Times New Roman" panose="02020603050405020304" pitchFamily="18" charset="0"/>
              </a:rPr>
              <a:t>2) </a:t>
            </a:r>
            <a:r>
              <a:rPr lang="tr-TR" sz="2200" b="0" i="0" dirty="0">
                <a:solidFill>
                  <a:srgbClr val="000000"/>
                </a:solidFill>
                <a:effectLst/>
                <a:latin typeface="Times New Roman" panose="02020603050405020304" pitchFamily="18" charset="0"/>
                <a:cs typeface="Times New Roman" panose="02020603050405020304" pitchFamily="18" charset="0"/>
              </a:rPr>
              <a:t>Kazancın elde edildiği tarih itibarıyla iştirak payının </a:t>
            </a:r>
            <a:r>
              <a:rPr lang="tr-TR" sz="2200" b="1" i="0" dirty="0">
                <a:solidFill>
                  <a:srgbClr val="000000"/>
                </a:solidFill>
                <a:effectLst/>
                <a:latin typeface="Times New Roman" panose="02020603050405020304" pitchFamily="18" charset="0"/>
                <a:cs typeface="Times New Roman" panose="02020603050405020304" pitchFamily="18" charset="0"/>
              </a:rPr>
              <a:t>KESİNTİSİZ</a:t>
            </a:r>
            <a:r>
              <a:rPr lang="tr-TR" sz="2200" b="0" i="0" dirty="0">
                <a:solidFill>
                  <a:srgbClr val="000000"/>
                </a:solidFill>
                <a:effectLst/>
                <a:latin typeface="Times New Roman" panose="02020603050405020304" pitchFamily="18" charset="0"/>
                <a:cs typeface="Times New Roman" panose="02020603050405020304" pitchFamily="18" charset="0"/>
              </a:rPr>
              <a:t> olarak </a:t>
            </a:r>
            <a:r>
              <a:rPr lang="tr-TR" sz="2200" b="1" i="0" u="sng" dirty="0">
                <a:solidFill>
                  <a:srgbClr val="000000"/>
                </a:solidFill>
                <a:effectLst/>
                <a:latin typeface="Times New Roman" panose="02020603050405020304" pitchFamily="18" charset="0"/>
                <a:cs typeface="Times New Roman" panose="02020603050405020304" pitchFamily="18" charset="0"/>
              </a:rPr>
              <a:t>en az bir yıl süreyle elde tutulması</a:t>
            </a:r>
            <a:r>
              <a:rPr lang="tr-TR" sz="2200" b="0" i="0" dirty="0">
                <a:solidFill>
                  <a:srgbClr val="000000"/>
                </a:solidFill>
                <a:effectLst/>
                <a:latin typeface="Times New Roman" panose="02020603050405020304" pitchFamily="18" charset="0"/>
                <a:cs typeface="Times New Roman" panose="02020603050405020304" pitchFamily="18" charset="0"/>
              </a:rPr>
              <a:t> (</a:t>
            </a:r>
            <a:r>
              <a:rPr lang="tr-TR" sz="2200" b="1" i="0" dirty="0">
                <a:solidFill>
                  <a:srgbClr val="000000"/>
                </a:solidFill>
                <a:effectLst/>
                <a:latin typeface="Times New Roman" panose="02020603050405020304" pitchFamily="18" charset="0"/>
                <a:cs typeface="Times New Roman" panose="02020603050405020304" pitchFamily="18" charset="0"/>
              </a:rPr>
              <a:t>Rüçhan hakkı </a:t>
            </a:r>
            <a:r>
              <a:rPr lang="tr-TR" sz="2200" b="0" i="0" dirty="0">
                <a:solidFill>
                  <a:srgbClr val="000000"/>
                </a:solidFill>
                <a:effectLst/>
                <a:latin typeface="Times New Roman" panose="02020603050405020304" pitchFamily="18" charset="0"/>
                <a:cs typeface="Times New Roman" panose="02020603050405020304" pitchFamily="18" charset="0"/>
              </a:rPr>
              <a:t>kullanılmak suretiyle veya yurt dışı iştirakin </a:t>
            </a:r>
            <a:r>
              <a:rPr lang="tr-TR" sz="2200" b="1" i="0" u="sng" dirty="0">
                <a:solidFill>
                  <a:srgbClr val="000000"/>
                </a:solidFill>
                <a:effectLst/>
                <a:latin typeface="Times New Roman" panose="02020603050405020304" pitchFamily="18" charset="0"/>
                <a:cs typeface="Times New Roman" panose="02020603050405020304" pitchFamily="18" charset="0"/>
              </a:rPr>
              <a:t>iç kaynaklarından </a:t>
            </a:r>
            <a:r>
              <a:rPr lang="tr-TR" sz="2200" b="0" i="0" dirty="0">
                <a:solidFill>
                  <a:srgbClr val="000000"/>
                </a:solidFill>
                <a:effectLst/>
                <a:latin typeface="Times New Roman" panose="02020603050405020304" pitchFamily="18" charset="0"/>
                <a:cs typeface="Times New Roman" panose="02020603050405020304" pitchFamily="18" charset="0"/>
              </a:rPr>
              <a:t>yapılan sermaye artırımları nedeniyle elde edilen iştirak payları için sahip olunan </a:t>
            </a:r>
            <a:r>
              <a:rPr lang="tr-TR" sz="2200" b="1" i="0" dirty="0">
                <a:solidFill>
                  <a:srgbClr val="000000"/>
                </a:solidFill>
                <a:effectLst/>
                <a:highlight>
                  <a:srgbClr val="00FFFF"/>
                </a:highlight>
                <a:latin typeface="Times New Roman" panose="02020603050405020304" pitchFamily="18" charset="0"/>
                <a:cs typeface="Times New Roman" panose="02020603050405020304" pitchFamily="18" charset="0"/>
              </a:rPr>
              <a:t>eski iştirak paylarının elde edilme tarihi esas alınır.),</a:t>
            </a:r>
          </a:p>
          <a:p>
            <a:pPr algn="just">
              <a:buNone/>
            </a:pPr>
            <a:r>
              <a:rPr lang="tr-TR" sz="2200" b="1" i="0" dirty="0">
                <a:solidFill>
                  <a:srgbClr val="000000"/>
                </a:solidFill>
                <a:effectLst/>
                <a:latin typeface="Times New Roman" panose="02020603050405020304" pitchFamily="18" charset="0"/>
                <a:cs typeface="Times New Roman" panose="02020603050405020304" pitchFamily="18" charset="0"/>
              </a:rPr>
              <a:t>3) </a:t>
            </a:r>
            <a:r>
              <a:rPr lang="tr-TR" sz="2200" b="0" i="0" dirty="0">
                <a:solidFill>
                  <a:srgbClr val="000000"/>
                </a:solidFill>
                <a:effectLst/>
                <a:latin typeface="Times New Roman" panose="02020603050405020304" pitchFamily="18" charset="0"/>
                <a:cs typeface="Times New Roman" panose="02020603050405020304" pitchFamily="18" charset="0"/>
              </a:rPr>
              <a:t>Yurt dışı iştirak kazancının kâr payı dağıtımına kaynak olan kazançlar üzerinden ödenen vergiler dahil iştirak edilen kurumun faaliyette bulunduğu ülke vergi kanunları uyarınca </a:t>
            </a:r>
            <a:r>
              <a:rPr lang="tr-TR" sz="2200" b="1" i="0" u="sng" dirty="0">
                <a:solidFill>
                  <a:srgbClr val="000000"/>
                </a:solidFill>
                <a:effectLst/>
                <a:highlight>
                  <a:srgbClr val="00FFFF"/>
                </a:highlight>
                <a:latin typeface="Times New Roman" panose="02020603050405020304" pitchFamily="18" charset="0"/>
                <a:cs typeface="Times New Roman" panose="02020603050405020304" pitchFamily="18" charset="0"/>
              </a:rPr>
              <a:t>EN AZ % 15 </a:t>
            </a:r>
            <a:r>
              <a:rPr lang="tr-TR" sz="2200" b="0" i="0" dirty="0">
                <a:solidFill>
                  <a:srgbClr val="000000"/>
                </a:solidFill>
                <a:effectLst/>
                <a:latin typeface="Times New Roman" panose="02020603050405020304" pitchFamily="18" charset="0"/>
                <a:cs typeface="Times New Roman" panose="02020603050405020304" pitchFamily="18" charset="0"/>
              </a:rPr>
              <a:t>oranında gelir ve kurumlar vergisi benzeri toplam </a:t>
            </a:r>
            <a:r>
              <a:rPr lang="tr-TR" sz="2200" b="1" i="0" u="sng" dirty="0">
                <a:solidFill>
                  <a:srgbClr val="000000"/>
                </a:solidFill>
                <a:effectLst/>
                <a:highlight>
                  <a:srgbClr val="00FFFF"/>
                </a:highlight>
                <a:latin typeface="Times New Roman" panose="02020603050405020304" pitchFamily="18" charset="0"/>
                <a:cs typeface="Times New Roman" panose="02020603050405020304" pitchFamily="18" charset="0"/>
              </a:rPr>
              <a:t>vergi yükü taşıması; </a:t>
            </a:r>
            <a:r>
              <a:rPr lang="tr-TR" sz="2200" b="0" i="0" dirty="0">
                <a:solidFill>
                  <a:srgbClr val="000000"/>
                </a:solidFill>
                <a:effectLst/>
                <a:latin typeface="Times New Roman" panose="02020603050405020304" pitchFamily="18" charset="0"/>
                <a:cs typeface="Times New Roman" panose="02020603050405020304" pitchFamily="18" charset="0"/>
              </a:rPr>
              <a:t>iştirak edilen şirketin esas faaliyet konusunun, </a:t>
            </a:r>
            <a:r>
              <a:rPr lang="tr-TR" sz="22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finansal kiralama dahil finansman temini veya sigorta hizmetlerinin sunulması ya da menkul kıymet yatırımı olması durumunda,</a:t>
            </a:r>
            <a:r>
              <a:rPr lang="tr-TR" sz="2200" b="0" i="0" dirty="0">
                <a:solidFill>
                  <a:srgbClr val="000000"/>
                </a:solidFill>
                <a:effectLst/>
                <a:latin typeface="Times New Roman" panose="02020603050405020304" pitchFamily="18" charset="0"/>
                <a:cs typeface="Times New Roman" panose="02020603050405020304" pitchFamily="18" charset="0"/>
              </a:rPr>
              <a:t> iştirak edilen kurumun faaliyette bulunduğu ülke vergi kanunları uyarınca </a:t>
            </a:r>
            <a:r>
              <a:rPr lang="tr-TR" sz="20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EN AZ </a:t>
            </a:r>
            <a:r>
              <a:rPr lang="tr-TR" sz="22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Türkiye'de uygulanan kurumlar vergisi oranında gelir ve kurumlar vergisi benzeri toplam vergi yükü taşıması,</a:t>
            </a:r>
          </a:p>
        </p:txBody>
      </p:sp>
      <p:sp>
        <p:nvSpPr>
          <p:cNvPr id="2" name="1 Başlık">
            <a:extLst>
              <a:ext uri="{FF2B5EF4-FFF2-40B4-BE49-F238E27FC236}">
                <a16:creationId xmlns:a16="http://schemas.microsoft.com/office/drawing/2014/main" id="{F80216CA-E16C-36F3-84EC-61F7B0EC01F8}"/>
              </a:ext>
            </a:extLst>
          </p:cNvPr>
          <p:cNvSpPr txBox="1">
            <a:spLocks/>
          </p:cNvSpPr>
          <p:nvPr/>
        </p:nvSpPr>
        <p:spPr>
          <a:xfrm>
            <a:off x="354496" y="218661"/>
            <a:ext cx="11442788" cy="427383"/>
          </a:xfrm>
          <a:prstGeom prst="rect">
            <a:avLst/>
          </a:prstGeom>
          <a:solidFill>
            <a:schemeClr val="accent1">
              <a:alpha val="16078"/>
            </a:schemeClr>
          </a:solidFill>
          <a:ln w="38100">
            <a:solidFill>
              <a:schemeClr val="tx1"/>
            </a:solidFill>
            <a:miter lim="800000"/>
            <a:headEnd/>
            <a:tailEnd/>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800" b="1" dirty="0">
                <a:latin typeface="Times New Roman" panose="02020603050405020304" pitchFamily="18" charset="0"/>
              </a:rPr>
              <a:t>Yurtdışı İştirak Kazancı İstisnası (KVK Md.5/1-b)</a:t>
            </a:r>
            <a:endParaRPr lang="tr-TR" altLang="tr-TR" sz="2800" dirty="0"/>
          </a:p>
        </p:txBody>
      </p:sp>
      <p:sp>
        <p:nvSpPr>
          <p:cNvPr id="4" name="Slayt Numarası Yer Tutucusu 3">
            <a:extLst>
              <a:ext uri="{FF2B5EF4-FFF2-40B4-BE49-F238E27FC236}">
                <a16:creationId xmlns:a16="http://schemas.microsoft.com/office/drawing/2014/main" id="{27F9F25A-AA18-06E5-572A-1B10121C87BC}"/>
              </a:ext>
            </a:extLst>
          </p:cNvPr>
          <p:cNvSpPr>
            <a:spLocks noGrp="1"/>
          </p:cNvSpPr>
          <p:nvPr>
            <p:ph type="sldNum" sz="quarter" idx="12"/>
          </p:nvPr>
        </p:nvSpPr>
        <p:spPr/>
        <p:txBody>
          <a:bodyPr/>
          <a:lstStyle/>
          <a:p>
            <a:fld id="{2CEB5BB1-9E20-481F-B7EE-B089C484B85F}" type="slidenum">
              <a:rPr lang="tr-TR" smtClean="0"/>
              <a:t>54</a:t>
            </a:fld>
            <a:endParaRPr lang="tr-TR" dirty="0"/>
          </a:p>
        </p:txBody>
      </p:sp>
    </p:spTree>
    <p:extLst>
      <p:ext uri="{BB962C8B-B14F-4D97-AF65-F5344CB8AC3E}">
        <p14:creationId xmlns:p14="http://schemas.microsoft.com/office/powerpoint/2010/main" val="2924307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4025D03-6D16-9AB6-15C7-D6E7471D150B}"/>
              </a:ext>
            </a:extLst>
          </p:cNvPr>
          <p:cNvSpPr txBox="1"/>
          <p:nvPr/>
        </p:nvSpPr>
        <p:spPr>
          <a:xfrm>
            <a:off x="691896" y="538068"/>
            <a:ext cx="10808208" cy="5509200"/>
          </a:xfrm>
          <a:prstGeom prst="rect">
            <a:avLst/>
          </a:prstGeom>
          <a:solidFill>
            <a:schemeClr val="tx2">
              <a:lumMod val="10000"/>
              <a:lumOff val="90000"/>
            </a:schemeClr>
          </a:solidFill>
        </p:spPr>
        <p:txBody>
          <a:bodyPr wrap="square">
            <a:spAutoFit/>
          </a:bodyPr>
          <a:lstStyle/>
          <a:p>
            <a:pPr algn="just">
              <a:buNone/>
            </a:pPr>
            <a:r>
              <a:rPr lang="tr-TR" sz="3200" b="0" i="0" dirty="0">
                <a:solidFill>
                  <a:srgbClr val="000000"/>
                </a:solidFill>
                <a:effectLst/>
                <a:latin typeface="Times New Roman" panose="02020603050405020304" pitchFamily="18" charset="0"/>
                <a:cs typeface="Times New Roman" panose="02020603050405020304" pitchFamily="18" charset="0"/>
              </a:rPr>
              <a:t>4) </a:t>
            </a:r>
            <a:r>
              <a:rPr lang="tr-TR" sz="3200" b="1" i="0" u="sng" dirty="0">
                <a:solidFill>
                  <a:srgbClr val="000000"/>
                </a:solidFill>
                <a:effectLst/>
                <a:latin typeface="Times New Roman" panose="02020603050405020304" pitchFamily="18" charset="0"/>
                <a:cs typeface="Times New Roman" panose="02020603050405020304" pitchFamily="18" charset="0"/>
              </a:rPr>
              <a:t>İştirak kazancının, elde edildiği hesap dönemine ilişkin kurumlar vergisi beyannamesinin verilmesi gereken tarihe </a:t>
            </a:r>
            <a:r>
              <a:rPr lang="tr-TR" sz="32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kadar Türkiye'ye TRANSFER edilmesi</a:t>
            </a:r>
            <a:r>
              <a:rPr lang="tr-TR" sz="3200" b="0" i="0" dirty="0">
                <a:solidFill>
                  <a:srgbClr val="000000"/>
                </a:solidFill>
                <a:effectLst/>
                <a:highlight>
                  <a:srgbClr val="FFFF00"/>
                </a:highlight>
                <a:latin typeface="Times New Roman" panose="02020603050405020304" pitchFamily="18" charset="0"/>
                <a:cs typeface="Times New Roman" panose="02020603050405020304" pitchFamily="18" charset="0"/>
              </a:rPr>
              <a:t>.</a:t>
            </a:r>
          </a:p>
          <a:p>
            <a:pPr algn="just">
              <a:buNone/>
            </a:pPr>
            <a:endParaRPr lang="tr-TR" sz="3200" b="0" i="0"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buNone/>
            </a:pPr>
            <a:r>
              <a:rPr lang="tr-TR" sz="3200" b="0" i="0" dirty="0">
                <a:solidFill>
                  <a:srgbClr val="000000"/>
                </a:solidFill>
                <a:effectLst/>
                <a:latin typeface="Times New Roman" panose="02020603050405020304" pitchFamily="18" charset="0"/>
                <a:cs typeface="Times New Roman" panose="02020603050405020304" pitchFamily="18" charset="0"/>
              </a:rPr>
              <a:t>	Yurt dışındaki inşaat, onarım, montaj işleri ve teknik hizmetlerin yapılabilmesi için ilgili ülke mevzuatına göre ayrı bir şirket kurulmasının </a:t>
            </a:r>
            <a:r>
              <a:rPr lang="tr-TR" sz="3200" b="1" i="1" u="sng" dirty="0">
                <a:solidFill>
                  <a:srgbClr val="FF0000"/>
                </a:solidFill>
                <a:effectLst/>
                <a:latin typeface="Times New Roman" panose="02020603050405020304" pitchFamily="18" charset="0"/>
                <a:cs typeface="Times New Roman" panose="02020603050405020304" pitchFamily="18" charset="0"/>
              </a:rPr>
              <a:t>ZORUNLU</a:t>
            </a:r>
            <a:r>
              <a:rPr lang="tr-TR" sz="3200" b="0" i="0" dirty="0">
                <a:solidFill>
                  <a:srgbClr val="000000"/>
                </a:solidFill>
                <a:effectLst/>
                <a:latin typeface="Times New Roman" panose="02020603050405020304" pitchFamily="18" charset="0"/>
                <a:cs typeface="Times New Roman" panose="02020603050405020304" pitchFamily="18" charset="0"/>
              </a:rPr>
              <a:t> olduğu durumlarda, özel amaç için kurulduğunun </a:t>
            </a:r>
            <a:r>
              <a:rPr lang="tr-TR" sz="32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ana sözleşmelerinde belirtilmesi ve fiilen bu amaç dışında </a:t>
            </a:r>
            <a:r>
              <a:rPr lang="tr-TR" sz="3200" b="0" i="0" dirty="0">
                <a:solidFill>
                  <a:srgbClr val="000000"/>
                </a:solidFill>
                <a:effectLst/>
                <a:latin typeface="Times New Roman" panose="02020603050405020304" pitchFamily="18" charset="0"/>
                <a:cs typeface="Times New Roman" panose="02020603050405020304" pitchFamily="18" charset="0"/>
              </a:rPr>
              <a:t>faaliyetinin bulunmaması şartıyla, söz konusu şirketlere iştirak edilmesinden elde edilen kazançlar için belirtilen </a:t>
            </a:r>
            <a:r>
              <a:rPr lang="tr-TR" sz="3200" b="1" i="0" dirty="0">
                <a:solidFill>
                  <a:srgbClr val="000000"/>
                </a:solidFill>
                <a:effectLst/>
                <a:latin typeface="Times New Roman" panose="02020603050405020304" pitchFamily="18" charset="0"/>
                <a:cs typeface="Times New Roman" panose="02020603050405020304" pitchFamily="18" charset="0"/>
              </a:rPr>
              <a:t>ŞARTLAR ARANMAZ. </a:t>
            </a:r>
          </a:p>
        </p:txBody>
      </p:sp>
      <p:sp>
        <p:nvSpPr>
          <p:cNvPr id="2" name="Slayt Numarası Yer Tutucusu 1">
            <a:extLst>
              <a:ext uri="{FF2B5EF4-FFF2-40B4-BE49-F238E27FC236}">
                <a16:creationId xmlns:a16="http://schemas.microsoft.com/office/drawing/2014/main" id="{D719D21E-1AF2-046F-C625-1E935E5B10D2}"/>
              </a:ext>
            </a:extLst>
          </p:cNvPr>
          <p:cNvSpPr>
            <a:spLocks noGrp="1"/>
          </p:cNvSpPr>
          <p:nvPr>
            <p:ph type="sldNum" sz="quarter" idx="12"/>
          </p:nvPr>
        </p:nvSpPr>
        <p:spPr/>
        <p:txBody>
          <a:bodyPr/>
          <a:lstStyle/>
          <a:p>
            <a:fld id="{2CEB5BB1-9E20-481F-B7EE-B089C484B85F}" type="slidenum">
              <a:rPr lang="tr-TR" smtClean="0"/>
              <a:t>55</a:t>
            </a:fld>
            <a:endParaRPr lang="tr-TR" dirty="0"/>
          </a:p>
        </p:txBody>
      </p:sp>
    </p:spTree>
    <p:extLst>
      <p:ext uri="{BB962C8B-B14F-4D97-AF65-F5344CB8AC3E}">
        <p14:creationId xmlns:p14="http://schemas.microsoft.com/office/powerpoint/2010/main" val="3271176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8438A9C-C9FC-C929-4C33-DC7AB175CD4E}"/>
              </a:ext>
            </a:extLst>
          </p:cNvPr>
          <p:cNvSpPr txBox="1"/>
          <p:nvPr/>
        </p:nvSpPr>
        <p:spPr>
          <a:xfrm>
            <a:off x="310551" y="501176"/>
            <a:ext cx="11430000" cy="5632311"/>
          </a:xfrm>
          <a:prstGeom prst="rect">
            <a:avLst/>
          </a:prstGeom>
          <a:solidFill>
            <a:schemeClr val="bg2"/>
          </a:solidFill>
        </p:spPr>
        <p:txBody>
          <a:bodyPr wrap="square">
            <a:spAutoFit/>
          </a:bodyPr>
          <a:lstStyle/>
          <a:p>
            <a:pPr algn="just">
              <a:buNone/>
            </a:pPr>
            <a:r>
              <a:rPr lang="tr-TR" sz="2400" b="1" i="0" dirty="0">
                <a:solidFill>
                  <a:srgbClr val="000000"/>
                </a:solidFill>
                <a:effectLst/>
                <a:latin typeface="Times New Roman" panose="02020603050405020304" pitchFamily="18" charset="0"/>
                <a:cs typeface="Times New Roman" panose="02020603050405020304" pitchFamily="18" charset="0"/>
              </a:rPr>
              <a:t>(7491/58 Yürürlük: 1/1/2023 tarihinden itibaren elde edilen gelirler ve kazançlara uygulanmak üzere </a:t>
            </a:r>
            <a:r>
              <a:rPr lang="tr-TR" sz="2400" b="0" i="0" dirty="0">
                <a:solidFill>
                  <a:srgbClr val="000000"/>
                </a:solidFill>
                <a:effectLst/>
                <a:latin typeface="Times New Roman" panose="02020603050405020304" pitchFamily="18" charset="0"/>
                <a:cs typeface="Times New Roman" panose="02020603050405020304" pitchFamily="18" charset="0"/>
              </a:rPr>
              <a:t> </a:t>
            </a:r>
            <a:r>
              <a:rPr lang="tr-TR" sz="2400" b="1" i="0" dirty="0">
                <a:solidFill>
                  <a:srgbClr val="000000"/>
                </a:solidFill>
                <a:effectLst/>
                <a:latin typeface="Times New Roman" panose="02020603050405020304" pitchFamily="18" charset="0"/>
                <a:cs typeface="Times New Roman" panose="02020603050405020304" pitchFamily="18" charset="0"/>
              </a:rPr>
              <a:t>28.12.2023) </a:t>
            </a:r>
          </a:p>
          <a:p>
            <a:pPr algn="just">
              <a:buNone/>
            </a:pPr>
            <a:r>
              <a:rPr lang="tr-TR" sz="2400" b="1" dirty="0">
                <a:solidFill>
                  <a:srgbClr val="000000"/>
                </a:solidFill>
                <a:latin typeface="Times New Roman" panose="02020603050405020304" pitchFamily="18" charset="0"/>
                <a:cs typeface="Times New Roman" panose="02020603050405020304" pitchFamily="18" charset="0"/>
              </a:rPr>
              <a:t>	</a:t>
            </a:r>
            <a:r>
              <a:rPr lang="tr-TR" sz="2400" b="0" i="0" dirty="0">
                <a:solidFill>
                  <a:srgbClr val="000000"/>
                </a:solidFill>
                <a:effectLst/>
                <a:latin typeface="Times New Roman" panose="02020603050405020304" pitchFamily="18" charset="0"/>
                <a:cs typeface="Times New Roman" panose="02020603050405020304" pitchFamily="18" charset="0"/>
              </a:rPr>
              <a:t>Kanunî ve iş merkezi Türkiye’de bulunmayan anonim ve </a:t>
            </a:r>
            <a:r>
              <a:rPr lang="tr-TR" sz="2400" b="0" i="0" dirty="0" err="1">
                <a:solidFill>
                  <a:srgbClr val="000000"/>
                </a:solidFill>
                <a:effectLst/>
                <a:latin typeface="Times New Roman" panose="02020603050405020304" pitchFamily="18" charset="0"/>
                <a:cs typeface="Times New Roman" panose="02020603050405020304" pitchFamily="18" charset="0"/>
              </a:rPr>
              <a:t>limited</a:t>
            </a:r>
            <a:r>
              <a:rPr lang="tr-TR" sz="2400" b="0" i="0" dirty="0">
                <a:solidFill>
                  <a:srgbClr val="000000"/>
                </a:solidFill>
                <a:effectLst/>
                <a:latin typeface="Times New Roman" panose="02020603050405020304" pitchFamily="18" charset="0"/>
                <a:cs typeface="Times New Roman" panose="02020603050405020304" pitchFamily="18" charset="0"/>
              </a:rPr>
              <a:t> şirket niteliğindeki yabancı kurumların sermayesine iştirak eden kurumların, bu iştiraklerinden elde ettikleri iştirak kazançları için </a:t>
            </a:r>
            <a:r>
              <a:rPr lang="tr-TR" sz="2400" b="1" i="0" u="sng" dirty="0">
                <a:solidFill>
                  <a:srgbClr val="000000"/>
                </a:solidFill>
                <a:effectLst/>
                <a:highlight>
                  <a:srgbClr val="00FFFF"/>
                </a:highlight>
                <a:latin typeface="Times New Roman" panose="02020603050405020304" pitchFamily="18" charset="0"/>
                <a:cs typeface="Times New Roman" panose="02020603050405020304" pitchFamily="18" charset="0"/>
              </a:rPr>
              <a:t>istisna oranı, </a:t>
            </a:r>
            <a:r>
              <a:rPr lang="tr-TR" sz="2400" b="0" i="0" dirty="0">
                <a:solidFill>
                  <a:srgbClr val="000000"/>
                </a:solidFill>
                <a:effectLst/>
                <a:latin typeface="Times New Roman" panose="02020603050405020304" pitchFamily="18" charset="0"/>
                <a:cs typeface="Times New Roman" panose="02020603050405020304" pitchFamily="18" charset="0"/>
              </a:rPr>
              <a:t>iştirak payını elinde tutan şirketin yurt dışı iştirakin </a:t>
            </a:r>
            <a:r>
              <a:rPr lang="tr-TR" sz="24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ödenmiş sermayesinin </a:t>
            </a:r>
            <a:r>
              <a:rPr lang="tr-TR" sz="2400" b="1" i="0" u="sng" dirty="0">
                <a:solidFill>
                  <a:srgbClr val="000000"/>
                </a:solidFill>
                <a:effectLst/>
                <a:highlight>
                  <a:srgbClr val="00FFFF"/>
                </a:highlight>
                <a:latin typeface="Times New Roman" panose="02020603050405020304" pitchFamily="18" charset="0"/>
                <a:cs typeface="Times New Roman" panose="02020603050405020304" pitchFamily="18" charset="0"/>
              </a:rPr>
              <a:t>(1) EN AZ %50’SİNE </a:t>
            </a:r>
            <a:r>
              <a:rPr lang="tr-TR" sz="24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sahip olması ve kazancın elde edildiği hesap dönemine ilişkin kurumlar vergisi beyannamesinin verilmesi gereken tarihe kadar Türkiye’ye </a:t>
            </a:r>
            <a:r>
              <a:rPr lang="tr-TR" sz="2400" b="1" i="0" u="sng" dirty="0">
                <a:solidFill>
                  <a:srgbClr val="000000"/>
                </a:solidFill>
                <a:effectLst/>
                <a:highlight>
                  <a:srgbClr val="00FFFF"/>
                </a:highlight>
                <a:latin typeface="Times New Roman" panose="02020603050405020304" pitchFamily="18" charset="0"/>
                <a:cs typeface="Times New Roman" panose="02020603050405020304" pitchFamily="18" charset="0"/>
              </a:rPr>
              <a:t>(2) TRANSFER EDİLMESİ ŞARTIYLA</a:t>
            </a:r>
            <a:r>
              <a:rPr lang="tr-TR" sz="2400" b="1" i="0" u="sng" dirty="0">
                <a:solidFill>
                  <a:srgbClr val="000000"/>
                </a:solidFill>
                <a:effectLst/>
                <a:highlight>
                  <a:srgbClr val="FFFF00"/>
                </a:highlight>
                <a:latin typeface="Times New Roman" panose="02020603050405020304" pitchFamily="18" charset="0"/>
                <a:cs typeface="Times New Roman" panose="02020603050405020304" pitchFamily="18" charset="0"/>
              </a:rPr>
              <a:t>, bu bentte belirtilen diğer şartların sağlanması koşulu aranmaksızın </a:t>
            </a:r>
            <a:r>
              <a:rPr lang="tr-TR" sz="2400" b="1" i="0" u="sng" dirty="0">
                <a:solidFill>
                  <a:srgbClr val="000000"/>
                </a:solidFill>
                <a:effectLst/>
                <a:highlight>
                  <a:srgbClr val="00FFFF"/>
                </a:highlight>
                <a:latin typeface="Times New Roman" panose="02020603050405020304" pitchFamily="18" charset="0"/>
                <a:cs typeface="Times New Roman" panose="02020603050405020304" pitchFamily="18" charset="0"/>
              </a:rPr>
              <a:t>%50 olarak uygulanır.</a:t>
            </a:r>
          </a:p>
          <a:p>
            <a:pPr algn="just">
              <a:buNone/>
            </a:pPr>
            <a:endParaRPr lang="tr-TR" sz="2400" b="1" i="0" u="sng" dirty="0">
              <a:solidFill>
                <a:srgbClr val="000000"/>
              </a:solidFill>
              <a:effectLst/>
              <a:highlight>
                <a:srgbClr val="00FFFF"/>
              </a:highlight>
              <a:latin typeface="Times New Roman" panose="02020603050405020304" pitchFamily="18" charset="0"/>
              <a:cs typeface="Times New Roman" panose="02020603050405020304" pitchFamily="18" charset="0"/>
            </a:endParaRPr>
          </a:p>
          <a:p>
            <a:pPr algn="just">
              <a:buNone/>
            </a:pPr>
            <a:r>
              <a:rPr lang="tr-TR" sz="2400" b="0" i="0" dirty="0">
                <a:solidFill>
                  <a:srgbClr val="000000"/>
                </a:solidFill>
                <a:effectLst/>
                <a:latin typeface="Times New Roman" panose="02020603050405020304" pitchFamily="18" charset="0"/>
                <a:cs typeface="Times New Roman" panose="02020603050405020304" pitchFamily="18" charset="0"/>
              </a:rPr>
              <a:t>Vergi yükü, </a:t>
            </a:r>
            <a:r>
              <a:rPr lang="tr-TR" sz="2400" b="1" i="1" u="sng" dirty="0">
                <a:solidFill>
                  <a:srgbClr val="000000"/>
                </a:solidFill>
                <a:effectLst/>
                <a:highlight>
                  <a:srgbClr val="00FFFF"/>
                </a:highlight>
                <a:latin typeface="Times New Roman" panose="02020603050405020304" pitchFamily="18" charset="0"/>
                <a:cs typeface="Times New Roman" panose="02020603050405020304" pitchFamily="18" charset="0"/>
              </a:rPr>
              <a:t>kanunî veya iş merkezinin bulunduğu ülkede ilgili dönemde </a:t>
            </a:r>
            <a:r>
              <a:rPr lang="tr-TR" sz="2400" b="1" i="0" u="sng" dirty="0">
                <a:solidFill>
                  <a:srgbClr val="000000"/>
                </a:solidFill>
                <a:effectLst/>
                <a:latin typeface="Times New Roman" panose="02020603050405020304" pitchFamily="18" charset="0"/>
                <a:cs typeface="Times New Roman" panose="02020603050405020304" pitchFamily="18" charset="0"/>
              </a:rPr>
              <a:t>tahakkuk eden </a:t>
            </a:r>
            <a:r>
              <a:rPr lang="tr-TR" sz="2400" b="0" i="0" dirty="0">
                <a:solidFill>
                  <a:srgbClr val="000000"/>
                </a:solidFill>
                <a:effectLst/>
                <a:latin typeface="Times New Roman" panose="02020603050405020304" pitchFamily="18" charset="0"/>
                <a:cs typeface="Times New Roman" panose="02020603050405020304" pitchFamily="18" charset="0"/>
              </a:rPr>
              <a:t>ve </a:t>
            </a:r>
            <a:r>
              <a:rPr lang="tr-TR" sz="2400" b="1" i="0" u="sng" dirty="0">
                <a:solidFill>
                  <a:srgbClr val="000000"/>
                </a:solidFill>
                <a:effectLst/>
                <a:latin typeface="Times New Roman" panose="02020603050405020304" pitchFamily="18" charset="0"/>
                <a:cs typeface="Times New Roman" panose="02020603050405020304" pitchFamily="18" charset="0"/>
              </a:rPr>
              <a:t>kâr payı </a:t>
            </a:r>
            <a:r>
              <a:rPr lang="tr-TR" sz="2400" b="0" i="0" dirty="0">
                <a:solidFill>
                  <a:srgbClr val="000000"/>
                </a:solidFill>
                <a:effectLst/>
                <a:latin typeface="Times New Roman" panose="02020603050405020304" pitchFamily="18" charset="0"/>
                <a:cs typeface="Times New Roman" panose="02020603050405020304" pitchFamily="18" charset="0"/>
              </a:rPr>
              <a:t>dağıtımına kaynak olan kazançlar üzerinden ödenen vergiler dahil olmak üzere toplam gelir ve kurumlar vergisi benzeri verginin, bu dönemde elde edilen </a:t>
            </a:r>
            <a:r>
              <a:rPr lang="tr-TR" sz="2400" b="1" i="0" u="sng" dirty="0">
                <a:solidFill>
                  <a:srgbClr val="000000"/>
                </a:solidFill>
                <a:effectLst/>
                <a:latin typeface="Times New Roman" panose="02020603050405020304" pitchFamily="18" charset="0"/>
                <a:cs typeface="Times New Roman" panose="02020603050405020304" pitchFamily="18" charset="0"/>
              </a:rPr>
              <a:t>TOPLAM DAĞITILABİLİR </a:t>
            </a:r>
            <a:r>
              <a:rPr lang="tr-TR" sz="2400" b="0" i="0" dirty="0">
                <a:solidFill>
                  <a:srgbClr val="000000"/>
                </a:solidFill>
                <a:effectLst/>
                <a:latin typeface="Times New Roman" panose="02020603050405020304" pitchFamily="18" charset="0"/>
                <a:cs typeface="Times New Roman" panose="02020603050405020304" pitchFamily="18" charset="0"/>
              </a:rPr>
              <a:t>kurum kazancı ile tahakkuk eden gelir ve kurumlar vergisi toplamına oranlanması suretiyle tespit edilir.</a:t>
            </a:r>
          </a:p>
        </p:txBody>
      </p:sp>
      <p:sp>
        <p:nvSpPr>
          <p:cNvPr id="2" name="Slayt Numarası Yer Tutucusu 1">
            <a:extLst>
              <a:ext uri="{FF2B5EF4-FFF2-40B4-BE49-F238E27FC236}">
                <a16:creationId xmlns:a16="http://schemas.microsoft.com/office/drawing/2014/main" id="{429A9A13-D580-4752-2B2C-2CCAC439EEDB}"/>
              </a:ext>
            </a:extLst>
          </p:cNvPr>
          <p:cNvSpPr>
            <a:spLocks noGrp="1"/>
          </p:cNvSpPr>
          <p:nvPr>
            <p:ph type="sldNum" sz="quarter" idx="12"/>
          </p:nvPr>
        </p:nvSpPr>
        <p:spPr/>
        <p:txBody>
          <a:bodyPr/>
          <a:lstStyle/>
          <a:p>
            <a:fld id="{2CEB5BB1-9E20-481F-B7EE-B089C484B85F}" type="slidenum">
              <a:rPr lang="tr-TR" smtClean="0"/>
              <a:t>56</a:t>
            </a:fld>
            <a:endParaRPr lang="tr-TR" dirty="0"/>
          </a:p>
        </p:txBody>
      </p:sp>
    </p:spTree>
    <p:extLst>
      <p:ext uri="{BB962C8B-B14F-4D97-AF65-F5344CB8AC3E}">
        <p14:creationId xmlns:p14="http://schemas.microsoft.com/office/powerpoint/2010/main" val="2969366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Slayt Numarası Yer Tutucusu">
            <a:extLst>
              <a:ext uri="{FF2B5EF4-FFF2-40B4-BE49-F238E27FC236}">
                <a16:creationId xmlns:a16="http://schemas.microsoft.com/office/drawing/2014/main" id="{1E15BC7A-553D-5D97-EAED-036C64A1A7A5}"/>
              </a:ext>
            </a:extLst>
          </p:cNvPr>
          <p:cNvSpPr>
            <a:spLocks noGrp="1"/>
          </p:cNvSpPr>
          <p:nvPr>
            <p:ph type="sldNum" sz="quarter" idx="12"/>
          </p:nvPr>
        </p:nvSpPr>
        <p:spPr bwMode="auto">
          <a:xfrm>
            <a:off x="8363712"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CE6D0F-055B-45DA-A450-DC7CC3B09F0D}" type="slidenum">
              <a:rPr lang="tr-TR" altLang="tr-TR">
                <a:solidFill>
                  <a:srgbClr val="898989"/>
                </a:solidFill>
                <a:latin typeface="Calibri" panose="020F0502020204030204" pitchFamily="34" charset="0"/>
              </a:rPr>
              <a:pPr/>
              <a:t>57</a:t>
            </a:fld>
            <a:endParaRPr lang="tr-TR" altLang="tr-TR">
              <a:solidFill>
                <a:srgbClr val="898989"/>
              </a:solidFill>
              <a:latin typeface="Calibri" panose="020F0502020204030204" pitchFamily="34" charset="0"/>
            </a:endParaRPr>
          </a:p>
        </p:txBody>
      </p:sp>
      <p:pic>
        <p:nvPicPr>
          <p:cNvPr id="4" name="Picture 2">
            <a:extLst>
              <a:ext uri="{FF2B5EF4-FFF2-40B4-BE49-F238E27FC236}">
                <a16:creationId xmlns:a16="http://schemas.microsoft.com/office/drawing/2014/main" id="{67B2E34F-10E7-D1C9-CEA6-AA0A4B1AB3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04" y="248478"/>
            <a:ext cx="11827566" cy="529319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Yuvarlatılmış Dikdörtgen 1">
            <a:extLst>
              <a:ext uri="{FF2B5EF4-FFF2-40B4-BE49-F238E27FC236}">
                <a16:creationId xmlns:a16="http://schemas.microsoft.com/office/drawing/2014/main" id="{A2ADBEC8-ACBC-A2F9-FF02-9CC0204E5E92}"/>
              </a:ext>
            </a:extLst>
          </p:cNvPr>
          <p:cNvSpPr/>
          <p:nvPr/>
        </p:nvSpPr>
        <p:spPr>
          <a:xfrm>
            <a:off x="533637" y="442041"/>
            <a:ext cx="1224136" cy="7203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1592E3C0-72FE-6393-AAB8-11410655C30D}"/>
              </a:ext>
            </a:extLst>
          </p:cNvPr>
          <p:cNvSpPr txBox="1"/>
          <p:nvPr/>
        </p:nvSpPr>
        <p:spPr>
          <a:xfrm>
            <a:off x="109330" y="5554975"/>
            <a:ext cx="11897140" cy="1323439"/>
          </a:xfrm>
          <a:prstGeom prst="rect">
            <a:avLst/>
          </a:prstGeom>
          <a:noFill/>
        </p:spPr>
        <p:txBody>
          <a:bodyPr wrap="square" rtlCol="0">
            <a:spAutoFit/>
          </a:bodyPr>
          <a:lstStyle/>
          <a:p>
            <a:pPr algn="just"/>
            <a:r>
              <a:rPr lang="tr-TR" sz="1600" dirty="0">
                <a:latin typeface="Times New Roman" panose="02020603050405020304" pitchFamily="18" charset="0"/>
                <a:cs typeface="Times New Roman" panose="02020603050405020304" pitchFamily="18" charset="0"/>
              </a:rPr>
              <a:t>(Ek paragraf:27/12/2023-7491/58 </a:t>
            </a:r>
            <a:r>
              <a:rPr lang="tr-TR" sz="1600" dirty="0" err="1">
                <a:latin typeface="Times New Roman" panose="02020603050405020304" pitchFamily="18" charset="0"/>
                <a:cs typeface="Times New Roman" panose="02020603050405020304" pitchFamily="18" charset="0"/>
              </a:rPr>
              <a:t>md.</a:t>
            </a:r>
            <a:r>
              <a:rPr lang="tr-TR" sz="1600" dirty="0">
                <a:latin typeface="Times New Roman" panose="02020603050405020304" pitchFamily="18" charset="0"/>
                <a:cs typeface="Times New Roman" panose="02020603050405020304" pitchFamily="18" charset="0"/>
              </a:rPr>
              <a:t>) Kanunî ve iş merkezi Türkiye’de bulunmayan anonim ve </a:t>
            </a:r>
            <a:r>
              <a:rPr lang="tr-TR" sz="1600" dirty="0" err="1">
                <a:latin typeface="Times New Roman" panose="02020603050405020304" pitchFamily="18" charset="0"/>
                <a:cs typeface="Times New Roman" panose="02020603050405020304" pitchFamily="18" charset="0"/>
              </a:rPr>
              <a:t>limited</a:t>
            </a:r>
            <a:r>
              <a:rPr lang="tr-TR" sz="1600" dirty="0">
                <a:latin typeface="Times New Roman" panose="02020603050405020304" pitchFamily="18" charset="0"/>
                <a:cs typeface="Times New Roman" panose="02020603050405020304" pitchFamily="18" charset="0"/>
              </a:rPr>
              <a:t> şirket niteliğindeki yabancı kurumların sermayesine iştirak eden kurumların, bu iştiraklerinden elde ettikleri iştirak kazançları için istisna oranı, iştirak payını elinde tutan şirketin yurt dışı iştirakin ödenmiş sermayesinin </a:t>
            </a:r>
            <a:r>
              <a:rPr lang="tr-TR" sz="1600" b="1" dirty="0">
                <a:latin typeface="Times New Roman" panose="02020603050405020304" pitchFamily="18" charset="0"/>
                <a:cs typeface="Times New Roman" panose="02020603050405020304" pitchFamily="18" charset="0"/>
              </a:rPr>
              <a:t>en az %50’sine </a:t>
            </a:r>
            <a:r>
              <a:rPr lang="tr-TR" sz="1600" dirty="0">
                <a:latin typeface="Times New Roman" panose="02020603050405020304" pitchFamily="18" charset="0"/>
                <a:cs typeface="Times New Roman" panose="02020603050405020304" pitchFamily="18" charset="0"/>
              </a:rPr>
              <a:t>sahip olması ve kazancın elde edildiği hesap dönemine ilişkin kurumlar vergisi beyannamesinin verilmesi gereken tarihe kadar </a:t>
            </a:r>
            <a:r>
              <a:rPr lang="tr-TR" sz="1600" b="1" u="sng" dirty="0">
                <a:latin typeface="Times New Roman" panose="02020603050405020304" pitchFamily="18" charset="0"/>
                <a:cs typeface="Times New Roman" panose="02020603050405020304" pitchFamily="18" charset="0"/>
              </a:rPr>
              <a:t>Türkiye’ye transfer </a:t>
            </a:r>
            <a:r>
              <a:rPr lang="tr-TR" sz="1600" dirty="0">
                <a:latin typeface="Times New Roman" panose="02020603050405020304" pitchFamily="18" charset="0"/>
                <a:cs typeface="Times New Roman" panose="02020603050405020304" pitchFamily="18" charset="0"/>
              </a:rPr>
              <a:t>edilmesi şartıyla, bu bentte belirtilen diğer şartların sağlanması koşulu aranmaksızın %50 olarak uygulanır.)</a:t>
            </a:r>
          </a:p>
        </p:txBody>
      </p:sp>
      <mc:AlternateContent xmlns:mc="http://schemas.openxmlformats.org/markup-compatibility/2006" xmlns:p14="http://schemas.microsoft.com/office/powerpoint/2010/main">
        <mc:Choice Requires="p14">
          <p:contentPart p14:bwMode="auto" r:id="rId3">
            <p14:nvContentPartPr>
              <p14:cNvPr id="2" name="Mürekkep 1">
                <a:extLst>
                  <a:ext uri="{FF2B5EF4-FFF2-40B4-BE49-F238E27FC236}">
                    <a16:creationId xmlns:a16="http://schemas.microsoft.com/office/drawing/2014/main" id="{6D271240-8EF8-5055-C219-138986A5FF2C}"/>
                  </a:ext>
                </a:extLst>
              </p14:cNvPr>
              <p14:cNvContentPartPr/>
              <p14:nvPr/>
            </p14:nvContentPartPr>
            <p14:xfrm>
              <a:off x="7668835" y="3613510"/>
              <a:ext cx="434880" cy="30240"/>
            </p14:xfrm>
          </p:contentPart>
        </mc:Choice>
        <mc:Fallback xmlns="">
          <p:pic>
            <p:nvPicPr>
              <p:cNvPr id="2" name="Mürekkep 1">
                <a:extLst>
                  <a:ext uri="{FF2B5EF4-FFF2-40B4-BE49-F238E27FC236}">
                    <a16:creationId xmlns:a16="http://schemas.microsoft.com/office/drawing/2014/main" id="{6D271240-8EF8-5055-C219-138986A5FF2C}"/>
                  </a:ext>
                </a:extLst>
              </p:cNvPr>
              <p:cNvPicPr/>
              <p:nvPr/>
            </p:nvPicPr>
            <p:blipFill>
              <a:blip r:embed="rId4"/>
              <a:stretch>
                <a:fillRect/>
              </a:stretch>
            </p:blipFill>
            <p:spPr>
              <a:xfrm>
                <a:off x="7662715" y="3607390"/>
                <a:ext cx="447120" cy="42480"/>
              </a:xfrm>
              <a:prstGeom prst="rect">
                <a:avLst/>
              </a:prstGeom>
            </p:spPr>
          </p:pic>
        </mc:Fallback>
      </mc:AlternateContent>
      <p:grpSp>
        <p:nvGrpSpPr>
          <p:cNvPr id="9" name="Grup 8">
            <a:extLst>
              <a:ext uri="{FF2B5EF4-FFF2-40B4-BE49-F238E27FC236}">
                <a16:creationId xmlns:a16="http://schemas.microsoft.com/office/drawing/2014/main" id="{B5F603B6-9A1A-520D-17F6-52B7C7B427BF}"/>
              </a:ext>
            </a:extLst>
          </p:cNvPr>
          <p:cNvGrpSpPr/>
          <p:nvPr/>
        </p:nvGrpSpPr>
        <p:grpSpPr>
          <a:xfrm>
            <a:off x="6981595" y="560350"/>
            <a:ext cx="1074960" cy="1243080"/>
            <a:chOff x="6981595" y="560350"/>
            <a:chExt cx="1074960" cy="1243080"/>
          </a:xfrm>
        </p:grpSpPr>
        <mc:AlternateContent xmlns:mc="http://schemas.openxmlformats.org/markup-compatibility/2006" xmlns:p14="http://schemas.microsoft.com/office/powerpoint/2010/main">
          <mc:Choice Requires="p14">
            <p:contentPart p14:bwMode="auto" r:id="rId5">
              <p14:nvContentPartPr>
                <p14:cNvPr id="7" name="Mürekkep 6">
                  <a:extLst>
                    <a:ext uri="{FF2B5EF4-FFF2-40B4-BE49-F238E27FC236}">
                      <a16:creationId xmlns:a16="http://schemas.microsoft.com/office/drawing/2014/main" id="{56C23F9B-F5F5-6D4F-F092-263684887E72}"/>
                    </a:ext>
                  </a:extLst>
                </p14:cNvPr>
                <p14:cNvContentPartPr/>
                <p14:nvPr/>
              </p14:nvContentPartPr>
              <p14:xfrm>
                <a:off x="7048195" y="560350"/>
                <a:ext cx="721080" cy="590760"/>
              </p14:xfrm>
            </p:contentPart>
          </mc:Choice>
          <mc:Fallback xmlns="">
            <p:pic>
              <p:nvPicPr>
                <p:cNvPr id="7" name="Mürekkep 6">
                  <a:extLst>
                    <a:ext uri="{FF2B5EF4-FFF2-40B4-BE49-F238E27FC236}">
                      <a16:creationId xmlns:a16="http://schemas.microsoft.com/office/drawing/2014/main" id="{56C23F9B-F5F5-6D4F-F092-263684887E72}"/>
                    </a:ext>
                  </a:extLst>
                </p:cNvPr>
                <p:cNvPicPr/>
                <p:nvPr/>
              </p:nvPicPr>
              <p:blipFill>
                <a:blip r:embed="rId6"/>
                <a:stretch>
                  <a:fillRect/>
                </a:stretch>
              </p:blipFill>
              <p:spPr>
                <a:xfrm>
                  <a:off x="7042075" y="554230"/>
                  <a:ext cx="73332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Mürekkep 7">
                  <a:extLst>
                    <a:ext uri="{FF2B5EF4-FFF2-40B4-BE49-F238E27FC236}">
                      <a16:creationId xmlns:a16="http://schemas.microsoft.com/office/drawing/2014/main" id="{F2415732-EB64-0228-B96B-390FDACB4E64}"/>
                    </a:ext>
                  </a:extLst>
                </p14:cNvPr>
                <p14:cNvContentPartPr/>
                <p14:nvPr/>
              </p14:nvContentPartPr>
              <p14:xfrm>
                <a:off x="6981595" y="1144990"/>
                <a:ext cx="1074960" cy="658440"/>
              </p14:xfrm>
            </p:contentPart>
          </mc:Choice>
          <mc:Fallback xmlns="">
            <p:pic>
              <p:nvPicPr>
                <p:cNvPr id="8" name="Mürekkep 7">
                  <a:extLst>
                    <a:ext uri="{FF2B5EF4-FFF2-40B4-BE49-F238E27FC236}">
                      <a16:creationId xmlns:a16="http://schemas.microsoft.com/office/drawing/2014/main" id="{F2415732-EB64-0228-B96B-390FDACB4E64}"/>
                    </a:ext>
                  </a:extLst>
                </p:cNvPr>
                <p:cNvPicPr/>
                <p:nvPr/>
              </p:nvPicPr>
              <p:blipFill>
                <a:blip r:embed="rId8"/>
                <a:stretch>
                  <a:fillRect/>
                </a:stretch>
              </p:blipFill>
              <p:spPr>
                <a:xfrm>
                  <a:off x="6975475" y="1138870"/>
                  <a:ext cx="1087200" cy="67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Mürekkep 9">
                <a:extLst>
                  <a:ext uri="{FF2B5EF4-FFF2-40B4-BE49-F238E27FC236}">
                    <a16:creationId xmlns:a16="http://schemas.microsoft.com/office/drawing/2014/main" id="{D2A66AF5-2784-0080-41E9-BEA2E23616A5}"/>
                  </a:ext>
                </a:extLst>
              </p14:cNvPr>
              <p14:cNvContentPartPr/>
              <p14:nvPr/>
            </p14:nvContentPartPr>
            <p14:xfrm>
              <a:off x="10161115" y="1049950"/>
              <a:ext cx="753120" cy="522000"/>
            </p14:xfrm>
          </p:contentPart>
        </mc:Choice>
        <mc:Fallback xmlns="">
          <p:pic>
            <p:nvPicPr>
              <p:cNvPr id="10" name="Mürekkep 9">
                <a:extLst>
                  <a:ext uri="{FF2B5EF4-FFF2-40B4-BE49-F238E27FC236}">
                    <a16:creationId xmlns:a16="http://schemas.microsoft.com/office/drawing/2014/main" id="{D2A66AF5-2784-0080-41E9-BEA2E23616A5}"/>
                  </a:ext>
                </a:extLst>
              </p:cNvPr>
              <p:cNvPicPr/>
              <p:nvPr/>
            </p:nvPicPr>
            <p:blipFill>
              <a:blip r:embed="rId10"/>
              <a:stretch>
                <a:fillRect/>
              </a:stretch>
            </p:blipFill>
            <p:spPr>
              <a:xfrm>
                <a:off x="10154995" y="1043830"/>
                <a:ext cx="76536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Mürekkep 10">
                <a:extLst>
                  <a:ext uri="{FF2B5EF4-FFF2-40B4-BE49-F238E27FC236}">
                    <a16:creationId xmlns:a16="http://schemas.microsoft.com/office/drawing/2014/main" id="{156441AE-2F3E-D339-9D1E-42E931D8B78A}"/>
                  </a:ext>
                </a:extLst>
              </p14:cNvPr>
              <p14:cNvContentPartPr/>
              <p14:nvPr/>
            </p14:nvContentPartPr>
            <p14:xfrm>
              <a:off x="7556155" y="5543110"/>
              <a:ext cx="544680" cy="390600"/>
            </p14:xfrm>
          </p:contentPart>
        </mc:Choice>
        <mc:Fallback xmlns="">
          <p:pic>
            <p:nvPicPr>
              <p:cNvPr id="11" name="Mürekkep 10">
                <a:extLst>
                  <a:ext uri="{FF2B5EF4-FFF2-40B4-BE49-F238E27FC236}">
                    <a16:creationId xmlns:a16="http://schemas.microsoft.com/office/drawing/2014/main" id="{156441AE-2F3E-D339-9D1E-42E931D8B78A}"/>
                  </a:ext>
                </a:extLst>
              </p:cNvPr>
              <p:cNvPicPr/>
              <p:nvPr/>
            </p:nvPicPr>
            <p:blipFill>
              <a:blip r:embed="rId12"/>
              <a:stretch>
                <a:fillRect/>
              </a:stretch>
            </p:blipFill>
            <p:spPr>
              <a:xfrm>
                <a:off x="7550035" y="5536990"/>
                <a:ext cx="5569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Mürekkep 13">
                <a:extLst>
                  <a:ext uri="{FF2B5EF4-FFF2-40B4-BE49-F238E27FC236}">
                    <a16:creationId xmlns:a16="http://schemas.microsoft.com/office/drawing/2014/main" id="{1F46287D-8BE5-D933-63EA-F0A7F13ED05D}"/>
                  </a:ext>
                </a:extLst>
              </p14:cNvPr>
              <p14:cNvContentPartPr/>
              <p14:nvPr/>
            </p14:nvContentPartPr>
            <p14:xfrm>
              <a:off x="11119435" y="4423510"/>
              <a:ext cx="388440" cy="329040"/>
            </p14:xfrm>
          </p:contentPart>
        </mc:Choice>
        <mc:Fallback xmlns="">
          <p:pic>
            <p:nvPicPr>
              <p:cNvPr id="14" name="Mürekkep 13">
                <a:extLst>
                  <a:ext uri="{FF2B5EF4-FFF2-40B4-BE49-F238E27FC236}">
                    <a16:creationId xmlns:a16="http://schemas.microsoft.com/office/drawing/2014/main" id="{1F46287D-8BE5-D933-63EA-F0A7F13ED05D}"/>
                  </a:ext>
                </a:extLst>
              </p:cNvPr>
              <p:cNvPicPr/>
              <p:nvPr/>
            </p:nvPicPr>
            <p:blipFill>
              <a:blip r:embed="rId14"/>
              <a:stretch>
                <a:fillRect/>
              </a:stretch>
            </p:blipFill>
            <p:spPr>
              <a:xfrm>
                <a:off x="11113315" y="4417390"/>
                <a:ext cx="4006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Mürekkep 14">
                <a:extLst>
                  <a:ext uri="{FF2B5EF4-FFF2-40B4-BE49-F238E27FC236}">
                    <a16:creationId xmlns:a16="http://schemas.microsoft.com/office/drawing/2014/main" id="{D6884F5E-0ADA-8D8E-E473-3D7CD1A4C86B}"/>
                  </a:ext>
                </a:extLst>
              </p14:cNvPr>
              <p14:cNvContentPartPr/>
              <p14:nvPr/>
            </p14:nvContentPartPr>
            <p14:xfrm>
              <a:off x="4028155" y="6705190"/>
              <a:ext cx="147600" cy="75240"/>
            </p14:xfrm>
          </p:contentPart>
        </mc:Choice>
        <mc:Fallback xmlns="">
          <p:pic>
            <p:nvPicPr>
              <p:cNvPr id="15" name="Mürekkep 14">
                <a:extLst>
                  <a:ext uri="{FF2B5EF4-FFF2-40B4-BE49-F238E27FC236}">
                    <a16:creationId xmlns:a16="http://schemas.microsoft.com/office/drawing/2014/main" id="{D6884F5E-0ADA-8D8E-E473-3D7CD1A4C86B}"/>
                  </a:ext>
                </a:extLst>
              </p:cNvPr>
              <p:cNvPicPr/>
              <p:nvPr/>
            </p:nvPicPr>
            <p:blipFill>
              <a:blip r:embed="rId16"/>
              <a:stretch>
                <a:fillRect/>
              </a:stretch>
            </p:blipFill>
            <p:spPr>
              <a:xfrm>
                <a:off x="4022035" y="6699070"/>
                <a:ext cx="159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Mürekkep 15">
                <a:extLst>
                  <a:ext uri="{FF2B5EF4-FFF2-40B4-BE49-F238E27FC236}">
                    <a16:creationId xmlns:a16="http://schemas.microsoft.com/office/drawing/2014/main" id="{5110C05E-0E6B-9DCA-7CE7-E4815D471624}"/>
                  </a:ext>
                </a:extLst>
              </p14:cNvPr>
              <p14:cNvContentPartPr/>
              <p14:nvPr/>
            </p14:nvContentPartPr>
            <p14:xfrm>
              <a:off x="7401355" y="6461110"/>
              <a:ext cx="172440" cy="12240"/>
            </p14:xfrm>
          </p:contentPart>
        </mc:Choice>
        <mc:Fallback xmlns="">
          <p:pic>
            <p:nvPicPr>
              <p:cNvPr id="16" name="Mürekkep 15">
                <a:extLst>
                  <a:ext uri="{FF2B5EF4-FFF2-40B4-BE49-F238E27FC236}">
                    <a16:creationId xmlns:a16="http://schemas.microsoft.com/office/drawing/2014/main" id="{5110C05E-0E6B-9DCA-7CE7-E4815D471624}"/>
                  </a:ext>
                </a:extLst>
              </p:cNvPr>
              <p:cNvPicPr/>
              <p:nvPr/>
            </p:nvPicPr>
            <p:blipFill>
              <a:blip r:embed="rId18"/>
              <a:stretch>
                <a:fillRect/>
              </a:stretch>
            </p:blipFill>
            <p:spPr>
              <a:xfrm>
                <a:off x="7395235" y="6454990"/>
                <a:ext cx="184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Mürekkep 17">
                <a:extLst>
                  <a:ext uri="{FF2B5EF4-FFF2-40B4-BE49-F238E27FC236}">
                    <a16:creationId xmlns:a16="http://schemas.microsoft.com/office/drawing/2014/main" id="{DF6B13BD-4061-30BE-F4A1-797594331364}"/>
                  </a:ext>
                </a:extLst>
              </p14:cNvPr>
              <p14:cNvContentPartPr/>
              <p14:nvPr/>
            </p14:nvContentPartPr>
            <p14:xfrm>
              <a:off x="9376675" y="6694030"/>
              <a:ext cx="1026720" cy="17280"/>
            </p14:xfrm>
          </p:contentPart>
        </mc:Choice>
        <mc:Fallback xmlns="">
          <p:pic>
            <p:nvPicPr>
              <p:cNvPr id="18" name="Mürekkep 17">
                <a:extLst>
                  <a:ext uri="{FF2B5EF4-FFF2-40B4-BE49-F238E27FC236}">
                    <a16:creationId xmlns:a16="http://schemas.microsoft.com/office/drawing/2014/main" id="{DF6B13BD-4061-30BE-F4A1-797594331364}"/>
                  </a:ext>
                </a:extLst>
              </p:cNvPr>
              <p:cNvPicPr/>
              <p:nvPr/>
            </p:nvPicPr>
            <p:blipFill>
              <a:blip r:embed="rId20"/>
              <a:stretch>
                <a:fillRect/>
              </a:stretch>
            </p:blipFill>
            <p:spPr>
              <a:xfrm>
                <a:off x="9370555" y="6687910"/>
                <a:ext cx="103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Mürekkep 18">
                <a:extLst>
                  <a:ext uri="{FF2B5EF4-FFF2-40B4-BE49-F238E27FC236}">
                    <a16:creationId xmlns:a16="http://schemas.microsoft.com/office/drawing/2014/main" id="{2F4570FF-9ED9-9E02-E52A-054156D86ACC}"/>
                  </a:ext>
                </a:extLst>
              </p14:cNvPr>
              <p14:cNvContentPartPr/>
              <p14:nvPr/>
            </p14:nvContentPartPr>
            <p14:xfrm>
              <a:off x="-656165" y="741790"/>
              <a:ext cx="360" cy="360"/>
            </p14:xfrm>
          </p:contentPart>
        </mc:Choice>
        <mc:Fallback xmlns="">
          <p:pic>
            <p:nvPicPr>
              <p:cNvPr id="19" name="Mürekkep 18">
                <a:extLst>
                  <a:ext uri="{FF2B5EF4-FFF2-40B4-BE49-F238E27FC236}">
                    <a16:creationId xmlns:a16="http://schemas.microsoft.com/office/drawing/2014/main" id="{2F4570FF-9ED9-9E02-E52A-054156D86ACC}"/>
                  </a:ext>
                </a:extLst>
              </p:cNvPr>
              <p:cNvPicPr/>
              <p:nvPr/>
            </p:nvPicPr>
            <p:blipFill>
              <a:blip r:embed="rId22"/>
              <a:stretch>
                <a:fillRect/>
              </a:stretch>
            </p:blipFill>
            <p:spPr>
              <a:xfrm>
                <a:off x="-662285" y="735670"/>
                <a:ext cx="12600" cy="12600"/>
              </a:xfrm>
              <a:prstGeom prst="rect">
                <a:avLst/>
              </a:prstGeom>
            </p:spPr>
          </p:pic>
        </mc:Fallback>
      </mc:AlternateContent>
    </p:spTree>
    <p:extLst>
      <p:ext uri="{BB962C8B-B14F-4D97-AF65-F5344CB8AC3E}">
        <p14:creationId xmlns:p14="http://schemas.microsoft.com/office/powerpoint/2010/main" val="4027323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6CBD1B-1D13-626D-B631-AC8E04660911}"/>
              </a:ext>
            </a:extLst>
          </p:cNvPr>
          <p:cNvSpPr txBox="1">
            <a:spLocks/>
          </p:cNvSpPr>
          <p:nvPr/>
        </p:nvSpPr>
        <p:spPr>
          <a:xfrm>
            <a:off x="2313432" y="411163"/>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t> </a:t>
            </a:r>
            <a:endParaRPr lang="tr-TR"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F1A77926-30D2-4630-8C44-FDA0332E00D5}"/>
                  </a:ext>
                </a:extLst>
              </p:cNvPr>
              <p:cNvSpPr txBox="1">
                <a:spLocks/>
              </p:cNvSpPr>
              <p:nvPr/>
            </p:nvSpPr>
            <p:spPr>
              <a:xfrm>
                <a:off x="940279" y="1261270"/>
                <a:ext cx="10351697" cy="52948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b="1" u="sng" dirty="0">
                    <a:solidFill>
                      <a:schemeClr val="tx1"/>
                    </a:solidFill>
                    <a:latin typeface="Times New Roman" panose="02020603050405020304" pitchFamily="18" charset="0"/>
                    <a:cs typeface="Times New Roman" panose="02020603050405020304" pitchFamily="18" charset="0"/>
                  </a:rPr>
                  <a:t>Örnek 1:</a:t>
                </a:r>
                <a:r>
                  <a:rPr lang="tr-TR" sz="1800" b="1" dirty="0">
                    <a:solidFill>
                      <a:schemeClr val="tx1"/>
                    </a:solidFill>
                    <a:latin typeface="Times New Roman" panose="02020603050405020304" pitchFamily="18" charset="0"/>
                    <a:cs typeface="Times New Roman" panose="02020603050405020304" pitchFamily="18" charset="0"/>
                  </a:rPr>
                  <a:t> </a:t>
                </a:r>
                <a:r>
                  <a:rPr lang="tr-TR" sz="1800" dirty="0">
                    <a:solidFill>
                      <a:schemeClr val="tx1"/>
                    </a:solidFill>
                    <a:latin typeface="Times New Roman" panose="02020603050405020304" pitchFamily="18" charset="0"/>
                    <a:cs typeface="Times New Roman" panose="02020603050405020304" pitchFamily="18" charset="0"/>
                  </a:rPr>
                  <a:t>(Y) A.Ş.’</a:t>
                </a:r>
                <a:r>
                  <a:rPr lang="tr-TR" sz="1800" dirty="0" err="1">
                    <a:solidFill>
                      <a:schemeClr val="tx1"/>
                    </a:solidFill>
                    <a:latin typeface="Times New Roman" panose="02020603050405020304" pitchFamily="18" charset="0"/>
                    <a:cs typeface="Times New Roman" panose="02020603050405020304" pitchFamily="18" charset="0"/>
                  </a:rPr>
                  <a:t>nin</a:t>
                </a:r>
                <a:r>
                  <a:rPr lang="tr-TR" sz="1800" dirty="0">
                    <a:solidFill>
                      <a:schemeClr val="tx1"/>
                    </a:solidFill>
                    <a:latin typeface="Times New Roman" panose="02020603050405020304" pitchFamily="18" charset="0"/>
                    <a:cs typeface="Times New Roman" panose="02020603050405020304" pitchFamily="18" charset="0"/>
                  </a:rPr>
                  <a:t> bir yılı aşkın süreden beri sermayesine </a:t>
                </a:r>
                <a:r>
                  <a:rPr lang="tr-TR" sz="1800" b="1" dirty="0">
                    <a:solidFill>
                      <a:schemeClr val="tx1"/>
                    </a:solidFill>
                    <a:highlight>
                      <a:srgbClr val="00FFFF"/>
                    </a:highlight>
                    <a:latin typeface="Times New Roman" panose="02020603050405020304" pitchFamily="18" charset="0"/>
                    <a:cs typeface="Times New Roman" panose="02020603050405020304" pitchFamily="18" charset="0"/>
                  </a:rPr>
                  <a:t>% 20 </a:t>
                </a:r>
                <a:r>
                  <a:rPr lang="tr-TR" sz="1800" dirty="0">
                    <a:solidFill>
                      <a:schemeClr val="tx1"/>
                    </a:solidFill>
                    <a:latin typeface="Times New Roman" panose="02020603050405020304" pitchFamily="18" charset="0"/>
                    <a:cs typeface="Times New Roman" panose="02020603050405020304" pitchFamily="18" charset="0"/>
                  </a:rPr>
                  <a:t>oranında iştirak ettiği televizyon üretimi ve satışı alanında faaliyet gösteren yurt dışındaki </a:t>
                </a:r>
                <a:r>
                  <a:rPr lang="tr-TR" sz="1800" b="1" dirty="0">
                    <a:solidFill>
                      <a:schemeClr val="tx1"/>
                    </a:solidFill>
                    <a:highlight>
                      <a:srgbClr val="00FFFF"/>
                    </a:highlight>
                    <a:latin typeface="Times New Roman" panose="02020603050405020304" pitchFamily="18" charset="0"/>
                    <a:cs typeface="Times New Roman" panose="02020603050405020304" pitchFamily="18" charset="0"/>
                  </a:rPr>
                  <a:t>(Z) A.Ş.’</a:t>
                </a:r>
                <a:r>
                  <a:rPr lang="tr-TR" sz="1800" b="1" dirty="0" err="1">
                    <a:solidFill>
                      <a:schemeClr val="tx1"/>
                    </a:solidFill>
                    <a:highlight>
                      <a:srgbClr val="00FFFF"/>
                    </a:highlight>
                    <a:latin typeface="Times New Roman" panose="02020603050405020304" pitchFamily="18" charset="0"/>
                    <a:cs typeface="Times New Roman" panose="02020603050405020304" pitchFamily="18" charset="0"/>
                  </a:rPr>
                  <a:t>nin</a:t>
                </a:r>
                <a:r>
                  <a:rPr lang="tr-TR" sz="1800" dirty="0">
                    <a:solidFill>
                      <a:schemeClr val="tx1"/>
                    </a:solidFill>
                    <a:highlight>
                      <a:srgbClr val="00FFFF"/>
                    </a:highlight>
                    <a:latin typeface="Times New Roman" panose="02020603050405020304" pitchFamily="18" charset="0"/>
                    <a:cs typeface="Times New Roman" panose="02020603050405020304" pitchFamily="18" charset="0"/>
                  </a:rPr>
                  <a:t>,</a:t>
                </a:r>
              </a:p>
              <a:p>
                <a:r>
                  <a:rPr lang="tr-TR" sz="1800" dirty="0">
                    <a:solidFill>
                      <a:schemeClr val="tx1"/>
                    </a:solidFill>
                    <a:latin typeface="Times New Roman" panose="02020603050405020304" pitchFamily="18" charset="0"/>
                    <a:cs typeface="Times New Roman" panose="02020603050405020304" pitchFamily="18" charset="0"/>
                  </a:rPr>
                  <a:t>Ticari Bilanço Karı=270 birim, KKEG=30 birim, İstisna kazanç=200 birim, V.O=%25</a:t>
                </a:r>
              </a:p>
              <a:p>
                <a:r>
                  <a:rPr lang="tr-TR" sz="1800" b="1" u="sng" dirty="0">
                    <a:solidFill>
                      <a:schemeClr val="tx1"/>
                    </a:solidFill>
                    <a:latin typeface="Times New Roman" panose="02020603050405020304" pitchFamily="18" charset="0"/>
                    <a:cs typeface="Times New Roman" panose="02020603050405020304" pitchFamily="18" charset="0"/>
                  </a:rPr>
                  <a:t>Çözüm:</a:t>
                </a:r>
                <a:r>
                  <a:rPr lang="tr-TR" sz="1800" b="1" dirty="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highlight>
                      <a:srgbClr val="FFFF00"/>
                    </a:highlight>
                    <a:latin typeface="Times New Roman" panose="02020603050405020304" pitchFamily="18" charset="0"/>
                    <a:cs typeface="Times New Roman" panose="02020603050405020304" pitchFamily="18" charset="0"/>
                  </a:rPr>
                  <a:t>A-Ticari Bilanço Karı                            =270</a:t>
                </a:r>
              </a:p>
              <a:p>
                <a:pPr marL="0" indent="0">
                  <a:buFont typeface="Arial" panose="020B0604020202020204" pitchFamily="34" charset="0"/>
                  <a:buNone/>
                </a:pPr>
                <a:r>
                  <a:rPr lang="tr-TR" sz="1800" b="1" dirty="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highlight>
                      <a:srgbClr val="00FFFF"/>
                    </a:highlight>
                    <a:latin typeface="Times New Roman" panose="02020603050405020304" pitchFamily="18" charset="0"/>
                    <a:cs typeface="Times New Roman" panose="02020603050405020304" pitchFamily="18" charset="0"/>
                  </a:rPr>
                  <a:t>     B-KKEG	                                    =  30</a:t>
                </a:r>
              </a:p>
              <a:p>
                <a:pPr marL="0" indent="0">
                  <a:buFont typeface="Arial" panose="020B0604020202020204" pitchFamily="34" charset="0"/>
                  <a:buNone/>
                </a:pPr>
                <a:r>
                  <a:rPr lang="tr-TR" sz="1800" b="1" dirty="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highlight>
                      <a:srgbClr val="FFFF00"/>
                    </a:highlight>
                    <a:latin typeface="Times New Roman" panose="02020603050405020304" pitchFamily="18" charset="0"/>
                    <a:cs typeface="Times New Roman" panose="02020603050405020304" pitchFamily="18" charset="0"/>
                  </a:rPr>
                  <a:t>     C-Kar ve İlaveler Toplamı (C=A+B)  =300</a:t>
                </a:r>
              </a:p>
              <a:p>
                <a:pPr marL="0" indent="0">
                  <a:buFont typeface="Arial" panose="020B0604020202020204" pitchFamily="34" charset="0"/>
                  <a:buNone/>
                </a:pPr>
                <a:r>
                  <a:rPr lang="tr-TR" sz="1800" b="1" dirty="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highlight>
                      <a:srgbClr val="00FFFF"/>
                    </a:highlight>
                    <a:latin typeface="Times New Roman" panose="02020603050405020304" pitchFamily="18" charset="0"/>
                    <a:cs typeface="Times New Roman" panose="02020603050405020304" pitchFamily="18" charset="0"/>
                  </a:rPr>
                  <a:t>     D-İstisnalar         		     =200</a:t>
                </a:r>
              </a:p>
              <a:p>
                <a:pPr marL="0" indent="0">
                  <a:buFont typeface="Arial" panose="020B0604020202020204" pitchFamily="34" charset="0"/>
                  <a:buNone/>
                </a:pPr>
                <a:r>
                  <a:rPr lang="tr-TR" sz="1800" b="1" dirty="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highlight>
                      <a:srgbClr val="FFFF00"/>
                    </a:highlight>
                    <a:latin typeface="Times New Roman" panose="02020603050405020304" pitchFamily="18" charset="0"/>
                    <a:cs typeface="Times New Roman" panose="02020603050405020304" pitchFamily="18" charset="0"/>
                  </a:rPr>
                  <a:t>     E-KV Matrahı (E=C-D)		     =100</a:t>
                </a:r>
              </a:p>
              <a:p>
                <a:pPr marL="0" indent="0">
                  <a:buFont typeface="Arial" panose="020B0604020202020204" pitchFamily="34" charset="0"/>
                  <a:buNone/>
                </a:pPr>
                <a:r>
                  <a:rPr lang="tr-TR" sz="1800" b="1" dirty="0">
                    <a:solidFill>
                      <a:schemeClr val="tx1"/>
                    </a:solidFill>
                    <a:latin typeface="Times New Roman" panose="02020603050405020304" pitchFamily="18" charset="0"/>
                    <a:cs typeface="Times New Roman" panose="02020603050405020304" pitchFamily="18" charset="0"/>
                  </a:rPr>
                  <a:t>	</a:t>
                </a:r>
                <a:r>
                  <a:rPr lang="tr-TR" sz="1800" b="1" dirty="0">
                    <a:solidFill>
                      <a:schemeClr val="tx1"/>
                    </a:solidFill>
                    <a:highlight>
                      <a:srgbClr val="00FFFF"/>
                    </a:highlight>
                    <a:latin typeface="Times New Roman" panose="02020603050405020304" pitchFamily="18" charset="0"/>
                    <a:cs typeface="Times New Roman" panose="02020603050405020304" pitchFamily="18" charset="0"/>
                  </a:rPr>
                  <a:t>    F-Hesaplanan KV (F=E*0,25)              =  25</a:t>
                </a:r>
              </a:p>
              <a:p>
                <a:r>
                  <a:rPr lang="tr-TR" sz="1800" b="1" dirty="0">
                    <a:solidFill>
                      <a:schemeClr val="tx1"/>
                    </a:solidFill>
                    <a:latin typeface="Times New Roman" panose="02020603050405020304" pitchFamily="18" charset="0"/>
                    <a:cs typeface="Times New Roman" panose="02020603050405020304" pitchFamily="18" charset="0"/>
                  </a:rPr>
                  <a:t>Dağıtılabilir Kar=</a:t>
                </a:r>
                <a:r>
                  <a:rPr lang="tr-TR" sz="1800" b="1" u="sng" dirty="0">
                    <a:solidFill>
                      <a:schemeClr val="tx1"/>
                    </a:solidFill>
                    <a:latin typeface="Times New Roman" panose="02020603050405020304" pitchFamily="18" charset="0"/>
                    <a:cs typeface="Times New Roman" panose="02020603050405020304" pitchFamily="18" charset="0"/>
                  </a:rPr>
                  <a:t>Ticari Bilanço Karı-Ödenen Vergiler</a:t>
                </a:r>
              </a:p>
              <a:p>
                <a:pPr marL="0" indent="0">
                  <a:buFont typeface="Arial" panose="020B0604020202020204" pitchFamily="34" charset="0"/>
                  <a:buNone/>
                </a:pPr>
                <a:r>
                  <a:rPr lang="tr-TR" sz="1800" b="1" dirty="0">
                    <a:solidFill>
                      <a:schemeClr val="tx1"/>
                    </a:solidFill>
                    <a:latin typeface="Times New Roman" panose="02020603050405020304" pitchFamily="18" charset="0"/>
                    <a:cs typeface="Times New Roman" panose="02020603050405020304" pitchFamily="18" charset="0"/>
                  </a:rPr>
                  <a:t>Vergi Yükü</a:t>
                </a:r>
                <a14:m>
                  <m:oMath xmlns:m="http://schemas.openxmlformats.org/officeDocument/2006/math">
                    <m:r>
                      <a:rPr lang="tr-TR" sz="1800" b="1" i="1" smtClean="0">
                        <a:solidFill>
                          <a:schemeClr val="tx1"/>
                        </a:solidFill>
                        <a:latin typeface="Cambria Math" panose="02040503050406030204" pitchFamily="18" charset="0"/>
                        <a:cs typeface="Times New Roman" panose="02020603050405020304" pitchFamily="18" charset="0"/>
                      </a:rPr>
                      <m:t>=</m:t>
                    </m:r>
                    <m:f>
                      <m:fPr>
                        <m:ctrlPr>
                          <a:rPr lang="tr-TR" sz="1800" b="1" i="1" smtClean="0">
                            <a:solidFill>
                              <a:schemeClr val="tx1"/>
                            </a:solidFill>
                            <a:latin typeface="Cambria Math" panose="02040503050406030204" pitchFamily="18" charset="0"/>
                            <a:cs typeface="Times New Roman" panose="02020603050405020304" pitchFamily="18" charset="0"/>
                          </a:rPr>
                        </m:ctrlPr>
                      </m:fPr>
                      <m:num>
                        <m:r>
                          <m:rPr>
                            <m:nor/>
                          </m:rPr>
                          <a:rPr lang="tr-TR" sz="1800" b="1" dirty="0">
                            <a:solidFill>
                              <a:schemeClr val="tx1"/>
                            </a:solidFill>
                            <a:latin typeface="Times New Roman" panose="02020603050405020304" pitchFamily="18" charset="0"/>
                            <a:cs typeface="Times New Roman" panose="02020603050405020304" pitchFamily="18" charset="0"/>
                          </a:rPr>
                          <m:t>Toplam</m:t>
                        </m:r>
                        <m:r>
                          <m:rPr>
                            <m:nor/>
                          </m:rPr>
                          <a:rPr lang="tr-TR" sz="1800" b="1" dirty="0">
                            <a:solidFill>
                              <a:schemeClr val="tx1"/>
                            </a:solidFill>
                            <a:latin typeface="Times New Roman" panose="02020603050405020304" pitchFamily="18" charset="0"/>
                            <a:cs typeface="Times New Roman" panose="02020603050405020304" pitchFamily="18" charset="0"/>
                          </a:rPr>
                          <m:t> </m:t>
                        </m:r>
                        <m:r>
                          <m:rPr>
                            <m:nor/>
                          </m:rPr>
                          <a:rPr lang="tr-TR" sz="1800" b="1" dirty="0">
                            <a:solidFill>
                              <a:schemeClr val="tx1"/>
                            </a:solidFill>
                            <a:latin typeface="Times New Roman" panose="02020603050405020304" pitchFamily="18" charset="0"/>
                            <a:cs typeface="Times New Roman" panose="02020603050405020304" pitchFamily="18" charset="0"/>
                          </a:rPr>
                          <m:t>Vergi</m:t>
                        </m:r>
                      </m:num>
                      <m:den>
                        <m:r>
                          <m:rPr>
                            <m:nor/>
                          </m:rPr>
                          <a:rPr lang="tr-TR" sz="1800" b="1" dirty="0">
                            <a:solidFill>
                              <a:schemeClr val="tx1"/>
                            </a:solidFill>
                            <a:latin typeface="Times New Roman" panose="02020603050405020304" pitchFamily="18" charset="0"/>
                            <a:cs typeface="Times New Roman" panose="02020603050405020304" pitchFamily="18" charset="0"/>
                          </a:rPr>
                          <m:t>Da</m:t>
                        </m:r>
                        <m:r>
                          <m:rPr>
                            <m:nor/>
                          </m:rPr>
                          <a:rPr lang="tr-TR" sz="1800" b="1" dirty="0">
                            <a:solidFill>
                              <a:schemeClr val="tx1"/>
                            </a:solidFill>
                            <a:latin typeface="Times New Roman" panose="02020603050405020304" pitchFamily="18" charset="0"/>
                            <a:cs typeface="Times New Roman" panose="02020603050405020304" pitchFamily="18" charset="0"/>
                          </a:rPr>
                          <m:t>ğı</m:t>
                        </m:r>
                        <m:r>
                          <m:rPr>
                            <m:nor/>
                          </m:rPr>
                          <a:rPr lang="tr-TR" sz="1800" b="1" dirty="0">
                            <a:solidFill>
                              <a:schemeClr val="tx1"/>
                            </a:solidFill>
                            <a:latin typeface="Times New Roman" panose="02020603050405020304" pitchFamily="18" charset="0"/>
                            <a:cs typeface="Times New Roman" panose="02020603050405020304" pitchFamily="18" charset="0"/>
                          </a:rPr>
                          <m:t>t</m:t>
                        </m:r>
                        <m:r>
                          <m:rPr>
                            <m:nor/>
                          </m:rPr>
                          <a:rPr lang="tr-TR" sz="1800" b="1" dirty="0">
                            <a:solidFill>
                              <a:schemeClr val="tx1"/>
                            </a:solidFill>
                            <a:latin typeface="Times New Roman" panose="02020603050405020304" pitchFamily="18" charset="0"/>
                            <a:cs typeface="Times New Roman" panose="02020603050405020304" pitchFamily="18" charset="0"/>
                          </a:rPr>
                          <m:t>ı</m:t>
                        </m:r>
                        <m:r>
                          <m:rPr>
                            <m:nor/>
                          </m:rPr>
                          <a:rPr lang="tr-TR" sz="1800" b="1" dirty="0">
                            <a:solidFill>
                              <a:schemeClr val="tx1"/>
                            </a:solidFill>
                            <a:latin typeface="Times New Roman" panose="02020603050405020304" pitchFamily="18" charset="0"/>
                            <a:cs typeface="Times New Roman" panose="02020603050405020304" pitchFamily="18" charset="0"/>
                          </a:rPr>
                          <m:t>labilir</m:t>
                        </m:r>
                        <m:r>
                          <m:rPr>
                            <m:nor/>
                          </m:rPr>
                          <a:rPr lang="tr-TR" sz="1800" b="1" dirty="0">
                            <a:solidFill>
                              <a:schemeClr val="tx1"/>
                            </a:solidFill>
                            <a:latin typeface="Times New Roman" panose="02020603050405020304" pitchFamily="18" charset="0"/>
                            <a:cs typeface="Times New Roman" panose="02020603050405020304" pitchFamily="18" charset="0"/>
                          </a:rPr>
                          <m:t> </m:t>
                        </m:r>
                        <m:r>
                          <m:rPr>
                            <m:nor/>
                          </m:rPr>
                          <a:rPr lang="tr-TR" sz="1800" b="1" dirty="0">
                            <a:solidFill>
                              <a:schemeClr val="tx1"/>
                            </a:solidFill>
                            <a:latin typeface="Times New Roman" panose="02020603050405020304" pitchFamily="18" charset="0"/>
                            <a:cs typeface="Times New Roman" panose="02020603050405020304" pitchFamily="18" charset="0"/>
                          </a:rPr>
                          <m:t>Kar</m:t>
                        </m:r>
                        <m:r>
                          <m:rPr>
                            <m:nor/>
                          </m:rPr>
                          <a:rPr lang="tr-TR" sz="1800" b="1" dirty="0">
                            <a:solidFill>
                              <a:schemeClr val="tx1"/>
                            </a:solidFill>
                            <a:latin typeface="Times New Roman" panose="02020603050405020304" pitchFamily="18" charset="0"/>
                            <a:cs typeface="Times New Roman" panose="02020603050405020304" pitchFamily="18" charset="0"/>
                          </a:rPr>
                          <m:t>+</m:t>
                        </m:r>
                        <m:r>
                          <m:rPr>
                            <m:nor/>
                          </m:rPr>
                          <a:rPr lang="tr-TR" sz="1800" b="1" dirty="0">
                            <a:solidFill>
                              <a:schemeClr val="tx1"/>
                            </a:solidFill>
                            <a:latin typeface="Times New Roman" panose="02020603050405020304" pitchFamily="18" charset="0"/>
                            <a:cs typeface="Times New Roman" panose="02020603050405020304" pitchFamily="18" charset="0"/>
                          </a:rPr>
                          <m:t>Top</m:t>
                        </m:r>
                        <m:r>
                          <m:rPr>
                            <m:nor/>
                          </m:rPr>
                          <a:rPr lang="tr-TR" sz="1800" b="1" dirty="0" smtClean="0">
                            <a:solidFill>
                              <a:schemeClr val="tx1"/>
                            </a:solidFill>
                            <a:latin typeface="Times New Roman" panose="02020603050405020304" pitchFamily="18" charset="0"/>
                            <a:cs typeface="Times New Roman" panose="02020603050405020304" pitchFamily="18" charset="0"/>
                          </a:rPr>
                          <m:t>.</m:t>
                        </m:r>
                        <m:r>
                          <m:rPr>
                            <m:nor/>
                          </m:rPr>
                          <a:rPr lang="tr-TR" sz="1800" b="1" dirty="0">
                            <a:solidFill>
                              <a:schemeClr val="tx1"/>
                            </a:solidFill>
                            <a:latin typeface="Times New Roman" panose="02020603050405020304" pitchFamily="18" charset="0"/>
                            <a:cs typeface="Times New Roman" panose="02020603050405020304" pitchFamily="18" charset="0"/>
                          </a:rPr>
                          <m:t> </m:t>
                        </m:r>
                        <m:r>
                          <m:rPr>
                            <m:nor/>
                          </m:rPr>
                          <a:rPr lang="tr-TR" sz="1800" b="1" dirty="0">
                            <a:solidFill>
                              <a:schemeClr val="tx1"/>
                            </a:solidFill>
                            <a:latin typeface="Times New Roman" panose="02020603050405020304" pitchFamily="18" charset="0"/>
                            <a:cs typeface="Times New Roman" panose="02020603050405020304" pitchFamily="18" charset="0"/>
                          </a:rPr>
                          <m:t>Vergi</m:t>
                        </m:r>
                        <m:r>
                          <m:rPr>
                            <m:nor/>
                          </m:rPr>
                          <a:rPr lang="tr-TR" sz="1800" b="1" dirty="0">
                            <a:solidFill>
                              <a:schemeClr val="tx1"/>
                            </a:solidFill>
                            <a:latin typeface="Times New Roman" panose="02020603050405020304" pitchFamily="18" charset="0"/>
                            <a:cs typeface="Times New Roman" panose="02020603050405020304" pitchFamily="18" charset="0"/>
                          </a:rPr>
                          <m:t> </m:t>
                        </m:r>
                      </m:den>
                    </m:f>
                  </m:oMath>
                </a14:m>
                <a:r>
                  <a:rPr lang="tr-TR" sz="1800" b="1" dirty="0">
                    <a:solidFill>
                      <a:schemeClr val="tx1"/>
                    </a:solidFill>
                    <a:latin typeface="Times New Roman" panose="02020603050405020304" pitchFamily="18" charset="0"/>
                    <a:cs typeface="Times New Roman" panose="02020603050405020304" pitchFamily="18" charset="0"/>
                  </a:rPr>
                  <a:t>  Vergi Yükü </a:t>
                </a:r>
                <a14:m>
                  <m:oMath xmlns:m="http://schemas.openxmlformats.org/officeDocument/2006/math">
                    <m:r>
                      <a:rPr lang="tr-TR" sz="1800" b="1" i="1" dirty="0" smtClean="0">
                        <a:solidFill>
                          <a:schemeClr val="tx1"/>
                        </a:solidFill>
                        <a:latin typeface="Cambria Math" panose="02040503050406030204" pitchFamily="18" charset="0"/>
                        <a:cs typeface="Times New Roman" panose="02020603050405020304" pitchFamily="18" charset="0"/>
                      </a:rPr>
                      <m:t>=</m:t>
                    </m:r>
                    <m:f>
                      <m:fPr>
                        <m:ctrlPr>
                          <a:rPr lang="tr-TR" sz="1800" b="1" i="1" dirty="0" smtClean="0">
                            <a:solidFill>
                              <a:schemeClr val="tx1"/>
                            </a:solidFill>
                            <a:latin typeface="Cambria Math" panose="02040503050406030204" pitchFamily="18" charset="0"/>
                            <a:cs typeface="Times New Roman" panose="02020603050405020304" pitchFamily="18" charset="0"/>
                          </a:rPr>
                        </m:ctrlPr>
                      </m:fPr>
                      <m:num>
                        <m:r>
                          <a:rPr lang="tr-TR" sz="1800" b="1" i="1" dirty="0" smtClean="0">
                            <a:solidFill>
                              <a:schemeClr val="tx1"/>
                            </a:solidFill>
                            <a:latin typeface="Cambria Math" panose="02040503050406030204" pitchFamily="18" charset="0"/>
                            <a:cs typeface="Times New Roman" panose="02020603050405020304" pitchFamily="18" charset="0"/>
                          </a:rPr>
                          <m:t>𝟐𝟓</m:t>
                        </m:r>
                      </m:num>
                      <m:den>
                        <m:r>
                          <a:rPr lang="tr-TR" sz="1800" b="1" i="1" dirty="0" smtClean="0">
                            <a:solidFill>
                              <a:schemeClr val="tx1"/>
                            </a:solidFill>
                            <a:latin typeface="Cambria Math" panose="02040503050406030204" pitchFamily="18" charset="0"/>
                            <a:cs typeface="Times New Roman" panose="02020603050405020304" pitchFamily="18" charset="0"/>
                          </a:rPr>
                          <m:t>𝟐𝟒𝟓</m:t>
                        </m:r>
                        <m:r>
                          <a:rPr lang="tr-TR" sz="1800" b="1" i="1" dirty="0" smtClean="0">
                            <a:solidFill>
                              <a:schemeClr val="tx1"/>
                            </a:solidFill>
                            <a:latin typeface="Cambria Math" panose="02040503050406030204" pitchFamily="18" charset="0"/>
                            <a:cs typeface="Times New Roman" panose="02020603050405020304" pitchFamily="18" charset="0"/>
                          </a:rPr>
                          <m:t>+</m:t>
                        </m:r>
                        <m:r>
                          <a:rPr lang="tr-TR" sz="1800" b="1" i="1" dirty="0" smtClean="0">
                            <a:solidFill>
                              <a:schemeClr val="tx1"/>
                            </a:solidFill>
                            <a:latin typeface="Cambria Math" panose="02040503050406030204" pitchFamily="18" charset="0"/>
                            <a:cs typeface="Times New Roman" panose="02020603050405020304" pitchFamily="18" charset="0"/>
                          </a:rPr>
                          <m:t>𝟐𝟓</m:t>
                        </m:r>
                      </m:den>
                    </m:f>
                  </m:oMath>
                </a14:m>
                <a:r>
                  <a:rPr lang="tr-TR" sz="1800" b="1" dirty="0">
                    <a:solidFill>
                      <a:schemeClr val="tx1"/>
                    </a:solidFill>
                    <a:latin typeface="Times New Roman" panose="02020603050405020304" pitchFamily="18" charset="0"/>
                    <a:cs typeface="Times New Roman" panose="02020603050405020304" pitchFamily="18" charset="0"/>
                  </a:rPr>
                  <a:t>=0,0926</a:t>
                </a:r>
                <a:r>
                  <a:rPr lang="tr-TR" sz="1800" b="1" dirty="0">
                    <a:solidFill>
                      <a:schemeClr val="tx1"/>
                    </a:solidFill>
                    <a:highlight>
                      <a:srgbClr val="00FFFF"/>
                    </a:highlight>
                    <a:latin typeface="Times New Roman" panose="02020603050405020304" pitchFamily="18" charset="0"/>
                    <a:cs typeface="Times New Roman" panose="02020603050405020304" pitchFamily="18" charset="0"/>
                  </a:rPr>
                  <a:t>=%9,26</a:t>
                </a:r>
              </a:p>
              <a:p>
                <a:pPr marL="0" indent="0">
                  <a:buFont typeface="Arial" panose="020B0604020202020204" pitchFamily="34" charset="0"/>
                  <a:buNone/>
                </a:pPr>
                <a:endParaRPr lang="tr-TR" sz="18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İçerik Yer Tutucusu 2">
                <a:extLst>
                  <a:ext uri="{FF2B5EF4-FFF2-40B4-BE49-F238E27FC236}">
                    <a16:creationId xmlns:a16="http://schemas.microsoft.com/office/drawing/2014/main" id="{F1A77926-30D2-4630-8C44-FDA0332E00D5}"/>
                  </a:ext>
                </a:extLst>
              </p:cNvPr>
              <p:cNvSpPr txBox="1">
                <a:spLocks noRot="1" noChangeAspect="1" noMove="1" noResize="1" noEditPoints="1" noAdjustHandles="1" noChangeArrowheads="1" noChangeShapeType="1" noTextEdit="1"/>
              </p:cNvSpPr>
              <p:nvPr/>
            </p:nvSpPr>
            <p:spPr>
              <a:xfrm>
                <a:off x="940279" y="1261270"/>
                <a:ext cx="10351697" cy="5294805"/>
              </a:xfrm>
              <a:prstGeom prst="rect">
                <a:avLst/>
              </a:prstGeom>
              <a:blipFill>
                <a:blip r:embed="rId2"/>
                <a:stretch>
                  <a:fillRect l="-471" t="-1152"/>
                </a:stretch>
              </a:blipFill>
            </p:spPr>
            <p:txBody>
              <a:bodyPr/>
              <a:lstStyle/>
              <a:p>
                <a:r>
                  <a:rPr lang="tr-TR">
                    <a:noFill/>
                  </a:rPr>
                  <a:t> </a:t>
                </a:r>
              </a:p>
            </p:txBody>
          </p:sp>
        </mc:Fallback>
      </mc:AlternateContent>
      <p:sp>
        <p:nvSpPr>
          <p:cNvPr id="4" name="Slayt Numarası Yer Tutucusu 3">
            <a:extLst>
              <a:ext uri="{FF2B5EF4-FFF2-40B4-BE49-F238E27FC236}">
                <a16:creationId xmlns:a16="http://schemas.microsoft.com/office/drawing/2014/main" id="{EB61F5B3-586D-C75B-EA3E-793B15000743}"/>
              </a:ext>
            </a:extLst>
          </p:cNvPr>
          <p:cNvSpPr>
            <a:spLocks noGrp="1"/>
          </p:cNvSpPr>
          <p:nvPr>
            <p:ph type="sldNum" sz="quarter" idx="12"/>
          </p:nvPr>
        </p:nvSpPr>
        <p:spPr>
          <a:xfrm>
            <a:off x="8409432" y="6492875"/>
            <a:ext cx="2133600" cy="365125"/>
          </a:xfrm>
        </p:spPr>
        <p:txBody>
          <a:bodyPr/>
          <a:lstStyle/>
          <a:p>
            <a:fld id="{E1080B20-D45B-492D-86E8-780F5FEE2AC0}" type="slidenum">
              <a:rPr lang="tr-TR" altLang="tr-TR" smtClean="0"/>
              <a:pPr/>
              <a:t>58</a:t>
            </a:fld>
            <a:endParaRPr lang="tr-TR" altLang="tr-TR"/>
          </a:p>
        </p:txBody>
      </p:sp>
      <p:sp>
        <p:nvSpPr>
          <p:cNvPr id="5" name="1 Başlık">
            <a:extLst>
              <a:ext uri="{FF2B5EF4-FFF2-40B4-BE49-F238E27FC236}">
                <a16:creationId xmlns:a16="http://schemas.microsoft.com/office/drawing/2014/main" id="{39D3C24D-288B-69E5-A73C-C3C8F80A4B5C}"/>
              </a:ext>
            </a:extLst>
          </p:cNvPr>
          <p:cNvSpPr txBox="1">
            <a:spLocks/>
          </p:cNvSpPr>
          <p:nvPr/>
        </p:nvSpPr>
        <p:spPr>
          <a:xfrm>
            <a:off x="940279" y="360448"/>
            <a:ext cx="10351697" cy="450435"/>
          </a:xfrm>
          <a:prstGeom prst="rect">
            <a:avLst/>
          </a:prstGeom>
          <a:solidFill>
            <a:schemeClr val="accent4">
              <a:lumMod val="20000"/>
              <a:lumOff val="80000"/>
              <a:alpha val="49001"/>
            </a:schemeClr>
          </a:solidFill>
          <a:ln w="38100">
            <a:solidFill>
              <a:schemeClr val="tx1"/>
            </a:solidFill>
            <a:miter lim="800000"/>
            <a:headEnd/>
            <a:tailEnd/>
          </a:ln>
        </p:spPr>
        <p:txBody>
          <a:bodyPr anchor="ctr">
            <a:normAutofit fontScale="90000" lnSpcReduction="10000"/>
          </a:bodyPr>
          <a:lstStyle>
            <a:defPPr>
              <a:defRPr lang="tr-TR"/>
            </a:defPPr>
            <a:lvl1pPr algn="ctr" eaLnBrk="1" fontAlgn="auto" hangingPunct="1">
              <a:spcAft>
                <a:spcPts val="0"/>
              </a:spcAft>
              <a:defRPr sz="2800" b="1">
                <a:latin typeface="Times New Roman" pitchFamily="18" charset="0"/>
                <a:ea typeface="+mj-ea"/>
                <a:cs typeface="+mj-cs"/>
              </a:defRPr>
            </a:lvl1pPr>
          </a:lstStyle>
          <a:p>
            <a:r>
              <a:rPr lang="tr-TR" altLang="tr-TR" dirty="0"/>
              <a:t>Yurtdışı İştirak Kazancı İstisnası (KVK Md.5/1-b)</a:t>
            </a:r>
            <a:endParaRPr lang="tr-TR" dirty="0"/>
          </a:p>
        </p:txBody>
      </p:sp>
      <p:sp>
        <p:nvSpPr>
          <p:cNvPr id="6" name="Yuvarlatılmış Dikdörtgen 11">
            <a:extLst>
              <a:ext uri="{FF2B5EF4-FFF2-40B4-BE49-F238E27FC236}">
                <a16:creationId xmlns:a16="http://schemas.microsoft.com/office/drawing/2014/main" id="{79D5BC16-E1F0-7FA4-705C-F79EB67AD439}"/>
              </a:ext>
            </a:extLst>
          </p:cNvPr>
          <p:cNvSpPr/>
          <p:nvPr/>
        </p:nvSpPr>
        <p:spPr>
          <a:xfrm>
            <a:off x="1347043" y="5629425"/>
            <a:ext cx="8894064" cy="551086"/>
          </a:xfrm>
          <a:prstGeom prst="roundRect">
            <a:avLst>
              <a:gd name="adj" fmla="val 23804"/>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Not: </a:t>
            </a:r>
            <a:r>
              <a:rPr lang="tr-TR" b="1" dirty="0" err="1">
                <a:solidFill>
                  <a:schemeClr val="tx1"/>
                </a:solidFill>
                <a:latin typeface="Times New Roman" panose="02020603050405020304" pitchFamily="18" charset="0"/>
                <a:cs typeface="Times New Roman" panose="02020603050405020304" pitchFamily="18" charset="0"/>
              </a:rPr>
              <a:t>KKEG’ler</a:t>
            </a:r>
            <a:r>
              <a:rPr lang="tr-TR" b="1" dirty="0">
                <a:solidFill>
                  <a:schemeClr val="tx1"/>
                </a:solidFill>
                <a:latin typeface="Times New Roman" panose="02020603050405020304" pitchFamily="18" charset="0"/>
                <a:cs typeface="Times New Roman" panose="02020603050405020304" pitchFamily="18" charset="0"/>
              </a:rPr>
              <a:t> yapılmış gerçek bir gider olduğundan dağıtılamaz.</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262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ADED6B6A-2E63-77DC-5EB1-FC3924575D59}"/>
              </a:ext>
            </a:extLst>
          </p:cNvPr>
          <p:cNvSpPr txBox="1">
            <a:spLocks/>
          </p:cNvSpPr>
          <p:nvPr/>
        </p:nvSpPr>
        <p:spPr>
          <a:xfrm>
            <a:off x="483078" y="1161320"/>
            <a:ext cx="11222967" cy="5001419"/>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7000"/>
              </a:lnSpc>
              <a:spcAft>
                <a:spcPts val="800"/>
              </a:spcAft>
              <a:buNone/>
            </a:pPr>
            <a:r>
              <a:rPr lang="tr-TR" b="1" u="sng" dirty="0">
                <a:latin typeface="Times New Roman" panose="02020603050405020304" pitchFamily="18" charset="0"/>
                <a:ea typeface="Calibri" panose="020F0502020204030204" pitchFamily="34" charset="0"/>
                <a:cs typeface="Times New Roman" panose="02020603050405020304" pitchFamily="18" charset="0"/>
              </a:rPr>
              <a:t>DİKKAT:</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İştirak edilen kurumun esas faaliyet konusunun, </a:t>
            </a:r>
          </a:p>
          <a:p>
            <a:pPr lvl="1" algn="just">
              <a:lnSpc>
                <a:spcPct val="107000"/>
              </a:lnSpc>
              <a:spcAft>
                <a:spcPts val="800"/>
              </a:spcAft>
              <a:buFontTx/>
              <a:buChar char="-"/>
            </a:pPr>
            <a:r>
              <a:rPr lang="tr-TR" sz="2800" dirty="0">
                <a:latin typeface="Times New Roman" panose="02020603050405020304" pitchFamily="18" charset="0"/>
                <a:ea typeface="Calibri" panose="020F0502020204030204" pitchFamily="34" charset="0"/>
                <a:cs typeface="Times New Roman" panose="02020603050405020304" pitchFamily="18" charset="0"/>
              </a:rPr>
              <a:t>Finansal kiralama </a:t>
            </a:r>
            <a:r>
              <a:rPr lang="tr-TR" sz="2800" b="1" u="sng" dirty="0">
                <a:latin typeface="Times New Roman" panose="02020603050405020304" pitchFamily="18" charset="0"/>
                <a:ea typeface="Calibri" panose="020F0502020204030204" pitchFamily="34" charset="0"/>
                <a:cs typeface="Times New Roman" panose="02020603050405020304" pitchFamily="18" charset="0"/>
              </a:rPr>
              <a:t>dahil finansman temini </a:t>
            </a:r>
            <a:r>
              <a:rPr lang="tr-TR" sz="2800" dirty="0">
                <a:latin typeface="Times New Roman" panose="02020603050405020304" pitchFamily="18" charset="0"/>
                <a:ea typeface="Calibri" panose="020F0502020204030204" pitchFamily="34" charset="0"/>
                <a:cs typeface="Times New Roman" panose="02020603050405020304" pitchFamily="18" charset="0"/>
              </a:rPr>
              <a:t>veya </a:t>
            </a:r>
          </a:p>
          <a:p>
            <a:pPr lvl="1" algn="just">
              <a:lnSpc>
                <a:spcPct val="107000"/>
              </a:lnSpc>
              <a:spcAft>
                <a:spcPts val="800"/>
              </a:spcAft>
              <a:buFontTx/>
              <a:buChar char="-"/>
            </a:pPr>
            <a:r>
              <a:rPr lang="tr-TR" sz="2800" b="1" u="sng" dirty="0">
                <a:latin typeface="Times New Roman" panose="02020603050405020304" pitchFamily="18" charset="0"/>
                <a:ea typeface="Calibri" panose="020F0502020204030204" pitchFamily="34" charset="0"/>
                <a:cs typeface="Times New Roman" panose="02020603050405020304" pitchFamily="18" charset="0"/>
              </a:rPr>
              <a:t>Sigorta hizmetlerinin </a:t>
            </a:r>
            <a:r>
              <a:rPr lang="tr-TR" sz="2800" dirty="0">
                <a:latin typeface="Times New Roman" panose="02020603050405020304" pitchFamily="18" charset="0"/>
                <a:ea typeface="Calibri" panose="020F0502020204030204" pitchFamily="34" charset="0"/>
                <a:cs typeface="Times New Roman" panose="02020603050405020304" pitchFamily="18" charset="0"/>
              </a:rPr>
              <a:t>sunulması ya da </a:t>
            </a:r>
          </a:p>
          <a:p>
            <a:pPr lvl="1" algn="just">
              <a:lnSpc>
                <a:spcPct val="107000"/>
              </a:lnSpc>
              <a:spcAft>
                <a:spcPts val="800"/>
              </a:spcAft>
              <a:buFontTx/>
              <a:buChar char="-"/>
            </a:pPr>
            <a:r>
              <a:rPr lang="tr-TR" sz="2800" b="1" u="sng" dirty="0">
                <a:latin typeface="Times New Roman" panose="02020603050405020304" pitchFamily="18" charset="0"/>
                <a:ea typeface="Calibri" panose="020F0502020204030204" pitchFamily="34" charset="0"/>
                <a:cs typeface="Times New Roman" panose="02020603050405020304" pitchFamily="18" charset="0"/>
              </a:rPr>
              <a:t>Menkul kıymet yatırımı olması durumunda, </a:t>
            </a:r>
          </a:p>
          <a:p>
            <a:pPr marL="0" indent="0" algn="just">
              <a:lnSpc>
                <a:spcPct val="107000"/>
              </a:lnSpc>
              <a:spcAft>
                <a:spcPts val="800"/>
              </a:spcAft>
              <a:buNone/>
            </a:pP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b="1"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En az %15 </a:t>
            </a:r>
            <a:r>
              <a:rPr lang="tr-TR" dirty="0">
                <a:latin typeface="Times New Roman" panose="02020603050405020304" pitchFamily="18" charset="0"/>
                <a:ea typeface="Calibri" panose="020F0502020204030204" pitchFamily="34" charset="0"/>
                <a:cs typeface="Times New Roman" panose="02020603050405020304" pitchFamily="18" charset="0"/>
              </a:rPr>
              <a:t>oranında gelir ve kurumlar vergisi benzeri bir vergi yükü taşıması </a:t>
            </a:r>
            <a:r>
              <a:rPr lang="tr-TR" b="1"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yeterli olmayıp,  </a:t>
            </a:r>
            <a:r>
              <a:rPr lang="tr-TR" b="1" dirty="0">
                <a:latin typeface="Times New Roman" panose="02020603050405020304" pitchFamily="18" charset="0"/>
                <a:ea typeface="Calibri" panose="020F0502020204030204" pitchFamily="34" charset="0"/>
                <a:cs typeface="Times New Roman" panose="02020603050405020304" pitchFamily="18" charset="0"/>
              </a:rPr>
              <a:t>En az Türkiye’de uygulanan kurumlar vergisi oranında </a:t>
            </a:r>
            <a:r>
              <a:rPr lang="tr-TR"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(%20, %22 veya %25) </a:t>
            </a:r>
            <a:r>
              <a:rPr lang="tr-TR" b="1" dirty="0">
                <a:latin typeface="Times New Roman" panose="02020603050405020304" pitchFamily="18" charset="0"/>
                <a:ea typeface="Calibri" panose="020F0502020204030204" pitchFamily="34" charset="0"/>
                <a:cs typeface="Times New Roman" panose="02020603050405020304" pitchFamily="18" charset="0"/>
              </a:rPr>
              <a:t>veya daha yüksek oranda</a:t>
            </a:r>
            <a:r>
              <a:rPr lang="tr-TR" dirty="0">
                <a:latin typeface="Times New Roman" panose="02020603050405020304" pitchFamily="18" charset="0"/>
                <a:ea typeface="Calibri" panose="020F0502020204030204" pitchFamily="34" charset="0"/>
                <a:cs typeface="Times New Roman" panose="02020603050405020304" pitchFamily="18" charset="0"/>
              </a:rPr>
              <a:t> gelir ve kurumlar vergisi benzeri toplam vergi yükü taşıması gerekmektedir.</a:t>
            </a:r>
          </a:p>
          <a:p>
            <a:endParaRPr lang="tr-TR" dirty="0">
              <a:latin typeface="Times New Roman" panose="02020603050405020304" pitchFamily="18" charset="0"/>
              <a:cs typeface="Times New Roman" panose="02020603050405020304" pitchFamily="18" charset="0"/>
            </a:endParaRPr>
          </a:p>
        </p:txBody>
      </p:sp>
      <p:sp>
        <p:nvSpPr>
          <p:cNvPr id="3" name="Slayt Numarası Yer Tutucusu 3">
            <a:extLst>
              <a:ext uri="{FF2B5EF4-FFF2-40B4-BE49-F238E27FC236}">
                <a16:creationId xmlns:a16="http://schemas.microsoft.com/office/drawing/2014/main" id="{5C6913FA-40E2-A487-A847-88B42B0B10D7}"/>
              </a:ext>
            </a:extLst>
          </p:cNvPr>
          <p:cNvSpPr>
            <a:spLocks noGrp="1"/>
          </p:cNvSpPr>
          <p:nvPr>
            <p:ph type="sldNum" sz="quarter" idx="12"/>
          </p:nvPr>
        </p:nvSpPr>
        <p:spPr>
          <a:xfrm>
            <a:off x="8144256" y="6392926"/>
            <a:ext cx="2133600" cy="365125"/>
          </a:xfrm>
        </p:spPr>
        <p:txBody>
          <a:bodyPr/>
          <a:lstStyle/>
          <a:p>
            <a:fld id="{E1080B20-D45B-492D-86E8-780F5FEE2AC0}" type="slidenum">
              <a:rPr lang="tr-TR" altLang="tr-TR" smtClean="0"/>
              <a:pPr/>
              <a:t>59</a:t>
            </a:fld>
            <a:endParaRPr lang="tr-TR" altLang="tr-TR"/>
          </a:p>
        </p:txBody>
      </p:sp>
      <p:sp>
        <p:nvSpPr>
          <p:cNvPr id="4" name="1 Başlık">
            <a:extLst>
              <a:ext uri="{FF2B5EF4-FFF2-40B4-BE49-F238E27FC236}">
                <a16:creationId xmlns:a16="http://schemas.microsoft.com/office/drawing/2014/main" id="{0177EE55-66B9-E125-123F-6262D5ED9241}"/>
              </a:ext>
            </a:extLst>
          </p:cNvPr>
          <p:cNvSpPr txBox="1">
            <a:spLocks/>
          </p:cNvSpPr>
          <p:nvPr/>
        </p:nvSpPr>
        <p:spPr>
          <a:xfrm>
            <a:off x="483078" y="311214"/>
            <a:ext cx="11222968" cy="634082"/>
          </a:xfrm>
          <a:prstGeom prst="rect">
            <a:avLst/>
          </a:prstGeom>
          <a:solidFill>
            <a:schemeClr val="accent4">
              <a:lumMod val="20000"/>
              <a:lumOff val="80000"/>
              <a:alpha val="49001"/>
            </a:schemeClr>
          </a:solidFill>
          <a:ln w="38100">
            <a:solidFill>
              <a:schemeClr val="tx1"/>
            </a:solidFill>
            <a:miter lim="800000"/>
            <a:headEnd/>
            <a:tailEnd/>
          </a:ln>
        </p:spPr>
        <p:txBody>
          <a:bodyPr anchor="ctr">
            <a:normAutofit fontScale="97500"/>
          </a:bodyPr>
          <a:lstStyle>
            <a:defPPr>
              <a:defRPr lang="tr-TR"/>
            </a:defPPr>
            <a:lvl1pPr algn="ctr" defTabSz="914400" rtl="0" eaLnBrk="1" fontAlgn="auto" latinLnBrk="0" hangingPunct="1">
              <a:lnSpc>
                <a:spcPct val="90000"/>
              </a:lnSpc>
              <a:spcBef>
                <a:spcPct val="0"/>
              </a:spcBef>
              <a:spcAft>
                <a:spcPts val="0"/>
              </a:spcAft>
              <a:buNone/>
              <a:defRPr sz="2800" b="1" kern="1200">
                <a:solidFill>
                  <a:schemeClr val="tx1"/>
                </a:solidFill>
                <a:latin typeface="Times New Roman" pitchFamily="18" charset="0"/>
                <a:ea typeface="+mj-ea"/>
                <a:cs typeface="+mj-cs"/>
              </a:defRPr>
            </a:lvl1pPr>
          </a:lstStyle>
          <a:p>
            <a:r>
              <a:rPr lang="tr-TR" altLang="tr-TR" dirty="0"/>
              <a:t>Yurtdışı İştirak Kazancı İstisnası (KVK Md.5/1-b)</a:t>
            </a:r>
            <a:endParaRPr lang="tr-TR" dirty="0"/>
          </a:p>
        </p:txBody>
      </p:sp>
    </p:spTree>
    <p:extLst>
      <p:ext uri="{BB962C8B-B14F-4D97-AF65-F5344CB8AC3E}">
        <p14:creationId xmlns:p14="http://schemas.microsoft.com/office/powerpoint/2010/main" val="233613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4C9BBA88-AB3A-7782-31F0-A06ADF8CB16F}"/>
              </a:ext>
            </a:extLst>
          </p:cNvPr>
          <p:cNvSpPr>
            <a:spLocks noGrp="1"/>
          </p:cNvSpPr>
          <p:nvPr/>
        </p:nvSpPr>
        <p:spPr bwMode="auto">
          <a:xfrm>
            <a:off x="318053" y="810655"/>
            <a:ext cx="11648660" cy="5884762"/>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(6.1) Kurumlar vergisi, mükelleflerin bir hesap dönemi içinde elde ettikleri </a:t>
            </a:r>
            <a:r>
              <a:rPr lang="tr-TR" sz="2400" dirty="0" err="1">
                <a:latin typeface="Times New Roman" panose="02020603050405020304" pitchFamily="18" charset="0"/>
                <a:cs typeface="Times New Roman" panose="02020603050405020304" pitchFamily="18" charset="0"/>
              </a:rPr>
              <a:t>safî</a:t>
            </a:r>
            <a:r>
              <a:rPr lang="tr-TR" sz="2400" dirty="0">
                <a:latin typeface="Times New Roman" panose="02020603050405020304" pitchFamily="18" charset="0"/>
                <a:cs typeface="Times New Roman" panose="02020603050405020304" pitchFamily="18" charset="0"/>
              </a:rPr>
              <a:t> kurum kazancı üzerinden hesaplanır.</a:t>
            </a:r>
          </a:p>
          <a:p>
            <a:pPr algn="just"/>
            <a:r>
              <a:rPr lang="tr-TR" sz="2400" dirty="0">
                <a:latin typeface="Times New Roman" panose="02020603050405020304" pitchFamily="18" charset="0"/>
                <a:cs typeface="Times New Roman" panose="02020603050405020304" pitchFamily="18" charset="0"/>
              </a:rPr>
              <a:t>(6.2) </a:t>
            </a:r>
            <a:r>
              <a:rPr lang="tr-TR" sz="2400" dirty="0" err="1">
                <a:latin typeface="Times New Roman" panose="02020603050405020304" pitchFamily="18" charset="0"/>
                <a:cs typeface="Times New Roman" panose="02020603050405020304" pitchFamily="18" charset="0"/>
              </a:rPr>
              <a:t>Safî</a:t>
            </a:r>
            <a:r>
              <a:rPr lang="tr-TR" sz="2400" dirty="0">
                <a:latin typeface="Times New Roman" panose="02020603050405020304" pitchFamily="18" charset="0"/>
                <a:cs typeface="Times New Roman" panose="02020603050405020304" pitchFamily="18" charset="0"/>
              </a:rPr>
              <a:t> kurum kazancının tespitinde, Gelir Vergisi Kanununun ticarî kazanç hakkındaki hükümleri uygulanır. Ziraî faaliyetle uğraşan kurumların bu faaliyetinden doğan kazançlarının tespitinde, Gelir Vergisi Kanununun 59 uncu maddesinin son fıkra hükmü de dikkate alınır.</a:t>
            </a:r>
            <a:r>
              <a:rPr lang="tr-TR" sz="2400" b="1" u="sng" dirty="0">
                <a:latin typeface="Times New Roman" panose="02020603050405020304" pitchFamily="18" charset="0"/>
                <a:cs typeface="Times New Roman" panose="02020603050405020304" pitchFamily="18" charset="0"/>
              </a:rPr>
              <a:t> (Md.59: Zirai kazancın bilanço esasına göre tespitinde, 56, 57 ve 58 inci maddeler hükmü de </a:t>
            </a:r>
            <a:r>
              <a:rPr lang="tr-TR" sz="2400" b="1" u="sng" dirty="0" err="1">
                <a:latin typeface="Times New Roman" panose="02020603050405020304" pitchFamily="18" charset="0"/>
                <a:cs typeface="Times New Roman" panose="02020603050405020304" pitchFamily="18" charset="0"/>
              </a:rPr>
              <a:t>gözönünde</a:t>
            </a:r>
            <a:r>
              <a:rPr lang="tr-TR" sz="2400" b="1" u="sng" dirty="0">
                <a:latin typeface="Times New Roman" panose="02020603050405020304" pitchFamily="18" charset="0"/>
                <a:cs typeface="Times New Roman" panose="02020603050405020304" pitchFamily="18" charset="0"/>
              </a:rPr>
              <a:t> tutularak, ticari kazancın bu husustaki hükümleri uygulanır.)</a:t>
            </a: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KVK’nın</a:t>
            </a:r>
            <a:r>
              <a:rPr lang="tr-TR" sz="2400" dirty="0">
                <a:latin typeface="Times New Roman" panose="02020603050405020304" pitchFamily="18" charset="0"/>
                <a:cs typeface="Times New Roman" panose="02020603050405020304" pitchFamily="18" charset="0"/>
              </a:rPr>
              <a:t> 1/2.  maddesinde, kurum kazancının </a:t>
            </a:r>
            <a:r>
              <a:rPr lang="tr-TR" sz="2400" b="1" u="sng" dirty="0">
                <a:latin typeface="Times New Roman" panose="02020603050405020304" pitchFamily="18" charset="0"/>
                <a:cs typeface="Times New Roman" panose="02020603050405020304" pitchFamily="18" charset="0"/>
              </a:rPr>
              <a:t>gelir vergisinin konusuna giren gelir unsurlarından oluştuğu belirtilmiştir.</a:t>
            </a: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Gelir unsurları ise 193 sayılı </a:t>
            </a:r>
            <a:r>
              <a:rPr lang="tr-TR" sz="2400" dirty="0" err="1">
                <a:latin typeface="Times New Roman" panose="02020603050405020304" pitchFamily="18" charset="0"/>
                <a:cs typeface="Times New Roman" panose="02020603050405020304" pitchFamily="18" charset="0"/>
              </a:rPr>
              <a:t>GVK’nın</a:t>
            </a:r>
            <a:r>
              <a:rPr lang="tr-TR" sz="2400" dirty="0">
                <a:latin typeface="Times New Roman" panose="02020603050405020304" pitchFamily="18" charset="0"/>
                <a:cs typeface="Times New Roman" panose="02020603050405020304" pitchFamily="18" charset="0"/>
              </a:rPr>
              <a:t> 2. maddesinde 7 bent halinde sayılmıştır. Oluşan kazançların niteliğine bakılmaksızın ve toplu olarak </a:t>
            </a:r>
            <a:r>
              <a:rPr lang="tr-TR" sz="2400" b="1" dirty="0">
                <a:latin typeface="Times New Roman" panose="02020603050405020304" pitchFamily="18" charset="0"/>
                <a:cs typeface="Times New Roman" panose="02020603050405020304" pitchFamily="18" charset="0"/>
              </a:rPr>
              <a:t>“kurum kazancı” </a:t>
            </a:r>
            <a:r>
              <a:rPr lang="tr-TR" sz="2400" dirty="0">
                <a:latin typeface="Times New Roman" panose="02020603050405020304" pitchFamily="18" charset="0"/>
                <a:cs typeface="Times New Roman" panose="02020603050405020304" pitchFamily="18" charset="0"/>
              </a:rPr>
              <a:t>olarak adlandırılmaktadır. </a:t>
            </a:r>
          </a:p>
          <a:p>
            <a:pPr algn="just">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GVK’nın</a:t>
            </a:r>
            <a:r>
              <a:rPr lang="tr-TR" sz="2400" dirty="0">
                <a:latin typeface="Times New Roman" panose="02020603050405020304" pitchFamily="18" charset="0"/>
                <a:cs typeface="Times New Roman" panose="02020603050405020304" pitchFamily="18" charset="0"/>
              </a:rPr>
              <a:t> 37. 38</a:t>
            </a:r>
            <a:endParaRPr lang="tr-TR" sz="2400" b="1" dirty="0">
              <a:highlight>
                <a:srgbClr val="00FFFF"/>
              </a:highlight>
              <a:latin typeface="Times New Roman" panose="02020603050405020304" pitchFamily="18" charset="0"/>
              <a:cs typeface="Times New Roman" panose="02020603050405020304" pitchFamily="18" charset="0"/>
            </a:endParaRPr>
          </a:p>
        </p:txBody>
      </p:sp>
      <p:sp>
        <p:nvSpPr>
          <p:cNvPr id="3" name="Slayt Numarası Yer Tutucusu 3">
            <a:extLst>
              <a:ext uri="{FF2B5EF4-FFF2-40B4-BE49-F238E27FC236}">
                <a16:creationId xmlns:a16="http://schemas.microsoft.com/office/drawing/2014/main" id="{B5B9D5BE-F543-E530-6948-9FB79A76BDD8}"/>
              </a:ext>
            </a:extLst>
          </p:cNvPr>
          <p:cNvSpPr>
            <a:spLocks noGrp="1"/>
          </p:cNvSpPr>
          <p:nvPr/>
        </p:nvSpPr>
        <p:spPr>
          <a:xfrm>
            <a:off x="8077200" y="6330293"/>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tr-TR" altLang="tr-TR" dirty="0"/>
          </a:p>
        </p:txBody>
      </p:sp>
      <p:sp>
        <p:nvSpPr>
          <p:cNvPr id="4" name="Unvan 1">
            <a:extLst>
              <a:ext uri="{FF2B5EF4-FFF2-40B4-BE49-F238E27FC236}">
                <a16:creationId xmlns:a16="http://schemas.microsoft.com/office/drawing/2014/main" id="{39E7C247-7010-2A6A-0FE4-FA69925BC0E0}"/>
              </a:ext>
            </a:extLst>
          </p:cNvPr>
          <p:cNvSpPr>
            <a:spLocks noGrp="1"/>
          </p:cNvSpPr>
          <p:nvPr/>
        </p:nvSpPr>
        <p:spPr bwMode="auto">
          <a:xfrm>
            <a:off x="318053" y="162583"/>
            <a:ext cx="11648660" cy="504056"/>
          </a:xfrm>
          <a:prstGeom prst="rect">
            <a:avLst/>
          </a:prstGeom>
          <a:solidFill>
            <a:schemeClr val="accent4">
              <a:lumMod val="20000"/>
              <a:lumOff val="8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a:solidFill>
                  <a:srgbClr val="000000"/>
                </a:solidFill>
                <a:latin typeface="Times New Roman" panose="02020603050405020304" pitchFamily="18" charset="0"/>
                <a:cs typeface="Times New Roman" panose="02020603050405020304" pitchFamily="18" charset="0"/>
              </a:rPr>
              <a:t>SAFİ KURUM KAZANCININ TESPİTİ </a:t>
            </a:r>
            <a:endParaRPr lang="tr-TR" sz="2800" dirty="0">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FDC2E610-F919-B0F4-8573-3FF2D0E042D3}"/>
              </a:ext>
            </a:extLst>
          </p:cNvPr>
          <p:cNvSpPr>
            <a:spLocks noGrp="1"/>
          </p:cNvSpPr>
          <p:nvPr>
            <p:ph type="sldNum" sz="quarter" idx="12"/>
          </p:nvPr>
        </p:nvSpPr>
        <p:spPr/>
        <p:txBody>
          <a:bodyPr/>
          <a:lstStyle/>
          <a:p>
            <a:fld id="{2CEB5BB1-9E20-481F-B7EE-B089C484B85F}" type="slidenum">
              <a:rPr lang="tr-TR" smtClean="0"/>
              <a:t>6</a:t>
            </a:fld>
            <a:endParaRPr lang="tr-TR" dirty="0"/>
          </a:p>
        </p:txBody>
      </p:sp>
    </p:spTree>
    <p:extLst>
      <p:ext uri="{BB962C8B-B14F-4D97-AF65-F5344CB8AC3E}">
        <p14:creationId xmlns:p14="http://schemas.microsoft.com/office/powerpoint/2010/main" val="3143276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B76B0C8-CA56-FA55-14A4-7D73252A5DF7}"/>
              </a:ext>
            </a:extLst>
          </p:cNvPr>
          <p:cNvSpPr txBox="1">
            <a:spLocks/>
          </p:cNvSpPr>
          <p:nvPr/>
        </p:nvSpPr>
        <p:spPr>
          <a:xfrm>
            <a:off x="375920" y="4925683"/>
            <a:ext cx="11440160" cy="1346940"/>
          </a:xfrm>
          <a:prstGeom prst="rect">
            <a:avLst/>
          </a:prstGeom>
          <a:solidFill>
            <a:schemeClr val="accent4">
              <a:lumMod val="20000"/>
              <a:lumOff val="80000"/>
            </a:schemeClr>
          </a:solidFill>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buFont typeface="Arial" panose="020B0604020202020204" pitchFamily="34" charset="0"/>
              <a:buNone/>
              <a:defRPr/>
            </a:pPr>
            <a:r>
              <a:rPr lang="tr-TR" sz="2400" b="1" i="1" dirty="0">
                <a:latin typeface="Times New Roman" pitchFamily="18" charset="0"/>
              </a:rPr>
              <a:t>	</a:t>
            </a:r>
            <a:r>
              <a:rPr lang="tr-TR" sz="2400" b="1" u="sng" dirty="0">
                <a:latin typeface="Times New Roman" pitchFamily="18" charset="0"/>
              </a:rPr>
              <a:t>1 Seri No.lu Tebliğ</a:t>
            </a:r>
            <a:r>
              <a:rPr lang="tr-TR" sz="2400" b="1" dirty="0">
                <a:latin typeface="Times New Roman" pitchFamily="18" charset="0"/>
              </a:rPr>
              <a:t>:</a:t>
            </a:r>
            <a:r>
              <a:rPr lang="tr-TR" sz="2400" dirty="0">
                <a:latin typeface="Times New Roman" pitchFamily="18" charset="0"/>
              </a:rPr>
              <a:t> </a:t>
            </a:r>
            <a:r>
              <a:rPr lang="tr-TR" sz="2400" b="1" u="sng" dirty="0">
                <a:latin typeface="Times New Roman" pitchFamily="18" charset="0"/>
              </a:rPr>
              <a:t>Nakit ve benzeri varlıklar</a:t>
            </a:r>
            <a:r>
              <a:rPr lang="tr-TR" sz="2400" dirty="0">
                <a:latin typeface="Times New Roman" pitchFamily="18" charset="0"/>
              </a:rPr>
              <a:t> olarak; şirketin </a:t>
            </a:r>
            <a:r>
              <a:rPr lang="tr-TR" sz="2400" b="1" u="sng" dirty="0">
                <a:latin typeface="Times New Roman" pitchFamily="18" charset="0"/>
              </a:rPr>
              <a:t>kasasın</a:t>
            </a:r>
            <a:r>
              <a:rPr lang="tr-TR" sz="2400" b="1" dirty="0">
                <a:latin typeface="Times New Roman" pitchFamily="18" charset="0"/>
              </a:rPr>
              <a:t>da (100)</a:t>
            </a:r>
            <a:r>
              <a:rPr lang="tr-TR" sz="2400" dirty="0">
                <a:latin typeface="Times New Roman" pitchFamily="18" charset="0"/>
              </a:rPr>
              <a:t> veya </a:t>
            </a:r>
            <a:r>
              <a:rPr lang="tr-TR" sz="2400" b="1" u="sng" dirty="0">
                <a:latin typeface="Times New Roman" pitchFamily="18" charset="0"/>
              </a:rPr>
              <a:t>bankad</a:t>
            </a:r>
            <a:r>
              <a:rPr lang="tr-TR" sz="2400" b="1" dirty="0">
                <a:latin typeface="Times New Roman" pitchFamily="18" charset="0"/>
              </a:rPr>
              <a:t>a(102)</a:t>
            </a:r>
            <a:r>
              <a:rPr lang="tr-TR" sz="2400" dirty="0">
                <a:latin typeface="Times New Roman" pitchFamily="18" charset="0"/>
              </a:rPr>
              <a:t> bulunan nakit varlıklar, şirket tarafından </a:t>
            </a:r>
            <a:r>
              <a:rPr lang="tr-TR" sz="2400" b="1" u="sng" dirty="0">
                <a:latin typeface="Times New Roman" pitchFamily="18" charset="0"/>
              </a:rPr>
              <a:t>alınan çekler</a:t>
            </a:r>
            <a:r>
              <a:rPr lang="tr-TR" sz="2400" b="1" dirty="0">
                <a:latin typeface="Times New Roman" pitchFamily="18" charset="0"/>
              </a:rPr>
              <a:t>(101)</a:t>
            </a:r>
            <a:r>
              <a:rPr lang="tr-TR" sz="2400" dirty="0">
                <a:latin typeface="Times New Roman" pitchFamily="18" charset="0"/>
              </a:rPr>
              <a:t>, </a:t>
            </a:r>
            <a:r>
              <a:rPr lang="tr-TR" sz="2400" b="1" u="sng" dirty="0">
                <a:latin typeface="Times New Roman" pitchFamily="18" charset="0"/>
              </a:rPr>
              <a:t>altın</a:t>
            </a:r>
            <a:r>
              <a:rPr lang="tr-TR" sz="2400" u="sng" dirty="0">
                <a:latin typeface="Times New Roman" pitchFamily="18" charset="0"/>
              </a:rPr>
              <a:t>, </a:t>
            </a:r>
            <a:r>
              <a:rPr lang="tr-TR" sz="2400" b="1" u="sng" dirty="0">
                <a:latin typeface="Times New Roman" pitchFamily="18" charset="0"/>
              </a:rPr>
              <a:t>Devlet tahvili</a:t>
            </a:r>
            <a:r>
              <a:rPr lang="tr-TR" sz="2400" u="sng" dirty="0">
                <a:latin typeface="Times New Roman" pitchFamily="18" charset="0"/>
              </a:rPr>
              <a:t>, </a:t>
            </a:r>
            <a:r>
              <a:rPr lang="tr-TR" sz="2400" b="1" u="sng" dirty="0">
                <a:latin typeface="Times New Roman" pitchFamily="18" charset="0"/>
              </a:rPr>
              <a:t>Hazine bonosu(112)</a:t>
            </a:r>
            <a:r>
              <a:rPr lang="tr-TR" sz="2400" u="sng" dirty="0">
                <a:latin typeface="Times New Roman" pitchFamily="18" charset="0"/>
              </a:rPr>
              <a:t>, </a:t>
            </a:r>
            <a:r>
              <a:rPr lang="tr-TR" sz="2400" b="1" u="sng" dirty="0">
                <a:latin typeface="Times New Roman" pitchFamily="18" charset="0"/>
              </a:rPr>
              <a:t>Toplu Konut İdaresince çıkarılan veya İMKB’de işlem gören hisse senetleri(110)</a:t>
            </a:r>
            <a:r>
              <a:rPr lang="tr-TR" sz="2400" u="sng" dirty="0">
                <a:latin typeface="Times New Roman" pitchFamily="18" charset="0"/>
              </a:rPr>
              <a:t>, </a:t>
            </a:r>
            <a:r>
              <a:rPr lang="tr-TR" sz="2400" b="1" u="sng" dirty="0">
                <a:latin typeface="Times New Roman" pitchFamily="18" charset="0"/>
              </a:rPr>
              <a:t>tahvil ve bonoların(111)</a:t>
            </a:r>
            <a:r>
              <a:rPr lang="tr-TR" sz="2400" u="sng" dirty="0">
                <a:latin typeface="Times New Roman" pitchFamily="18" charset="0"/>
              </a:rPr>
              <a:t> </a:t>
            </a:r>
            <a:r>
              <a:rPr lang="tr-TR" sz="2400" dirty="0">
                <a:latin typeface="Times New Roman" pitchFamily="18" charset="0"/>
              </a:rPr>
              <a:t>anlaşılması gerekmektedir. </a:t>
            </a:r>
          </a:p>
        </p:txBody>
      </p:sp>
      <p:graphicFrame>
        <p:nvGraphicFramePr>
          <p:cNvPr id="3" name="4 İçerik Yer Tutucusu">
            <a:extLst>
              <a:ext uri="{FF2B5EF4-FFF2-40B4-BE49-F238E27FC236}">
                <a16:creationId xmlns:a16="http://schemas.microsoft.com/office/drawing/2014/main" id="{3AB76C3A-B2EF-22D0-E132-73CEAE6060FD}"/>
              </a:ext>
            </a:extLst>
          </p:cNvPr>
          <p:cNvGraphicFramePr>
            <a:graphicFrameLocks noGrp="1"/>
          </p:cNvGraphicFramePr>
          <p:nvPr>
            <p:extLst>
              <p:ext uri="{D42A27DB-BD31-4B8C-83A1-F6EECF244321}">
                <p14:modId xmlns:p14="http://schemas.microsoft.com/office/powerpoint/2010/main" val="2062791842"/>
              </p:ext>
            </p:extLst>
          </p:nvPr>
        </p:nvGraphicFramePr>
        <p:xfrm>
          <a:off x="375920" y="243846"/>
          <a:ext cx="11440161" cy="515280"/>
        </p:xfrm>
        <a:graphic>
          <a:graphicData uri="http://schemas.openxmlformats.org/drawingml/2006/table">
            <a:tbl>
              <a:tblPr/>
              <a:tblGrid>
                <a:gridCol w="11440161">
                  <a:extLst>
                    <a:ext uri="{9D8B030D-6E8A-4147-A177-3AD203B41FA5}">
                      <a16:colId xmlns:a16="http://schemas.microsoft.com/office/drawing/2014/main" val="20000"/>
                    </a:ext>
                  </a:extLst>
                </a:gridCol>
              </a:tblGrid>
              <a:tr h="5152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000000"/>
                          </a:solidFill>
                          <a:effectLst/>
                          <a:latin typeface="Times New Roman" pitchFamily="18" charset="0"/>
                        </a:rPr>
                        <a:t> Tam Mükellef Anonim Şirketlerin Yurt Dışı İştirak Hissesi Satış Kazancı İstisnası (KVK Md.5/1-c)</a:t>
                      </a:r>
                    </a:p>
                  </a:txBody>
                  <a:tcPr marL="2746" marR="2746" marT="2757" marB="0" anchor="ctr" horzOverflow="overflow">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43137"/>
                      </a:schemeClr>
                    </a:solidFill>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D1A39881-EAF4-9AF6-B004-D58AEA5E400D}"/>
              </a:ext>
            </a:extLst>
          </p:cNvPr>
          <p:cNvSpPr>
            <a:spLocks/>
          </p:cNvSpPr>
          <p:nvPr/>
        </p:nvSpPr>
        <p:spPr bwMode="auto">
          <a:xfrm>
            <a:off x="375920" y="1170000"/>
            <a:ext cx="7735786" cy="3393373"/>
          </a:xfrm>
          <a:prstGeom prst="rect">
            <a:avLst/>
          </a:prstGeom>
          <a:solidFill>
            <a:schemeClr val="tx2">
              <a:lumMod val="10000"/>
              <a:lumOff val="90000"/>
            </a:schemeClr>
          </a:solidFill>
          <a:ln w="25400">
            <a:solidFill>
              <a:schemeClr val="tx1"/>
            </a:solidFill>
            <a:miter lim="800000"/>
            <a:headEnd/>
            <a:tailEnd/>
          </a:ln>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lnSpc>
                <a:spcPct val="90000"/>
              </a:lnSpc>
              <a:spcBef>
                <a:spcPct val="20000"/>
              </a:spcBef>
            </a:pPr>
            <a:r>
              <a:rPr lang="tr-TR" altLang="tr-TR" sz="2200" dirty="0">
                <a:latin typeface="Times New Roman" panose="02020603050405020304" pitchFamily="18" charset="0"/>
              </a:rPr>
              <a:t>	Kazancın elde edildiği tarih itibarıyla,</a:t>
            </a:r>
          </a:p>
          <a:p>
            <a:pPr marL="0" indent="0" algn="just" eaLnBrk="1" hangingPunct="1">
              <a:lnSpc>
                <a:spcPct val="90000"/>
              </a:lnSpc>
              <a:spcBef>
                <a:spcPct val="20000"/>
              </a:spcBef>
            </a:pPr>
            <a:r>
              <a:rPr lang="tr-TR" altLang="tr-TR" sz="2200" b="1" u="sng" dirty="0">
                <a:latin typeface="Times New Roman" panose="02020603050405020304" pitchFamily="18" charset="0"/>
              </a:rPr>
              <a:t>aralıksız en az bir yıl</a:t>
            </a:r>
            <a:r>
              <a:rPr lang="tr-TR" altLang="tr-TR" sz="2200" dirty="0">
                <a:latin typeface="Times New Roman" panose="02020603050405020304" pitchFamily="18" charset="0"/>
              </a:rPr>
              <a:t> süreyle </a:t>
            </a:r>
            <a:r>
              <a:rPr lang="tr-TR" altLang="tr-TR" sz="2200" b="1" u="sng" dirty="0">
                <a:highlight>
                  <a:srgbClr val="FFFF00"/>
                </a:highlight>
                <a:latin typeface="Times New Roman" panose="02020603050405020304" pitchFamily="18" charset="0"/>
              </a:rPr>
              <a:t>nakit varlıklar dışında</a:t>
            </a:r>
            <a:r>
              <a:rPr lang="tr-TR" altLang="tr-TR" sz="2200" b="1" u="sng" dirty="0">
                <a:latin typeface="Times New Roman" panose="02020603050405020304" pitchFamily="18" charset="0"/>
              </a:rPr>
              <a:t> </a:t>
            </a:r>
            <a:r>
              <a:rPr lang="tr-TR" altLang="tr-TR" sz="2200" dirty="0">
                <a:latin typeface="Times New Roman" panose="02020603050405020304" pitchFamily="18" charset="0"/>
              </a:rPr>
              <a:t>kalan aktif toplamının </a:t>
            </a:r>
            <a:r>
              <a:rPr lang="tr-TR" altLang="tr-TR" sz="2200" b="1" u="sng" dirty="0">
                <a:highlight>
                  <a:srgbClr val="FFFF00"/>
                </a:highlight>
                <a:latin typeface="Times New Roman" panose="02020603050405020304" pitchFamily="18" charset="0"/>
              </a:rPr>
              <a:t>% 75 </a:t>
            </a:r>
            <a:r>
              <a:rPr lang="tr-TR" altLang="tr-TR" sz="2200" dirty="0">
                <a:latin typeface="Times New Roman" panose="02020603050405020304" pitchFamily="18" charset="0"/>
              </a:rPr>
              <a:t>veya daha fazlası,</a:t>
            </a:r>
          </a:p>
          <a:p>
            <a:pPr marL="0" indent="0" algn="just" eaLnBrk="1" hangingPunct="1">
              <a:lnSpc>
                <a:spcPct val="90000"/>
              </a:lnSpc>
              <a:spcBef>
                <a:spcPct val="20000"/>
              </a:spcBef>
            </a:pPr>
            <a:r>
              <a:rPr lang="tr-TR" altLang="tr-TR" sz="2200" b="1" u="sng" dirty="0">
                <a:highlight>
                  <a:srgbClr val="FFFF00"/>
                </a:highlight>
                <a:latin typeface="Times New Roman" panose="02020603050405020304" pitchFamily="18" charset="0"/>
              </a:rPr>
              <a:t>KANUNÎ VEYA İŞ MERKEZİ Türkiye'de bulunmayan (</a:t>
            </a:r>
            <a:r>
              <a:rPr lang="tr-TR" altLang="tr-TR" sz="2200" u="sng" dirty="0">
                <a:latin typeface="Times New Roman" panose="02020603050405020304" pitchFamily="18" charset="0"/>
              </a:rPr>
              <a:t>y</a:t>
            </a:r>
            <a:r>
              <a:rPr lang="tr-TR" altLang="tr-TR" sz="2200" dirty="0">
                <a:latin typeface="Times New Roman" panose="02020603050405020304" pitchFamily="18" charset="0"/>
              </a:rPr>
              <a:t>ani </a:t>
            </a:r>
            <a:r>
              <a:rPr lang="tr-TR" altLang="tr-TR" sz="2200" b="1" u="sng" dirty="0">
                <a:latin typeface="Times New Roman" panose="02020603050405020304" pitchFamily="18" charset="0"/>
              </a:rPr>
              <a:t>dar mükellef) anonim veya </a:t>
            </a:r>
            <a:r>
              <a:rPr lang="tr-TR" altLang="tr-TR" sz="2200" b="1" u="sng" dirty="0" err="1">
                <a:latin typeface="Times New Roman" panose="02020603050405020304" pitchFamily="18" charset="0"/>
              </a:rPr>
              <a:t>limited</a:t>
            </a:r>
            <a:r>
              <a:rPr lang="tr-TR" altLang="tr-TR" sz="2200" b="1" u="sng" dirty="0">
                <a:latin typeface="Times New Roman" panose="02020603050405020304" pitchFamily="18" charset="0"/>
              </a:rPr>
              <a:t> </a:t>
            </a:r>
            <a:r>
              <a:rPr lang="tr-TR" altLang="tr-TR" sz="2200" dirty="0">
                <a:latin typeface="Times New Roman" panose="02020603050405020304" pitchFamily="18" charset="0"/>
              </a:rPr>
              <a:t>şirket niteliğindeki şirketlerin her birinin sermayesine </a:t>
            </a:r>
            <a:r>
              <a:rPr lang="tr-TR" altLang="tr-TR" sz="2200" b="1" u="sng" dirty="0">
                <a:highlight>
                  <a:srgbClr val="FFFF00"/>
                </a:highlight>
                <a:latin typeface="Times New Roman" panose="02020603050405020304" pitchFamily="18" charset="0"/>
              </a:rPr>
              <a:t>en az % 10 </a:t>
            </a:r>
            <a:r>
              <a:rPr lang="tr-TR" altLang="tr-TR" sz="2200" b="1" u="sng" dirty="0">
                <a:latin typeface="Times New Roman" panose="02020603050405020304" pitchFamily="18" charset="0"/>
              </a:rPr>
              <a:t>oranında </a:t>
            </a:r>
            <a:r>
              <a:rPr lang="tr-TR" altLang="tr-TR" sz="2200" dirty="0">
                <a:latin typeface="Times New Roman" panose="02020603050405020304" pitchFamily="18" charset="0"/>
              </a:rPr>
              <a:t>iştirakten oluşan </a:t>
            </a:r>
            <a:r>
              <a:rPr lang="tr-TR" altLang="tr-TR" sz="2200" b="1" u="sng" dirty="0">
                <a:highlight>
                  <a:srgbClr val="00FF00"/>
                </a:highlight>
                <a:latin typeface="Times New Roman" panose="02020603050405020304" pitchFamily="18" charset="0"/>
              </a:rPr>
              <a:t>TAM MÜKELLEFİYETE TÂBİ ANONİM ŞİRKETLERİN</a:t>
            </a:r>
            <a:r>
              <a:rPr lang="tr-TR" altLang="tr-TR" sz="2200" dirty="0">
                <a:highlight>
                  <a:srgbClr val="00FF00"/>
                </a:highlight>
                <a:latin typeface="Times New Roman" panose="02020603050405020304" pitchFamily="18" charset="0"/>
              </a:rPr>
              <a:t>, </a:t>
            </a:r>
          </a:p>
          <a:p>
            <a:pPr marL="0" indent="0" algn="just" eaLnBrk="1" hangingPunct="1">
              <a:lnSpc>
                <a:spcPct val="90000"/>
              </a:lnSpc>
              <a:spcBef>
                <a:spcPct val="20000"/>
              </a:spcBef>
            </a:pPr>
            <a:r>
              <a:rPr lang="tr-TR" altLang="tr-TR" sz="2200" b="1" dirty="0">
                <a:latin typeface="Times New Roman" panose="02020603050405020304" pitchFamily="18" charset="0"/>
              </a:rPr>
              <a:t>	</a:t>
            </a:r>
            <a:r>
              <a:rPr lang="tr-TR" altLang="tr-TR" sz="2200" b="1" u="sng" dirty="0">
                <a:latin typeface="Times New Roman" panose="02020603050405020304" pitchFamily="18" charset="0"/>
              </a:rPr>
              <a:t>En az iki tam yıl</a:t>
            </a:r>
            <a:r>
              <a:rPr lang="tr-TR" altLang="tr-TR" sz="2200" dirty="0">
                <a:latin typeface="Times New Roman" panose="02020603050405020304" pitchFamily="18" charset="0"/>
              </a:rPr>
              <a:t> süreyle aktiflerinde yer alan </a:t>
            </a:r>
            <a:r>
              <a:rPr lang="tr-TR" altLang="tr-TR" sz="2200" b="1" i="1" u="sng" dirty="0">
                <a:latin typeface="Times New Roman" panose="02020603050405020304" pitchFamily="18" charset="0"/>
              </a:rPr>
              <a:t>yurt dışı iştirak </a:t>
            </a:r>
            <a:r>
              <a:rPr lang="tr-TR" altLang="tr-TR" sz="2200" dirty="0">
                <a:latin typeface="Times New Roman" panose="02020603050405020304" pitchFamily="18" charset="0"/>
              </a:rPr>
              <a:t>hisselerinin </a:t>
            </a:r>
            <a:r>
              <a:rPr lang="tr-TR" altLang="tr-TR" sz="2200" b="1" u="sng" dirty="0">
                <a:latin typeface="Times New Roman" panose="02020603050405020304" pitchFamily="18" charset="0"/>
              </a:rPr>
              <a:t>elden çıkarılmasından </a:t>
            </a:r>
            <a:r>
              <a:rPr lang="tr-TR" altLang="tr-TR" sz="2200" dirty="0">
                <a:latin typeface="Times New Roman" panose="02020603050405020304" pitchFamily="18" charset="0"/>
              </a:rPr>
              <a:t>doğan kurum kazançları.</a:t>
            </a:r>
          </a:p>
        </p:txBody>
      </p:sp>
      <p:sp>
        <p:nvSpPr>
          <p:cNvPr id="5" name="5 Slayt Numarası Yer Tutucusu">
            <a:extLst>
              <a:ext uri="{FF2B5EF4-FFF2-40B4-BE49-F238E27FC236}">
                <a16:creationId xmlns:a16="http://schemas.microsoft.com/office/drawing/2014/main" id="{8B31F300-3201-8FC0-50C8-38263C49948C}"/>
              </a:ext>
            </a:extLst>
          </p:cNvPr>
          <p:cNvSpPr>
            <a:spLocks noGrp="1"/>
          </p:cNvSpPr>
          <p:nvPr>
            <p:ph type="sldNum" sz="quarter" idx="12"/>
          </p:nvPr>
        </p:nvSpPr>
        <p:spPr bwMode="auto">
          <a:xfrm>
            <a:off x="7500215" y="5907498"/>
            <a:ext cx="281130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09066B-1BC8-4547-AA0E-D322363E24CE}" type="slidenum">
              <a:rPr lang="tr-TR" altLang="tr-TR">
                <a:solidFill>
                  <a:srgbClr val="898989"/>
                </a:solidFill>
                <a:latin typeface="Calibri" panose="020F0502020204030204" pitchFamily="34" charset="0"/>
              </a:rPr>
              <a:pPr/>
              <a:t>60</a:t>
            </a:fld>
            <a:endParaRPr lang="tr-TR" altLang="tr-TR">
              <a:solidFill>
                <a:srgbClr val="898989"/>
              </a:solidFill>
              <a:latin typeface="Calibri" panose="020F0502020204030204" pitchFamily="34" charset="0"/>
            </a:endParaRPr>
          </a:p>
        </p:txBody>
      </p:sp>
      <p:sp>
        <p:nvSpPr>
          <p:cNvPr id="6" name="Dikdörtgen 5">
            <a:extLst>
              <a:ext uri="{FF2B5EF4-FFF2-40B4-BE49-F238E27FC236}">
                <a16:creationId xmlns:a16="http://schemas.microsoft.com/office/drawing/2014/main" id="{16BE4321-275F-DA69-559F-23CCA2A969EB}"/>
              </a:ext>
            </a:extLst>
          </p:cNvPr>
          <p:cNvSpPr/>
          <p:nvPr/>
        </p:nvSpPr>
        <p:spPr>
          <a:xfrm>
            <a:off x="8358996" y="1170001"/>
            <a:ext cx="3457084" cy="339337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İKİLİ UYGULAMA</a:t>
            </a:r>
          </a:p>
          <a:p>
            <a:r>
              <a:rPr lang="tr-TR" b="1" dirty="0">
                <a:solidFill>
                  <a:schemeClr val="tx1"/>
                </a:solidFill>
                <a:latin typeface="Times New Roman" panose="02020603050405020304" pitchFamily="18" charset="0"/>
                <a:cs typeface="Times New Roman" panose="02020603050405020304" pitchFamily="18" charset="0"/>
              </a:rPr>
              <a:t>1- İlk Şartı Sağla % 75</a:t>
            </a:r>
          </a:p>
          <a:p>
            <a:r>
              <a:rPr lang="tr-TR" b="1" dirty="0">
                <a:solidFill>
                  <a:schemeClr val="tx1"/>
                </a:solidFill>
                <a:latin typeface="Times New Roman" panose="02020603050405020304" pitchFamily="18" charset="0"/>
                <a:cs typeface="Times New Roman" panose="02020603050405020304" pitchFamily="18" charset="0"/>
              </a:rPr>
              <a:t>2- İki Yıl Elinde Tutulan …</a:t>
            </a:r>
          </a:p>
        </p:txBody>
      </p:sp>
    </p:spTree>
    <p:extLst>
      <p:ext uri="{BB962C8B-B14F-4D97-AF65-F5344CB8AC3E}">
        <p14:creationId xmlns:p14="http://schemas.microsoft.com/office/powerpoint/2010/main" val="1084189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İçerik Yer Tutucusu">
            <a:extLst>
              <a:ext uri="{FF2B5EF4-FFF2-40B4-BE49-F238E27FC236}">
                <a16:creationId xmlns:a16="http://schemas.microsoft.com/office/drawing/2014/main" id="{473DBFA4-6914-0062-0355-75B47B3D2E33}"/>
              </a:ext>
            </a:extLst>
          </p:cNvPr>
          <p:cNvGraphicFramePr>
            <a:graphicFrameLocks noGrp="1"/>
          </p:cNvGraphicFramePr>
          <p:nvPr>
            <p:extLst>
              <p:ext uri="{D42A27DB-BD31-4B8C-83A1-F6EECF244321}">
                <p14:modId xmlns:p14="http://schemas.microsoft.com/office/powerpoint/2010/main" val="3568335482"/>
              </p:ext>
            </p:extLst>
          </p:nvPr>
        </p:nvGraphicFramePr>
        <p:xfrm>
          <a:off x="743779" y="516614"/>
          <a:ext cx="10704442" cy="570314"/>
        </p:xfrm>
        <a:graphic>
          <a:graphicData uri="http://schemas.openxmlformats.org/drawingml/2006/table">
            <a:tbl>
              <a:tblPr/>
              <a:tblGrid>
                <a:gridCol w="10704442">
                  <a:extLst>
                    <a:ext uri="{9D8B030D-6E8A-4147-A177-3AD203B41FA5}">
                      <a16:colId xmlns:a16="http://schemas.microsoft.com/office/drawing/2014/main" val="20000"/>
                    </a:ext>
                  </a:extLst>
                </a:gridCol>
              </a:tblGrid>
              <a:tr h="57031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000000"/>
                          </a:solidFill>
                          <a:effectLst/>
                          <a:latin typeface="Times New Roman" pitchFamily="18" charset="0"/>
                        </a:rPr>
                        <a:t> EMİSYON PRİMİ KAZANCI İSTİSNASI (KVK MD.5/1-ç)</a:t>
                      </a:r>
                    </a:p>
                  </a:txBody>
                  <a:tcPr marL="2745" marR="2745" marT="2757" marB="0" anchor="ctr" horzOverflow="overflow">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43137"/>
                      </a:schemeClr>
                    </a:solidFill>
                  </a:tcPr>
                </a:tc>
                <a:extLst>
                  <a:ext uri="{0D108BD9-81ED-4DB2-BD59-A6C34878D82A}">
                    <a16:rowId xmlns:a16="http://schemas.microsoft.com/office/drawing/2014/main" val="10000"/>
                  </a:ext>
                </a:extLst>
              </a:tr>
            </a:tbl>
          </a:graphicData>
        </a:graphic>
      </p:graphicFrame>
      <p:sp>
        <p:nvSpPr>
          <p:cNvPr id="4" name="2 İçerik Yer Tutucusu">
            <a:extLst>
              <a:ext uri="{FF2B5EF4-FFF2-40B4-BE49-F238E27FC236}">
                <a16:creationId xmlns:a16="http://schemas.microsoft.com/office/drawing/2014/main" id="{8E1CCF85-3E2F-E08C-6DF3-36AC53ECDE59}"/>
              </a:ext>
            </a:extLst>
          </p:cNvPr>
          <p:cNvSpPr>
            <a:spLocks/>
          </p:cNvSpPr>
          <p:nvPr/>
        </p:nvSpPr>
        <p:spPr bwMode="auto">
          <a:xfrm>
            <a:off x="743779" y="1505084"/>
            <a:ext cx="10704442" cy="2160240"/>
          </a:xfrm>
          <a:prstGeom prst="rect">
            <a:avLst/>
          </a:prstGeom>
          <a:solidFill>
            <a:schemeClr val="accent2">
              <a:lumMod val="20000"/>
              <a:lumOff val="80000"/>
            </a:schemeClr>
          </a:solidFill>
          <a:ln w="25400">
            <a:solidFill>
              <a:schemeClr val="tx1"/>
            </a:solidFill>
            <a:miter lim="800000"/>
            <a:headEnd/>
            <a:tailEnd/>
          </a:ln>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Font typeface="Arial" panose="020B0604020202020204" pitchFamily="34" charset="0"/>
              <a:buChar char="•"/>
            </a:pPr>
            <a:r>
              <a:rPr lang="tr-TR" altLang="tr-TR" sz="2400" b="1" dirty="0">
                <a:highlight>
                  <a:srgbClr val="00FF00"/>
                </a:highlight>
                <a:latin typeface="Times New Roman" panose="02020603050405020304" pitchFamily="18" charset="0"/>
              </a:rPr>
              <a:t>ANONİM ŞİRKETLERİN;</a:t>
            </a:r>
          </a:p>
          <a:p>
            <a:pPr marL="0" indent="0" algn="just" eaLnBrk="1" hangingPunct="1">
              <a:spcBef>
                <a:spcPct val="20000"/>
              </a:spcBef>
            </a:pPr>
            <a:r>
              <a:rPr lang="tr-TR" altLang="tr-TR" sz="2400" dirty="0">
                <a:latin typeface="Times New Roman" panose="02020603050405020304" pitchFamily="18" charset="0"/>
              </a:rPr>
              <a:t>	-</a:t>
            </a:r>
            <a:r>
              <a:rPr lang="tr-TR" altLang="tr-TR" sz="2400" b="1" u="sng" dirty="0">
                <a:highlight>
                  <a:srgbClr val="00FFFF"/>
                </a:highlight>
                <a:latin typeface="Times New Roman" panose="02020603050405020304" pitchFamily="18" charset="0"/>
              </a:rPr>
              <a:t>Kuruluşlarında</a:t>
            </a:r>
            <a:r>
              <a:rPr lang="tr-TR" altLang="tr-TR" sz="2400" b="1" u="sng" dirty="0">
                <a:latin typeface="Times New Roman" panose="02020603050405020304" pitchFamily="18" charset="0"/>
              </a:rPr>
              <a:t> </a:t>
            </a:r>
            <a:r>
              <a:rPr lang="tr-TR" altLang="tr-TR" sz="2400" dirty="0">
                <a:latin typeface="Times New Roman" panose="02020603050405020304" pitchFamily="18" charset="0"/>
              </a:rPr>
              <a:t>veya </a:t>
            </a:r>
          </a:p>
          <a:p>
            <a:pPr marL="0" indent="0" algn="just" eaLnBrk="1" hangingPunct="1">
              <a:spcBef>
                <a:spcPct val="20000"/>
              </a:spcBef>
            </a:pPr>
            <a:r>
              <a:rPr lang="tr-TR" altLang="tr-TR" sz="2400" dirty="0">
                <a:latin typeface="Times New Roman" panose="02020603050405020304" pitchFamily="18" charset="0"/>
              </a:rPr>
              <a:t>	-</a:t>
            </a:r>
            <a:r>
              <a:rPr lang="tr-TR" altLang="tr-TR" sz="2400" b="1" u="sng" dirty="0">
                <a:highlight>
                  <a:srgbClr val="00FFFF"/>
                </a:highlight>
                <a:latin typeface="Times New Roman" panose="02020603050405020304" pitchFamily="18" charset="0"/>
              </a:rPr>
              <a:t>Sermayelerini artırdıkları sırada</a:t>
            </a:r>
            <a:r>
              <a:rPr lang="tr-TR" altLang="tr-TR" sz="2400" b="1" u="sng" dirty="0">
                <a:latin typeface="Times New Roman" panose="02020603050405020304" pitchFamily="18" charset="0"/>
              </a:rPr>
              <a:t> </a:t>
            </a:r>
            <a:r>
              <a:rPr lang="tr-TR" altLang="tr-TR" sz="2400" dirty="0">
                <a:latin typeface="Times New Roman" panose="02020603050405020304" pitchFamily="18" charset="0"/>
              </a:rPr>
              <a:t>çıkardıkları </a:t>
            </a:r>
          </a:p>
          <a:p>
            <a:pPr marL="0" indent="0" algn="just" eaLnBrk="1" hangingPunct="1">
              <a:spcBef>
                <a:spcPct val="20000"/>
              </a:spcBef>
            </a:pPr>
            <a:r>
              <a:rPr lang="tr-TR" altLang="tr-TR" sz="2400" b="1" dirty="0">
                <a:latin typeface="Times New Roman" panose="02020603050405020304" pitchFamily="18" charset="0"/>
              </a:rPr>
              <a:t>	</a:t>
            </a:r>
            <a:r>
              <a:rPr lang="tr-TR" altLang="tr-TR" sz="2400" b="1" u="sng" dirty="0">
                <a:highlight>
                  <a:srgbClr val="00FF00"/>
                </a:highlight>
                <a:latin typeface="Times New Roman" panose="02020603050405020304" pitchFamily="18" charset="0"/>
              </a:rPr>
              <a:t>PAYLARIN</a:t>
            </a:r>
            <a:r>
              <a:rPr lang="tr-TR" altLang="tr-TR" sz="2400" b="1" dirty="0">
                <a:latin typeface="Times New Roman" panose="02020603050405020304" pitchFamily="18" charset="0"/>
              </a:rPr>
              <a:t> BEDELİNİN </a:t>
            </a:r>
            <a:r>
              <a:rPr lang="tr-TR" altLang="tr-TR" sz="2400" b="1" u="sng" dirty="0">
                <a:highlight>
                  <a:srgbClr val="FFFF00"/>
                </a:highlight>
                <a:latin typeface="Times New Roman" panose="02020603050405020304" pitchFamily="18" charset="0"/>
              </a:rPr>
              <a:t>itibarî değeri aşan kısmı </a:t>
            </a:r>
            <a:r>
              <a:rPr lang="tr-TR" altLang="tr-TR" sz="2400" dirty="0">
                <a:latin typeface="Times New Roman" panose="02020603050405020304" pitchFamily="18" charset="0"/>
              </a:rPr>
              <a:t>kurumlar vergisinden istisna edilmiştir.</a:t>
            </a:r>
          </a:p>
        </p:txBody>
      </p:sp>
      <p:sp>
        <p:nvSpPr>
          <p:cNvPr id="6" name="7 Slayt Numarası Yer Tutucusu">
            <a:extLst>
              <a:ext uri="{FF2B5EF4-FFF2-40B4-BE49-F238E27FC236}">
                <a16:creationId xmlns:a16="http://schemas.microsoft.com/office/drawing/2014/main" id="{4332D460-1A69-E103-9467-5EFE769DE91E}"/>
              </a:ext>
            </a:extLst>
          </p:cNvPr>
          <p:cNvSpPr>
            <a:spLocks noGrp="1"/>
          </p:cNvSpPr>
          <p:nvPr>
            <p:ph type="sldNum" sz="quarter" idx="12"/>
          </p:nvPr>
        </p:nvSpPr>
        <p:spPr bwMode="auto">
          <a:xfrm>
            <a:off x="7760142" y="603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8800D5-F15B-4623-96F3-457CEE78FC00}" type="slidenum">
              <a:rPr lang="tr-TR" altLang="tr-TR">
                <a:solidFill>
                  <a:srgbClr val="898989"/>
                </a:solidFill>
                <a:latin typeface="Calibri" panose="020F0502020204030204" pitchFamily="34" charset="0"/>
              </a:rPr>
              <a:pPr/>
              <a:t>61</a:t>
            </a:fld>
            <a:endParaRPr lang="tr-TR" altLang="tr-TR">
              <a:solidFill>
                <a:srgbClr val="898989"/>
              </a:solidFill>
              <a:latin typeface="Calibri" panose="020F0502020204030204" pitchFamily="34" charset="0"/>
            </a:endParaRPr>
          </a:p>
        </p:txBody>
      </p:sp>
      <p:sp>
        <p:nvSpPr>
          <p:cNvPr id="7" name="Dikdörtgen 6">
            <a:extLst>
              <a:ext uri="{FF2B5EF4-FFF2-40B4-BE49-F238E27FC236}">
                <a16:creationId xmlns:a16="http://schemas.microsoft.com/office/drawing/2014/main" id="{60584A8F-EB41-6C07-6F84-FF844AFAF5D1}"/>
              </a:ext>
            </a:extLst>
          </p:cNvPr>
          <p:cNvSpPr/>
          <p:nvPr/>
        </p:nvSpPr>
        <p:spPr>
          <a:xfrm>
            <a:off x="1675255" y="5160245"/>
            <a:ext cx="8424167" cy="1285480"/>
          </a:xfrm>
          <a:prstGeom prst="rect">
            <a:avLst/>
          </a:prstGeom>
        </p:spPr>
        <p:txBody>
          <a:bodyPr wrap="square">
            <a:spAutoFit/>
          </a:bodyPr>
          <a:lstStyle/>
          <a:p>
            <a:pPr indent="449580" algn="just">
              <a:lnSpc>
                <a:spcPct val="107000"/>
              </a:lnSpc>
              <a:spcAft>
                <a:spcPts val="80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tr-T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Yuvarlatılmış Dikdörtgen 2">
            <a:extLst>
              <a:ext uri="{FF2B5EF4-FFF2-40B4-BE49-F238E27FC236}">
                <a16:creationId xmlns:a16="http://schemas.microsoft.com/office/drawing/2014/main" id="{C1E904EC-08B9-E152-B3F2-57CB3EE909F1}"/>
              </a:ext>
            </a:extLst>
          </p:cNvPr>
          <p:cNvSpPr/>
          <p:nvPr/>
        </p:nvSpPr>
        <p:spPr>
          <a:xfrm>
            <a:off x="743779" y="4224141"/>
            <a:ext cx="10704442" cy="9361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lnSpc>
                <a:spcPct val="107000"/>
              </a:lnSpc>
              <a:spcAft>
                <a:spcPts val="800"/>
              </a:spcAft>
            </a:pPr>
            <a:r>
              <a:rPr lang="tr-TR" sz="20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Not:</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Anonim şirketlerin portföylerinde bulunan </a:t>
            </a:r>
            <a:r>
              <a:rPr lang="tr-TR"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başka şirketlere ait hisse senetlerinin</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tr-TR"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elden çıkarılmasından sağlanan kazançları </a:t>
            </a:r>
            <a:r>
              <a:rPr lang="tr-TR" sz="2000" b="1"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KVK 5/1-e </a:t>
            </a:r>
            <a:r>
              <a:rPr lang="tr-TR"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mad. kapsamında olup, </a:t>
            </a:r>
            <a:r>
              <a:rPr lang="tr-TR" sz="2000" b="1" dirty="0">
                <a:solidFill>
                  <a:srgbClr val="000000"/>
                </a:solidFill>
                <a:latin typeface="Times New Roman" pitchFamily="18" charset="0"/>
              </a:rPr>
              <a:t>5/1-ç  </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kapsamına girmemektedir.</a:t>
            </a:r>
            <a:endParaRPr lang="tr-T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832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6FA0BC-3192-7FC6-43EF-29A9576EB3D0}"/>
              </a:ext>
            </a:extLst>
          </p:cNvPr>
          <p:cNvSpPr txBox="1">
            <a:spLocks/>
          </p:cNvSpPr>
          <p:nvPr/>
        </p:nvSpPr>
        <p:spPr>
          <a:xfrm>
            <a:off x="1371600" y="187802"/>
            <a:ext cx="9788652" cy="562074"/>
          </a:xfrm>
          <a:prstGeom prst="rect">
            <a:avLst/>
          </a:prstGeom>
          <a:solidFill>
            <a:schemeClr val="accent4">
              <a:lumMod val="20000"/>
              <a:lumOff val="80000"/>
              <a:alpha val="49019"/>
            </a:schemeClr>
          </a:solidFill>
          <a:ln w="38100">
            <a:solidFill>
              <a:schemeClr val="tx1"/>
            </a:solidFill>
            <a:miter lim="800000"/>
            <a:headEnd/>
            <a:tailEnd/>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r>
              <a:rPr lang="tr-TR" sz="2800" b="1" dirty="0">
                <a:solidFill>
                  <a:srgbClr val="000000"/>
                </a:solidFill>
                <a:latin typeface="Times New Roman" pitchFamily="18" charset="0"/>
              </a:rPr>
              <a:t>Emisyon Primi Kazancı İstisnası- Örnek</a:t>
            </a:r>
          </a:p>
        </p:txBody>
      </p:sp>
      <p:sp>
        <p:nvSpPr>
          <p:cNvPr id="3" name="7 Slayt Numarası Yer Tutucusu">
            <a:extLst>
              <a:ext uri="{FF2B5EF4-FFF2-40B4-BE49-F238E27FC236}">
                <a16:creationId xmlns:a16="http://schemas.microsoft.com/office/drawing/2014/main" id="{DC8CD033-48AE-1508-D435-AE58714515A3}"/>
              </a:ext>
            </a:extLst>
          </p:cNvPr>
          <p:cNvSpPr>
            <a:spLocks noGrp="1"/>
          </p:cNvSpPr>
          <p:nvPr>
            <p:ph type="sldNum" sz="quarter" idx="12"/>
          </p:nvPr>
        </p:nvSpPr>
        <p:spPr bwMode="auto">
          <a:xfrm>
            <a:off x="865632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8800D5-F15B-4623-96F3-457CEE78FC00}" type="slidenum">
              <a:rPr lang="tr-TR" altLang="tr-TR">
                <a:solidFill>
                  <a:srgbClr val="898989"/>
                </a:solidFill>
                <a:latin typeface="Calibri" panose="020F0502020204030204" pitchFamily="34" charset="0"/>
              </a:rPr>
              <a:pPr/>
              <a:t>62</a:t>
            </a:fld>
            <a:endParaRPr lang="tr-TR" altLang="tr-TR" dirty="0">
              <a:solidFill>
                <a:srgbClr val="898989"/>
              </a:solidFill>
              <a:latin typeface="Calibri" panose="020F0502020204030204" pitchFamily="34" charset="0"/>
            </a:endParaRPr>
          </a:p>
        </p:txBody>
      </p:sp>
      <p:sp>
        <p:nvSpPr>
          <p:cNvPr id="4" name="8 Altbilgi Yer Tutucusu">
            <a:extLst>
              <a:ext uri="{FF2B5EF4-FFF2-40B4-BE49-F238E27FC236}">
                <a16:creationId xmlns:a16="http://schemas.microsoft.com/office/drawing/2014/main" id="{BBCB92C5-E334-08DD-A3A6-2B3291D7F457}"/>
              </a:ext>
            </a:extLst>
          </p:cNvPr>
          <p:cNvSpPr txBox="1">
            <a:spLocks/>
          </p:cNvSpPr>
          <p:nvPr/>
        </p:nvSpPr>
        <p:spPr>
          <a:xfrm>
            <a:off x="4770120" y="6401594"/>
            <a:ext cx="28956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a:t>İzmir</a:t>
            </a:r>
            <a:endParaRPr lang="tr-TR" dirty="0"/>
          </a:p>
        </p:txBody>
      </p:sp>
      <p:pic>
        <p:nvPicPr>
          <p:cNvPr id="5" name="Resim 4">
            <a:extLst>
              <a:ext uri="{FF2B5EF4-FFF2-40B4-BE49-F238E27FC236}">
                <a16:creationId xmlns:a16="http://schemas.microsoft.com/office/drawing/2014/main" id="{D467DC1A-97E9-EB87-8A90-616B96EF9B67}"/>
              </a:ext>
            </a:extLst>
          </p:cNvPr>
          <p:cNvPicPr>
            <a:picLocks noChangeAspect="1"/>
          </p:cNvPicPr>
          <p:nvPr/>
        </p:nvPicPr>
        <p:blipFill>
          <a:blip r:embed="rId2" cstate="print"/>
          <a:stretch>
            <a:fillRect/>
          </a:stretch>
        </p:blipFill>
        <p:spPr>
          <a:xfrm>
            <a:off x="1275588" y="856898"/>
            <a:ext cx="9884664" cy="5813300"/>
          </a:xfrm>
          <a:prstGeom prst="rect">
            <a:avLst/>
          </a:prstGeom>
        </p:spPr>
      </p:pic>
      <p:grpSp>
        <p:nvGrpSpPr>
          <p:cNvPr id="8" name="Grup 7">
            <a:extLst>
              <a:ext uri="{FF2B5EF4-FFF2-40B4-BE49-F238E27FC236}">
                <a16:creationId xmlns:a16="http://schemas.microsoft.com/office/drawing/2014/main" id="{2FBCE265-4CE5-1EBB-DDC7-D1E856387562}"/>
              </a:ext>
            </a:extLst>
          </p:cNvPr>
          <p:cNvGrpSpPr/>
          <p:nvPr/>
        </p:nvGrpSpPr>
        <p:grpSpPr>
          <a:xfrm>
            <a:off x="6674155" y="2674270"/>
            <a:ext cx="395633" cy="1147320"/>
            <a:chOff x="6674155" y="2674270"/>
            <a:chExt cx="262440" cy="1147320"/>
          </a:xfrm>
        </p:grpSpPr>
        <mc:AlternateContent xmlns:mc="http://schemas.openxmlformats.org/markup-compatibility/2006" xmlns:p14="http://schemas.microsoft.com/office/powerpoint/2010/main">
          <mc:Choice Requires="p14">
            <p:contentPart p14:bwMode="auto" r:id="rId3">
              <p14:nvContentPartPr>
                <p14:cNvPr id="6" name="Mürekkep 5">
                  <a:extLst>
                    <a:ext uri="{FF2B5EF4-FFF2-40B4-BE49-F238E27FC236}">
                      <a16:creationId xmlns:a16="http://schemas.microsoft.com/office/drawing/2014/main" id="{E18E80C5-C4E6-DB49-56E0-9A0A339364A9}"/>
                    </a:ext>
                  </a:extLst>
                </p14:cNvPr>
                <p14:cNvContentPartPr/>
                <p14:nvPr/>
              </p14:nvContentPartPr>
              <p14:xfrm>
                <a:off x="6674155" y="2708110"/>
                <a:ext cx="262440" cy="1113480"/>
              </p14:xfrm>
            </p:contentPart>
          </mc:Choice>
          <mc:Fallback xmlns="">
            <p:pic>
              <p:nvPicPr>
                <p:cNvPr id="6" name="Mürekkep 5">
                  <a:extLst>
                    <a:ext uri="{FF2B5EF4-FFF2-40B4-BE49-F238E27FC236}">
                      <a16:creationId xmlns:a16="http://schemas.microsoft.com/office/drawing/2014/main" id="{E18E80C5-C4E6-DB49-56E0-9A0A339364A9}"/>
                    </a:ext>
                  </a:extLst>
                </p:cNvPr>
                <p:cNvPicPr/>
                <p:nvPr/>
              </p:nvPicPr>
              <p:blipFill>
                <a:blip r:embed="rId4"/>
                <a:stretch>
                  <a:fillRect/>
                </a:stretch>
              </p:blipFill>
              <p:spPr>
                <a:xfrm>
                  <a:off x="6668035" y="2701990"/>
                  <a:ext cx="274680" cy="1125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Mürekkep 6">
                  <a:extLst>
                    <a:ext uri="{FF2B5EF4-FFF2-40B4-BE49-F238E27FC236}">
                      <a16:creationId xmlns:a16="http://schemas.microsoft.com/office/drawing/2014/main" id="{B3B0B3B4-0DB5-AD68-14F9-3D4A1668A3F6}"/>
                    </a:ext>
                  </a:extLst>
                </p14:cNvPr>
                <p14:cNvContentPartPr/>
                <p14:nvPr/>
              </p14:nvContentPartPr>
              <p14:xfrm>
                <a:off x="6693235" y="2674270"/>
                <a:ext cx="16560" cy="223920"/>
              </p14:xfrm>
            </p:contentPart>
          </mc:Choice>
          <mc:Fallback xmlns="">
            <p:pic>
              <p:nvPicPr>
                <p:cNvPr id="7" name="Mürekkep 6">
                  <a:extLst>
                    <a:ext uri="{FF2B5EF4-FFF2-40B4-BE49-F238E27FC236}">
                      <a16:creationId xmlns:a16="http://schemas.microsoft.com/office/drawing/2014/main" id="{B3B0B3B4-0DB5-AD68-14F9-3D4A1668A3F6}"/>
                    </a:ext>
                  </a:extLst>
                </p:cNvPr>
                <p:cNvPicPr/>
                <p:nvPr/>
              </p:nvPicPr>
              <p:blipFill>
                <a:blip r:embed="rId6"/>
                <a:stretch>
                  <a:fillRect/>
                </a:stretch>
              </p:blipFill>
              <p:spPr>
                <a:xfrm>
                  <a:off x="6687115" y="2668150"/>
                  <a:ext cx="28800" cy="23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Mürekkep 8">
                <a:extLst>
                  <a:ext uri="{FF2B5EF4-FFF2-40B4-BE49-F238E27FC236}">
                    <a16:creationId xmlns:a16="http://schemas.microsoft.com/office/drawing/2014/main" id="{09B2D852-2E0D-7F72-D3C9-A0325C479EF6}"/>
                  </a:ext>
                </a:extLst>
              </p14:cNvPr>
              <p14:cNvContentPartPr/>
              <p14:nvPr/>
            </p14:nvContentPartPr>
            <p14:xfrm>
              <a:off x="6667315" y="3743830"/>
              <a:ext cx="65880" cy="187920"/>
            </p14:xfrm>
          </p:contentPart>
        </mc:Choice>
        <mc:Fallback xmlns="">
          <p:pic>
            <p:nvPicPr>
              <p:cNvPr id="9" name="Mürekkep 8">
                <a:extLst>
                  <a:ext uri="{FF2B5EF4-FFF2-40B4-BE49-F238E27FC236}">
                    <a16:creationId xmlns:a16="http://schemas.microsoft.com/office/drawing/2014/main" id="{09B2D852-2E0D-7F72-D3C9-A0325C479EF6}"/>
                  </a:ext>
                </a:extLst>
              </p:cNvPr>
              <p:cNvPicPr/>
              <p:nvPr/>
            </p:nvPicPr>
            <p:blipFill>
              <a:blip r:embed="rId8"/>
              <a:stretch>
                <a:fillRect/>
              </a:stretch>
            </p:blipFill>
            <p:spPr>
              <a:xfrm>
                <a:off x="6661195" y="3737710"/>
                <a:ext cx="78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Mürekkep 9">
                <a:extLst>
                  <a:ext uri="{FF2B5EF4-FFF2-40B4-BE49-F238E27FC236}">
                    <a16:creationId xmlns:a16="http://schemas.microsoft.com/office/drawing/2014/main" id="{ABDA5971-A6D7-BB8B-5C30-F17CAF00E31F}"/>
                  </a:ext>
                </a:extLst>
              </p14:cNvPr>
              <p14:cNvContentPartPr/>
              <p14:nvPr/>
            </p14:nvContentPartPr>
            <p14:xfrm>
              <a:off x="5474995" y="2794510"/>
              <a:ext cx="261720" cy="1000800"/>
            </p14:xfrm>
          </p:contentPart>
        </mc:Choice>
        <mc:Fallback xmlns="">
          <p:pic>
            <p:nvPicPr>
              <p:cNvPr id="10" name="Mürekkep 9">
                <a:extLst>
                  <a:ext uri="{FF2B5EF4-FFF2-40B4-BE49-F238E27FC236}">
                    <a16:creationId xmlns:a16="http://schemas.microsoft.com/office/drawing/2014/main" id="{ABDA5971-A6D7-BB8B-5C30-F17CAF00E31F}"/>
                  </a:ext>
                </a:extLst>
              </p:cNvPr>
              <p:cNvPicPr/>
              <p:nvPr/>
            </p:nvPicPr>
            <p:blipFill>
              <a:blip r:embed="rId10"/>
              <a:stretch>
                <a:fillRect/>
              </a:stretch>
            </p:blipFill>
            <p:spPr>
              <a:xfrm>
                <a:off x="5468875" y="2788390"/>
                <a:ext cx="273960" cy="101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Mürekkep 10">
                <a:extLst>
                  <a:ext uri="{FF2B5EF4-FFF2-40B4-BE49-F238E27FC236}">
                    <a16:creationId xmlns:a16="http://schemas.microsoft.com/office/drawing/2014/main" id="{919A4033-40B5-6B89-0B5F-2A84C41C79F3}"/>
                  </a:ext>
                </a:extLst>
              </p14:cNvPr>
              <p14:cNvContentPartPr/>
              <p14:nvPr/>
            </p14:nvContentPartPr>
            <p14:xfrm>
              <a:off x="2138875" y="3881710"/>
              <a:ext cx="347760" cy="360"/>
            </p14:xfrm>
          </p:contentPart>
        </mc:Choice>
        <mc:Fallback xmlns="">
          <p:pic>
            <p:nvPicPr>
              <p:cNvPr id="11" name="Mürekkep 10">
                <a:extLst>
                  <a:ext uri="{FF2B5EF4-FFF2-40B4-BE49-F238E27FC236}">
                    <a16:creationId xmlns:a16="http://schemas.microsoft.com/office/drawing/2014/main" id="{919A4033-40B5-6B89-0B5F-2A84C41C79F3}"/>
                  </a:ext>
                </a:extLst>
              </p:cNvPr>
              <p:cNvPicPr/>
              <p:nvPr/>
            </p:nvPicPr>
            <p:blipFill>
              <a:blip r:embed="rId12"/>
              <a:stretch>
                <a:fillRect/>
              </a:stretch>
            </p:blipFill>
            <p:spPr>
              <a:xfrm>
                <a:off x="2132755" y="3875590"/>
                <a:ext cx="360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Mürekkep 11">
                <a:extLst>
                  <a:ext uri="{FF2B5EF4-FFF2-40B4-BE49-F238E27FC236}">
                    <a16:creationId xmlns:a16="http://schemas.microsoft.com/office/drawing/2014/main" id="{26491486-AFDF-068E-671B-5DBFE6CCD00A}"/>
                  </a:ext>
                </a:extLst>
              </p14:cNvPr>
              <p14:cNvContentPartPr/>
              <p14:nvPr/>
            </p14:nvContentPartPr>
            <p14:xfrm>
              <a:off x="1854475" y="2863990"/>
              <a:ext cx="442440" cy="12600"/>
            </p14:xfrm>
          </p:contentPart>
        </mc:Choice>
        <mc:Fallback xmlns="">
          <p:pic>
            <p:nvPicPr>
              <p:cNvPr id="12" name="Mürekkep 11">
                <a:extLst>
                  <a:ext uri="{FF2B5EF4-FFF2-40B4-BE49-F238E27FC236}">
                    <a16:creationId xmlns:a16="http://schemas.microsoft.com/office/drawing/2014/main" id="{26491486-AFDF-068E-671B-5DBFE6CCD00A}"/>
                  </a:ext>
                </a:extLst>
              </p:cNvPr>
              <p:cNvPicPr/>
              <p:nvPr/>
            </p:nvPicPr>
            <p:blipFill>
              <a:blip r:embed="rId14"/>
              <a:stretch>
                <a:fillRect/>
              </a:stretch>
            </p:blipFill>
            <p:spPr>
              <a:xfrm>
                <a:off x="1848355" y="2857870"/>
                <a:ext cx="454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Mürekkep 12">
                <a:extLst>
                  <a:ext uri="{FF2B5EF4-FFF2-40B4-BE49-F238E27FC236}">
                    <a16:creationId xmlns:a16="http://schemas.microsoft.com/office/drawing/2014/main" id="{F95EE928-C6F4-347A-3ED8-42D0512E7111}"/>
                  </a:ext>
                </a:extLst>
              </p14:cNvPr>
              <p14:cNvContentPartPr/>
              <p14:nvPr/>
            </p14:nvContentPartPr>
            <p14:xfrm>
              <a:off x="1081915" y="2820430"/>
              <a:ext cx="65520" cy="360"/>
            </p14:xfrm>
          </p:contentPart>
        </mc:Choice>
        <mc:Fallback xmlns="">
          <p:pic>
            <p:nvPicPr>
              <p:cNvPr id="13" name="Mürekkep 12">
                <a:extLst>
                  <a:ext uri="{FF2B5EF4-FFF2-40B4-BE49-F238E27FC236}">
                    <a16:creationId xmlns:a16="http://schemas.microsoft.com/office/drawing/2014/main" id="{F95EE928-C6F4-347A-3ED8-42D0512E7111}"/>
                  </a:ext>
                </a:extLst>
              </p:cNvPr>
              <p:cNvPicPr/>
              <p:nvPr/>
            </p:nvPicPr>
            <p:blipFill>
              <a:blip r:embed="rId16"/>
              <a:stretch>
                <a:fillRect/>
              </a:stretch>
            </p:blipFill>
            <p:spPr>
              <a:xfrm>
                <a:off x="1075795" y="2814310"/>
                <a:ext cx="77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Mürekkep 13">
                <a:extLst>
                  <a:ext uri="{FF2B5EF4-FFF2-40B4-BE49-F238E27FC236}">
                    <a16:creationId xmlns:a16="http://schemas.microsoft.com/office/drawing/2014/main" id="{F3F77304-D182-BCBE-C519-2ADC403B16FE}"/>
                  </a:ext>
                </a:extLst>
              </p14:cNvPr>
              <p14:cNvContentPartPr/>
              <p14:nvPr/>
            </p14:nvContentPartPr>
            <p14:xfrm>
              <a:off x="938995" y="2836990"/>
              <a:ext cx="407160" cy="893160"/>
            </p14:xfrm>
          </p:contentPart>
        </mc:Choice>
        <mc:Fallback xmlns="">
          <p:pic>
            <p:nvPicPr>
              <p:cNvPr id="14" name="Mürekkep 13">
                <a:extLst>
                  <a:ext uri="{FF2B5EF4-FFF2-40B4-BE49-F238E27FC236}">
                    <a16:creationId xmlns:a16="http://schemas.microsoft.com/office/drawing/2014/main" id="{F3F77304-D182-BCBE-C519-2ADC403B16FE}"/>
                  </a:ext>
                </a:extLst>
              </p:cNvPr>
              <p:cNvPicPr/>
              <p:nvPr/>
            </p:nvPicPr>
            <p:blipFill>
              <a:blip r:embed="rId18"/>
              <a:stretch>
                <a:fillRect/>
              </a:stretch>
            </p:blipFill>
            <p:spPr>
              <a:xfrm>
                <a:off x="932875" y="2830870"/>
                <a:ext cx="41940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Mürekkep 14">
                <a:extLst>
                  <a:ext uri="{FF2B5EF4-FFF2-40B4-BE49-F238E27FC236}">
                    <a16:creationId xmlns:a16="http://schemas.microsoft.com/office/drawing/2014/main" id="{D4E8750B-F5DE-7949-41ED-905FED0BFF81}"/>
                  </a:ext>
                </a:extLst>
              </p14:cNvPr>
              <p14:cNvContentPartPr/>
              <p14:nvPr/>
            </p14:nvContentPartPr>
            <p14:xfrm>
              <a:off x="8169235" y="5391550"/>
              <a:ext cx="374400" cy="61200"/>
            </p14:xfrm>
          </p:contentPart>
        </mc:Choice>
        <mc:Fallback xmlns="">
          <p:pic>
            <p:nvPicPr>
              <p:cNvPr id="15" name="Mürekkep 14">
                <a:extLst>
                  <a:ext uri="{FF2B5EF4-FFF2-40B4-BE49-F238E27FC236}">
                    <a16:creationId xmlns:a16="http://schemas.microsoft.com/office/drawing/2014/main" id="{D4E8750B-F5DE-7949-41ED-905FED0BFF81}"/>
                  </a:ext>
                </a:extLst>
              </p:cNvPr>
              <p:cNvPicPr/>
              <p:nvPr/>
            </p:nvPicPr>
            <p:blipFill>
              <a:blip r:embed="rId20"/>
              <a:stretch>
                <a:fillRect/>
              </a:stretch>
            </p:blipFill>
            <p:spPr>
              <a:xfrm>
                <a:off x="8163115" y="5385430"/>
                <a:ext cx="386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Mürekkep 16">
                <a:extLst>
                  <a:ext uri="{FF2B5EF4-FFF2-40B4-BE49-F238E27FC236}">
                    <a16:creationId xmlns:a16="http://schemas.microsoft.com/office/drawing/2014/main" id="{90CCC16F-5302-0BAB-F103-A8D168114A59}"/>
                  </a:ext>
                </a:extLst>
              </p14:cNvPr>
              <p14:cNvContentPartPr/>
              <p14:nvPr/>
            </p14:nvContentPartPr>
            <p14:xfrm>
              <a:off x="9592315" y="4424950"/>
              <a:ext cx="1449360" cy="52200"/>
            </p14:xfrm>
          </p:contentPart>
        </mc:Choice>
        <mc:Fallback xmlns="">
          <p:pic>
            <p:nvPicPr>
              <p:cNvPr id="17" name="Mürekkep 16">
                <a:extLst>
                  <a:ext uri="{FF2B5EF4-FFF2-40B4-BE49-F238E27FC236}">
                    <a16:creationId xmlns:a16="http://schemas.microsoft.com/office/drawing/2014/main" id="{90CCC16F-5302-0BAB-F103-A8D168114A59}"/>
                  </a:ext>
                </a:extLst>
              </p:cNvPr>
              <p:cNvPicPr/>
              <p:nvPr/>
            </p:nvPicPr>
            <p:blipFill>
              <a:blip r:embed="rId22"/>
              <a:stretch>
                <a:fillRect/>
              </a:stretch>
            </p:blipFill>
            <p:spPr>
              <a:xfrm>
                <a:off x="9586195" y="4418830"/>
                <a:ext cx="1461600" cy="64440"/>
              </a:xfrm>
              <a:prstGeom prst="rect">
                <a:avLst/>
              </a:prstGeom>
            </p:spPr>
          </p:pic>
        </mc:Fallback>
      </mc:AlternateContent>
      <p:grpSp>
        <p:nvGrpSpPr>
          <p:cNvPr id="21" name="Grup 20">
            <a:extLst>
              <a:ext uri="{FF2B5EF4-FFF2-40B4-BE49-F238E27FC236}">
                <a16:creationId xmlns:a16="http://schemas.microsoft.com/office/drawing/2014/main" id="{71107C4F-2A21-A4F2-DF88-CE5E1AEA01A4}"/>
              </a:ext>
            </a:extLst>
          </p:cNvPr>
          <p:cNvGrpSpPr/>
          <p:nvPr/>
        </p:nvGrpSpPr>
        <p:grpSpPr>
          <a:xfrm>
            <a:off x="11178835" y="3898990"/>
            <a:ext cx="752760" cy="1351800"/>
            <a:chOff x="11178835" y="3898990"/>
            <a:chExt cx="752760" cy="1351800"/>
          </a:xfrm>
        </p:grpSpPr>
        <mc:AlternateContent xmlns:mc="http://schemas.openxmlformats.org/markup-compatibility/2006" xmlns:p14="http://schemas.microsoft.com/office/powerpoint/2010/main">
          <mc:Choice Requires="p14">
            <p:contentPart p14:bwMode="auto" r:id="rId23">
              <p14:nvContentPartPr>
                <p14:cNvPr id="18" name="Mürekkep 17">
                  <a:extLst>
                    <a:ext uri="{FF2B5EF4-FFF2-40B4-BE49-F238E27FC236}">
                      <a16:creationId xmlns:a16="http://schemas.microsoft.com/office/drawing/2014/main" id="{D6D815CB-8357-425C-27DA-4868C6303417}"/>
                    </a:ext>
                  </a:extLst>
                </p14:cNvPr>
                <p14:cNvContentPartPr/>
                <p14:nvPr/>
              </p14:nvContentPartPr>
              <p14:xfrm>
                <a:off x="11178835" y="3898990"/>
                <a:ext cx="502560" cy="883080"/>
              </p14:xfrm>
            </p:contentPart>
          </mc:Choice>
          <mc:Fallback xmlns="">
            <p:pic>
              <p:nvPicPr>
                <p:cNvPr id="18" name="Mürekkep 17">
                  <a:extLst>
                    <a:ext uri="{FF2B5EF4-FFF2-40B4-BE49-F238E27FC236}">
                      <a16:creationId xmlns:a16="http://schemas.microsoft.com/office/drawing/2014/main" id="{D6D815CB-8357-425C-27DA-4868C6303417}"/>
                    </a:ext>
                  </a:extLst>
                </p:cNvPr>
                <p:cNvPicPr/>
                <p:nvPr/>
              </p:nvPicPr>
              <p:blipFill>
                <a:blip r:embed="rId24"/>
                <a:stretch>
                  <a:fillRect/>
                </a:stretch>
              </p:blipFill>
              <p:spPr>
                <a:xfrm>
                  <a:off x="11172715" y="3892870"/>
                  <a:ext cx="51480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Mürekkep 18">
                  <a:extLst>
                    <a:ext uri="{FF2B5EF4-FFF2-40B4-BE49-F238E27FC236}">
                      <a16:creationId xmlns:a16="http://schemas.microsoft.com/office/drawing/2014/main" id="{56FFC494-3205-6530-9931-4B4F8EB11158}"/>
                    </a:ext>
                  </a:extLst>
                </p14:cNvPr>
                <p14:cNvContentPartPr/>
                <p14:nvPr/>
              </p14:nvContentPartPr>
              <p14:xfrm>
                <a:off x="11870035" y="3985390"/>
                <a:ext cx="44640" cy="664920"/>
              </p14:xfrm>
            </p:contentPart>
          </mc:Choice>
          <mc:Fallback xmlns="">
            <p:pic>
              <p:nvPicPr>
                <p:cNvPr id="19" name="Mürekkep 18">
                  <a:extLst>
                    <a:ext uri="{FF2B5EF4-FFF2-40B4-BE49-F238E27FC236}">
                      <a16:creationId xmlns:a16="http://schemas.microsoft.com/office/drawing/2014/main" id="{56FFC494-3205-6530-9931-4B4F8EB11158}"/>
                    </a:ext>
                  </a:extLst>
                </p:cNvPr>
                <p:cNvPicPr/>
                <p:nvPr/>
              </p:nvPicPr>
              <p:blipFill>
                <a:blip r:embed="rId26"/>
                <a:stretch>
                  <a:fillRect/>
                </a:stretch>
              </p:blipFill>
              <p:spPr>
                <a:xfrm>
                  <a:off x="11863915" y="3979270"/>
                  <a:ext cx="568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Mürekkep 19">
                  <a:extLst>
                    <a:ext uri="{FF2B5EF4-FFF2-40B4-BE49-F238E27FC236}">
                      <a16:creationId xmlns:a16="http://schemas.microsoft.com/office/drawing/2014/main" id="{B1D17A45-3B74-7EA1-1791-519595D94C58}"/>
                    </a:ext>
                  </a:extLst>
                </p14:cNvPr>
                <p14:cNvContentPartPr/>
                <p14:nvPr/>
              </p14:nvContentPartPr>
              <p14:xfrm>
                <a:off x="11792275" y="5018230"/>
                <a:ext cx="139320" cy="232560"/>
              </p14:xfrm>
            </p:contentPart>
          </mc:Choice>
          <mc:Fallback xmlns="">
            <p:pic>
              <p:nvPicPr>
                <p:cNvPr id="20" name="Mürekkep 19">
                  <a:extLst>
                    <a:ext uri="{FF2B5EF4-FFF2-40B4-BE49-F238E27FC236}">
                      <a16:creationId xmlns:a16="http://schemas.microsoft.com/office/drawing/2014/main" id="{B1D17A45-3B74-7EA1-1791-519595D94C58}"/>
                    </a:ext>
                  </a:extLst>
                </p:cNvPr>
                <p:cNvPicPr/>
                <p:nvPr/>
              </p:nvPicPr>
              <p:blipFill>
                <a:blip r:embed="rId28"/>
                <a:stretch>
                  <a:fillRect/>
                </a:stretch>
              </p:blipFill>
              <p:spPr>
                <a:xfrm>
                  <a:off x="11786155" y="5012110"/>
                  <a:ext cx="151560" cy="244800"/>
                </a:xfrm>
                <a:prstGeom prst="rect">
                  <a:avLst/>
                </a:prstGeom>
              </p:spPr>
            </p:pic>
          </mc:Fallback>
        </mc:AlternateContent>
      </p:grpSp>
      <p:grpSp>
        <p:nvGrpSpPr>
          <p:cNvPr id="32" name="Grup 31">
            <a:extLst>
              <a:ext uri="{FF2B5EF4-FFF2-40B4-BE49-F238E27FC236}">
                <a16:creationId xmlns:a16="http://schemas.microsoft.com/office/drawing/2014/main" id="{1E436B63-71E6-F956-3AB1-A8C327C63876}"/>
              </a:ext>
            </a:extLst>
          </p:cNvPr>
          <p:cNvGrpSpPr/>
          <p:nvPr/>
        </p:nvGrpSpPr>
        <p:grpSpPr>
          <a:xfrm>
            <a:off x="10687795" y="5485150"/>
            <a:ext cx="1433520" cy="743400"/>
            <a:chOff x="10687795" y="5485150"/>
            <a:chExt cx="1433520" cy="743400"/>
          </a:xfrm>
        </p:grpSpPr>
        <mc:AlternateContent xmlns:mc="http://schemas.openxmlformats.org/markup-compatibility/2006" xmlns:p14="http://schemas.microsoft.com/office/powerpoint/2010/main">
          <mc:Choice Requires="p14">
            <p:contentPart p14:bwMode="auto" r:id="rId29">
              <p14:nvContentPartPr>
                <p14:cNvPr id="22" name="Mürekkep 21">
                  <a:extLst>
                    <a:ext uri="{FF2B5EF4-FFF2-40B4-BE49-F238E27FC236}">
                      <a16:creationId xmlns:a16="http://schemas.microsoft.com/office/drawing/2014/main" id="{C21B6E8E-1902-DAB1-C9FA-5C4F96BA35DF}"/>
                    </a:ext>
                  </a:extLst>
                </p14:cNvPr>
                <p14:cNvContentPartPr/>
                <p14:nvPr/>
              </p14:nvContentPartPr>
              <p14:xfrm>
                <a:off x="10687795" y="5685310"/>
                <a:ext cx="253080" cy="543240"/>
              </p14:xfrm>
            </p:contentPart>
          </mc:Choice>
          <mc:Fallback xmlns="">
            <p:pic>
              <p:nvPicPr>
                <p:cNvPr id="22" name="Mürekkep 21">
                  <a:extLst>
                    <a:ext uri="{FF2B5EF4-FFF2-40B4-BE49-F238E27FC236}">
                      <a16:creationId xmlns:a16="http://schemas.microsoft.com/office/drawing/2014/main" id="{C21B6E8E-1902-DAB1-C9FA-5C4F96BA35DF}"/>
                    </a:ext>
                  </a:extLst>
                </p:cNvPr>
                <p:cNvPicPr/>
                <p:nvPr/>
              </p:nvPicPr>
              <p:blipFill>
                <a:blip r:embed="rId30"/>
                <a:stretch>
                  <a:fillRect/>
                </a:stretch>
              </p:blipFill>
              <p:spPr>
                <a:xfrm>
                  <a:off x="10681675" y="5679190"/>
                  <a:ext cx="26532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Mürekkep 22">
                  <a:extLst>
                    <a:ext uri="{FF2B5EF4-FFF2-40B4-BE49-F238E27FC236}">
                      <a16:creationId xmlns:a16="http://schemas.microsoft.com/office/drawing/2014/main" id="{A181F5AF-3551-D0BC-17DD-6917F5B608CC}"/>
                    </a:ext>
                  </a:extLst>
                </p14:cNvPr>
                <p14:cNvContentPartPr/>
                <p14:nvPr/>
              </p14:nvContentPartPr>
              <p14:xfrm>
                <a:off x="11145355" y="5745070"/>
                <a:ext cx="61560" cy="413640"/>
              </p14:xfrm>
            </p:contentPart>
          </mc:Choice>
          <mc:Fallback xmlns="">
            <p:pic>
              <p:nvPicPr>
                <p:cNvPr id="23" name="Mürekkep 22">
                  <a:extLst>
                    <a:ext uri="{FF2B5EF4-FFF2-40B4-BE49-F238E27FC236}">
                      <a16:creationId xmlns:a16="http://schemas.microsoft.com/office/drawing/2014/main" id="{A181F5AF-3551-D0BC-17DD-6917F5B608CC}"/>
                    </a:ext>
                  </a:extLst>
                </p:cNvPr>
                <p:cNvPicPr/>
                <p:nvPr/>
              </p:nvPicPr>
              <p:blipFill>
                <a:blip r:embed="rId32"/>
                <a:stretch>
                  <a:fillRect/>
                </a:stretch>
              </p:blipFill>
              <p:spPr>
                <a:xfrm>
                  <a:off x="11139235" y="5738950"/>
                  <a:ext cx="7380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Mürekkep 24">
                  <a:extLst>
                    <a:ext uri="{FF2B5EF4-FFF2-40B4-BE49-F238E27FC236}">
                      <a16:creationId xmlns:a16="http://schemas.microsoft.com/office/drawing/2014/main" id="{1D5D935A-C289-B958-90BA-350E7F69DD6A}"/>
                    </a:ext>
                  </a:extLst>
                </p14:cNvPr>
                <p14:cNvContentPartPr/>
                <p14:nvPr/>
              </p14:nvContentPartPr>
              <p14:xfrm>
                <a:off x="11223835" y="5770990"/>
                <a:ext cx="136800" cy="263160"/>
              </p14:xfrm>
            </p:contentPart>
          </mc:Choice>
          <mc:Fallback xmlns="">
            <p:pic>
              <p:nvPicPr>
                <p:cNvPr id="25" name="Mürekkep 24">
                  <a:extLst>
                    <a:ext uri="{FF2B5EF4-FFF2-40B4-BE49-F238E27FC236}">
                      <a16:creationId xmlns:a16="http://schemas.microsoft.com/office/drawing/2014/main" id="{1D5D935A-C289-B958-90BA-350E7F69DD6A}"/>
                    </a:ext>
                  </a:extLst>
                </p:cNvPr>
                <p:cNvPicPr/>
                <p:nvPr/>
              </p:nvPicPr>
              <p:blipFill>
                <a:blip r:embed="rId34"/>
                <a:stretch>
                  <a:fillRect/>
                </a:stretch>
              </p:blipFill>
              <p:spPr>
                <a:xfrm>
                  <a:off x="11217715" y="5764870"/>
                  <a:ext cx="149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Mürekkep 25">
                  <a:extLst>
                    <a:ext uri="{FF2B5EF4-FFF2-40B4-BE49-F238E27FC236}">
                      <a16:creationId xmlns:a16="http://schemas.microsoft.com/office/drawing/2014/main" id="{768ADB49-D593-132E-D52A-0BD254E436B1}"/>
                    </a:ext>
                  </a:extLst>
                </p14:cNvPr>
                <p14:cNvContentPartPr/>
                <p14:nvPr/>
              </p14:nvContentPartPr>
              <p14:xfrm>
                <a:off x="11481595" y="5675950"/>
                <a:ext cx="78480" cy="234000"/>
              </p14:xfrm>
            </p:contentPart>
          </mc:Choice>
          <mc:Fallback xmlns="">
            <p:pic>
              <p:nvPicPr>
                <p:cNvPr id="26" name="Mürekkep 25">
                  <a:extLst>
                    <a:ext uri="{FF2B5EF4-FFF2-40B4-BE49-F238E27FC236}">
                      <a16:creationId xmlns:a16="http://schemas.microsoft.com/office/drawing/2014/main" id="{768ADB49-D593-132E-D52A-0BD254E436B1}"/>
                    </a:ext>
                  </a:extLst>
                </p:cNvPr>
                <p:cNvPicPr/>
                <p:nvPr/>
              </p:nvPicPr>
              <p:blipFill>
                <a:blip r:embed="rId36"/>
                <a:stretch>
                  <a:fillRect/>
                </a:stretch>
              </p:blipFill>
              <p:spPr>
                <a:xfrm>
                  <a:off x="11475475" y="5669830"/>
                  <a:ext cx="90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Mürekkep 26">
                  <a:extLst>
                    <a:ext uri="{FF2B5EF4-FFF2-40B4-BE49-F238E27FC236}">
                      <a16:creationId xmlns:a16="http://schemas.microsoft.com/office/drawing/2014/main" id="{92FB4927-D646-2B55-65A1-AE2B8823426B}"/>
                    </a:ext>
                  </a:extLst>
                </p14:cNvPr>
                <p14:cNvContentPartPr/>
                <p14:nvPr/>
              </p14:nvContentPartPr>
              <p14:xfrm>
                <a:off x="11538115" y="5512150"/>
                <a:ext cx="137520" cy="373320"/>
              </p14:xfrm>
            </p:contentPart>
          </mc:Choice>
          <mc:Fallback xmlns="">
            <p:pic>
              <p:nvPicPr>
                <p:cNvPr id="27" name="Mürekkep 26">
                  <a:extLst>
                    <a:ext uri="{FF2B5EF4-FFF2-40B4-BE49-F238E27FC236}">
                      <a16:creationId xmlns:a16="http://schemas.microsoft.com/office/drawing/2014/main" id="{92FB4927-D646-2B55-65A1-AE2B8823426B}"/>
                    </a:ext>
                  </a:extLst>
                </p:cNvPr>
                <p:cNvPicPr/>
                <p:nvPr/>
              </p:nvPicPr>
              <p:blipFill>
                <a:blip r:embed="rId38"/>
                <a:stretch>
                  <a:fillRect/>
                </a:stretch>
              </p:blipFill>
              <p:spPr>
                <a:xfrm>
                  <a:off x="11531995" y="5506030"/>
                  <a:ext cx="1497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Mürekkep 27">
                  <a:extLst>
                    <a:ext uri="{FF2B5EF4-FFF2-40B4-BE49-F238E27FC236}">
                      <a16:creationId xmlns:a16="http://schemas.microsoft.com/office/drawing/2014/main" id="{9A6F2437-8535-1E69-4DA5-7C9BD76B77F1}"/>
                    </a:ext>
                  </a:extLst>
                </p14:cNvPr>
                <p14:cNvContentPartPr/>
                <p14:nvPr/>
              </p14:nvContentPartPr>
              <p14:xfrm>
                <a:off x="11731435" y="5607190"/>
                <a:ext cx="244800" cy="324360"/>
              </p14:xfrm>
            </p:contentPart>
          </mc:Choice>
          <mc:Fallback xmlns="">
            <p:pic>
              <p:nvPicPr>
                <p:cNvPr id="28" name="Mürekkep 27">
                  <a:extLst>
                    <a:ext uri="{FF2B5EF4-FFF2-40B4-BE49-F238E27FC236}">
                      <a16:creationId xmlns:a16="http://schemas.microsoft.com/office/drawing/2014/main" id="{9A6F2437-8535-1E69-4DA5-7C9BD76B77F1}"/>
                    </a:ext>
                  </a:extLst>
                </p:cNvPr>
                <p:cNvPicPr/>
                <p:nvPr/>
              </p:nvPicPr>
              <p:blipFill>
                <a:blip r:embed="rId40"/>
                <a:stretch>
                  <a:fillRect/>
                </a:stretch>
              </p:blipFill>
              <p:spPr>
                <a:xfrm>
                  <a:off x="11725315" y="5601070"/>
                  <a:ext cx="2570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Mürekkep 28">
                  <a:extLst>
                    <a:ext uri="{FF2B5EF4-FFF2-40B4-BE49-F238E27FC236}">
                      <a16:creationId xmlns:a16="http://schemas.microsoft.com/office/drawing/2014/main" id="{7C047C8F-B034-D54A-FAD2-30DD1D7A59C0}"/>
                    </a:ext>
                  </a:extLst>
                </p14:cNvPr>
                <p14:cNvContentPartPr/>
                <p14:nvPr/>
              </p14:nvContentPartPr>
              <p14:xfrm>
                <a:off x="11792275" y="5682790"/>
                <a:ext cx="108000" cy="105480"/>
              </p14:xfrm>
            </p:contentPart>
          </mc:Choice>
          <mc:Fallback xmlns="">
            <p:pic>
              <p:nvPicPr>
                <p:cNvPr id="29" name="Mürekkep 28">
                  <a:extLst>
                    <a:ext uri="{FF2B5EF4-FFF2-40B4-BE49-F238E27FC236}">
                      <a16:creationId xmlns:a16="http://schemas.microsoft.com/office/drawing/2014/main" id="{7C047C8F-B034-D54A-FAD2-30DD1D7A59C0}"/>
                    </a:ext>
                  </a:extLst>
                </p:cNvPr>
                <p:cNvPicPr/>
                <p:nvPr/>
              </p:nvPicPr>
              <p:blipFill>
                <a:blip r:embed="rId42"/>
                <a:stretch>
                  <a:fillRect/>
                </a:stretch>
              </p:blipFill>
              <p:spPr>
                <a:xfrm>
                  <a:off x="11786155" y="5676670"/>
                  <a:ext cx="120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Mürekkep 29">
                  <a:extLst>
                    <a:ext uri="{FF2B5EF4-FFF2-40B4-BE49-F238E27FC236}">
                      <a16:creationId xmlns:a16="http://schemas.microsoft.com/office/drawing/2014/main" id="{C4456FD5-E761-50B0-4650-05B123247D43}"/>
                    </a:ext>
                  </a:extLst>
                </p14:cNvPr>
                <p14:cNvContentPartPr/>
                <p14:nvPr/>
              </p14:nvContentPartPr>
              <p14:xfrm>
                <a:off x="11705515" y="5548870"/>
                <a:ext cx="111960" cy="32760"/>
              </p14:xfrm>
            </p:contentPart>
          </mc:Choice>
          <mc:Fallback xmlns="">
            <p:pic>
              <p:nvPicPr>
                <p:cNvPr id="30" name="Mürekkep 29">
                  <a:extLst>
                    <a:ext uri="{FF2B5EF4-FFF2-40B4-BE49-F238E27FC236}">
                      <a16:creationId xmlns:a16="http://schemas.microsoft.com/office/drawing/2014/main" id="{C4456FD5-E761-50B0-4650-05B123247D43}"/>
                    </a:ext>
                  </a:extLst>
                </p:cNvPr>
                <p:cNvPicPr/>
                <p:nvPr/>
              </p:nvPicPr>
              <p:blipFill>
                <a:blip r:embed="rId44"/>
                <a:stretch>
                  <a:fillRect/>
                </a:stretch>
              </p:blipFill>
              <p:spPr>
                <a:xfrm>
                  <a:off x="11699395" y="5542750"/>
                  <a:ext cx="12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Mürekkep 30">
                  <a:extLst>
                    <a:ext uri="{FF2B5EF4-FFF2-40B4-BE49-F238E27FC236}">
                      <a16:creationId xmlns:a16="http://schemas.microsoft.com/office/drawing/2014/main" id="{1794B6C4-00B3-66B4-1A76-7AD2B06411AA}"/>
                    </a:ext>
                  </a:extLst>
                </p14:cNvPr>
                <p14:cNvContentPartPr/>
                <p14:nvPr/>
              </p14:nvContentPartPr>
              <p14:xfrm>
                <a:off x="11990995" y="5485150"/>
                <a:ext cx="130320" cy="258480"/>
              </p14:xfrm>
            </p:contentPart>
          </mc:Choice>
          <mc:Fallback xmlns="">
            <p:pic>
              <p:nvPicPr>
                <p:cNvPr id="31" name="Mürekkep 30">
                  <a:extLst>
                    <a:ext uri="{FF2B5EF4-FFF2-40B4-BE49-F238E27FC236}">
                      <a16:creationId xmlns:a16="http://schemas.microsoft.com/office/drawing/2014/main" id="{1794B6C4-00B3-66B4-1A76-7AD2B06411AA}"/>
                    </a:ext>
                  </a:extLst>
                </p:cNvPr>
                <p:cNvPicPr/>
                <p:nvPr/>
              </p:nvPicPr>
              <p:blipFill>
                <a:blip r:embed="rId46"/>
                <a:stretch>
                  <a:fillRect/>
                </a:stretch>
              </p:blipFill>
              <p:spPr>
                <a:xfrm>
                  <a:off x="11984875" y="5479030"/>
                  <a:ext cx="142560" cy="270720"/>
                </a:xfrm>
                <a:prstGeom prst="rect">
                  <a:avLst/>
                </a:prstGeom>
              </p:spPr>
            </p:pic>
          </mc:Fallback>
        </mc:AlternateContent>
      </p:grpSp>
    </p:spTree>
    <p:extLst>
      <p:ext uri="{BB962C8B-B14F-4D97-AF65-F5344CB8AC3E}">
        <p14:creationId xmlns:p14="http://schemas.microsoft.com/office/powerpoint/2010/main" val="569025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7320855-D279-E334-E514-EA1AD645C0D4}"/>
              </a:ext>
            </a:extLst>
          </p:cNvPr>
          <p:cNvSpPr txBox="1"/>
          <p:nvPr/>
        </p:nvSpPr>
        <p:spPr>
          <a:xfrm>
            <a:off x="255917" y="1046917"/>
            <a:ext cx="11680166" cy="4801314"/>
          </a:xfrm>
          <a:prstGeom prst="rect">
            <a:avLst/>
          </a:prstGeom>
          <a:solidFill>
            <a:schemeClr val="accent4">
              <a:lumMod val="20000"/>
              <a:lumOff val="80000"/>
            </a:schemeClr>
          </a:solidFill>
        </p:spPr>
        <p:txBody>
          <a:bodyPr wrap="square">
            <a:spAutoFit/>
          </a:bodyPr>
          <a:lstStyle/>
          <a:p>
            <a:pPr algn="just">
              <a:buNone/>
            </a:pPr>
            <a:r>
              <a:rPr lang="tr-TR" b="0" i="0" dirty="0">
                <a:solidFill>
                  <a:srgbClr val="000000"/>
                </a:solidFill>
                <a:effectLst/>
                <a:latin typeface="Times New Roman" panose="02020603050405020304" pitchFamily="18" charset="0"/>
                <a:cs typeface="Times New Roman" panose="02020603050405020304" pitchFamily="18" charset="0"/>
              </a:rPr>
              <a:t>d) </a:t>
            </a:r>
            <a:r>
              <a:rPr lang="tr-TR" b="1" i="0" u="sng" dirty="0">
                <a:solidFill>
                  <a:srgbClr val="FF0000"/>
                </a:solidFill>
                <a:effectLst/>
                <a:latin typeface="Times New Roman" panose="02020603050405020304" pitchFamily="18" charset="0"/>
                <a:cs typeface="Times New Roman" panose="02020603050405020304" pitchFamily="18" charset="0"/>
              </a:rPr>
              <a:t>TÜRKİYE'DE KURULU;</a:t>
            </a:r>
          </a:p>
          <a:p>
            <a:pPr algn="just">
              <a:buNone/>
            </a:pPr>
            <a:r>
              <a:rPr lang="tr-TR" b="1" i="0" dirty="0">
                <a:solidFill>
                  <a:srgbClr val="000000"/>
                </a:solidFill>
                <a:effectLst/>
                <a:latin typeface="Times New Roman" panose="02020603050405020304" pitchFamily="18" charset="0"/>
                <a:cs typeface="Times New Roman" panose="02020603050405020304" pitchFamily="18" charset="0"/>
              </a:rPr>
              <a:t>1)</a:t>
            </a:r>
            <a:r>
              <a:rPr lang="tr-TR" b="0" i="0" dirty="0">
                <a:solidFill>
                  <a:srgbClr val="000000"/>
                </a:solidFill>
                <a:effectLst/>
                <a:latin typeface="Times New Roman" panose="02020603050405020304" pitchFamily="18" charset="0"/>
                <a:cs typeface="Times New Roman" panose="02020603050405020304" pitchFamily="18" charset="0"/>
              </a:rPr>
              <a:t> Menkul kıymetler yatırım fonları veya ortaklıklarının </a:t>
            </a:r>
            <a:r>
              <a:rPr lang="tr-TR" b="1" i="0" u="sng" dirty="0">
                <a:solidFill>
                  <a:srgbClr val="000000"/>
                </a:solidFill>
                <a:effectLst/>
                <a:highlight>
                  <a:srgbClr val="00FFFF"/>
                </a:highlight>
                <a:latin typeface="Times New Roman" panose="02020603050405020304" pitchFamily="18" charset="0"/>
                <a:cs typeface="Times New Roman" panose="02020603050405020304" pitchFamily="18" charset="0"/>
              </a:rPr>
              <a:t>PORTFÖY İŞLETMECİLİĞİNDEN </a:t>
            </a:r>
            <a:r>
              <a:rPr lang="tr-TR" b="0" i="0" dirty="0">
                <a:solidFill>
                  <a:srgbClr val="000000"/>
                </a:solidFill>
                <a:effectLst/>
                <a:latin typeface="Times New Roman" panose="02020603050405020304" pitchFamily="18" charset="0"/>
                <a:cs typeface="Times New Roman" panose="02020603050405020304" pitchFamily="18" charset="0"/>
              </a:rPr>
              <a:t>doğan kazançları,</a:t>
            </a:r>
          </a:p>
          <a:p>
            <a:pPr algn="just">
              <a:buNone/>
            </a:pPr>
            <a:r>
              <a:rPr lang="tr-TR" b="1" i="0" dirty="0">
                <a:solidFill>
                  <a:srgbClr val="000000"/>
                </a:solidFill>
                <a:effectLst/>
                <a:latin typeface="Times New Roman" panose="02020603050405020304" pitchFamily="18" charset="0"/>
                <a:cs typeface="Times New Roman" panose="02020603050405020304" pitchFamily="18" charset="0"/>
              </a:rPr>
              <a:t>2)</a:t>
            </a:r>
            <a:r>
              <a:rPr lang="tr-TR" b="0" i="0" dirty="0">
                <a:solidFill>
                  <a:srgbClr val="000000"/>
                </a:solidFill>
                <a:effectLst/>
                <a:latin typeface="Times New Roman" panose="02020603050405020304" pitchFamily="18" charset="0"/>
                <a:cs typeface="Times New Roman" panose="02020603050405020304" pitchFamily="18" charset="0"/>
              </a:rPr>
              <a:t> Portföyü Türkiye'de kurulu borsalarda işlem gören altın ve kıymetli madenlere dayalı yatırım fonları veya ortaklıklarının </a:t>
            </a:r>
            <a:r>
              <a:rPr lang="tr-TR" b="1" i="0" u="sng" dirty="0">
                <a:solidFill>
                  <a:srgbClr val="000000"/>
                </a:solidFill>
                <a:effectLst/>
                <a:highlight>
                  <a:srgbClr val="00FFFF"/>
                </a:highlight>
                <a:latin typeface="Times New Roman" panose="02020603050405020304" pitchFamily="18" charset="0"/>
                <a:cs typeface="Times New Roman" panose="02020603050405020304" pitchFamily="18" charset="0"/>
              </a:rPr>
              <a:t>PORTFÖY İŞLETMECİLİĞİNDEN </a:t>
            </a:r>
            <a:r>
              <a:rPr lang="tr-TR" b="0" i="0" dirty="0">
                <a:solidFill>
                  <a:srgbClr val="000000"/>
                </a:solidFill>
                <a:effectLst/>
                <a:latin typeface="Times New Roman" panose="02020603050405020304" pitchFamily="18" charset="0"/>
                <a:cs typeface="Times New Roman" panose="02020603050405020304" pitchFamily="18" charset="0"/>
              </a:rPr>
              <a:t>doğan kazançları,</a:t>
            </a:r>
          </a:p>
          <a:p>
            <a:pPr algn="just">
              <a:buNone/>
            </a:pPr>
            <a:r>
              <a:rPr lang="tr-TR" b="1" i="0" dirty="0">
                <a:solidFill>
                  <a:srgbClr val="000000"/>
                </a:solidFill>
                <a:effectLst/>
                <a:latin typeface="Times New Roman" panose="02020603050405020304" pitchFamily="18" charset="0"/>
                <a:cs typeface="Times New Roman" panose="02020603050405020304" pitchFamily="18" charset="0"/>
              </a:rPr>
              <a:t>3) </a:t>
            </a:r>
            <a:r>
              <a:rPr lang="tr-TR" b="1" i="0" dirty="0">
                <a:solidFill>
                  <a:srgbClr val="000000"/>
                </a:solidFill>
                <a:effectLst/>
                <a:highlight>
                  <a:srgbClr val="00FFFF"/>
                </a:highlight>
                <a:latin typeface="Times New Roman" panose="02020603050405020304" pitchFamily="18" charset="0"/>
                <a:cs typeface="Times New Roman" panose="02020603050405020304" pitchFamily="18" charset="0"/>
              </a:rPr>
              <a:t>Girişim sermayesi yatırım </a:t>
            </a:r>
            <a:r>
              <a:rPr lang="tr-TR" b="1" i="0" u="sng" dirty="0">
                <a:solidFill>
                  <a:srgbClr val="000000"/>
                </a:solidFill>
                <a:effectLst/>
                <a:highlight>
                  <a:srgbClr val="00FFFF"/>
                </a:highlight>
                <a:latin typeface="Times New Roman" panose="02020603050405020304" pitchFamily="18" charset="0"/>
                <a:cs typeface="Times New Roman" panose="02020603050405020304" pitchFamily="18" charset="0"/>
              </a:rPr>
              <a:t>fonları veya ortaklıklarının kazançları</a:t>
            </a:r>
            <a:r>
              <a:rPr lang="tr-TR" b="0" i="0" dirty="0">
                <a:solidFill>
                  <a:srgbClr val="000000"/>
                </a:solidFill>
                <a:effectLst/>
                <a:latin typeface="Times New Roman" panose="02020603050405020304" pitchFamily="18" charset="0"/>
                <a:cs typeface="Times New Roman" panose="02020603050405020304" pitchFamily="18" charset="0"/>
              </a:rPr>
              <a:t>,</a:t>
            </a:r>
          </a:p>
          <a:p>
            <a:pPr algn="just">
              <a:buNone/>
            </a:pPr>
            <a:r>
              <a:rPr lang="tr-TR" b="1" i="0" dirty="0">
                <a:solidFill>
                  <a:srgbClr val="000000"/>
                </a:solidFill>
                <a:effectLst/>
                <a:latin typeface="Times New Roman" panose="02020603050405020304" pitchFamily="18" charset="0"/>
                <a:cs typeface="Times New Roman" panose="02020603050405020304" pitchFamily="18" charset="0"/>
              </a:rPr>
              <a:t>4) </a:t>
            </a:r>
            <a:r>
              <a:rPr lang="tr-TR" b="1" i="0" dirty="0">
                <a:solidFill>
                  <a:srgbClr val="000000"/>
                </a:solidFill>
                <a:effectLst/>
                <a:highlight>
                  <a:srgbClr val="00FFFF"/>
                </a:highlight>
                <a:latin typeface="Times New Roman" panose="02020603050405020304" pitchFamily="18" charset="0"/>
                <a:cs typeface="Times New Roman" panose="02020603050405020304" pitchFamily="18" charset="0"/>
              </a:rPr>
              <a:t>Gayrimenkul yatırım </a:t>
            </a:r>
            <a:r>
              <a:rPr lang="tr-TR" b="1" i="0" u="sng" dirty="0">
                <a:solidFill>
                  <a:srgbClr val="000000"/>
                </a:solidFill>
                <a:effectLst/>
                <a:highlight>
                  <a:srgbClr val="00FFFF"/>
                </a:highlight>
                <a:latin typeface="Times New Roman" panose="02020603050405020304" pitchFamily="18" charset="0"/>
                <a:cs typeface="Times New Roman" panose="02020603050405020304" pitchFamily="18" charset="0"/>
              </a:rPr>
              <a:t>fonları veya ortaklıklarının kazançları</a:t>
            </a:r>
            <a:r>
              <a:rPr lang="tr-TR" b="0" i="0" dirty="0">
                <a:solidFill>
                  <a:srgbClr val="000000"/>
                </a:solidFill>
                <a:effectLst/>
                <a:latin typeface="Times New Roman" panose="02020603050405020304" pitchFamily="18" charset="0"/>
                <a:cs typeface="Times New Roman" panose="02020603050405020304" pitchFamily="18" charset="0"/>
              </a:rPr>
              <a:t>, </a:t>
            </a:r>
            <a:r>
              <a:rPr lang="tr-TR" b="1" i="0" dirty="0">
                <a:solidFill>
                  <a:srgbClr val="000000"/>
                </a:solidFill>
                <a:effectLst/>
                <a:latin typeface="Times New Roman" panose="02020603050405020304" pitchFamily="18" charset="0"/>
                <a:cs typeface="Times New Roman" panose="02020603050405020304" pitchFamily="18" charset="0"/>
              </a:rPr>
              <a:t>(7394 sayılı Kanunun 22 </a:t>
            </a:r>
            <a:r>
              <a:rPr lang="tr-TR" b="1" i="0" dirty="0" err="1">
                <a:solidFill>
                  <a:srgbClr val="000000"/>
                </a:solidFill>
                <a:effectLst/>
                <a:latin typeface="Times New Roman" panose="02020603050405020304" pitchFamily="18" charset="0"/>
                <a:cs typeface="Times New Roman" panose="02020603050405020304" pitchFamily="18" charset="0"/>
              </a:rPr>
              <a:t>nci</a:t>
            </a:r>
            <a:r>
              <a:rPr lang="tr-TR" b="1" i="0" dirty="0">
                <a:solidFill>
                  <a:srgbClr val="000000"/>
                </a:solidFill>
                <a:effectLst/>
                <a:latin typeface="Times New Roman" panose="02020603050405020304" pitchFamily="18" charset="0"/>
                <a:cs typeface="Times New Roman" panose="02020603050405020304" pitchFamily="18" charset="0"/>
              </a:rPr>
              <a:t> maddesiyle eklenen ibare; Yürürlük: </a:t>
            </a:r>
            <a:r>
              <a:rPr lang="tr-TR" b="0" i="0" dirty="0">
                <a:solidFill>
                  <a:srgbClr val="000000"/>
                </a:solidFill>
                <a:effectLst/>
                <a:latin typeface="Times New Roman" panose="02020603050405020304" pitchFamily="18" charset="0"/>
                <a:cs typeface="Times New Roman" panose="02020603050405020304" pitchFamily="18" charset="0"/>
              </a:rPr>
              <a:t> </a:t>
            </a:r>
            <a:r>
              <a:rPr lang="tr-TR" b="1" i="0" dirty="0">
                <a:solidFill>
                  <a:srgbClr val="000000"/>
                </a:solidFill>
                <a:effectLst/>
                <a:latin typeface="Times New Roman" panose="02020603050405020304" pitchFamily="18" charset="0"/>
                <a:cs typeface="Times New Roman" panose="02020603050405020304" pitchFamily="18" charset="0"/>
              </a:rPr>
              <a:t> 2023 yılı vergilendirme dönemi kurum kazançlarına </a:t>
            </a:r>
            <a:r>
              <a:rPr lang="tr-TR" b="0" i="0" dirty="0">
                <a:solidFill>
                  <a:srgbClr val="000000"/>
                </a:solidFill>
                <a:effectLst/>
                <a:latin typeface="Times New Roman" panose="02020603050405020304" pitchFamily="18" charset="0"/>
                <a:cs typeface="Times New Roman" panose="02020603050405020304" pitchFamily="18" charset="0"/>
              </a:rPr>
              <a:t> </a:t>
            </a:r>
            <a:r>
              <a:rPr lang="tr-TR" b="1" i="0" dirty="0">
                <a:solidFill>
                  <a:srgbClr val="000000"/>
                </a:solidFill>
                <a:effectLst/>
                <a:latin typeface="Times New Roman" panose="02020603050405020304" pitchFamily="18" charset="0"/>
                <a:cs typeface="Times New Roman" panose="02020603050405020304" pitchFamily="18" charset="0"/>
              </a:rPr>
              <a:t>uygulanmak üzere 15.04.2022)</a:t>
            </a:r>
            <a:r>
              <a:rPr lang="tr-TR" b="0" i="0" dirty="0">
                <a:solidFill>
                  <a:srgbClr val="000000"/>
                </a:solidFill>
                <a:effectLst/>
                <a:latin typeface="Times New Roman" panose="02020603050405020304" pitchFamily="18" charset="0"/>
                <a:cs typeface="Times New Roman" panose="02020603050405020304" pitchFamily="18" charset="0"/>
              </a:rPr>
              <a:t>  (Esas faaliyet konusu itibarıyla gayrimenkul, gayrimenkul projeleri ve gayrimenkule dayalı  haklardan oluşan portföyü işletmek amacıyla kurulanlar dışında kalanların kazançları hariç)</a:t>
            </a:r>
          </a:p>
          <a:p>
            <a:pPr algn="just">
              <a:buNone/>
            </a:pPr>
            <a:r>
              <a:rPr lang="tr-TR" b="1" i="0" dirty="0">
                <a:solidFill>
                  <a:srgbClr val="000000"/>
                </a:solidFill>
                <a:effectLst/>
                <a:latin typeface="Times New Roman" panose="02020603050405020304" pitchFamily="18" charset="0"/>
                <a:cs typeface="Times New Roman" panose="02020603050405020304" pitchFamily="18" charset="0"/>
              </a:rPr>
              <a:t>5) </a:t>
            </a:r>
            <a:r>
              <a:rPr lang="tr-TR" b="0" i="0" dirty="0">
                <a:solidFill>
                  <a:srgbClr val="000000"/>
                </a:solidFill>
                <a:effectLst/>
                <a:latin typeface="Times New Roman" panose="02020603050405020304" pitchFamily="18" charset="0"/>
                <a:cs typeface="Times New Roman" panose="02020603050405020304" pitchFamily="18" charset="0"/>
              </a:rPr>
              <a:t>Emeklilik yatırım fonlarının kazançları,</a:t>
            </a:r>
          </a:p>
          <a:p>
            <a:pPr algn="just">
              <a:buNone/>
            </a:pPr>
            <a:r>
              <a:rPr lang="tr-TR" b="1" i="0" dirty="0">
                <a:solidFill>
                  <a:srgbClr val="000000"/>
                </a:solidFill>
                <a:effectLst/>
                <a:latin typeface="Times New Roman" panose="02020603050405020304" pitchFamily="18" charset="0"/>
                <a:cs typeface="Times New Roman" panose="02020603050405020304" pitchFamily="18" charset="0"/>
              </a:rPr>
              <a:t>6) </a:t>
            </a:r>
            <a:r>
              <a:rPr lang="tr-TR" b="0" i="0" dirty="0">
                <a:solidFill>
                  <a:srgbClr val="000000"/>
                </a:solidFill>
                <a:effectLst/>
                <a:latin typeface="Times New Roman" panose="02020603050405020304" pitchFamily="18" charset="0"/>
                <a:cs typeface="Times New Roman" panose="02020603050405020304" pitchFamily="18" charset="0"/>
              </a:rPr>
              <a:t>Konut finansmanı </a:t>
            </a:r>
            <a:r>
              <a:rPr lang="tr-TR" b="1" i="0" u="sng" dirty="0">
                <a:solidFill>
                  <a:srgbClr val="000000"/>
                </a:solidFill>
                <a:effectLst/>
                <a:latin typeface="Times New Roman" panose="02020603050405020304" pitchFamily="18" charset="0"/>
                <a:cs typeface="Times New Roman" panose="02020603050405020304" pitchFamily="18" charset="0"/>
              </a:rPr>
              <a:t>fonları ile varlık finansmanı fonlarının kazançları.</a:t>
            </a:r>
          </a:p>
          <a:p>
            <a:pPr algn="just">
              <a:buNone/>
            </a:pPr>
            <a:r>
              <a:rPr lang="tr-TR" b="1" i="0" dirty="0">
                <a:solidFill>
                  <a:srgbClr val="000000"/>
                </a:solidFill>
                <a:effectLst/>
                <a:latin typeface="Times New Roman" panose="02020603050405020304" pitchFamily="18" charset="0"/>
                <a:cs typeface="Times New Roman" panose="02020603050405020304" pitchFamily="18" charset="0"/>
              </a:rPr>
              <a:t>(7524 sayılı Kanunun 32 </a:t>
            </a:r>
            <a:r>
              <a:rPr lang="tr-TR" b="1" i="0" dirty="0" err="1">
                <a:solidFill>
                  <a:srgbClr val="000000"/>
                </a:solidFill>
                <a:effectLst/>
                <a:latin typeface="Times New Roman" panose="02020603050405020304" pitchFamily="18" charset="0"/>
                <a:cs typeface="Times New Roman" panose="02020603050405020304" pitchFamily="18" charset="0"/>
              </a:rPr>
              <a:t>nci</a:t>
            </a:r>
            <a:r>
              <a:rPr lang="tr-TR" b="1" i="0" dirty="0">
                <a:solidFill>
                  <a:srgbClr val="000000"/>
                </a:solidFill>
                <a:effectLst/>
                <a:latin typeface="Times New Roman" panose="02020603050405020304" pitchFamily="18" charset="0"/>
                <a:cs typeface="Times New Roman" panose="02020603050405020304" pitchFamily="18" charset="0"/>
              </a:rPr>
              <a:t> maddesiyle eklenen paragraf; Yürürlük: </a:t>
            </a:r>
            <a:r>
              <a:rPr lang="tr-TR" b="1" i="0" dirty="0">
                <a:solidFill>
                  <a:srgbClr val="000000"/>
                </a:solidFill>
                <a:effectLst/>
                <a:highlight>
                  <a:srgbClr val="FFFF00"/>
                </a:highlight>
                <a:latin typeface="Times New Roman" panose="02020603050405020304" pitchFamily="18" charset="0"/>
                <a:cs typeface="Times New Roman" panose="02020603050405020304" pitchFamily="18" charset="0"/>
              </a:rPr>
              <a:t>1/1/2025</a:t>
            </a:r>
            <a:r>
              <a:rPr lang="tr-TR" b="1" i="0" dirty="0">
                <a:solidFill>
                  <a:srgbClr val="000000"/>
                </a:solidFill>
                <a:effectLst/>
                <a:latin typeface="Times New Roman" panose="02020603050405020304" pitchFamily="18" charset="0"/>
                <a:cs typeface="Times New Roman" panose="02020603050405020304" pitchFamily="18" charset="0"/>
              </a:rPr>
              <a:t> tarihinden itibaren elde edilen kazançlara uygulanmak üzere, 2.8.2024) </a:t>
            </a:r>
            <a:r>
              <a:rPr lang="tr-TR" b="0" i="0" dirty="0">
                <a:solidFill>
                  <a:srgbClr val="000000"/>
                </a:solidFill>
                <a:effectLst/>
                <a:latin typeface="Times New Roman" panose="02020603050405020304" pitchFamily="18" charset="0"/>
                <a:cs typeface="Times New Roman" panose="02020603050405020304" pitchFamily="18" charset="0"/>
              </a:rPr>
              <a:t>Bu istisnadan faydalanılabilmesi için fon ve ortaklıkların (emeklilik yatırım fonları hariç) sahip oldukları </a:t>
            </a:r>
            <a:r>
              <a:rPr lang="tr-TR" b="1" u="sng" dirty="0">
                <a:solidFill>
                  <a:srgbClr val="000000"/>
                </a:solidFill>
                <a:effectLst/>
                <a:highlight>
                  <a:srgbClr val="FFFF00"/>
                </a:highlight>
                <a:latin typeface="Times New Roman" panose="02020603050405020304" pitchFamily="18" charset="0"/>
                <a:cs typeface="Times New Roman" panose="02020603050405020304" pitchFamily="18" charset="0"/>
              </a:rPr>
              <a:t>TAŞINMAZLARDAN elde ettikleri kazançların en az %50’sinin, elde edildiği hesap dönemine ilişkin kurumlar vergisi beyannamesinin verilmesi gereken ayı izleyen </a:t>
            </a:r>
            <a:r>
              <a:rPr lang="tr-TR" b="1" u="sng" dirty="0">
                <a:solidFill>
                  <a:srgbClr val="000000"/>
                </a:solidFill>
                <a:effectLst/>
                <a:highlight>
                  <a:srgbClr val="00FFFF"/>
                </a:highlight>
                <a:latin typeface="Times New Roman" panose="02020603050405020304" pitchFamily="18" charset="0"/>
                <a:cs typeface="Times New Roman" panose="02020603050405020304" pitchFamily="18" charset="0"/>
              </a:rPr>
              <a:t>İKİNCİ AYIN SONUNA </a:t>
            </a:r>
            <a:r>
              <a:rPr lang="tr-TR" b="1" u="sng" dirty="0">
                <a:solidFill>
                  <a:srgbClr val="000000"/>
                </a:solidFill>
                <a:effectLst/>
                <a:highlight>
                  <a:srgbClr val="FFFF00"/>
                </a:highlight>
                <a:latin typeface="Times New Roman" panose="02020603050405020304" pitchFamily="18" charset="0"/>
                <a:cs typeface="Times New Roman" panose="02020603050405020304" pitchFamily="18" charset="0"/>
              </a:rPr>
              <a:t>kadar kâr payı olarak dağıtılması şarttır. Bu süre içerisinde belirtilen orana kadar kârın ortaklara dağıtılmaması durumunda, istisnadan faydalanılması nedeniyle zamanında tahakkuk ettirilmeyen vergiler </a:t>
            </a:r>
            <a:r>
              <a:rPr lang="tr-TR" b="1" u="sng" dirty="0" err="1">
                <a:solidFill>
                  <a:srgbClr val="000000"/>
                </a:solidFill>
                <a:effectLst/>
                <a:highlight>
                  <a:srgbClr val="FFFF00"/>
                </a:highlight>
                <a:latin typeface="Times New Roman" panose="02020603050405020304" pitchFamily="18" charset="0"/>
                <a:cs typeface="Times New Roman" panose="02020603050405020304" pitchFamily="18" charset="0"/>
              </a:rPr>
              <a:t>ziyaa</a:t>
            </a:r>
            <a:r>
              <a:rPr lang="tr-TR" b="1" u="sng" dirty="0">
                <a:solidFill>
                  <a:srgbClr val="000000"/>
                </a:solidFill>
                <a:effectLst/>
                <a:highlight>
                  <a:srgbClr val="FFFF00"/>
                </a:highlight>
                <a:latin typeface="Times New Roman" panose="02020603050405020304" pitchFamily="18" charset="0"/>
                <a:cs typeface="Times New Roman" panose="02020603050405020304" pitchFamily="18" charset="0"/>
              </a:rPr>
              <a:t> uğramış sayılır.</a:t>
            </a:r>
          </a:p>
        </p:txBody>
      </p:sp>
      <p:graphicFrame>
        <p:nvGraphicFramePr>
          <p:cNvPr id="4" name="4 İçerik Yer Tutucusu">
            <a:extLst>
              <a:ext uri="{FF2B5EF4-FFF2-40B4-BE49-F238E27FC236}">
                <a16:creationId xmlns:a16="http://schemas.microsoft.com/office/drawing/2014/main" id="{D5F67538-1296-1CA8-7504-50AAB2A7A2D4}"/>
              </a:ext>
            </a:extLst>
          </p:cNvPr>
          <p:cNvGraphicFramePr>
            <a:graphicFrameLocks noGrp="1"/>
          </p:cNvGraphicFramePr>
          <p:nvPr>
            <p:extLst>
              <p:ext uri="{D42A27DB-BD31-4B8C-83A1-F6EECF244321}">
                <p14:modId xmlns:p14="http://schemas.microsoft.com/office/powerpoint/2010/main" val="1857636667"/>
              </p:ext>
            </p:extLst>
          </p:nvPr>
        </p:nvGraphicFramePr>
        <p:xfrm>
          <a:off x="255917" y="419584"/>
          <a:ext cx="11680166" cy="373273"/>
        </p:xfrm>
        <a:graphic>
          <a:graphicData uri="http://schemas.openxmlformats.org/drawingml/2006/table">
            <a:tbl>
              <a:tblPr/>
              <a:tblGrid>
                <a:gridCol w="11680166">
                  <a:extLst>
                    <a:ext uri="{9D8B030D-6E8A-4147-A177-3AD203B41FA5}">
                      <a16:colId xmlns:a16="http://schemas.microsoft.com/office/drawing/2014/main" val="20000"/>
                    </a:ext>
                  </a:extLst>
                </a:gridCol>
              </a:tblGrid>
              <a:tr h="37327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000000"/>
                          </a:solidFill>
                          <a:effectLst/>
                          <a:latin typeface="Times New Roman" pitchFamily="18" charset="0"/>
                        </a:rPr>
                        <a:t> YATIRIM VE FİNANSMAN FONLARI VE ORTAKLIKLARI KAZANÇ İSTİSNASI</a:t>
                      </a:r>
                    </a:p>
                  </a:txBody>
                  <a:tcPr marL="2746" marR="2746" marT="2752"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43137"/>
                      </a:schemeClr>
                    </a:solidFill>
                  </a:tcPr>
                </a:tc>
                <a:extLst>
                  <a:ext uri="{0D108BD9-81ED-4DB2-BD59-A6C34878D82A}">
                    <a16:rowId xmlns:a16="http://schemas.microsoft.com/office/drawing/2014/main" val="10000"/>
                  </a:ext>
                </a:extLst>
              </a:tr>
            </a:tbl>
          </a:graphicData>
        </a:graphic>
      </p:graphicFrame>
      <p:sp>
        <p:nvSpPr>
          <p:cNvPr id="2" name="Slayt Numarası Yer Tutucusu 1">
            <a:extLst>
              <a:ext uri="{FF2B5EF4-FFF2-40B4-BE49-F238E27FC236}">
                <a16:creationId xmlns:a16="http://schemas.microsoft.com/office/drawing/2014/main" id="{46852D23-BB80-A9CF-03B0-8DDBF6E22759}"/>
              </a:ext>
            </a:extLst>
          </p:cNvPr>
          <p:cNvSpPr>
            <a:spLocks noGrp="1"/>
          </p:cNvSpPr>
          <p:nvPr>
            <p:ph type="sldNum" sz="quarter" idx="12"/>
          </p:nvPr>
        </p:nvSpPr>
        <p:spPr/>
        <p:txBody>
          <a:bodyPr/>
          <a:lstStyle/>
          <a:p>
            <a:fld id="{2CEB5BB1-9E20-481F-B7EE-B089C484B85F}" type="slidenum">
              <a:rPr lang="tr-TR" smtClean="0"/>
              <a:t>63</a:t>
            </a:fld>
            <a:endParaRPr lang="tr-TR" dirty="0"/>
          </a:p>
        </p:txBody>
      </p:sp>
    </p:spTree>
    <p:extLst>
      <p:ext uri="{BB962C8B-B14F-4D97-AF65-F5344CB8AC3E}">
        <p14:creationId xmlns:p14="http://schemas.microsoft.com/office/powerpoint/2010/main" val="1200868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a:extLst>
              <a:ext uri="{FF2B5EF4-FFF2-40B4-BE49-F238E27FC236}">
                <a16:creationId xmlns:a16="http://schemas.microsoft.com/office/drawing/2014/main" id="{679B8145-B7AE-C88A-61A6-B9C8F52A78F4}"/>
              </a:ext>
            </a:extLst>
          </p:cNvPr>
          <p:cNvSpPr txBox="1">
            <a:spLocks/>
          </p:cNvSpPr>
          <p:nvPr/>
        </p:nvSpPr>
        <p:spPr>
          <a:xfrm>
            <a:off x="298174" y="747523"/>
            <a:ext cx="11595652" cy="5964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	Kurumların, en az iki tam yıl süreyle aktiflerinde yer alan </a:t>
            </a:r>
            <a:r>
              <a:rPr lang="tr-TR" sz="2400" b="1" dirty="0">
                <a:highlight>
                  <a:srgbClr val="FFFF00"/>
                </a:highlight>
                <a:latin typeface="Times New Roman" panose="02020603050405020304" pitchFamily="18" charset="0"/>
                <a:cs typeface="Times New Roman" panose="02020603050405020304" pitchFamily="18" charset="0"/>
              </a:rPr>
              <a:t>iştirak hisseleri </a:t>
            </a:r>
            <a:r>
              <a:rPr lang="tr-TR" sz="2400" dirty="0">
                <a:latin typeface="Times New Roman" panose="02020603050405020304" pitchFamily="18" charset="0"/>
                <a:cs typeface="Times New Roman" panose="02020603050405020304" pitchFamily="18" charset="0"/>
              </a:rPr>
              <a:t>ile aynı süreyle sahip oldukları </a:t>
            </a:r>
            <a:r>
              <a:rPr lang="tr-TR" sz="2400" b="1" dirty="0">
                <a:highlight>
                  <a:srgbClr val="FFFF00"/>
                </a:highlight>
                <a:latin typeface="Times New Roman" panose="02020603050405020304" pitchFamily="18" charset="0"/>
                <a:cs typeface="Times New Roman" panose="02020603050405020304" pitchFamily="18" charset="0"/>
              </a:rPr>
              <a:t>kurucu senetleri</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intifa senetleri</a:t>
            </a:r>
            <a:r>
              <a:rPr lang="tr-TR" sz="2400" dirty="0">
                <a:latin typeface="Times New Roman" panose="02020603050405020304" pitchFamily="18" charset="0"/>
                <a:cs typeface="Times New Roman" panose="02020603050405020304" pitchFamily="18" charset="0"/>
              </a:rPr>
              <a:t> ve </a:t>
            </a:r>
            <a:r>
              <a:rPr lang="tr-TR" sz="2400" b="1" dirty="0">
                <a:latin typeface="Times New Roman" panose="02020603050405020304" pitchFamily="18" charset="0"/>
                <a:cs typeface="Times New Roman" panose="02020603050405020304" pitchFamily="18" charset="0"/>
              </a:rPr>
              <a:t>rüçhan haklarının </a:t>
            </a:r>
            <a:r>
              <a:rPr lang="tr-TR" sz="2400" dirty="0">
                <a:latin typeface="Times New Roman" panose="02020603050405020304" pitchFamily="18" charset="0"/>
                <a:cs typeface="Times New Roman" panose="02020603050405020304" pitchFamily="18" charset="0"/>
              </a:rPr>
              <a:t>satışından doğan kazançların %75'lik </a:t>
            </a:r>
            <a:r>
              <a:rPr lang="tr-TR" sz="2400" dirty="0">
                <a:solidFill>
                  <a:schemeClr val="accent6"/>
                </a:solidFill>
                <a:latin typeface="Times New Roman" panose="02020603050405020304" pitchFamily="18" charset="0"/>
                <a:cs typeface="Times New Roman" panose="02020603050405020304" pitchFamily="18" charset="0"/>
              </a:rPr>
              <a:t>(</a:t>
            </a:r>
            <a:r>
              <a:rPr lang="tr-TR" sz="2400" b="1" dirty="0">
                <a:highlight>
                  <a:srgbClr val="FFFF00"/>
                </a:highlight>
                <a:latin typeface="Times New Roman" panose="02020603050405020304" pitchFamily="18" charset="0"/>
                <a:cs typeface="Times New Roman" panose="02020603050405020304" pitchFamily="18" charset="0"/>
              </a:rPr>
              <a:t>26.11.2024 tarih ve 9160 sayılı CB Kararı ile 27.11.2024 tarihinden itibaren istisna oranı </a:t>
            </a:r>
            <a:r>
              <a:rPr lang="tr-TR" sz="2400" b="1" dirty="0">
                <a:highlight>
                  <a:srgbClr val="00FFFF"/>
                </a:highlight>
                <a:latin typeface="Times New Roman" panose="02020603050405020304" pitchFamily="18" charset="0"/>
                <a:cs typeface="Times New Roman" panose="02020603050405020304" pitchFamily="18" charset="0"/>
              </a:rPr>
              <a:t>%50 </a:t>
            </a:r>
            <a:r>
              <a:rPr lang="tr-TR" sz="2400" b="1" dirty="0">
                <a:highlight>
                  <a:srgbClr val="FFFF00"/>
                </a:highlight>
                <a:latin typeface="Times New Roman" panose="02020603050405020304" pitchFamily="18" charset="0"/>
                <a:cs typeface="Times New Roman" panose="02020603050405020304" pitchFamily="18" charset="0"/>
              </a:rPr>
              <a:t>olarak belirlenmiştir.) </a:t>
            </a:r>
            <a:r>
              <a:rPr lang="tr-TR" sz="2400" dirty="0">
                <a:latin typeface="Times New Roman" panose="02020603050405020304" pitchFamily="18" charset="0"/>
                <a:cs typeface="Times New Roman" panose="02020603050405020304" pitchFamily="18" charset="0"/>
              </a:rPr>
              <a:t>kısmı (14.07.2023 mülga: </a:t>
            </a:r>
            <a:r>
              <a:rPr lang="tr-TR" sz="2400" b="1" u="sng" dirty="0">
                <a:solidFill>
                  <a:srgbClr val="C00000"/>
                </a:solidFill>
                <a:latin typeface="Times New Roman" panose="02020603050405020304" pitchFamily="18" charset="0"/>
                <a:cs typeface="Times New Roman" panose="02020603050405020304" pitchFamily="18" charset="0"/>
              </a:rPr>
              <a:t>ile aynı süreyle aktiflerinde yer alan taşınmazların satışından doğan kazançların %50'lik kısmı</a:t>
            </a:r>
            <a:r>
              <a:rPr lang="tr-TR" sz="2400" b="1" u="sng"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kurumlar vergisinden müstesnadır. </a:t>
            </a:r>
            <a:r>
              <a:rPr lang="tr-TR" sz="2400" b="1" i="1" dirty="0">
                <a:latin typeface="Times New Roman" panose="02020603050405020304" pitchFamily="18" charset="0"/>
                <a:cs typeface="Times New Roman" panose="02020603050405020304" pitchFamily="18" charset="0"/>
              </a:rPr>
              <a:t>(05.12.2017 öncesi taşınmazlar için %75 idi 2017-2023 arası %50 uygulandı.) </a:t>
            </a:r>
            <a:r>
              <a:rPr lang="tr-TR" altLang="tr-TR" sz="2400" dirty="0">
                <a:latin typeface="Times New Roman" panose="02020603050405020304" pitchFamily="18" charset="0"/>
                <a:cs typeface="Times New Roman" panose="02020603050405020304" pitchFamily="18" charset="0"/>
              </a:rPr>
              <a:t>Bu istisna, satışın yapıldığı dönemde uygulanır, </a:t>
            </a:r>
            <a:r>
              <a:rPr lang="tr-TR" altLang="tr-TR" sz="2400" dirty="0">
                <a:solidFill>
                  <a:srgbClr val="00B050"/>
                </a:solidFill>
                <a:latin typeface="Times New Roman" panose="02020603050405020304" pitchFamily="18" charset="0"/>
                <a:cs typeface="Times New Roman" panose="02020603050405020304" pitchFamily="18" charset="0"/>
              </a:rPr>
              <a:t>bu </a:t>
            </a:r>
            <a:r>
              <a:rPr lang="tr-TR" sz="2400" dirty="0">
                <a:solidFill>
                  <a:srgbClr val="00B050"/>
                </a:solidFill>
                <a:latin typeface="Times New Roman" panose="02020603050405020304" pitchFamily="18" charset="0"/>
                <a:cs typeface="Times New Roman" panose="02020603050405020304" pitchFamily="18" charset="0"/>
              </a:rPr>
              <a:t>istisnadan </a:t>
            </a:r>
            <a:r>
              <a:rPr lang="tr-TR" altLang="tr-TR" sz="2400" dirty="0">
                <a:solidFill>
                  <a:srgbClr val="00B050"/>
                </a:solidFill>
                <a:latin typeface="Times New Roman" panose="02020603050405020304" pitchFamily="18" charset="0"/>
                <a:cs typeface="Times New Roman" panose="02020603050405020304" pitchFamily="18" charset="0"/>
              </a:rPr>
              <a:t>(</a:t>
            </a:r>
            <a:r>
              <a:rPr lang="tr-TR" sz="2400" dirty="0">
                <a:solidFill>
                  <a:srgbClr val="00B050"/>
                </a:solidFill>
                <a:latin typeface="Times New Roman" panose="02020603050405020304" pitchFamily="18" charset="0"/>
                <a:cs typeface="Times New Roman" panose="02020603050405020304" pitchFamily="18" charset="0"/>
              </a:rPr>
              <a:t>5/1-e) yararlanmak için</a:t>
            </a:r>
            <a:endParaRPr lang="tr-TR" altLang="tr-TR" sz="2400" dirty="0">
              <a:solidFill>
                <a:srgbClr val="00B050"/>
              </a:solidFill>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tr-TR" sz="2000" dirty="0">
                <a:solidFill>
                  <a:srgbClr val="00B050"/>
                </a:solidFill>
                <a:latin typeface="Times New Roman" panose="02020603050405020304" pitchFamily="18" charset="0"/>
                <a:cs typeface="Times New Roman" panose="02020603050405020304" pitchFamily="18" charset="0"/>
              </a:rPr>
              <a:t>Taşınmazlar ve iştirak hisselerinin 2 tam yıl süre ile aktifte bulundurma, (taşınmazlar için sadece 2023 öncesi iktisap edilip aktifte olan, 15.07.2023 den sonra alındı ise uygulanmaz.)</a:t>
            </a:r>
          </a:p>
          <a:p>
            <a:pPr lvl="1">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SATIŞTAN DOĞAN KAZANCIN, </a:t>
            </a:r>
            <a:r>
              <a:rPr lang="tr-TR" sz="2000" b="1" u="sng" dirty="0">
                <a:latin typeface="Times New Roman" panose="02020603050405020304" pitchFamily="18" charset="0"/>
                <a:cs typeface="Times New Roman" panose="02020603050405020304" pitchFamily="18" charset="0"/>
              </a:rPr>
              <a:t>SATIŞIN YAPILDIĞI YILI İZLEYEN </a:t>
            </a:r>
            <a:r>
              <a:rPr lang="tr-TR" sz="2000" b="1" u="sng" dirty="0">
                <a:highlight>
                  <a:srgbClr val="00FFFF"/>
                </a:highlight>
                <a:latin typeface="Times New Roman" panose="02020603050405020304" pitchFamily="18" charset="0"/>
                <a:cs typeface="Times New Roman" panose="02020603050405020304" pitchFamily="18" charset="0"/>
              </a:rPr>
              <a:t>5. YILIN SONUNA </a:t>
            </a:r>
            <a:r>
              <a:rPr lang="tr-TR" sz="2000" b="1" u="sng" dirty="0">
                <a:latin typeface="Times New Roman" panose="02020603050405020304" pitchFamily="18" charset="0"/>
                <a:cs typeface="Times New Roman" panose="02020603050405020304" pitchFamily="18" charset="0"/>
              </a:rPr>
              <a:t>KADAR PASİFTE ÖZEL BİR FON HESABINDA TUTULMASI,</a:t>
            </a:r>
          </a:p>
          <a:p>
            <a:pPr lvl="1">
              <a:buFont typeface="Wingdings" panose="05000000000000000000" pitchFamily="2" charset="2"/>
              <a:buChar char="Ø"/>
            </a:pPr>
            <a:endParaRPr lang="tr-TR" sz="2000" b="1" u="sng"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SATIŞ BEDELİNİN </a:t>
            </a:r>
            <a:r>
              <a:rPr lang="tr-TR" sz="2000" b="1" u="sng" dirty="0">
                <a:latin typeface="Times New Roman" panose="02020603050405020304" pitchFamily="18" charset="0"/>
                <a:cs typeface="Times New Roman" panose="02020603050405020304" pitchFamily="18" charset="0"/>
              </a:rPr>
              <a:t>EN GEÇ SATIŞIN YAPILDIĞI YILI İZLEYEN </a:t>
            </a:r>
            <a:r>
              <a:rPr lang="tr-TR" sz="2000" b="1" u="sng" dirty="0">
                <a:highlight>
                  <a:srgbClr val="00FFFF"/>
                </a:highlight>
                <a:latin typeface="Times New Roman" panose="02020603050405020304" pitchFamily="18" charset="0"/>
                <a:cs typeface="Times New Roman" panose="02020603050405020304" pitchFamily="18" charset="0"/>
              </a:rPr>
              <a:t>2. TAKVİM YILININ </a:t>
            </a:r>
            <a:r>
              <a:rPr lang="tr-TR" sz="2000" b="1" u="sng" dirty="0">
                <a:latin typeface="Times New Roman" panose="02020603050405020304" pitchFamily="18" charset="0"/>
                <a:cs typeface="Times New Roman" panose="02020603050405020304" pitchFamily="18" charset="0"/>
              </a:rPr>
              <a:t>SONUNA KADAR TAHSİL EDİLMESİ,</a:t>
            </a:r>
          </a:p>
          <a:p>
            <a:pPr lvl="1">
              <a:buFont typeface="Wingdings" panose="05000000000000000000" pitchFamily="2" charset="2"/>
              <a:buChar char="Ø"/>
            </a:pPr>
            <a:endParaRPr lang="tr-TR" sz="2000" b="1" u="sng"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MENKUL KIYMET VEYA TAŞINMAZ TİCARETİ VE KİRALANMASI İLE UĞRAŞILMAMASI, ŞARTLARININ BİRLİKTE GEREKMEKTEDİR.</a:t>
            </a:r>
          </a:p>
        </p:txBody>
      </p:sp>
      <p:graphicFrame>
        <p:nvGraphicFramePr>
          <p:cNvPr id="4" name="4 İçerik Yer Tutucusu">
            <a:extLst>
              <a:ext uri="{FF2B5EF4-FFF2-40B4-BE49-F238E27FC236}">
                <a16:creationId xmlns:a16="http://schemas.microsoft.com/office/drawing/2014/main" id="{DEE62C54-AE61-56E1-8F9C-A45467130E90}"/>
              </a:ext>
            </a:extLst>
          </p:cNvPr>
          <p:cNvGraphicFramePr>
            <a:graphicFrameLocks noGrp="1"/>
          </p:cNvGraphicFramePr>
          <p:nvPr>
            <p:extLst>
              <p:ext uri="{D42A27DB-BD31-4B8C-83A1-F6EECF244321}">
                <p14:modId xmlns:p14="http://schemas.microsoft.com/office/powerpoint/2010/main" val="2471672093"/>
              </p:ext>
            </p:extLst>
          </p:nvPr>
        </p:nvGraphicFramePr>
        <p:xfrm>
          <a:off x="298173" y="145669"/>
          <a:ext cx="11595651" cy="612353"/>
        </p:xfrm>
        <a:graphic>
          <a:graphicData uri="http://schemas.openxmlformats.org/drawingml/2006/table">
            <a:tbl>
              <a:tblPr/>
              <a:tblGrid>
                <a:gridCol w="11595651">
                  <a:extLst>
                    <a:ext uri="{9D8B030D-6E8A-4147-A177-3AD203B41FA5}">
                      <a16:colId xmlns:a16="http://schemas.microsoft.com/office/drawing/2014/main" val="20000"/>
                    </a:ext>
                  </a:extLst>
                </a:gridCol>
              </a:tblGrid>
              <a:tr h="50405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Times New Roman" pitchFamily="18" charset="0"/>
                        </a:rPr>
                        <a:t> </a:t>
                      </a:r>
                      <a:r>
                        <a:rPr lang="tr-TR" sz="2000" b="1" dirty="0">
                          <a:latin typeface="Times New Roman" panose="02020603050405020304" pitchFamily="18" charset="0"/>
                          <a:cs typeface="Times New Roman" panose="02020603050405020304" pitchFamily="18" charset="0"/>
                        </a:rPr>
                        <a:t>Taşınmazlar ve İştirak Hisseleri ile Kurucu Senetleri, İntifa Senetleri ve Rüçhan Hakları Satış Kazancı İstisnası (KVK Md.5/1-e)</a:t>
                      </a:r>
                      <a:endParaRPr kumimoji="0" lang="tr-TR" sz="2000" b="1" i="0" u="none" strike="noStrike" cap="none" normalizeH="0" baseline="0" dirty="0">
                        <a:ln>
                          <a:noFill/>
                        </a:ln>
                        <a:solidFill>
                          <a:srgbClr val="000000"/>
                        </a:solidFill>
                        <a:effectLst/>
                        <a:latin typeface="Times New Roman" pitchFamily="18" charset="0"/>
                        <a:cs typeface="Times New Roman" panose="02020603050405020304" pitchFamily="18" charset="0"/>
                      </a:endParaRPr>
                    </a:p>
                  </a:txBody>
                  <a:tcPr marL="2746" marR="2746" marT="2753" marB="0" anchor="ctr" horzOverflow="overflow">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43137"/>
                      </a:schemeClr>
                    </a:solidFill>
                  </a:tcPr>
                </a:tc>
                <a:extLst>
                  <a:ext uri="{0D108BD9-81ED-4DB2-BD59-A6C34878D82A}">
                    <a16:rowId xmlns:a16="http://schemas.microsoft.com/office/drawing/2014/main" val="10000"/>
                  </a:ext>
                </a:extLst>
              </a:tr>
            </a:tbl>
          </a:graphicData>
        </a:graphic>
      </p:graphicFrame>
      <p:sp>
        <p:nvSpPr>
          <p:cNvPr id="5" name="5 Slayt Numarası Yer Tutucusu">
            <a:extLst>
              <a:ext uri="{FF2B5EF4-FFF2-40B4-BE49-F238E27FC236}">
                <a16:creationId xmlns:a16="http://schemas.microsoft.com/office/drawing/2014/main" id="{2D34004F-2C9D-5A2D-E4CD-34F574800E0B}"/>
              </a:ext>
            </a:extLst>
          </p:cNvPr>
          <p:cNvSpPr>
            <a:spLocks noGrp="1"/>
          </p:cNvSpPr>
          <p:nvPr>
            <p:ph type="sldNum" sz="quarter" idx="12"/>
          </p:nvPr>
        </p:nvSpPr>
        <p:spPr bwMode="auto">
          <a:xfrm>
            <a:off x="8066087" y="634720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D69788-EB54-401A-ABED-1F757F43D355}" type="slidenum">
              <a:rPr lang="tr-TR" altLang="tr-TR">
                <a:solidFill>
                  <a:srgbClr val="898989"/>
                </a:solidFill>
                <a:latin typeface="Calibri" panose="020F0502020204030204" pitchFamily="34" charset="0"/>
              </a:rPr>
              <a:pPr/>
              <a:t>64</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4172336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a:extLst>
              <a:ext uri="{FF2B5EF4-FFF2-40B4-BE49-F238E27FC236}">
                <a16:creationId xmlns:a16="http://schemas.microsoft.com/office/drawing/2014/main" id="{56937EF3-B19C-B365-976A-D13E23A6D042}"/>
              </a:ext>
            </a:extLst>
          </p:cNvPr>
          <p:cNvSpPr txBox="1">
            <a:spLocks/>
          </p:cNvSpPr>
          <p:nvPr/>
        </p:nvSpPr>
        <p:spPr>
          <a:xfrm>
            <a:off x="298174" y="-1"/>
            <a:ext cx="11499574" cy="6639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altLang="tr-TR" b="1" u="sng" dirty="0">
                <a:highlight>
                  <a:srgbClr val="00FFFF"/>
                </a:highlight>
                <a:latin typeface="Times New Roman" panose="02020603050405020304" pitchFamily="18" charset="0"/>
                <a:cs typeface="Times New Roman" panose="02020603050405020304" pitchFamily="18" charset="0"/>
              </a:rPr>
              <a:t>İSTİSNANIN AMACI:</a:t>
            </a:r>
            <a:r>
              <a:rPr lang="tr-TR" altLang="tr-TR" b="1" dirty="0">
                <a:highlight>
                  <a:srgbClr val="00FFFF"/>
                </a:highlight>
                <a:latin typeface="Times New Roman" panose="02020603050405020304" pitchFamily="18" charset="0"/>
                <a:cs typeface="Times New Roman" panose="02020603050405020304" pitchFamily="18" charset="0"/>
              </a:rPr>
              <a:t> </a:t>
            </a:r>
            <a:endParaRPr lang="tr-TR" altLang="tr-TR"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	</a:t>
            </a:r>
            <a:r>
              <a:rPr lang="tr-TR" altLang="tr-TR" b="1" u="sng" dirty="0">
                <a:highlight>
                  <a:srgbClr val="FFFF00"/>
                </a:highlight>
                <a:latin typeface="Times New Roman" panose="02020603050405020304" pitchFamily="18" charset="0"/>
                <a:cs typeface="Times New Roman" panose="02020603050405020304" pitchFamily="18" charset="0"/>
              </a:rPr>
              <a:t>Gerekçe</a:t>
            </a:r>
            <a:r>
              <a:rPr lang="tr-TR" altLang="tr-TR" dirty="0">
                <a:highlight>
                  <a:srgbClr val="FFFF00"/>
                </a:highlight>
                <a:latin typeface="Times New Roman" panose="02020603050405020304" pitchFamily="18" charset="0"/>
                <a:cs typeface="Times New Roman" panose="02020603050405020304" pitchFamily="18" charset="0"/>
              </a:rPr>
              <a:t>: İşletmelerin </a:t>
            </a:r>
            <a:r>
              <a:rPr lang="tr-TR" altLang="tr-TR" b="1" u="sng" dirty="0">
                <a:highlight>
                  <a:srgbClr val="00FFFF"/>
                </a:highlight>
                <a:latin typeface="Times New Roman" panose="02020603050405020304" pitchFamily="18" charset="0"/>
                <a:cs typeface="Times New Roman" panose="02020603050405020304" pitchFamily="18" charset="0"/>
              </a:rPr>
              <a:t>MALİ YAPILARININ GÜÇLENMESİ</a:t>
            </a:r>
            <a:r>
              <a:rPr lang="tr-TR" altLang="tr-TR" b="1" dirty="0">
                <a:highlight>
                  <a:srgbClr val="00FFFF"/>
                </a:highlight>
                <a:latin typeface="Times New Roman" panose="02020603050405020304" pitchFamily="18" charset="0"/>
                <a:cs typeface="Times New Roman" panose="02020603050405020304" pitchFamily="18" charset="0"/>
              </a:rPr>
              <a:t>,</a:t>
            </a:r>
            <a:r>
              <a:rPr lang="tr-TR" altLang="tr-TR" b="1" dirty="0">
                <a:highlight>
                  <a:srgbClr val="FFFF00"/>
                </a:highlight>
                <a:latin typeface="Times New Roman" panose="02020603050405020304" pitchFamily="18" charset="0"/>
                <a:cs typeface="Times New Roman" panose="02020603050405020304" pitchFamily="18" charset="0"/>
              </a:rPr>
              <a:t> </a:t>
            </a:r>
            <a:r>
              <a:rPr lang="tr-TR" altLang="tr-TR" dirty="0">
                <a:highlight>
                  <a:srgbClr val="FFFF00"/>
                </a:highlight>
                <a:latin typeface="Times New Roman" panose="02020603050405020304" pitchFamily="18" charset="0"/>
                <a:cs typeface="Times New Roman" panose="02020603050405020304" pitchFamily="18" charset="0"/>
              </a:rPr>
              <a:t>işletmelerin </a:t>
            </a:r>
            <a:r>
              <a:rPr lang="tr-TR" altLang="tr-TR" b="1" dirty="0">
                <a:highlight>
                  <a:srgbClr val="FFFF00"/>
                </a:highlight>
                <a:latin typeface="Times New Roman" panose="02020603050405020304" pitchFamily="18" charset="0"/>
                <a:cs typeface="Times New Roman" panose="02020603050405020304" pitchFamily="18" charset="0"/>
              </a:rPr>
              <a:t>finansman ihtiyaçlarının karşılanmasıdır</a:t>
            </a:r>
            <a:r>
              <a:rPr lang="tr-TR" altLang="tr-TR" b="1" dirty="0">
                <a:latin typeface="Times New Roman" panose="02020603050405020304" pitchFamily="18" charset="0"/>
                <a:cs typeface="Times New Roman" panose="02020603050405020304" pitchFamily="18" charset="0"/>
              </a:rPr>
              <a:t>. BAĞLI….</a:t>
            </a:r>
          </a:p>
          <a:p>
            <a:pPr algn="just">
              <a:buFont typeface="Wingdings" panose="05000000000000000000" pitchFamily="2" charset="2"/>
              <a:buChar char="Ø"/>
            </a:pPr>
            <a:r>
              <a:rPr lang="tr-TR" altLang="tr-TR" dirty="0">
                <a:latin typeface="Times New Roman" panose="02020603050405020304" pitchFamily="18" charset="0"/>
                <a:cs typeface="Times New Roman" panose="02020603050405020304" pitchFamily="18" charset="0"/>
              </a:rPr>
              <a:t>Söz konusu aktif kalemlerin </a:t>
            </a:r>
            <a:r>
              <a:rPr lang="tr-TR" altLang="tr-TR" dirty="0">
                <a:highlight>
                  <a:srgbClr val="FFFF00"/>
                </a:highlight>
                <a:latin typeface="Times New Roman" panose="02020603050405020304" pitchFamily="18" charset="0"/>
                <a:cs typeface="Times New Roman" panose="02020603050405020304" pitchFamily="18" charset="0"/>
              </a:rPr>
              <a:t>«</a:t>
            </a:r>
            <a:r>
              <a:rPr lang="tr-TR" altLang="tr-TR" b="1" i="1" u="sng" dirty="0">
                <a:highlight>
                  <a:srgbClr val="FFFF00"/>
                </a:highlight>
                <a:latin typeface="Times New Roman" panose="02020603050405020304" pitchFamily="18" charset="0"/>
                <a:cs typeface="Times New Roman" panose="02020603050405020304" pitchFamily="18" charset="0"/>
              </a:rPr>
              <a:t>para karşılığı olmaksızın devir ve temliki, trampası gibi işlemler»</a:t>
            </a:r>
            <a:r>
              <a:rPr lang="tr-TR" altLang="tr-TR" b="1" i="1" dirty="0">
                <a:highlight>
                  <a:srgbClr val="FFFF00"/>
                </a:highlight>
                <a:latin typeface="Times New Roman" panose="02020603050405020304" pitchFamily="18" charset="0"/>
                <a:cs typeface="Times New Roman" panose="02020603050405020304" pitchFamily="18" charset="0"/>
              </a:rPr>
              <a:t> </a:t>
            </a:r>
            <a:r>
              <a:rPr lang="tr-TR" altLang="tr-TR" b="1" i="1" u="sng" dirty="0">
                <a:solidFill>
                  <a:srgbClr val="FF0000"/>
                </a:solidFill>
                <a:highlight>
                  <a:srgbClr val="FFFF00"/>
                </a:highlight>
                <a:latin typeface="Times New Roman" panose="02020603050405020304" pitchFamily="18" charset="0"/>
                <a:cs typeface="Times New Roman" panose="02020603050405020304" pitchFamily="18" charset="0"/>
              </a:rPr>
              <a:t>istisna kapsamına girmemektedir.</a:t>
            </a:r>
            <a:endParaRPr lang="tr-TR" altLang="tr-TR" u="sng"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altLang="tr-TR" dirty="0">
                <a:latin typeface="Times New Roman" panose="02020603050405020304" pitchFamily="18" charset="0"/>
                <a:cs typeface="Times New Roman" panose="02020603050405020304" pitchFamily="18" charset="0"/>
              </a:rPr>
              <a:t>Bu tür kıymetlerin </a:t>
            </a:r>
            <a:r>
              <a:rPr lang="tr-TR" altLang="tr-TR" sz="4000" b="1" u="sng" dirty="0">
                <a:highlight>
                  <a:srgbClr val="FFFF00"/>
                </a:highlight>
                <a:latin typeface="Times New Roman" panose="02020603050405020304" pitchFamily="18" charset="0"/>
                <a:cs typeface="Times New Roman" panose="02020603050405020304" pitchFamily="18" charset="0"/>
              </a:rPr>
              <a:t>MEVCUT BORÇLAR KARŞILIĞINDA </a:t>
            </a:r>
            <a:r>
              <a:rPr lang="tr-TR" altLang="tr-TR" b="1" u="sng" dirty="0">
                <a:highlight>
                  <a:srgbClr val="FFFF00"/>
                </a:highlight>
                <a:latin typeface="Times New Roman" panose="02020603050405020304" pitchFamily="18" charset="0"/>
                <a:cs typeface="Times New Roman" panose="02020603050405020304" pitchFamily="18" charset="0"/>
              </a:rPr>
              <a:t>RIZAEN</a:t>
            </a:r>
            <a:r>
              <a:rPr lang="tr-TR" altLang="tr-TR" u="sng" dirty="0">
                <a:latin typeface="Times New Roman" panose="02020603050405020304" pitchFamily="18" charset="0"/>
                <a:cs typeface="Times New Roman" panose="02020603050405020304" pitchFamily="18" charset="0"/>
              </a:rPr>
              <a:t> veya </a:t>
            </a:r>
            <a:r>
              <a:rPr lang="tr-TR" altLang="tr-TR" b="1" u="sng" dirty="0">
                <a:highlight>
                  <a:srgbClr val="FFFF00"/>
                </a:highlight>
                <a:latin typeface="Times New Roman" panose="02020603050405020304" pitchFamily="18" charset="0"/>
                <a:cs typeface="Times New Roman" panose="02020603050405020304" pitchFamily="18" charset="0"/>
              </a:rPr>
              <a:t>İCRA</a:t>
            </a:r>
            <a:r>
              <a:rPr lang="tr-TR" altLang="tr-TR" b="1" u="sng" dirty="0">
                <a:latin typeface="Times New Roman" panose="02020603050405020304" pitchFamily="18" charset="0"/>
                <a:cs typeface="Times New Roman" panose="02020603050405020304" pitchFamily="18" charset="0"/>
              </a:rPr>
              <a:t> </a:t>
            </a:r>
            <a:r>
              <a:rPr lang="tr-TR" altLang="tr-TR" u="sng" dirty="0">
                <a:latin typeface="Times New Roman" panose="02020603050405020304" pitchFamily="18" charset="0"/>
                <a:cs typeface="Times New Roman" panose="02020603050405020304" pitchFamily="18" charset="0"/>
              </a:rPr>
              <a:t>yoluyla devredilmesi işlemleri ile kamulaştırma işlemleri</a:t>
            </a:r>
            <a:r>
              <a:rPr lang="tr-TR" altLang="tr-TR" dirty="0">
                <a:latin typeface="Times New Roman" panose="02020603050405020304" pitchFamily="18" charset="0"/>
                <a:cs typeface="Times New Roman" panose="02020603050405020304" pitchFamily="18" charset="0"/>
              </a:rPr>
              <a:t> ise kurumların finansman olanaklarını artıracağından </a:t>
            </a:r>
            <a:r>
              <a:rPr lang="tr-TR" altLang="tr-TR" dirty="0">
                <a:highlight>
                  <a:srgbClr val="FFFF00"/>
                </a:highlight>
                <a:latin typeface="Times New Roman" panose="02020603050405020304" pitchFamily="18" charset="0"/>
                <a:cs typeface="Times New Roman" panose="02020603050405020304" pitchFamily="18" charset="0"/>
              </a:rPr>
              <a:t>«</a:t>
            </a:r>
            <a:r>
              <a:rPr lang="tr-TR" altLang="tr-TR" b="1" i="1" u="sng" dirty="0">
                <a:solidFill>
                  <a:srgbClr val="0070C0"/>
                </a:solidFill>
                <a:highlight>
                  <a:srgbClr val="FFFF00"/>
                </a:highlight>
                <a:latin typeface="Times New Roman" panose="02020603050405020304" pitchFamily="18" charset="0"/>
                <a:cs typeface="Times New Roman" panose="02020603050405020304" pitchFamily="18" charset="0"/>
              </a:rPr>
              <a:t>istisna uygulaması kapsamında değerlendirilmesi gerekmektedir.»</a:t>
            </a:r>
            <a:endParaRPr lang="tr-TR" altLang="tr-TR" i="1" u="sng" dirty="0">
              <a:solidFill>
                <a:srgbClr val="0070C0"/>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Grup şirketlerinin her birinin ayrı tüzel kişilikleri bulunduğundan, </a:t>
            </a:r>
            <a:r>
              <a:rPr lang="tr-TR" b="1" u="sng" dirty="0">
                <a:latin typeface="Times New Roman" panose="02020603050405020304" pitchFamily="18" charset="0"/>
                <a:cs typeface="Times New Roman" panose="02020603050405020304" pitchFamily="18" charset="0"/>
              </a:rPr>
              <a:t>her bir şirketin söz konusu istisnadan yararlanabilmesi mümkündür. Ancak, satış </a:t>
            </a:r>
            <a:r>
              <a:rPr lang="tr-TR" b="1" i="1" u="sng" dirty="0">
                <a:latin typeface="Times New Roman" panose="02020603050405020304" pitchFamily="18" charset="0"/>
                <a:cs typeface="Times New Roman" panose="02020603050405020304" pitchFamily="18" charset="0"/>
              </a:rPr>
              <a:t>işleminin istisnanın amacına aykırı olarak işletmeye nakit girişi olmaksızın gerçekleştirilmesi halinde istisna uygulanmayacaktır.</a:t>
            </a:r>
            <a:endParaRPr lang="tr-TR" altLang="tr-TR" b="1" i="1" u="sng" dirty="0">
              <a:latin typeface="Times New Roman" panose="02020603050405020304" pitchFamily="18" charset="0"/>
              <a:cs typeface="Times New Roman" panose="02020603050405020304" pitchFamily="18" charset="0"/>
            </a:endParaRPr>
          </a:p>
          <a:p>
            <a:pPr algn="just"/>
            <a:endParaRPr lang="tr-TR" altLang="tr-TR" b="1" dirty="0">
              <a:latin typeface="Times New Roman" panose="02020603050405020304" pitchFamily="18" charset="0"/>
              <a:cs typeface="Times New Roman" panose="02020603050405020304" pitchFamily="18" charset="0"/>
            </a:endParaRPr>
          </a:p>
        </p:txBody>
      </p:sp>
      <p:sp>
        <p:nvSpPr>
          <p:cNvPr id="3" name="Slayt Numarası Yer Tutucusu 2">
            <a:extLst>
              <a:ext uri="{FF2B5EF4-FFF2-40B4-BE49-F238E27FC236}">
                <a16:creationId xmlns:a16="http://schemas.microsoft.com/office/drawing/2014/main" id="{DE703A07-E81B-7692-A631-BFC8FE4C4978}"/>
              </a:ext>
            </a:extLst>
          </p:cNvPr>
          <p:cNvSpPr>
            <a:spLocks noGrp="1"/>
          </p:cNvSpPr>
          <p:nvPr>
            <p:ph type="sldNum" sz="quarter" idx="12"/>
          </p:nvPr>
        </p:nvSpPr>
        <p:spPr/>
        <p:txBody>
          <a:bodyPr/>
          <a:lstStyle/>
          <a:p>
            <a:fld id="{2CEB5BB1-9E20-481F-B7EE-B089C484B85F}" type="slidenum">
              <a:rPr lang="tr-TR" smtClean="0"/>
              <a:t>65</a:t>
            </a:fld>
            <a:endParaRPr lang="tr-TR" dirty="0"/>
          </a:p>
        </p:txBody>
      </p:sp>
    </p:spTree>
    <p:extLst>
      <p:ext uri="{BB962C8B-B14F-4D97-AF65-F5344CB8AC3E}">
        <p14:creationId xmlns:p14="http://schemas.microsoft.com/office/powerpoint/2010/main" val="3895712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898748DF-D285-2AB6-969D-788D1E9F0C51}"/>
              </a:ext>
            </a:extLst>
          </p:cNvPr>
          <p:cNvSpPr>
            <a:spLocks noGrp="1"/>
          </p:cNvSpPr>
          <p:nvPr>
            <p:ph type="sldNum" sz="quarter" idx="12"/>
          </p:nvPr>
        </p:nvSpPr>
        <p:spPr>
          <a:xfrm>
            <a:off x="8555736" y="6492875"/>
            <a:ext cx="2133600" cy="365125"/>
          </a:xfrm>
        </p:spPr>
        <p:txBody>
          <a:bodyPr/>
          <a:lstStyle/>
          <a:p>
            <a:fld id="{E1080B20-D45B-492D-86E8-780F5FEE2AC0}" type="slidenum">
              <a:rPr lang="tr-TR" altLang="tr-TR" smtClean="0"/>
              <a:pPr/>
              <a:t>66</a:t>
            </a:fld>
            <a:endParaRPr lang="tr-TR" altLang="tr-TR"/>
          </a:p>
        </p:txBody>
      </p:sp>
      <p:sp>
        <p:nvSpPr>
          <p:cNvPr id="3" name="Rectangle 4">
            <a:extLst>
              <a:ext uri="{FF2B5EF4-FFF2-40B4-BE49-F238E27FC236}">
                <a16:creationId xmlns:a16="http://schemas.microsoft.com/office/drawing/2014/main" id="{58C4E959-F8F1-1F3B-246B-B771F6E52295}"/>
              </a:ext>
            </a:extLst>
          </p:cNvPr>
          <p:cNvSpPr txBox="1">
            <a:spLocks/>
          </p:cNvSpPr>
          <p:nvPr/>
        </p:nvSpPr>
        <p:spPr bwMode="auto">
          <a:xfrm>
            <a:off x="1271016" y="325164"/>
            <a:ext cx="9756648" cy="688953"/>
          </a:xfrm>
          <a:prstGeom prst="rect">
            <a:avLst/>
          </a:prstGeom>
          <a:solidFill>
            <a:schemeClr val="accent4">
              <a:lumMod val="20000"/>
              <a:lumOff val="80000"/>
              <a:alpha val="49001"/>
            </a:schemeClr>
          </a:solidFill>
          <a:ln w="38100">
            <a:solidFill>
              <a:schemeClr val="tx1"/>
            </a:solidFill>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fontAlgn="ctr" hangingPunct="1"/>
            <a:r>
              <a:rPr lang="tr-TR" sz="2800" b="1" dirty="0">
                <a:solidFill>
                  <a:srgbClr val="000000"/>
                </a:solidFill>
                <a:latin typeface="Times New Roman" pitchFamily="18" charset="0"/>
              </a:rPr>
              <a:t>İştirak Hissesi ve Taşınmaz Satışı Kazanç İstisnası-Örnek (1)</a:t>
            </a:r>
          </a:p>
        </p:txBody>
      </p:sp>
      <p:pic>
        <p:nvPicPr>
          <p:cNvPr id="4" name="Resim 3">
            <a:extLst>
              <a:ext uri="{FF2B5EF4-FFF2-40B4-BE49-F238E27FC236}">
                <a16:creationId xmlns:a16="http://schemas.microsoft.com/office/drawing/2014/main" id="{75C4A66D-DDDB-F867-8B38-58463FDBBDAE}"/>
              </a:ext>
            </a:extLst>
          </p:cNvPr>
          <p:cNvPicPr>
            <a:picLocks noChangeAspect="1"/>
          </p:cNvPicPr>
          <p:nvPr/>
        </p:nvPicPr>
        <p:blipFill>
          <a:blip r:embed="rId2" cstate="print"/>
          <a:stretch>
            <a:fillRect/>
          </a:stretch>
        </p:blipFill>
        <p:spPr>
          <a:xfrm>
            <a:off x="1207008" y="1117253"/>
            <a:ext cx="9820656" cy="5544616"/>
          </a:xfrm>
          <a:prstGeom prst="rect">
            <a:avLst/>
          </a:prstGeom>
        </p:spPr>
      </p:pic>
    </p:spTree>
    <p:extLst>
      <p:ext uri="{BB962C8B-B14F-4D97-AF65-F5344CB8AC3E}">
        <p14:creationId xmlns:p14="http://schemas.microsoft.com/office/powerpoint/2010/main" val="1214301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1D8E2481-7126-EFD2-6558-D568AA580ED6}"/>
              </a:ext>
            </a:extLst>
          </p:cNvPr>
          <p:cNvSpPr>
            <a:spLocks noGrp="1"/>
          </p:cNvSpPr>
          <p:nvPr>
            <p:ph type="sldNum" sz="quarter" idx="12"/>
          </p:nvPr>
        </p:nvSpPr>
        <p:spPr bwMode="auto">
          <a:xfrm>
            <a:off x="819912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0FDCBC-8C4D-493A-A1AB-A7A6192DF024}" type="slidenum">
              <a:rPr lang="tr-TR" altLang="tr-TR">
                <a:solidFill>
                  <a:srgbClr val="898989"/>
                </a:solidFill>
                <a:latin typeface="Calibri" panose="020F0502020204030204" pitchFamily="34" charset="0"/>
              </a:rPr>
              <a:pPr/>
              <a:t>67</a:t>
            </a:fld>
            <a:endParaRPr lang="tr-TR" altLang="tr-TR">
              <a:solidFill>
                <a:srgbClr val="898989"/>
              </a:solidFill>
              <a:latin typeface="Calibri" panose="020F0502020204030204" pitchFamily="34" charset="0"/>
            </a:endParaRPr>
          </a:p>
        </p:txBody>
      </p:sp>
      <p:graphicFrame>
        <p:nvGraphicFramePr>
          <p:cNvPr id="3" name="4 İçerik Yer Tutucusu">
            <a:extLst>
              <a:ext uri="{FF2B5EF4-FFF2-40B4-BE49-F238E27FC236}">
                <a16:creationId xmlns:a16="http://schemas.microsoft.com/office/drawing/2014/main" id="{DB47F7CB-38A4-6CA8-FF42-1CA624843AFF}"/>
              </a:ext>
            </a:extLst>
          </p:cNvPr>
          <p:cNvGraphicFramePr>
            <a:graphicFrameLocks noGrp="1"/>
          </p:cNvGraphicFramePr>
          <p:nvPr>
            <p:extLst>
              <p:ext uri="{D42A27DB-BD31-4B8C-83A1-F6EECF244321}">
                <p14:modId xmlns:p14="http://schemas.microsoft.com/office/powerpoint/2010/main" val="1220443349"/>
              </p:ext>
            </p:extLst>
          </p:nvPr>
        </p:nvGraphicFramePr>
        <p:xfrm>
          <a:off x="377687" y="218652"/>
          <a:ext cx="11410122" cy="715634"/>
        </p:xfrm>
        <a:graphic>
          <a:graphicData uri="http://schemas.openxmlformats.org/drawingml/2006/table">
            <a:tbl>
              <a:tblPr/>
              <a:tblGrid>
                <a:gridCol w="11410122">
                  <a:extLst>
                    <a:ext uri="{9D8B030D-6E8A-4147-A177-3AD203B41FA5}">
                      <a16:colId xmlns:a16="http://schemas.microsoft.com/office/drawing/2014/main" val="20000"/>
                    </a:ext>
                  </a:extLst>
                </a:gridCol>
              </a:tblGrid>
              <a:tr h="71563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b="1" dirty="0">
                          <a:latin typeface="Times New Roman" panose="02020603050405020304" pitchFamily="18" charset="0"/>
                          <a:cs typeface="Times New Roman" panose="02020603050405020304" pitchFamily="18" charset="0"/>
                        </a:rPr>
                        <a:t>Bankalara, finansal kiralama ya da finansman şirketlerine veya TMSF’ye borçlu durumda olan </a:t>
                      </a:r>
                      <a:r>
                        <a:rPr lang="tr-TR" b="1" u="sng" dirty="0">
                          <a:latin typeface="Times New Roman" panose="02020603050405020304" pitchFamily="18" charset="0"/>
                          <a:cs typeface="Times New Roman" panose="02020603050405020304" pitchFamily="18" charset="0"/>
                        </a:rPr>
                        <a:t>KURUMLAR</a:t>
                      </a:r>
                      <a:r>
                        <a:rPr lang="tr-TR" b="1" dirty="0">
                          <a:latin typeface="Times New Roman" panose="02020603050405020304" pitchFamily="18" charset="0"/>
                          <a:cs typeface="Times New Roman" panose="02020603050405020304" pitchFamily="18" charset="0"/>
                        </a:rPr>
                        <a:t> ile BANKALARA tanınan istisna (KVK Md.5/1-f)</a:t>
                      </a:r>
                      <a:endParaRPr kumimoji="0" lang="tr-TR" sz="1800" b="1" i="0" u="none" strike="noStrike" cap="none" normalizeH="0" baseline="0" dirty="0">
                        <a:ln>
                          <a:noFill/>
                        </a:ln>
                        <a:solidFill>
                          <a:srgbClr val="000000"/>
                        </a:solidFill>
                        <a:effectLst/>
                        <a:latin typeface="Times New Roman" pitchFamily="18" charset="0"/>
                        <a:cs typeface="Times New Roman" panose="02020603050405020304"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sp>
        <p:nvSpPr>
          <p:cNvPr id="4" name="2 İçerik Yer Tutucusu">
            <a:extLst>
              <a:ext uri="{FF2B5EF4-FFF2-40B4-BE49-F238E27FC236}">
                <a16:creationId xmlns:a16="http://schemas.microsoft.com/office/drawing/2014/main" id="{57D6BCE8-0672-9092-6138-6CD651084CC4}"/>
              </a:ext>
            </a:extLst>
          </p:cNvPr>
          <p:cNvSpPr txBox="1">
            <a:spLocks/>
          </p:cNvSpPr>
          <p:nvPr/>
        </p:nvSpPr>
        <p:spPr>
          <a:xfrm>
            <a:off x="387626" y="1331843"/>
            <a:ext cx="11410122" cy="4949688"/>
          </a:xfrm>
          <a:prstGeom prst="rect">
            <a:avLst/>
          </a:prstGeom>
          <a:solidFill>
            <a:schemeClr val="accent4">
              <a:lumMod val="20000"/>
              <a:lumOff val="80000"/>
            </a:schemeClr>
          </a:solidFill>
          <a:ln>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altLang="tr-TR" sz="2400" b="1" dirty="0">
                <a:latin typeface="Times New Roman" panose="02020603050405020304" pitchFamily="18" charset="0"/>
                <a:cs typeface="Times New Roman" panose="02020603050405020304" pitchFamily="18" charset="0"/>
              </a:rPr>
              <a:t>       KVK 5/1-f maddesine göre;</a:t>
            </a:r>
          </a:p>
          <a:p>
            <a:pPr marL="474663" indent="-457200" algn="just">
              <a:buFont typeface="+mj-lt"/>
              <a:buAutoNum type="arabicPeriod"/>
            </a:pPr>
            <a:r>
              <a:rPr lang="tr-TR" altLang="tr-TR" sz="2400" b="1" u="sng" dirty="0">
                <a:latin typeface="Times New Roman" panose="02020603050405020304" pitchFamily="18" charset="0"/>
                <a:cs typeface="Times New Roman" panose="02020603050405020304" pitchFamily="18" charset="0"/>
              </a:rPr>
              <a:t>Bankalara, finansal kiralama ya da finansman şirketlerine </a:t>
            </a:r>
            <a:r>
              <a:rPr lang="tr-TR" sz="2400" b="1" u="sng" dirty="0">
                <a:latin typeface="Times New Roman" panose="02020603050405020304" pitchFamily="18" charset="0"/>
                <a:cs typeface="Times New Roman" panose="02020603050405020304" pitchFamily="18" charset="0"/>
              </a:rPr>
              <a:t>BORÇLARI NEDENİYLE KANUNİ </a:t>
            </a:r>
            <a:r>
              <a:rPr lang="tr-TR" sz="2400" b="1" dirty="0">
                <a:latin typeface="Times New Roman" panose="02020603050405020304" pitchFamily="18" charset="0"/>
                <a:cs typeface="Times New Roman" panose="02020603050405020304" pitchFamily="18" charset="0"/>
              </a:rPr>
              <a:t>TAKİBE ALINMIŞ </a:t>
            </a:r>
            <a:r>
              <a:rPr lang="tr-TR" sz="2400" dirty="0">
                <a:latin typeface="Times New Roman" panose="02020603050405020304" pitchFamily="18" charset="0"/>
                <a:cs typeface="Times New Roman" panose="02020603050405020304" pitchFamily="18" charset="0"/>
              </a:rPr>
              <a:t>veya </a:t>
            </a:r>
            <a:r>
              <a:rPr lang="tr-TR" sz="2400" b="1" u="sng" dirty="0">
                <a:latin typeface="Times New Roman" panose="02020603050405020304" pitchFamily="18" charset="0"/>
                <a:cs typeface="Times New Roman" panose="02020603050405020304" pitchFamily="18" charset="0"/>
              </a:rPr>
              <a:t>Tasarruf Mevduatı Sigorta </a:t>
            </a:r>
            <a:r>
              <a:rPr lang="tr-TR" sz="2400" dirty="0">
                <a:latin typeface="Times New Roman" panose="02020603050405020304" pitchFamily="18" charset="0"/>
                <a:cs typeface="Times New Roman" panose="02020603050405020304" pitchFamily="18" charset="0"/>
              </a:rPr>
              <a:t>Fonuna borçlu durumda olan </a:t>
            </a:r>
            <a:r>
              <a:rPr lang="tr-TR" sz="2400" b="1" u="sng" dirty="0">
                <a:highlight>
                  <a:srgbClr val="FFFF00"/>
                </a:highlight>
                <a:latin typeface="Times New Roman" panose="02020603050405020304" pitchFamily="18" charset="0"/>
                <a:cs typeface="Times New Roman" panose="02020603050405020304" pitchFamily="18" charset="0"/>
              </a:rPr>
              <a:t>KURUMLAR</a:t>
            </a:r>
            <a:r>
              <a:rPr lang="tr-TR" sz="2400" dirty="0">
                <a:latin typeface="Times New Roman" panose="02020603050405020304" pitchFamily="18" charset="0"/>
                <a:cs typeface="Times New Roman" panose="02020603050405020304" pitchFamily="18" charset="0"/>
              </a:rPr>
              <a:t> </a:t>
            </a:r>
            <a:r>
              <a:rPr lang="tr-TR" sz="2400" b="1" dirty="0">
                <a:highlight>
                  <a:srgbClr val="00FFFF"/>
                </a:highlight>
                <a:latin typeface="Times New Roman" panose="02020603050405020304" pitchFamily="18" charset="0"/>
                <a:cs typeface="Times New Roman" panose="02020603050405020304" pitchFamily="18" charset="0"/>
              </a:rPr>
              <a:t>İLE</a:t>
            </a:r>
            <a:r>
              <a:rPr lang="tr-TR" sz="2400" dirty="0">
                <a:latin typeface="Times New Roman" panose="02020603050405020304" pitchFamily="18" charset="0"/>
                <a:cs typeface="Times New Roman" panose="02020603050405020304" pitchFamily="18" charset="0"/>
              </a:rPr>
              <a:t> </a:t>
            </a:r>
            <a:r>
              <a:rPr lang="tr-TR" sz="2400" b="1" u="sng" dirty="0">
                <a:highlight>
                  <a:srgbClr val="FFFF00"/>
                </a:highlight>
                <a:latin typeface="Times New Roman" panose="02020603050405020304" pitchFamily="18" charset="0"/>
                <a:cs typeface="Times New Roman" panose="02020603050405020304" pitchFamily="18" charset="0"/>
              </a:rPr>
              <a:t>bunların KEFİLLERİNİN ve İPOTEK VERENLERİN </a:t>
            </a:r>
            <a:r>
              <a:rPr lang="tr-TR" sz="2400" dirty="0">
                <a:latin typeface="Times New Roman" panose="02020603050405020304" pitchFamily="18" charset="0"/>
                <a:cs typeface="Times New Roman" panose="02020603050405020304" pitchFamily="18" charset="0"/>
              </a:rPr>
              <a:t>sahip oldukları </a:t>
            </a:r>
            <a:r>
              <a:rPr lang="tr-TR" sz="2400" b="1" u="sng" dirty="0">
                <a:latin typeface="Times New Roman" panose="02020603050405020304" pitchFamily="18" charset="0"/>
                <a:cs typeface="Times New Roman" panose="02020603050405020304" pitchFamily="18" charset="0"/>
              </a:rPr>
              <a:t>taşınmazlar, iştirak hisseleri, kurucu senetleri ve intifa senetleri ile rüçhan haklarının</a:t>
            </a:r>
            <a:r>
              <a:rPr lang="tr-TR" sz="2400" dirty="0">
                <a:latin typeface="Times New Roman" panose="02020603050405020304" pitchFamily="18" charset="0"/>
                <a:cs typeface="Times New Roman" panose="02020603050405020304" pitchFamily="18" charset="0"/>
              </a:rPr>
              <a:t>, </a:t>
            </a:r>
            <a:r>
              <a:rPr lang="tr-TR" sz="2400" b="1" dirty="0">
                <a:highlight>
                  <a:srgbClr val="FFFF00"/>
                </a:highlight>
                <a:latin typeface="Times New Roman" panose="02020603050405020304" pitchFamily="18" charset="0"/>
                <a:cs typeface="Times New Roman" panose="02020603050405020304" pitchFamily="18" charset="0"/>
              </a:rPr>
              <a:t>BU BORÇLARA </a:t>
            </a:r>
            <a:r>
              <a:rPr lang="tr-TR" sz="2400" b="1" dirty="0">
                <a:highlight>
                  <a:srgbClr val="00FFFF"/>
                </a:highlight>
                <a:latin typeface="Times New Roman" panose="02020603050405020304" pitchFamily="18" charset="0"/>
                <a:cs typeface="Times New Roman" panose="02020603050405020304" pitchFamily="18" charset="0"/>
              </a:rPr>
              <a:t>karşılık bankalara, finansal kiralama ya da finansman şirketlerine</a:t>
            </a:r>
            <a:r>
              <a:rPr lang="tr-TR" sz="2400" dirty="0">
                <a:latin typeface="Times New Roman" panose="02020603050405020304" pitchFamily="18" charset="0"/>
                <a:cs typeface="Times New Roman" panose="02020603050405020304" pitchFamily="18" charset="0"/>
              </a:rPr>
              <a:t> veya bu </a:t>
            </a:r>
            <a:r>
              <a:rPr lang="tr-TR" sz="2400" b="1" u="sng" dirty="0">
                <a:highlight>
                  <a:srgbClr val="00FFFF"/>
                </a:highlight>
                <a:latin typeface="Times New Roman" panose="02020603050405020304" pitchFamily="18" charset="0"/>
                <a:cs typeface="Times New Roman" panose="02020603050405020304" pitchFamily="18" charset="0"/>
              </a:rPr>
              <a:t>Fona DEVRİNDEN </a:t>
            </a:r>
            <a:r>
              <a:rPr lang="tr-TR" sz="2400" dirty="0">
                <a:latin typeface="Times New Roman" panose="02020603050405020304" pitchFamily="18" charset="0"/>
                <a:cs typeface="Times New Roman" panose="02020603050405020304" pitchFamily="18" charset="0"/>
              </a:rPr>
              <a:t>sağlanan </a:t>
            </a:r>
            <a:r>
              <a:rPr lang="tr-TR" sz="2400" b="1" u="sng" dirty="0">
                <a:highlight>
                  <a:srgbClr val="00FFFF"/>
                </a:highlight>
                <a:latin typeface="Times New Roman" panose="02020603050405020304" pitchFamily="18" charset="0"/>
                <a:cs typeface="Times New Roman" panose="02020603050405020304" pitchFamily="18" charset="0"/>
              </a:rPr>
              <a:t>HASILATIN</a:t>
            </a:r>
            <a:r>
              <a:rPr lang="tr-TR" sz="2400" dirty="0">
                <a:latin typeface="Times New Roman" panose="02020603050405020304" pitchFamily="18" charset="0"/>
                <a:cs typeface="Times New Roman" panose="02020603050405020304" pitchFamily="18" charset="0"/>
              </a:rPr>
              <a:t> bu borçların </a:t>
            </a:r>
            <a:r>
              <a:rPr lang="tr-TR" sz="2400" b="1" i="1" u="sng" dirty="0">
                <a:solidFill>
                  <a:srgbClr val="FF0000"/>
                </a:solidFill>
                <a:latin typeface="Times New Roman" panose="02020603050405020304" pitchFamily="18" charset="0"/>
                <a:cs typeface="Times New Roman" panose="02020603050405020304" pitchFamily="18" charset="0"/>
              </a:rPr>
              <a:t>tasfiyesinde kullanılan kısmına İSABET EDEN kazançların tamamı</a:t>
            </a:r>
            <a:r>
              <a:rPr lang="tr-TR" sz="2400" u="sng"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kurumlar vergisinden istisna edilmiştir.</a:t>
            </a:r>
          </a:p>
          <a:p>
            <a:pPr marL="474663" indent="-457200" algn="just">
              <a:buFont typeface="+mj-lt"/>
              <a:buAutoNum type="arabicPeriod"/>
            </a:pPr>
            <a:r>
              <a:rPr lang="tr-TR" altLang="tr-TR" sz="2400" dirty="0">
                <a:latin typeface="Times New Roman" panose="02020603050405020304" pitchFamily="18" charset="0"/>
                <a:cs typeface="Times New Roman" panose="02020603050405020304" pitchFamily="18" charset="0"/>
              </a:rPr>
              <a:t>Bankaların,</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finansal kiralama ya da finansman şirketlerinin</a:t>
            </a:r>
            <a:r>
              <a:rPr lang="tr-TR" altLang="tr-TR" sz="2400" dirty="0">
                <a:latin typeface="Times New Roman" panose="02020603050405020304" pitchFamily="18" charset="0"/>
                <a:cs typeface="Times New Roman" panose="02020603050405020304" pitchFamily="18" charset="0"/>
              </a:rPr>
              <a:t> bu şekilde elde ettikleri söz konusu kıymetlerden </a:t>
            </a:r>
            <a:r>
              <a:rPr lang="tr-TR" altLang="tr-TR" sz="2400" b="1" u="sng" dirty="0">
                <a:highlight>
                  <a:srgbClr val="00FFFF"/>
                </a:highlight>
                <a:latin typeface="Times New Roman" panose="02020603050405020304" pitchFamily="18" charset="0"/>
                <a:cs typeface="Times New Roman" panose="02020603050405020304" pitchFamily="18" charset="0"/>
              </a:rPr>
              <a:t>taşınmazların satışından doğan kazançların %50 </a:t>
            </a:r>
            <a:r>
              <a:rPr lang="tr-TR" altLang="tr-TR" sz="2400" b="1" dirty="0">
                <a:highlight>
                  <a:srgbClr val="00FFFF"/>
                </a:highlight>
                <a:latin typeface="Times New Roman" panose="02020603050405020304" pitchFamily="18" charset="0"/>
                <a:cs typeface="Times New Roman" panose="02020603050405020304" pitchFamily="18" charset="0"/>
              </a:rPr>
              <a:t>diğerlerinin satışından doğan kazançların %75'lik kısmı kurumlar vergisinden istisnadır.</a:t>
            </a:r>
          </a:p>
          <a:p>
            <a:pPr marL="0" indent="0">
              <a:buNone/>
            </a:pPr>
            <a:endParaRPr lang="tr-TR"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773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77FF73F0-F7BD-A66D-4AF9-412A6A6A9A65}"/>
              </a:ext>
            </a:extLst>
          </p:cNvPr>
          <p:cNvSpPr>
            <a:spLocks noGrp="1"/>
          </p:cNvSpPr>
          <p:nvPr>
            <p:ph type="sldNum" sz="quarter" idx="12"/>
          </p:nvPr>
        </p:nvSpPr>
        <p:spPr bwMode="auto">
          <a:xfrm>
            <a:off x="8098536" y="581685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0FDCBC-8C4D-493A-A1AB-A7A6192DF024}" type="slidenum">
              <a:rPr lang="tr-TR" altLang="tr-TR">
                <a:solidFill>
                  <a:srgbClr val="898989"/>
                </a:solidFill>
                <a:latin typeface="Calibri" panose="020F0502020204030204" pitchFamily="34" charset="0"/>
              </a:rPr>
              <a:pPr/>
              <a:t>68</a:t>
            </a:fld>
            <a:endParaRPr lang="tr-TR" altLang="tr-TR">
              <a:solidFill>
                <a:srgbClr val="898989"/>
              </a:solidFill>
              <a:latin typeface="Calibri" panose="020F0502020204030204" pitchFamily="34" charset="0"/>
            </a:endParaRPr>
          </a:p>
        </p:txBody>
      </p:sp>
      <p:sp>
        <p:nvSpPr>
          <p:cNvPr id="4" name="7 Dikdörtgen">
            <a:extLst>
              <a:ext uri="{FF2B5EF4-FFF2-40B4-BE49-F238E27FC236}">
                <a16:creationId xmlns:a16="http://schemas.microsoft.com/office/drawing/2014/main" id="{FC642DAE-4CF6-78C6-03D7-85FA382B2F8E}"/>
              </a:ext>
            </a:extLst>
          </p:cNvPr>
          <p:cNvSpPr>
            <a:spLocks noChangeArrowheads="1"/>
          </p:cNvSpPr>
          <p:nvPr/>
        </p:nvSpPr>
        <p:spPr bwMode="auto">
          <a:xfrm>
            <a:off x="713233" y="824166"/>
            <a:ext cx="5116072" cy="584200"/>
          </a:xfrm>
          <a:prstGeom prst="rect">
            <a:avLst/>
          </a:prstGeom>
          <a:solidFill>
            <a:schemeClr val="accent4">
              <a:lumMod val="20000"/>
              <a:lumOff val="80000"/>
              <a:alpha val="61176"/>
            </a:schemeClr>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600" b="1" dirty="0">
                <a:latin typeface="Times New Roman" panose="02020603050405020304" pitchFamily="18" charset="0"/>
                <a:cs typeface="Times New Roman" panose="02020603050405020304" pitchFamily="18" charset="0"/>
              </a:rPr>
              <a:t>1. BORÇLULARA, KEFİLLERE VE İPOTEK VERENLERE TANINAN İSTİSNA</a:t>
            </a:r>
          </a:p>
        </p:txBody>
      </p:sp>
      <p:sp>
        <p:nvSpPr>
          <p:cNvPr id="5" name="9 Dikdörtgen">
            <a:extLst>
              <a:ext uri="{FF2B5EF4-FFF2-40B4-BE49-F238E27FC236}">
                <a16:creationId xmlns:a16="http://schemas.microsoft.com/office/drawing/2014/main" id="{7A673239-0D34-FFA8-7686-0B30E3BB3F48}"/>
              </a:ext>
            </a:extLst>
          </p:cNvPr>
          <p:cNvSpPr/>
          <p:nvPr/>
        </p:nvSpPr>
        <p:spPr>
          <a:xfrm>
            <a:off x="6106766" y="839915"/>
            <a:ext cx="5286657" cy="584200"/>
          </a:xfrm>
          <a:prstGeom prst="rect">
            <a:avLst/>
          </a:prstGeom>
          <a:solidFill>
            <a:schemeClr val="accent4">
              <a:lumMod val="20000"/>
              <a:lumOff val="80000"/>
              <a:alpha val="51000"/>
            </a:schemeClr>
          </a:solidFill>
          <a:ln>
            <a:solidFill>
              <a:schemeClr val="tx1"/>
            </a:solidFill>
          </a:ln>
        </p:spPr>
        <p:txBody>
          <a:bodyPr wrap="square">
            <a:spAutoFit/>
          </a:bodyPr>
          <a:lstStyle/>
          <a:p>
            <a:pPr algn="ctr">
              <a:defRPr/>
            </a:pPr>
            <a:r>
              <a:rPr lang="tr-TR" sz="1600" b="1" dirty="0">
                <a:latin typeface="Times New Roman" pitchFamily="18" charset="0"/>
                <a:cs typeface="Times New Roman" pitchFamily="18" charset="0"/>
              </a:rPr>
              <a:t>2. BANKALARA, FİNANSAL KİRALAMA YA DA FİNANSMAN ŞİRKETLERİNE TANINAN İSTİSNA</a:t>
            </a:r>
          </a:p>
        </p:txBody>
      </p:sp>
      <p:sp>
        <p:nvSpPr>
          <p:cNvPr id="6" name="12 Dikdörtgen">
            <a:extLst>
              <a:ext uri="{FF2B5EF4-FFF2-40B4-BE49-F238E27FC236}">
                <a16:creationId xmlns:a16="http://schemas.microsoft.com/office/drawing/2014/main" id="{58740765-6D43-8AF3-7940-929EC9B4D8EB}"/>
              </a:ext>
            </a:extLst>
          </p:cNvPr>
          <p:cNvSpPr>
            <a:spLocks noChangeArrowheads="1"/>
          </p:cNvSpPr>
          <p:nvPr/>
        </p:nvSpPr>
        <p:spPr bwMode="auto">
          <a:xfrm>
            <a:off x="6096000" y="1585359"/>
            <a:ext cx="5292366" cy="1077218"/>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1600" b="1" u="sng" dirty="0">
                <a:latin typeface="Times New Roman" panose="02020603050405020304" pitchFamily="18" charset="0"/>
                <a:cs typeface="Times New Roman" panose="02020603050405020304" pitchFamily="18" charset="0"/>
              </a:rPr>
              <a:t>Bankaların,</a:t>
            </a:r>
            <a:r>
              <a:rPr lang="tr-TR" altLang="tr-TR" sz="1600" dirty="0">
                <a:latin typeface="Times New Roman" panose="02020603050405020304" pitchFamily="18" charset="0"/>
                <a:cs typeface="Times New Roman" panose="02020603050405020304" pitchFamily="18" charset="0"/>
              </a:rPr>
              <a:t> </a:t>
            </a:r>
            <a:r>
              <a:rPr lang="tr-TR" sz="1600" b="1" dirty="0">
                <a:latin typeface="Times New Roman" pitchFamily="18" charset="0"/>
                <a:cs typeface="Times New Roman" pitchFamily="18" charset="0"/>
              </a:rPr>
              <a:t>Finansal Kiralama ya da Finansman Şirketlerinin </a:t>
            </a:r>
            <a:r>
              <a:rPr lang="tr-TR" altLang="tr-TR" sz="1600" dirty="0">
                <a:latin typeface="Times New Roman" panose="02020603050405020304" pitchFamily="18" charset="0"/>
                <a:cs typeface="Times New Roman" panose="02020603050405020304" pitchFamily="18" charset="0"/>
              </a:rPr>
              <a:t>kanunî takibe alınmış alacakları nedeniyle </a:t>
            </a:r>
            <a:r>
              <a:rPr lang="tr-TR" altLang="tr-TR" sz="1600" b="1" dirty="0">
                <a:latin typeface="Times New Roman" panose="02020603050405020304" pitchFamily="18" charset="0"/>
                <a:cs typeface="Times New Roman" panose="02020603050405020304" pitchFamily="18" charset="0"/>
              </a:rPr>
              <a:t>iktisap ettikleri taşınmaz, iştirak hissesi vd. satışından doğan kazanlar </a:t>
            </a:r>
            <a:endParaRPr lang="tr-TR" altLang="tr-TR" sz="1600" b="1" u="sng" dirty="0">
              <a:latin typeface="Times New Roman" panose="02020603050405020304" pitchFamily="18" charset="0"/>
              <a:cs typeface="Times New Roman" panose="02020603050405020304" pitchFamily="18" charset="0"/>
            </a:endParaRPr>
          </a:p>
        </p:txBody>
      </p:sp>
      <p:sp>
        <p:nvSpPr>
          <p:cNvPr id="7" name="9 Dikdörtgen">
            <a:extLst>
              <a:ext uri="{FF2B5EF4-FFF2-40B4-BE49-F238E27FC236}">
                <a16:creationId xmlns:a16="http://schemas.microsoft.com/office/drawing/2014/main" id="{1085A776-0864-3806-6A98-00771B757B8D}"/>
              </a:ext>
            </a:extLst>
          </p:cNvPr>
          <p:cNvSpPr>
            <a:spLocks noChangeArrowheads="1"/>
          </p:cNvSpPr>
          <p:nvPr/>
        </p:nvSpPr>
        <p:spPr bwMode="auto">
          <a:xfrm>
            <a:off x="713233" y="1585359"/>
            <a:ext cx="5116072" cy="615553"/>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1400" dirty="0">
                <a:latin typeface="Times New Roman" panose="02020603050405020304" pitchFamily="18" charset="0"/>
                <a:cs typeface="Times New Roman" panose="02020603050405020304" pitchFamily="18" charset="0"/>
              </a:rPr>
              <a:t> </a:t>
            </a:r>
            <a:r>
              <a:rPr lang="tr-TR" altLang="tr-TR" sz="1700" b="1" u="sng" dirty="0">
                <a:latin typeface="Times New Roman" panose="02020603050405020304" pitchFamily="18" charset="0"/>
                <a:cs typeface="Times New Roman" panose="02020603050405020304" pitchFamily="18" charset="0"/>
              </a:rPr>
              <a:t>KEFİLLER</a:t>
            </a:r>
            <a:r>
              <a:rPr lang="tr-TR" altLang="tr-TR" sz="1700" dirty="0">
                <a:latin typeface="Times New Roman" panose="02020603050405020304" pitchFamily="18" charset="0"/>
                <a:cs typeface="Times New Roman" panose="02020603050405020304" pitchFamily="18" charset="0"/>
              </a:rPr>
              <a:t> ve </a:t>
            </a:r>
            <a:r>
              <a:rPr lang="tr-TR" altLang="tr-TR" sz="1700" b="1" u="sng" dirty="0">
                <a:latin typeface="Times New Roman" panose="02020603050405020304" pitchFamily="18" charset="0"/>
                <a:cs typeface="Times New Roman" panose="02020603050405020304" pitchFamily="18" charset="0"/>
              </a:rPr>
              <a:t>İPOTEK</a:t>
            </a:r>
            <a:r>
              <a:rPr lang="tr-TR" altLang="tr-TR" sz="1700" dirty="0">
                <a:latin typeface="Times New Roman" panose="02020603050405020304" pitchFamily="18" charset="0"/>
                <a:cs typeface="Times New Roman" panose="02020603050405020304" pitchFamily="18" charset="0"/>
              </a:rPr>
              <a:t> </a:t>
            </a:r>
            <a:r>
              <a:rPr lang="tr-TR" altLang="tr-TR" sz="1700" b="1" u="sng" dirty="0">
                <a:latin typeface="Times New Roman" panose="02020603050405020304" pitchFamily="18" charset="0"/>
                <a:cs typeface="Times New Roman" panose="02020603050405020304" pitchFamily="18" charset="0"/>
              </a:rPr>
              <a:t>VERENLERİN</a:t>
            </a:r>
            <a:r>
              <a:rPr lang="tr-TR" altLang="tr-TR" sz="1700" dirty="0">
                <a:latin typeface="Times New Roman" panose="02020603050405020304" pitchFamily="18" charset="0"/>
                <a:cs typeface="Times New Roman" panose="02020603050405020304" pitchFamily="18" charset="0"/>
              </a:rPr>
              <a:t> istisnadan yararlanabilmesi için </a:t>
            </a:r>
            <a:r>
              <a:rPr lang="tr-TR" altLang="tr-TR" sz="1700" b="1" dirty="0">
                <a:highlight>
                  <a:srgbClr val="00FFFF"/>
                </a:highlight>
                <a:latin typeface="Times New Roman" panose="02020603050405020304" pitchFamily="18" charset="0"/>
                <a:cs typeface="Times New Roman" panose="02020603050405020304" pitchFamily="18" charset="0"/>
              </a:rPr>
              <a:t>kurum olmalıdır.</a:t>
            </a:r>
            <a:endParaRPr lang="tr-TR" altLang="tr-TR" sz="1700" b="1" u="sng" dirty="0">
              <a:highlight>
                <a:srgbClr val="00FFFF"/>
              </a:highlight>
              <a:latin typeface="Times New Roman" panose="02020603050405020304" pitchFamily="18" charset="0"/>
            </a:endParaRPr>
          </a:p>
        </p:txBody>
      </p:sp>
      <p:sp>
        <p:nvSpPr>
          <p:cNvPr id="8" name="10 Dikdörtgen">
            <a:extLst>
              <a:ext uri="{FF2B5EF4-FFF2-40B4-BE49-F238E27FC236}">
                <a16:creationId xmlns:a16="http://schemas.microsoft.com/office/drawing/2014/main" id="{8505D682-CFFE-7750-A179-BE0382600225}"/>
              </a:ext>
            </a:extLst>
          </p:cNvPr>
          <p:cNvSpPr>
            <a:spLocks noChangeArrowheads="1"/>
          </p:cNvSpPr>
          <p:nvPr/>
        </p:nvSpPr>
        <p:spPr bwMode="auto">
          <a:xfrm>
            <a:off x="713234" y="2955720"/>
            <a:ext cx="5090572" cy="338554"/>
          </a:xfrm>
          <a:prstGeom prst="rect">
            <a:avLst/>
          </a:prstGeom>
          <a:solidFill>
            <a:srgbClr val="FFFF00"/>
          </a:solidFill>
          <a:ln w="127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1600" b="1" u="sng" dirty="0">
                <a:latin typeface="Times New Roman" panose="02020603050405020304" pitchFamily="18" charset="0"/>
                <a:cs typeface="Times New Roman" panose="02020603050405020304" pitchFamily="18" charset="0"/>
              </a:rPr>
              <a:t>Fonda tutma ve hasılatı iki yıl içinde tahsil şart yoktur.</a:t>
            </a:r>
            <a:endParaRPr lang="tr-TR" altLang="tr-TR" sz="1600" b="1" u="sng" dirty="0">
              <a:latin typeface="Times New Roman" panose="02020603050405020304" pitchFamily="18" charset="0"/>
            </a:endParaRPr>
          </a:p>
        </p:txBody>
      </p:sp>
      <p:sp>
        <p:nvSpPr>
          <p:cNvPr id="9" name="14 Dikdörtgen">
            <a:extLst>
              <a:ext uri="{FF2B5EF4-FFF2-40B4-BE49-F238E27FC236}">
                <a16:creationId xmlns:a16="http://schemas.microsoft.com/office/drawing/2014/main" id="{B4759603-32E5-2466-3E9B-0E3B4B05B80E}"/>
              </a:ext>
            </a:extLst>
          </p:cNvPr>
          <p:cNvSpPr>
            <a:spLocks noChangeArrowheads="1"/>
          </p:cNvSpPr>
          <p:nvPr/>
        </p:nvSpPr>
        <p:spPr bwMode="auto">
          <a:xfrm>
            <a:off x="6096000" y="2955721"/>
            <a:ext cx="5292366" cy="338554"/>
          </a:xfrm>
          <a:prstGeom prst="rect">
            <a:avLst/>
          </a:prstGeom>
          <a:solidFill>
            <a:srgbClr val="FFFF00"/>
          </a:solidFill>
          <a:ln w="127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1600" b="1" u="sng" dirty="0">
                <a:latin typeface="Times New Roman" panose="02020603050405020304" pitchFamily="18" charset="0"/>
                <a:cs typeface="Times New Roman" panose="02020603050405020304" pitchFamily="18" charset="0"/>
              </a:rPr>
              <a:t>Fonda tutma ve hasılatı iki yıl içinde tahsil şart yoktur.</a:t>
            </a:r>
            <a:endParaRPr lang="tr-TR" altLang="tr-TR" sz="1600" b="1" u="sng" dirty="0">
              <a:latin typeface="Times New Roman" panose="02020603050405020304" pitchFamily="18" charset="0"/>
            </a:endParaRPr>
          </a:p>
        </p:txBody>
      </p:sp>
      <p:sp>
        <p:nvSpPr>
          <p:cNvPr id="10" name="11 Dikdörtgen">
            <a:extLst>
              <a:ext uri="{FF2B5EF4-FFF2-40B4-BE49-F238E27FC236}">
                <a16:creationId xmlns:a16="http://schemas.microsoft.com/office/drawing/2014/main" id="{E52C3BBB-DEAD-99B4-6DB6-75E7012D317F}"/>
              </a:ext>
            </a:extLst>
          </p:cNvPr>
          <p:cNvSpPr>
            <a:spLocks noChangeArrowheads="1"/>
          </p:cNvSpPr>
          <p:nvPr/>
        </p:nvSpPr>
        <p:spPr bwMode="auto">
          <a:xfrm>
            <a:off x="713233" y="3617387"/>
            <a:ext cx="5090573" cy="584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1600" b="1" u="sng" dirty="0">
                <a:latin typeface="Times New Roman" panose="02020603050405020304" pitchFamily="18" charset="0"/>
                <a:cs typeface="Times New Roman" panose="02020603050405020304" pitchFamily="18" charset="0"/>
              </a:rPr>
              <a:t>Hem bu istisnadan hem de KVK 5/1-e’ den aynı anda yararlanılamaz. Biri tercih edilmeli</a:t>
            </a:r>
            <a:endParaRPr lang="tr-TR" altLang="tr-TR" sz="1600" b="1" u="sng" dirty="0">
              <a:latin typeface="Times New Roman" panose="02020603050405020304" pitchFamily="18" charset="0"/>
            </a:endParaRPr>
          </a:p>
        </p:txBody>
      </p:sp>
      <p:sp>
        <p:nvSpPr>
          <p:cNvPr id="11" name="13 Dikdörtgen">
            <a:extLst>
              <a:ext uri="{FF2B5EF4-FFF2-40B4-BE49-F238E27FC236}">
                <a16:creationId xmlns:a16="http://schemas.microsoft.com/office/drawing/2014/main" id="{D91E1FBA-72B7-B1CC-CC31-7529652068DC}"/>
              </a:ext>
            </a:extLst>
          </p:cNvPr>
          <p:cNvSpPr>
            <a:spLocks noChangeArrowheads="1"/>
          </p:cNvSpPr>
          <p:nvPr/>
        </p:nvSpPr>
        <p:spPr bwMode="auto">
          <a:xfrm>
            <a:off x="713232" y="4657089"/>
            <a:ext cx="5090573" cy="1015663"/>
          </a:xfrm>
          <a:prstGeom prst="rect">
            <a:avLst/>
          </a:prstGeom>
          <a:solidFill>
            <a:schemeClr val="accent4">
              <a:lumMod val="20000"/>
              <a:lumOff val="80000"/>
            </a:schemeClr>
          </a:solidFill>
          <a:ln w="127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1400" dirty="0">
                <a:latin typeface="Times New Roman" panose="02020603050405020304" pitchFamily="18" charset="0"/>
                <a:cs typeface="Times New Roman" panose="02020603050405020304" pitchFamily="18" charset="0"/>
              </a:rPr>
              <a:t> </a:t>
            </a:r>
          </a:p>
          <a:p>
            <a:pPr algn="just"/>
            <a:endParaRPr lang="tr-TR" altLang="tr-TR" sz="1400" b="1" u="sng" dirty="0">
              <a:latin typeface="Times New Roman" panose="02020603050405020304" pitchFamily="18" charset="0"/>
              <a:cs typeface="Times New Roman" panose="02020603050405020304" pitchFamily="18" charset="0"/>
            </a:endParaRPr>
          </a:p>
          <a:p>
            <a:pPr algn="just"/>
            <a:r>
              <a:rPr lang="tr-TR" altLang="tr-TR" sz="1600" b="1" u="sng" dirty="0">
                <a:latin typeface="Times New Roman" panose="02020603050405020304" pitchFamily="18" charset="0"/>
                <a:cs typeface="Times New Roman" panose="02020603050405020304" pitchFamily="18" charset="0"/>
              </a:rPr>
              <a:t>Bu satışlardan elde edilen hasılatın bu borçların tasfiyesinde kullanılan kısmının tamamı istisnadır.</a:t>
            </a:r>
            <a:endParaRPr lang="tr-TR" altLang="tr-TR" sz="1600" b="1" u="sng" dirty="0">
              <a:latin typeface="Times New Roman" panose="02020603050405020304" pitchFamily="18" charset="0"/>
            </a:endParaRPr>
          </a:p>
        </p:txBody>
      </p:sp>
      <p:sp>
        <p:nvSpPr>
          <p:cNvPr id="12" name="11 Dikdörtgen">
            <a:extLst>
              <a:ext uri="{FF2B5EF4-FFF2-40B4-BE49-F238E27FC236}">
                <a16:creationId xmlns:a16="http://schemas.microsoft.com/office/drawing/2014/main" id="{09052AD1-F566-A566-0E51-87D8AAD98BD9}"/>
              </a:ext>
            </a:extLst>
          </p:cNvPr>
          <p:cNvSpPr>
            <a:spLocks noChangeArrowheads="1"/>
          </p:cNvSpPr>
          <p:nvPr/>
        </p:nvSpPr>
        <p:spPr bwMode="auto">
          <a:xfrm>
            <a:off x="6106766" y="3622259"/>
            <a:ext cx="5286657" cy="584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1600" dirty="0">
                <a:latin typeface="Times New Roman" panose="02020603050405020304" pitchFamily="18" charset="0"/>
                <a:cs typeface="Times New Roman" panose="02020603050405020304" pitchFamily="18" charset="0"/>
              </a:rPr>
              <a:t> </a:t>
            </a:r>
            <a:r>
              <a:rPr lang="tr-TR" altLang="tr-TR" sz="1600" b="1" u="sng" dirty="0">
                <a:latin typeface="Times New Roman" panose="02020603050405020304" pitchFamily="18" charset="0"/>
                <a:cs typeface="Times New Roman" panose="02020603050405020304" pitchFamily="18" charset="0"/>
              </a:rPr>
              <a:t>Hem bu istisnadan hem de KVK 5/1-e’den aynı anda yararlanılamaz. Biri tercih edilmeli</a:t>
            </a:r>
            <a:endParaRPr lang="tr-TR" altLang="tr-TR" sz="1600" b="1" u="sng" dirty="0">
              <a:latin typeface="Times New Roman" panose="02020603050405020304" pitchFamily="18" charset="0"/>
            </a:endParaRPr>
          </a:p>
        </p:txBody>
      </p:sp>
      <p:sp>
        <p:nvSpPr>
          <p:cNvPr id="13" name="15 Dikdörtgen">
            <a:extLst>
              <a:ext uri="{FF2B5EF4-FFF2-40B4-BE49-F238E27FC236}">
                <a16:creationId xmlns:a16="http://schemas.microsoft.com/office/drawing/2014/main" id="{D818E0DA-5925-9C5E-9854-23F47D9789DD}"/>
              </a:ext>
            </a:extLst>
          </p:cNvPr>
          <p:cNvSpPr>
            <a:spLocks noChangeArrowheads="1"/>
          </p:cNvSpPr>
          <p:nvPr/>
        </p:nvSpPr>
        <p:spPr bwMode="auto">
          <a:xfrm>
            <a:off x="6096000" y="4916870"/>
            <a:ext cx="5286657" cy="830997"/>
          </a:xfrm>
          <a:prstGeom prst="rect">
            <a:avLst/>
          </a:prstGeom>
          <a:solidFill>
            <a:schemeClr val="accent4">
              <a:lumMod val="20000"/>
              <a:lumOff val="80000"/>
            </a:schemeClr>
          </a:solidFill>
          <a:ln w="127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1600" b="1" u="sng" dirty="0">
                <a:highlight>
                  <a:srgbClr val="00FFFF"/>
                </a:highlight>
                <a:latin typeface="Times New Roman" panose="02020603050405020304" pitchFamily="18" charset="0"/>
                <a:cs typeface="Times New Roman" panose="02020603050405020304" pitchFamily="18" charset="0"/>
              </a:rPr>
              <a:t>Taşınmaz satışından doğan kazançlar için %50 </a:t>
            </a:r>
            <a:r>
              <a:rPr lang="tr-TR" altLang="tr-TR" sz="1600" b="1" u="sng" dirty="0">
                <a:latin typeface="Times New Roman" panose="02020603050405020304" pitchFamily="18" charset="0"/>
                <a:cs typeface="Times New Roman" panose="02020603050405020304" pitchFamily="18" charset="0"/>
              </a:rPr>
              <a:t>Diğerlerinin satışından doğan Kazancın %75’i istisna</a:t>
            </a:r>
          </a:p>
          <a:p>
            <a:endParaRPr lang="tr-TR" altLang="tr-TR" sz="1600" b="1" u="sng" dirty="0">
              <a:latin typeface="Times New Roman" panose="02020603050405020304" pitchFamily="18" charset="0"/>
            </a:endParaRPr>
          </a:p>
        </p:txBody>
      </p:sp>
    </p:spTree>
    <p:extLst>
      <p:ext uri="{BB962C8B-B14F-4D97-AF65-F5344CB8AC3E}">
        <p14:creationId xmlns:p14="http://schemas.microsoft.com/office/powerpoint/2010/main" val="2292406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FDCE7551-3357-5C56-BB91-DF2C7524AB68}"/>
              </a:ext>
            </a:extLst>
          </p:cNvPr>
          <p:cNvSpPr>
            <a:spLocks noGrp="1"/>
          </p:cNvSpPr>
          <p:nvPr>
            <p:ph type="sldNum" sz="quarter" idx="12"/>
          </p:nvPr>
        </p:nvSpPr>
        <p:spPr bwMode="auto">
          <a:xfrm>
            <a:off x="826312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4EB0EC-2D04-4D61-972C-61937ED44506}" type="slidenum">
              <a:rPr lang="tr-TR" altLang="tr-TR">
                <a:solidFill>
                  <a:srgbClr val="898989"/>
                </a:solidFill>
                <a:latin typeface="Calibri" panose="020F0502020204030204" pitchFamily="34" charset="0"/>
              </a:rPr>
              <a:pPr/>
              <a:t>69</a:t>
            </a:fld>
            <a:endParaRPr lang="tr-TR" altLang="tr-TR">
              <a:solidFill>
                <a:srgbClr val="898989"/>
              </a:solidFill>
              <a:latin typeface="Calibri" panose="020F0502020204030204" pitchFamily="34" charset="0"/>
            </a:endParaRPr>
          </a:p>
        </p:txBody>
      </p:sp>
      <p:graphicFrame>
        <p:nvGraphicFramePr>
          <p:cNvPr id="3" name="4 İçerik Yer Tutucusu">
            <a:extLst>
              <a:ext uri="{FF2B5EF4-FFF2-40B4-BE49-F238E27FC236}">
                <a16:creationId xmlns:a16="http://schemas.microsoft.com/office/drawing/2014/main" id="{F9724891-DF6A-737D-A099-2D9B666F1B03}"/>
              </a:ext>
            </a:extLst>
          </p:cNvPr>
          <p:cNvGraphicFramePr>
            <a:graphicFrameLocks noGrp="1"/>
          </p:cNvGraphicFramePr>
          <p:nvPr>
            <p:extLst>
              <p:ext uri="{D42A27DB-BD31-4B8C-83A1-F6EECF244321}">
                <p14:modId xmlns:p14="http://schemas.microsoft.com/office/powerpoint/2010/main" val="2729343960"/>
              </p:ext>
            </p:extLst>
          </p:nvPr>
        </p:nvGraphicFramePr>
        <p:xfrm>
          <a:off x="447261" y="325167"/>
          <a:ext cx="11420062" cy="468464"/>
        </p:xfrm>
        <a:graphic>
          <a:graphicData uri="http://schemas.openxmlformats.org/drawingml/2006/table">
            <a:tbl>
              <a:tblPr/>
              <a:tblGrid>
                <a:gridCol w="11420062">
                  <a:extLst>
                    <a:ext uri="{9D8B030D-6E8A-4147-A177-3AD203B41FA5}">
                      <a16:colId xmlns:a16="http://schemas.microsoft.com/office/drawing/2014/main" val="20000"/>
                    </a:ext>
                  </a:extLst>
                </a:gridCol>
              </a:tblGrid>
              <a:tr h="4684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sz="1800" b="1" dirty="0">
                          <a:solidFill>
                            <a:schemeClr val="tx1"/>
                          </a:solidFill>
                          <a:latin typeface="Times New Roman" pitchFamily="18" charset="0"/>
                          <a:cs typeface="Times New Roman" pitchFamily="18" charset="0"/>
                        </a:rPr>
                        <a:t>YURT DIŞI ŞUBE KAZANÇLARI</a:t>
                      </a:r>
                      <a:r>
                        <a:rPr lang="tr-TR" sz="1800" b="1" baseline="0" dirty="0">
                          <a:solidFill>
                            <a:schemeClr val="tx1"/>
                          </a:solidFill>
                          <a:latin typeface="Times New Roman" pitchFamily="18" charset="0"/>
                          <a:cs typeface="Times New Roman" pitchFamily="18" charset="0"/>
                        </a:rPr>
                        <a:t> (KVK MD.5/1-g)</a:t>
                      </a:r>
                      <a:endParaRPr kumimoji="0" lang="tr-TR" sz="1800" b="1" i="0" u="none" strike="noStrike" cap="none" normalizeH="0" baseline="0" dirty="0">
                        <a:ln>
                          <a:noFill/>
                        </a:ln>
                        <a:solidFill>
                          <a:srgbClr val="000000"/>
                        </a:solidFill>
                        <a:effectLst/>
                        <a:latin typeface="Times New Roman" pitchFamily="18" charset="0"/>
                      </a:endParaRPr>
                    </a:p>
                  </a:txBody>
                  <a:tcPr marL="2746" marR="2746" marT="2759"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sp>
        <p:nvSpPr>
          <p:cNvPr id="4" name="2 İçerik Yer Tutucusu">
            <a:extLst>
              <a:ext uri="{FF2B5EF4-FFF2-40B4-BE49-F238E27FC236}">
                <a16:creationId xmlns:a16="http://schemas.microsoft.com/office/drawing/2014/main" id="{E61E65DB-7851-0034-B0E4-F129C4782EB6}"/>
              </a:ext>
            </a:extLst>
          </p:cNvPr>
          <p:cNvSpPr txBox="1">
            <a:spLocks/>
          </p:cNvSpPr>
          <p:nvPr/>
        </p:nvSpPr>
        <p:spPr bwMode="auto">
          <a:xfrm>
            <a:off x="288235" y="901229"/>
            <a:ext cx="11579087" cy="5508197"/>
          </a:xfrm>
          <a:prstGeom prst="rect">
            <a:avLst/>
          </a:prstGeom>
          <a:noFill/>
          <a:ln w="9525">
            <a:noFill/>
            <a:miter lim="800000"/>
            <a:headEnd/>
            <a:tailEnd/>
          </a:ln>
        </p:spPr>
        <p:txBody>
          <a:bodyPr/>
          <a:lstStyle/>
          <a:p>
            <a:pPr algn="just">
              <a:spcBef>
                <a:spcPct val="20000"/>
              </a:spcBef>
              <a:defRPr/>
            </a:pPr>
            <a:r>
              <a:rPr lang="tr-TR"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Kurumların yurt dışında bulunan </a:t>
            </a:r>
            <a:r>
              <a:rPr lang="tr-TR" sz="2200" b="1" u="sng" dirty="0">
                <a:highlight>
                  <a:srgbClr val="FFFF00"/>
                </a:highlight>
                <a:latin typeface="Times New Roman" panose="02020603050405020304" pitchFamily="18" charset="0"/>
                <a:cs typeface="Times New Roman" panose="02020603050405020304" pitchFamily="18" charset="0"/>
              </a:rPr>
              <a:t>iş yerleri veya daimi temsilcileri </a:t>
            </a:r>
            <a:r>
              <a:rPr lang="tr-TR" sz="2200" dirty="0">
                <a:latin typeface="Times New Roman" panose="02020603050405020304" pitchFamily="18" charset="0"/>
                <a:cs typeface="Times New Roman" panose="02020603050405020304" pitchFamily="18" charset="0"/>
              </a:rPr>
              <a:t>aracılığıyla elde ettikleri kurum kazançları, </a:t>
            </a:r>
            <a:r>
              <a:rPr lang="tr-TR" sz="2200" b="1" u="sng" dirty="0">
                <a:highlight>
                  <a:srgbClr val="00FFFF"/>
                </a:highlight>
                <a:latin typeface="Times New Roman" panose="02020603050405020304" pitchFamily="18" charset="0"/>
                <a:cs typeface="Times New Roman" panose="02020603050405020304" pitchFamily="18" charset="0"/>
              </a:rPr>
              <a:t>belli şartlar altında</a:t>
            </a:r>
            <a:r>
              <a:rPr lang="tr-TR" sz="2200" b="1" dirty="0">
                <a:highlight>
                  <a:srgbClr val="00FFFF"/>
                </a:highlight>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kurumlar vergisinden istisna edilmiştir.</a:t>
            </a:r>
          </a:p>
          <a:p>
            <a:pPr algn="just">
              <a:spcBef>
                <a:spcPct val="20000"/>
              </a:spcBef>
              <a:defRPr/>
            </a:pPr>
            <a:endParaRPr lang="tr-TR" sz="2200"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Ø"/>
              <a:defRPr/>
            </a:pPr>
            <a:r>
              <a:rPr lang="tr-TR" sz="2200" dirty="0">
                <a:latin typeface="Times New Roman" panose="02020603050405020304" pitchFamily="18" charset="0"/>
                <a:cs typeface="Times New Roman" panose="02020603050405020304" pitchFamily="18" charset="0"/>
              </a:rPr>
              <a:t>Yurt dışında bulunan </a:t>
            </a:r>
            <a:r>
              <a:rPr lang="tr-TR" sz="2200" b="1" u="sng" dirty="0">
                <a:latin typeface="Times New Roman" panose="02020603050405020304" pitchFamily="18" charset="0"/>
                <a:cs typeface="Times New Roman" panose="02020603050405020304" pitchFamily="18" charset="0"/>
              </a:rPr>
              <a:t>iş yerleri veya daimi temsilciler aracılığıyla</a:t>
            </a:r>
            <a:r>
              <a:rPr lang="tr-TR" sz="2200" b="1"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elde edilen kurum kazançlarının </a:t>
            </a:r>
            <a:r>
              <a:rPr lang="tr-TR" sz="2200" dirty="0">
                <a:solidFill>
                  <a:srgbClr val="00B050"/>
                </a:solidFill>
                <a:latin typeface="Times New Roman" panose="02020603050405020304" pitchFamily="18" charset="0"/>
                <a:cs typeface="Times New Roman" panose="02020603050405020304" pitchFamily="18" charset="0"/>
              </a:rPr>
              <a:t>istisnadan yararlanılabilmesi için</a:t>
            </a:r>
            <a:r>
              <a:rPr lang="tr-TR" sz="2200" dirty="0">
                <a:latin typeface="Times New Roman" panose="02020603050405020304" pitchFamily="18" charset="0"/>
                <a:cs typeface="Times New Roman" panose="02020603050405020304" pitchFamily="18" charset="0"/>
              </a:rPr>
              <a:t>;</a:t>
            </a:r>
          </a:p>
          <a:p>
            <a:pPr marL="742950" lvl="1" indent="-285750" algn="just">
              <a:spcBef>
                <a:spcPct val="20000"/>
              </a:spcBef>
              <a:buFont typeface="Arial" charset="0"/>
              <a:buChar char="–"/>
              <a:defRPr/>
            </a:pPr>
            <a:r>
              <a:rPr lang="tr-TR" sz="2200" b="1" u="sng" dirty="0">
                <a:highlight>
                  <a:srgbClr val="00FFFF"/>
                </a:highlight>
                <a:latin typeface="Times New Roman" panose="02020603050405020304" pitchFamily="18" charset="0"/>
                <a:cs typeface="Times New Roman" panose="02020603050405020304" pitchFamily="18" charset="0"/>
              </a:rPr>
              <a:t>Doğduğu</a:t>
            </a:r>
            <a:r>
              <a:rPr lang="tr-TR" sz="2200" dirty="0">
                <a:latin typeface="Times New Roman" panose="02020603050405020304" pitchFamily="18" charset="0"/>
                <a:cs typeface="Times New Roman" panose="02020603050405020304" pitchFamily="18" charset="0"/>
              </a:rPr>
              <a:t> ülke vergi kanunları uyarınca </a:t>
            </a:r>
            <a:r>
              <a:rPr lang="tr-TR" sz="2200" b="1" u="sng" dirty="0">
                <a:highlight>
                  <a:srgbClr val="00FFFF"/>
                </a:highlight>
                <a:latin typeface="Times New Roman" panose="02020603050405020304" pitchFamily="18" charset="0"/>
                <a:cs typeface="Times New Roman" panose="02020603050405020304" pitchFamily="18" charset="0"/>
              </a:rPr>
              <a:t>EN AZ %15 ORANINDA </a:t>
            </a:r>
            <a:r>
              <a:rPr lang="tr-TR" sz="2200" dirty="0">
                <a:latin typeface="Times New Roman" panose="02020603050405020304" pitchFamily="18" charset="0"/>
                <a:cs typeface="Times New Roman" panose="02020603050405020304" pitchFamily="18" charset="0"/>
              </a:rPr>
              <a:t>gelir ve kurumlar vergisi benzeri toplam </a:t>
            </a:r>
            <a:r>
              <a:rPr lang="tr-TR" sz="2200" b="1" u="sng" dirty="0">
                <a:highlight>
                  <a:srgbClr val="FFFF00"/>
                </a:highlight>
                <a:latin typeface="Times New Roman" panose="02020603050405020304" pitchFamily="18" charset="0"/>
                <a:cs typeface="Times New Roman" panose="02020603050405020304" pitchFamily="18" charset="0"/>
              </a:rPr>
              <a:t>vergi yükü taşıması,</a:t>
            </a:r>
          </a:p>
          <a:p>
            <a:pPr marL="742950" lvl="1" indent="-285750" algn="just">
              <a:spcBef>
                <a:spcPct val="20000"/>
              </a:spcBef>
              <a:buFont typeface="Arial" charset="0"/>
              <a:buChar char="–"/>
              <a:defRPr/>
            </a:pPr>
            <a:r>
              <a:rPr lang="tr-TR" sz="2200" dirty="0">
                <a:latin typeface="Times New Roman" panose="02020603050405020304" pitchFamily="18" charset="0"/>
                <a:cs typeface="Times New Roman" panose="02020603050405020304" pitchFamily="18" charset="0"/>
              </a:rPr>
              <a:t>Kurumlar vergisi beyannamesinin verilmesi gereken tarihe kadar </a:t>
            </a:r>
            <a:r>
              <a:rPr lang="tr-TR" sz="2200" b="1" u="sng" dirty="0">
                <a:highlight>
                  <a:srgbClr val="00FFFF"/>
                </a:highlight>
                <a:latin typeface="Times New Roman" panose="02020603050405020304" pitchFamily="18" charset="0"/>
                <a:cs typeface="Times New Roman" panose="02020603050405020304" pitchFamily="18" charset="0"/>
              </a:rPr>
              <a:t>TÜRKİYE’YE TRANSFER edilmiş olması</a:t>
            </a:r>
            <a:r>
              <a:rPr lang="tr-TR" sz="2200" b="1" dirty="0">
                <a:highlight>
                  <a:srgbClr val="00FFFF"/>
                </a:highlight>
                <a:latin typeface="Times New Roman" panose="02020603050405020304" pitchFamily="18" charset="0"/>
                <a:cs typeface="Times New Roman" panose="02020603050405020304" pitchFamily="18" charset="0"/>
              </a:rPr>
              <a:t>,</a:t>
            </a:r>
          </a:p>
          <a:p>
            <a:pPr marL="742950" lvl="1" indent="-285750" algn="just">
              <a:spcBef>
                <a:spcPct val="20000"/>
              </a:spcBef>
              <a:buFont typeface="Arial" charset="0"/>
              <a:buChar char="–"/>
              <a:defRPr/>
            </a:pPr>
            <a:r>
              <a:rPr lang="tr-TR" sz="2200" dirty="0">
                <a:latin typeface="Times New Roman" panose="02020603050405020304" pitchFamily="18" charset="0"/>
                <a:cs typeface="Times New Roman" panose="02020603050405020304" pitchFamily="18" charset="0"/>
              </a:rPr>
              <a:t>Kurumun ana faaliyet konusunun, </a:t>
            </a:r>
            <a:r>
              <a:rPr lang="tr-TR" sz="2200" b="1" u="sng" dirty="0">
                <a:highlight>
                  <a:srgbClr val="00FFFF"/>
                </a:highlight>
                <a:latin typeface="Times New Roman" panose="02020603050405020304" pitchFamily="18" charset="0"/>
                <a:cs typeface="Times New Roman" panose="02020603050405020304" pitchFamily="18" charset="0"/>
              </a:rPr>
              <a:t>finansal kiralama </a:t>
            </a:r>
            <a:r>
              <a:rPr lang="tr-TR" sz="2200" dirty="0">
                <a:highlight>
                  <a:srgbClr val="00FFFF"/>
                </a:highlight>
                <a:latin typeface="Times New Roman" panose="02020603050405020304" pitchFamily="18" charset="0"/>
                <a:cs typeface="Times New Roman" panose="02020603050405020304" pitchFamily="18" charset="0"/>
              </a:rPr>
              <a:t>dahil </a:t>
            </a:r>
            <a:r>
              <a:rPr lang="tr-TR" sz="2200" b="1" u="sng" dirty="0">
                <a:highlight>
                  <a:srgbClr val="00FFFF"/>
                </a:highlight>
                <a:latin typeface="Times New Roman" panose="02020603050405020304" pitchFamily="18" charset="0"/>
                <a:cs typeface="Times New Roman" panose="02020603050405020304" pitchFamily="18" charset="0"/>
              </a:rPr>
              <a:t>finansman temini,</a:t>
            </a:r>
            <a:r>
              <a:rPr lang="tr-TR" sz="2200" dirty="0">
                <a:highlight>
                  <a:srgbClr val="00FFFF"/>
                </a:highlight>
                <a:latin typeface="Times New Roman" panose="02020603050405020304" pitchFamily="18" charset="0"/>
                <a:cs typeface="Times New Roman" panose="02020603050405020304" pitchFamily="18" charset="0"/>
              </a:rPr>
              <a:t> </a:t>
            </a:r>
            <a:r>
              <a:rPr lang="tr-TR" sz="2200" b="1" u="sng" dirty="0">
                <a:highlight>
                  <a:srgbClr val="00FFFF"/>
                </a:highlight>
                <a:latin typeface="Times New Roman" panose="02020603050405020304" pitchFamily="18" charset="0"/>
                <a:cs typeface="Times New Roman" panose="02020603050405020304" pitchFamily="18" charset="0"/>
              </a:rPr>
              <a:t>sigorta hizmetlerinin sunulması veya menkul kıymet yatırımı </a:t>
            </a:r>
            <a:r>
              <a:rPr lang="tr-TR" sz="2200" dirty="0">
                <a:highlight>
                  <a:srgbClr val="00FFFF"/>
                </a:highlight>
                <a:latin typeface="Times New Roman" panose="02020603050405020304" pitchFamily="18" charset="0"/>
                <a:cs typeface="Times New Roman" panose="02020603050405020304" pitchFamily="18" charset="0"/>
              </a:rPr>
              <a:t>olması durumunda, </a:t>
            </a:r>
            <a:r>
              <a:rPr lang="tr-TR" sz="2200" b="1" dirty="0">
                <a:highlight>
                  <a:srgbClr val="00FFFF"/>
                </a:highlight>
                <a:latin typeface="Times New Roman" panose="02020603050405020304" pitchFamily="18" charset="0"/>
                <a:cs typeface="Times New Roman" panose="02020603050405020304" pitchFamily="18" charset="0"/>
              </a:rPr>
              <a:t>EN AZ TÜRKİYE’DE UYGULANAN KV </a:t>
            </a:r>
            <a:r>
              <a:rPr lang="tr-TR" sz="2200" dirty="0">
                <a:highlight>
                  <a:srgbClr val="00FFFF"/>
                </a:highlight>
                <a:latin typeface="Times New Roman" panose="02020603050405020304" pitchFamily="18" charset="0"/>
                <a:cs typeface="Times New Roman" panose="02020603050405020304" pitchFamily="18" charset="0"/>
              </a:rPr>
              <a:t>oranında (%25) gelir ve kurumlar vergisi benzeri toplam vergi yükü taşıması, gerekmektedir.</a:t>
            </a:r>
          </a:p>
          <a:p>
            <a:pPr marL="342900" indent="-342900">
              <a:spcBef>
                <a:spcPct val="20000"/>
              </a:spcBef>
              <a:buFont typeface="Arial" charset="0"/>
              <a:buChar char="•"/>
              <a:defRPr/>
            </a:pPr>
            <a:endParaRPr lang="tr-TR" sz="3200" dirty="0">
              <a:latin typeface="+mn-lt"/>
              <a:cs typeface="+mn-cs"/>
            </a:endParaRPr>
          </a:p>
        </p:txBody>
      </p:sp>
    </p:spTree>
    <p:extLst>
      <p:ext uri="{BB962C8B-B14F-4D97-AF65-F5344CB8AC3E}">
        <p14:creationId xmlns:p14="http://schemas.microsoft.com/office/powerpoint/2010/main" val="164991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E65144F1-AE66-27FF-2053-0E0505A22873}"/>
              </a:ext>
            </a:extLst>
          </p:cNvPr>
          <p:cNvSpPr>
            <a:spLocks noGrp="1"/>
          </p:cNvSpPr>
          <p:nvPr/>
        </p:nvSpPr>
        <p:spPr bwMode="auto">
          <a:xfrm>
            <a:off x="541020" y="412955"/>
            <a:ext cx="11109960" cy="6164826"/>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Ticari kazancın Bilanço ve İşletme esasına göre tespit edilmesi sırasında, </a:t>
            </a:r>
            <a:r>
              <a:rPr lang="tr-TR" sz="2800" b="1" u="sng" dirty="0">
                <a:highlight>
                  <a:srgbClr val="FFFF00"/>
                </a:highlight>
                <a:latin typeface="Times New Roman" panose="02020603050405020304" pitchFamily="18" charset="0"/>
                <a:cs typeface="Times New Roman" panose="02020603050405020304" pitchFamily="18" charset="0"/>
              </a:rPr>
              <a:t>Vergi Usul Kanununun değerlemeye</a:t>
            </a:r>
            <a:r>
              <a:rPr lang="tr-TR" sz="2800" dirty="0">
                <a:latin typeface="Times New Roman" panose="02020603050405020304" pitchFamily="18" charset="0"/>
                <a:cs typeface="Times New Roman" panose="02020603050405020304" pitchFamily="18" charset="0"/>
              </a:rPr>
              <a:t> ait hükümleri ile </a:t>
            </a:r>
            <a:r>
              <a:rPr lang="tr-TR" sz="2800" dirty="0" err="1">
                <a:latin typeface="Times New Roman" panose="02020603050405020304" pitchFamily="18" charset="0"/>
                <a:cs typeface="Times New Roman" panose="02020603050405020304" pitchFamily="18" charset="0"/>
              </a:rPr>
              <a:t>GVK’nın</a:t>
            </a:r>
            <a:r>
              <a:rPr lang="tr-TR" sz="2800" dirty="0">
                <a:latin typeface="Times New Roman" panose="02020603050405020304" pitchFamily="18" charset="0"/>
                <a:cs typeface="Times New Roman" panose="02020603050405020304" pitchFamily="18" charset="0"/>
              </a:rPr>
              <a:t> 40. ve 41. Maddeleri hükümlerine uyulur.</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dirty="0" err="1">
                <a:latin typeface="Times New Roman" panose="02020603050405020304" pitchFamily="18" charset="0"/>
                <a:cs typeface="Times New Roman" panose="02020603050405020304" pitchFamily="18" charset="0"/>
              </a:rPr>
              <a:t>GVK’nın</a:t>
            </a:r>
            <a:r>
              <a:rPr lang="tr-TR" sz="2800" dirty="0">
                <a:latin typeface="Times New Roman" panose="02020603050405020304" pitchFamily="18" charset="0"/>
                <a:cs typeface="Times New Roman" panose="02020603050405020304" pitchFamily="18" charset="0"/>
              </a:rPr>
              <a:t> söz konusu hükümlerinden anlaşılacağı üzere, ticari kazancın tespitinde ve safi kurum kazancının tespitinde </a:t>
            </a:r>
            <a:r>
              <a:rPr lang="tr-TR" sz="2800" b="1" dirty="0">
                <a:highlight>
                  <a:srgbClr val="FFFF00"/>
                </a:highlight>
                <a:latin typeface="Times New Roman" panose="02020603050405020304" pitchFamily="18" charset="0"/>
                <a:cs typeface="Times New Roman" panose="02020603050405020304" pitchFamily="18" charset="0"/>
              </a:rPr>
              <a:t>“tahakkuk esası” </a:t>
            </a:r>
            <a:r>
              <a:rPr lang="tr-TR" sz="2800" dirty="0">
                <a:latin typeface="Times New Roman" panose="02020603050405020304" pitchFamily="18" charset="0"/>
                <a:cs typeface="Times New Roman" panose="02020603050405020304" pitchFamily="18" charset="0"/>
              </a:rPr>
              <a:t>geçerlidir. Buna göre, bir hasılat unsurunun gelir olarak dikkate alınabilmesi için </a:t>
            </a:r>
            <a:r>
              <a:rPr lang="tr-TR" sz="2800" b="1" u="sng" dirty="0">
                <a:highlight>
                  <a:srgbClr val="FFFF00"/>
                </a:highlight>
                <a:latin typeface="Times New Roman" panose="02020603050405020304" pitchFamily="18" charset="0"/>
                <a:cs typeface="Times New Roman" panose="02020603050405020304" pitchFamily="18" charset="0"/>
              </a:rPr>
              <a:t>tahsil edilmesi şart olmayıp </a:t>
            </a:r>
            <a:r>
              <a:rPr lang="tr-TR" sz="2800" dirty="0">
                <a:latin typeface="Times New Roman" panose="02020603050405020304" pitchFamily="18" charset="0"/>
                <a:cs typeface="Times New Roman" panose="02020603050405020304" pitchFamily="18" charset="0"/>
              </a:rPr>
              <a:t>alacak olarak tahakkuk etmesi yeterlidir. GG AYN</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Vergi Usul Kanunu’nun 177. maddesine göre </a:t>
            </a:r>
            <a:r>
              <a:rPr lang="tr-TR" sz="2800" b="1" i="1" u="sng" dirty="0">
                <a:highlight>
                  <a:srgbClr val="FFFF00"/>
                </a:highlight>
                <a:latin typeface="Times New Roman" panose="02020603050405020304" pitchFamily="18" charset="0"/>
                <a:cs typeface="Times New Roman" panose="02020603050405020304" pitchFamily="18" charset="0"/>
              </a:rPr>
              <a:t>her türlü ticaret şirketleri ile kurumlar vergisine tabi olan diğer tüzel kişiler birinci sınıf tüccar olup bilanço esasına göre defter tutmak zorundadırlar. </a:t>
            </a:r>
            <a:endParaRPr lang="tr-TR" sz="2800" i="1" u="sng" dirty="0">
              <a:latin typeface="Times New Roman" panose="02020603050405020304" pitchFamily="18" charset="0"/>
              <a:cs typeface="Times New Roman" panose="02020603050405020304" pitchFamily="18" charset="0"/>
            </a:endParaRPr>
          </a:p>
        </p:txBody>
      </p:sp>
      <p:sp>
        <p:nvSpPr>
          <p:cNvPr id="3" name="Slayt Numarası Yer Tutucusu 2">
            <a:extLst>
              <a:ext uri="{FF2B5EF4-FFF2-40B4-BE49-F238E27FC236}">
                <a16:creationId xmlns:a16="http://schemas.microsoft.com/office/drawing/2014/main" id="{E96FE0FD-6D88-C981-034E-322721C72904}"/>
              </a:ext>
            </a:extLst>
          </p:cNvPr>
          <p:cNvSpPr>
            <a:spLocks noGrp="1"/>
          </p:cNvSpPr>
          <p:nvPr>
            <p:ph type="sldNum" sz="quarter" idx="12"/>
          </p:nvPr>
        </p:nvSpPr>
        <p:spPr/>
        <p:txBody>
          <a:bodyPr/>
          <a:lstStyle/>
          <a:p>
            <a:fld id="{2CEB5BB1-9E20-481F-B7EE-B089C484B85F}" type="slidenum">
              <a:rPr lang="tr-TR" smtClean="0"/>
              <a:t>7</a:t>
            </a:fld>
            <a:endParaRPr lang="tr-TR" dirty="0"/>
          </a:p>
        </p:txBody>
      </p:sp>
    </p:spTree>
    <p:extLst>
      <p:ext uri="{BB962C8B-B14F-4D97-AF65-F5344CB8AC3E}">
        <p14:creationId xmlns:p14="http://schemas.microsoft.com/office/powerpoint/2010/main" val="1025974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081D70B5-AF7E-7391-079B-EAB0733F3F58}"/>
              </a:ext>
            </a:extLst>
          </p:cNvPr>
          <p:cNvSpPr>
            <a:spLocks noGrp="1"/>
          </p:cNvSpPr>
          <p:nvPr>
            <p:ph type="sldNum" sz="quarter" idx="12"/>
          </p:nvPr>
        </p:nvSpPr>
        <p:spPr bwMode="auto">
          <a:xfrm>
            <a:off x="8555736" y="639407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619E97-508C-4A76-B4A8-6285C3659691}" type="slidenum">
              <a:rPr lang="tr-TR" altLang="tr-TR">
                <a:solidFill>
                  <a:srgbClr val="898989"/>
                </a:solidFill>
                <a:latin typeface="Calibri" panose="020F0502020204030204" pitchFamily="34" charset="0"/>
              </a:rPr>
              <a:pPr/>
              <a:t>70</a:t>
            </a:fld>
            <a:endParaRPr lang="tr-TR" altLang="tr-TR">
              <a:solidFill>
                <a:srgbClr val="898989"/>
              </a:solidFill>
              <a:latin typeface="Calibri" panose="020F0502020204030204" pitchFamily="34" charset="0"/>
            </a:endParaRPr>
          </a:p>
        </p:txBody>
      </p:sp>
      <p:graphicFrame>
        <p:nvGraphicFramePr>
          <p:cNvPr id="3" name="4 İçerik Yer Tutucusu">
            <a:extLst>
              <a:ext uri="{FF2B5EF4-FFF2-40B4-BE49-F238E27FC236}">
                <a16:creationId xmlns:a16="http://schemas.microsoft.com/office/drawing/2014/main" id="{E25A9550-0FD8-EBF6-79B0-12CE6E391F52}"/>
              </a:ext>
            </a:extLst>
          </p:cNvPr>
          <p:cNvGraphicFramePr>
            <a:graphicFrameLocks noGrp="1"/>
          </p:cNvGraphicFramePr>
          <p:nvPr>
            <p:extLst>
              <p:ext uri="{D42A27DB-BD31-4B8C-83A1-F6EECF244321}">
                <p14:modId xmlns:p14="http://schemas.microsoft.com/office/powerpoint/2010/main" val="2156748809"/>
              </p:ext>
            </p:extLst>
          </p:nvPr>
        </p:nvGraphicFramePr>
        <p:xfrm>
          <a:off x="327802" y="154356"/>
          <a:ext cx="11568024" cy="551390"/>
        </p:xfrm>
        <a:graphic>
          <a:graphicData uri="http://schemas.openxmlformats.org/drawingml/2006/table">
            <a:tbl>
              <a:tblPr/>
              <a:tblGrid>
                <a:gridCol w="11568024">
                  <a:extLst>
                    <a:ext uri="{9D8B030D-6E8A-4147-A177-3AD203B41FA5}">
                      <a16:colId xmlns:a16="http://schemas.microsoft.com/office/drawing/2014/main" val="20000"/>
                    </a:ext>
                  </a:extLst>
                </a:gridCol>
              </a:tblGrid>
              <a:tr h="43204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tr-TR" sz="1800" b="1" dirty="0">
                          <a:solidFill>
                            <a:schemeClr val="tx1"/>
                          </a:solidFill>
                          <a:latin typeface="Times New Roman" panose="02020603050405020304" pitchFamily="18" charset="0"/>
                          <a:cs typeface="Times New Roman" panose="02020603050405020304" pitchFamily="18" charset="0"/>
                        </a:rPr>
                        <a:t>Yurt Dışında Yapılan İnşaat,Onarım, Montaj İşleri İle Teknik Hizmetlerden Sağlanan Kazançlarda İstisna (KVK Md.5/1-h)</a:t>
                      </a:r>
                      <a:endParaRPr kumimoji="0" lang="tr-TR" sz="1800" b="1" i="0" u="none" strike="noStrike" cap="none" normalizeH="0" baseline="0" dirty="0">
                        <a:ln>
                          <a:noFill/>
                        </a:ln>
                        <a:solidFill>
                          <a:srgbClr val="000000"/>
                        </a:solidFill>
                        <a:effectLst/>
                        <a:latin typeface="Times New Roman" pitchFamily="18" charset="0"/>
                      </a:endParaRPr>
                    </a:p>
                  </a:txBody>
                  <a:tcPr marL="2746" marR="2746" marT="275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graphicFrame>
        <p:nvGraphicFramePr>
          <p:cNvPr id="4" name="6 İçerik Yer Tutucusu">
            <a:extLst>
              <a:ext uri="{FF2B5EF4-FFF2-40B4-BE49-F238E27FC236}">
                <a16:creationId xmlns:a16="http://schemas.microsoft.com/office/drawing/2014/main" id="{0B35CB2D-B870-6750-23F0-E3DC7633EFF2}"/>
              </a:ext>
            </a:extLst>
          </p:cNvPr>
          <p:cNvGraphicFramePr>
            <a:graphicFrameLocks/>
          </p:cNvGraphicFramePr>
          <p:nvPr>
            <p:extLst>
              <p:ext uri="{D42A27DB-BD31-4B8C-83A1-F6EECF244321}">
                <p14:modId xmlns:p14="http://schemas.microsoft.com/office/powerpoint/2010/main" val="3621874317"/>
              </p:ext>
            </p:extLst>
          </p:nvPr>
        </p:nvGraphicFramePr>
        <p:xfrm>
          <a:off x="327804" y="1594515"/>
          <a:ext cx="11568024" cy="5066202"/>
        </p:xfrm>
        <a:graphic>
          <a:graphicData uri="http://schemas.openxmlformats.org/drawingml/2006/table">
            <a:tbl>
              <a:tblPr/>
              <a:tblGrid>
                <a:gridCol w="851631">
                  <a:extLst>
                    <a:ext uri="{9D8B030D-6E8A-4147-A177-3AD203B41FA5}">
                      <a16:colId xmlns:a16="http://schemas.microsoft.com/office/drawing/2014/main" val="20000"/>
                    </a:ext>
                  </a:extLst>
                </a:gridCol>
                <a:gridCol w="832709">
                  <a:extLst>
                    <a:ext uri="{9D8B030D-6E8A-4147-A177-3AD203B41FA5}">
                      <a16:colId xmlns:a16="http://schemas.microsoft.com/office/drawing/2014/main" val="20001"/>
                    </a:ext>
                  </a:extLst>
                </a:gridCol>
                <a:gridCol w="44206">
                  <a:extLst>
                    <a:ext uri="{9D8B030D-6E8A-4147-A177-3AD203B41FA5}">
                      <a16:colId xmlns:a16="http://schemas.microsoft.com/office/drawing/2014/main" val="20002"/>
                    </a:ext>
                  </a:extLst>
                </a:gridCol>
                <a:gridCol w="402408">
                  <a:extLst>
                    <a:ext uri="{9D8B030D-6E8A-4147-A177-3AD203B41FA5}">
                      <a16:colId xmlns:a16="http://schemas.microsoft.com/office/drawing/2014/main" val="1592729894"/>
                    </a:ext>
                  </a:extLst>
                </a:gridCol>
                <a:gridCol w="1014739">
                  <a:extLst>
                    <a:ext uri="{9D8B030D-6E8A-4147-A177-3AD203B41FA5}">
                      <a16:colId xmlns:a16="http://schemas.microsoft.com/office/drawing/2014/main" val="20003"/>
                    </a:ext>
                  </a:extLst>
                </a:gridCol>
                <a:gridCol w="1320647">
                  <a:extLst>
                    <a:ext uri="{9D8B030D-6E8A-4147-A177-3AD203B41FA5}">
                      <a16:colId xmlns:a16="http://schemas.microsoft.com/office/drawing/2014/main" val="20004"/>
                    </a:ext>
                  </a:extLst>
                </a:gridCol>
                <a:gridCol w="160976">
                  <a:extLst>
                    <a:ext uri="{9D8B030D-6E8A-4147-A177-3AD203B41FA5}">
                      <a16:colId xmlns:a16="http://schemas.microsoft.com/office/drawing/2014/main" val="20005"/>
                    </a:ext>
                  </a:extLst>
                </a:gridCol>
                <a:gridCol w="217526">
                  <a:extLst>
                    <a:ext uri="{9D8B030D-6E8A-4147-A177-3AD203B41FA5}">
                      <a16:colId xmlns:a16="http://schemas.microsoft.com/office/drawing/2014/main" val="628739606"/>
                    </a:ext>
                  </a:extLst>
                </a:gridCol>
                <a:gridCol w="908410">
                  <a:extLst>
                    <a:ext uri="{9D8B030D-6E8A-4147-A177-3AD203B41FA5}">
                      <a16:colId xmlns:a16="http://schemas.microsoft.com/office/drawing/2014/main" val="20006"/>
                    </a:ext>
                  </a:extLst>
                </a:gridCol>
                <a:gridCol w="908410">
                  <a:extLst>
                    <a:ext uri="{9D8B030D-6E8A-4147-A177-3AD203B41FA5}">
                      <a16:colId xmlns:a16="http://schemas.microsoft.com/office/drawing/2014/main" val="20007"/>
                    </a:ext>
                  </a:extLst>
                </a:gridCol>
                <a:gridCol w="441511">
                  <a:extLst>
                    <a:ext uri="{9D8B030D-6E8A-4147-A177-3AD203B41FA5}">
                      <a16:colId xmlns:a16="http://schemas.microsoft.com/office/drawing/2014/main" val="20008"/>
                    </a:ext>
                  </a:extLst>
                </a:gridCol>
                <a:gridCol w="1375311">
                  <a:extLst>
                    <a:ext uri="{9D8B030D-6E8A-4147-A177-3AD203B41FA5}">
                      <a16:colId xmlns:a16="http://schemas.microsoft.com/office/drawing/2014/main" val="20009"/>
                    </a:ext>
                  </a:extLst>
                </a:gridCol>
                <a:gridCol w="908410">
                  <a:extLst>
                    <a:ext uri="{9D8B030D-6E8A-4147-A177-3AD203B41FA5}">
                      <a16:colId xmlns:a16="http://schemas.microsoft.com/office/drawing/2014/main" val="20010"/>
                    </a:ext>
                  </a:extLst>
                </a:gridCol>
                <a:gridCol w="302804">
                  <a:extLst>
                    <a:ext uri="{9D8B030D-6E8A-4147-A177-3AD203B41FA5}">
                      <a16:colId xmlns:a16="http://schemas.microsoft.com/office/drawing/2014/main" val="20011"/>
                    </a:ext>
                  </a:extLst>
                </a:gridCol>
                <a:gridCol w="927336">
                  <a:extLst>
                    <a:ext uri="{9D8B030D-6E8A-4147-A177-3AD203B41FA5}">
                      <a16:colId xmlns:a16="http://schemas.microsoft.com/office/drawing/2014/main" val="20012"/>
                    </a:ext>
                  </a:extLst>
                </a:gridCol>
                <a:gridCol w="950990">
                  <a:extLst>
                    <a:ext uri="{9D8B030D-6E8A-4147-A177-3AD203B41FA5}">
                      <a16:colId xmlns:a16="http://schemas.microsoft.com/office/drawing/2014/main" val="20013"/>
                    </a:ext>
                  </a:extLst>
                </a:gridCol>
              </a:tblGrid>
              <a:tr h="200857">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rowSpan="2" gridSpan="7">
                  <a:txBody>
                    <a:bodyPr/>
                    <a:lstStyle/>
                    <a:p>
                      <a:pPr algn="ctr" fontAlgn="ctr"/>
                      <a:r>
                        <a:rPr lang="tr-TR" sz="1600" b="1" i="0" u="none" strike="noStrike" dirty="0">
                          <a:solidFill>
                            <a:srgbClr val="000000"/>
                          </a:solidFill>
                          <a:latin typeface="Times New Roman" pitchFamily="18" charset="0"/>
                          <a:cs typeface="Times New Roman" pitchFamily="18" charset="0"/>
                        </a:rPr>
                        <a:t>Yurt Dışı İnşaat ve Onarım İşi İçin</a:t>
                      </a:r>
                    </a:p>
                  </a:txBody>
                  <a:tcPr marL="3118" marR="3118" marT="311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10000"/>
                        <a:lumOff val="90000"/>
                        <a:alpha val="40000"/>
                      </a:schemeClr>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extLst>
                  <a:ext uri="{0D108BD9-81ED-4DB2-BD59-A6C34878D82A}">
                    <a16:rowId xmlns:a16="http://schemas.microsoft.com/office/drawing/2014/main" val="10000"/>
                  </a:ext>
                </a:extLst>
              </a:tr>
              <a:tr h="200857">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extLst>
                  <a:ext uri="{0D108BD9-81ED-4DB2-BD59-A6C34878D82A}">
                    <a16:rowId xmlns:a16="http://schemas.microsoft.com/office/drawing/2014/main" val="10001"/>
                  </a:ext>
                </a:extLst>
              </a:tr>
              <a:tr h="116016">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2">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endParaRPr lang="tr-TR"/>
                    </a:p>
                  </a:txBody>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gridSpan="2">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hMerge="1">
                  <a:txBody>
                    <a:bodyPr/>
                    <a:lstStyle/>
                    <a:p>
                      <a:endParaRPr lang="tr-TR"/>
                    </a:p>
                  </a:txBody>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tcPr>
                </a:tc>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tcPr>
                </a:tc>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endParaRPr lang="tr-TR" sz="800" dirty="0">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extLst>
                  <a:ext uri="{0D108BD9-81ED-4DB2-BD59-A6C34878D82A}">
                    <a16:rowId xmlns:a16="http://schemas.microsoft.com/office/drawing/2014/main" val="10002"/>
                  </a:ext>
                </a:extLst>
              </a:tr>
              <a:tr h="116016">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gridSpan="2">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gridSpan="2">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endParaRPr lang="tr-TR" sz="800" dirty="0">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extLst>
                  <a:ext uri="{0D108BD9-81ED-4DB2-BD59-A6C34878D82A}">
                    <a16:rowId xmlns:a16="http://schemas.microsoft.com/office/drawing/2014/main" val="10003"/>
                  </a:ext>
                </a:extLst>
              </a:tr>
              <a:tr h="116016">
                <a:tc>
                  <a:txBody>
                    <a:bodyPr/>
                    <a:lstStyle/>
                    <a:p>
                      <a:pPr algn="ctr" fontAlgn="ctr"/>
                      <a:endParaRPr lang="tr-TR" sz="800" b="0" i="0" u="none" strike="noStrike">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hMerge="1">
                  <a:txBody>
                    <a:bodyPr/>
                    <a:lstStyle/>
                    <a:p>
                      <a:endParaRPr lang="tr-TR"/>
                    </a:p>
                  </a:txBody>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gridSpan="2">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hMerge="1">
                  <a:txBody>
                    <a:bodyPr/>
                    <a:lstStyle/>
                    <a:p>
                      <a:endParaRPr lang="tr-TR"/>
                    </a:p>
                  </a:txBody>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7418">
                <a:tc rowSpan="2" gridSpan="2">
                  <a:txBody>
                    <a:bodyPr/>
                    <a:lstStyle/>
                    <a:p>
                      <a:pPr algn="ctr" fontAlgn="ctr"/>
                      <a:r>
                        <a:rPr lang="tr-TR" sz="1400" b="1" i="0" u="none" strike="noStrike" dirty="0">
                          <a:solidFill>
                            <a:srgbClr val="000000"/>
                          </a:solidFill>
                          <a:latin typeface="Times New Roman" pitchFamily="18" charset="0"/>
                          <a:cs typeface="Times New Roman" pitchFamily="18" charset="0"/>
                        </a:rPr>
                        <a:t>Şube Açılması</a:t>
                      </a:r>
                    </a:p>
                  </a:txBody>
                  <a:tcPr marL="3118" marR="3118" marT="311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10000"/>
                        <a:lumOff val="90000"/>
                      </a:schemeClr>
                    </a:solidFill>
                  </a:tcPr>
                </a:tc>
                <a:tc rowSpan="2" hMerge="1">
                  <a:txBody>
                    <a:bodyPr/>
                    <a:lstStyle/>
                    <a:p>
                      <a:endParaRPr lang="tr-TR"/>
                    </a:p>
                  </a:txBody>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hMerge="1">
                  <a:txBody>
                    <a:bodyPr/>
                    <a:lstStyle/>
                    <a:p>
                      <a:endParaRPr lang="tr-TR"/>
                    </a:p>
                  </a:txBody>
                  <a:tcPr/>
                </a:tc>
                <a:tc rowSpan="2" gridSpan="2">
                  <a:txBody>
                    <a:bodyPr/>
                    <a:lstStyle/>
                    <a:p>
                      <a:pPr algn="ctr" fontAlgn="ctr"/>
                      <a:r>
                        <a:rPr lang="tr-TR" sz="1400" b="1" i="0" u="none" strike="noStrike" dirty="0">
                          <a:solidFill>
                            <a:srgbClr val="000000"/>
                          </a:solidFill>
                          <a:latin typeface="Times New Roman" pitchFamily="18" charset="0"/>
                          <a:cs typeface="Times New Roman" pitchFamily="18" charset="0"/>
                        </a:rPr>
                        <a:t>Şirket Kurulması</a:t>
                      </a:r>
                    </a:p>
                  </a:txBody>
                  <a:tcPr marL="3118" marR="3118" marT="311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10000"/>
                        <a:lumOff val="90000"/>
                        <a:alpha val="74000"/>
                      </a:schemeClr>
                    </a:solidFill>
                  </a:tcPr>
                </a:tc>
                <a:tc rowSpan="2"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endParaRPr lang="tr-TR" sz="1800" dirty="0">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rowSpan="2" gridSpan="2">
                  <a:txBody>
                    <a:bodyPr/>
                    <a:lstStyle/>
                    <a:p>
                      <a:pPr algn="ctr" fontAlgn="ctr"/>
                      <a:r>
                        <a:rPr lang="tr-TR" sz="1400" b="1" i="0" u="none" strike="noStrike" dirty="0">
                          <a:solidFill>
                            <a:srgbClr val="000000"/>
                          </a:solidFill>
                          <a:latin typeface="Times New Roman" pitchFamily="18" charset="0"/>
                          <a:cs typeface="Times New Roman" pitchFamily="18" charset="0"/>
                        </a:rPr>
                        <a:t>Kurulu Yabancı Şirkete İştirak Edilmesi</a:t>
                      </a:r>
                    </a:p>
                  </a:txBody>
                  <a:tcPr marL="3118" marR="3118" marT="311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10000"/>
                        <a:lumOff val="90000"/>
                        <a:alpha val="18000"/>
                      </a:schemeClr>
                    </a:solidFill>
                  </a:tcPr>
                </a:tc>
                <a:tc rowSpan="2" hMerge="1">
                  <a:txBody>
                    <a:bodyPr/>
                    <a:lstStyle/>
                    <a:p>
                      <a:endParaRPr lang="tr-TR"/>
                    </a:p>
                  </a:txBody>
                  <a:tcPr/>
                </a:tc>
                <a:extLst>
                  <a:ext uri="{0D108BD9-81ED-4DB2-BD59-A6C34878D82A}">
                    <a16:rowId xmlns:a16="http://schemas.microsoft.com/office/drawing/2014/main" val="10005"/>
                  </a:ext>
                </a:extLst>
              </a:tr>
              <a:tr h="324824">
                <a:tc gridSpan="2" vMerge="1">
                  <a:txBody>
                    <a:bodyPr/>
                    <a:lstStyle/>
                    <a:p>
                      <a:endParaRPr lang="tr-TR"/>
                    </a:p>
                  </a:txBody>
                  <a:tcPr/>
                </a:tc>
                <a:tc hMerge="1" vMerge="1">
                  <a:txBody>
                    <a:bodyPr/>
                    <a:lstStyle/>
                    <a:p>
                      <a:endParaRPr lang="tr-TR"/>
                    </a:p>
                  </a:txBody>
                  <a:tcPr/>
                </a:tc>
                <a:tc gridSpan="2">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2">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endParaRPr lang="tr-TR" sz="1800">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06"/>
                  </a:ext>
                </a:extLst>
              </a:tr>
              <a:tr h="116016">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endParaRPr lang="tr-TR"/>
                    </a:p>
                  </a:txBody>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2">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endParaRPr lang="tr-TR"/>
                    </a:p>
                  </a:txBody>
                  <a:tcPr/>
                </a:tc>
                <a:tc>
                  <a:txBody>
                    <a:bodyPr/>
                    <a:lstStyle/>
                    <a:p>
                      <a:pPr algn="ctr" fontAlgn="ctr"/>
                      <a:r>
                        <a:rPr lang="tr-TR" sz="8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endParaRPr lang="tr-TR" sz="800" dirty="0">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7418">
                <a:tc rowSpan="4" gridSpan="2">
                  <a:txBody>
                    <a:bodyPr/>
                    <a:lstStyle/>
                    <a:p>
                      <a:pPr algn="ctr" fontAlgn="ctr"/>
                      <a:r>
                        <a:rPr lang="tr-TR" sz="1400" b="1" i="0" u="none" strike="noStrike" dirty="0">
                          <a:solidFill>
                            <a:srgbClr val="000000"/>
                          </a:solidFill>
                          <a:latin typeface="Times New Roman" pitchFamily="18" charset="0"/>
                          <a:cs typeface="Times New Roman" pitchFamily="18" charset="0"/>
                        </a:rPr>
                        <a:t>KVK Md.5/1-h </a:t>
                      </a:r>
                      <a:r>
                        <a:rPr lang="tr-TR" sz="1400" b="0" i="0" u="none" strike="noStrike" dirty="0">
                          <a:solidFill>
                            <a:srgbClr val="000000"/>
                          </a:solidFill>
                          <a:latin typeface="Times New Roman" pitchFamily="18" charset="0"/>
                          <a:cs typeface="Times New Roman" pitchFamily="18" charset="0"/>
                        </a:rPr>
                        <a:t>kapsamında istisna,</a:t>
                      </a:r>
                    </a:p>
                    <a:p>
                      <a:pPr algn="ctr" fontAlgn="ctr"/>
                      <a:r>
                        <a:rPr lang="tr-TR" sz="1400" b="1" i="0" u="none" strike="noStrike" dirty="0">
                          <a:solidFill>
                            <a:srgbClr val="000000"/>
                          </a:solidFill>
                          <a:latin typeface="Times New Roman" pitchFamily="18" charset="0"/>
                          <a:cs typeface="Times New Roman" pitchFamily="18" charset="0"/>
                        </a:rPr>
                        <a:t>Şartı:</a:t>
                      </a:r>
                      <a:r>
                        <a:rPr lang="tr-TR" sz="1400" b="1" i="0" u="none" strike="noStrike" baseline="0" dirty="0">
                          <a:solidFill>
                            <a:srgbClr val="000000"/>
                          </a:solidFill>
                          <a:latin typeface="Times New Roman" pitchFamily="18" charset="0"/>
                          <a:cs typeface="Times New Roman" pitchFamily="18" charset="0"/>
                        </a:rPr>
                        <a:t> </a:t>
                      </a:r>
                      <a:r>
                        <a:rPr lang="tr-TR" sz="1400" b="0" i="0" u="none" strike="noStrike" baseline="0" dirty="0">
                          <a:solidFill>
                            <a:srgbClr val="000000"/>
                          </a:solidFill>
                          <a:latin typeface="Times New Roman" pitchFamily="18" charset="0"/>
                          <a:cs typeface="Times New Roman" pitchFamily="18" charset="0"/>
                        </a:rPr>
                        <a:t>Kazancın </a:t>
                      </a:r>
                      <a:r>
                        <a:rPr lang="tr-TR" sz="1400" b="1" i="0" u="none" strike="noStrike" baseline="0" dirty="0">
                          <a:solidFill>
                            <a:srgbClr val="FF0000"/>
                          </a:solidFill>
                          <a:latin typeface="Times New Roman" pitchFamily="18" charset="0"/>
                          <a:cs typeface="Times New Roman" pitchFamily="18" charset="0"/>
                        </a:rPr>
                        <a:t>genel sonuç hesaplarına aktarılması</a:t>
                      </a:r>
                      <a:endParaRPr lang="tr-TR" sz="1400" b="1" i="0" u="none" strike="noStrike" dirty="0">
                        <a:solidFill>
                          <a:srgbClr val="FF0000"/>
                        </a:solidFill>
                        <a:latin typeface="Times New Roman" pitchFamily="18" charset="0"/>
                        <a:cs typeface="Times New Roman" pitchFamily="18" charset="0"/>
                      </a:endParaRPr>
                    </a:p>
                  </a:txBody>
                  <a:tcPr marL="3118" marR="3118" marT="3119" marB="0">
                    <a:lnL>
                      <a:noFill/>
                    </a:lnL>
                    <a:lnR>
                      <a:noFill/>
                    </a:lnR>
                    <a:lnT w="38100" cap="flat" cmpd="sng" algn="ctr">
                      <a:solidFill>
                        <a:schemeClr val="tx1"/>
                      </a:solidFill>
                      <a:prstDash val="solid"/>
                      <a:round/>
                      <a:headEnd type="none" w="med" len="med"/>
                      <a:tailEnd type="none" w="med" len="med"/>
                    </a:lnT>
                    <a:lnB>
                      <a:noFill/>
                    </a:lnB>
                  </a:tcPr>
                </a:tc>
                <a:tc rowSpan="4" hMerge="1">
                  <a:txBody>
                    <a:bodyPr/>
                    <a:lstStyle/>
                    <a:p>
                      <a:pPr algn="ctr" fontAlgn="ctr"/>
                      <a:endParaRPr lang="tr-TR" sz="1400" b="0" i="0" u="none" strike="noStrike" dirty="0">
                        <a:solidFill>
                          <a:srgbClr val="000000"/>
                        </a:solidFill>
                        <a:latin typeface="Times New Roman"/>
                      </a:endParaRPr>
                    </a:p>
                  </a:txBody>
                  <a:tcPr marL="3119" marR="3119" marT="3119" marB="0" anchor="ctr">
                    <a:lnL>
                      <a:noFill/>
                    </a:lnL>
                    <a:lnR>
                      <a:noFill/>
                    </a:lnR>
                    <a:lnT>
                      <a:noFill/>
                    </a:lnT>
                    <a:lnB>
                      <a:noFill/>
                    </a:lnB>
                  </a:tcPr>
                </a:tc>
                <a:tc gridSpan="2">
                  <a:txBody>
                    <a:bodyPr/>
                    <a:lstStyle/>
                    <a:p>
                      <a:pPr algn="ctr" fontAlgn="ctr"/>
                      <a:endParaRPr lang="tr-TR" sz="14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endParaRPr lang="tr-TR"/>
                    </a:p>
                  </a:txBody>
                  <a:tcPr/>
                </a:tc>
                <a:tc>
                  <a:txBody>
                    <a:bodyPr/>
                    <a:lstStyle/>
                    <a:p>
                      <a:pPr algn="ctr" fontAlgn="ctr"/>
                      <a:endParaRPr lang="tr-TR" sz="14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gridSpan="2">
                  <a:txBody>
                    <a:bodyPr/>
                    <a:lstStyle/>
                    <a:p>
                      <a:pPr algn="ctr" fontAlgn="ctr"/>
                      <a:endParaRPr lang="tr-TR" sz="14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1400" b="0" i="0" u="none" strike="noStrike">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14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endParaRPr lang="tr-TR" sz="1800" dirty="0">
                        <a:latin typeface="Times New Roman" pitchFamily="18" charset="0"/>
                        <a:cs typeface="Times New Roman" pitchFamily="18" charset="0"/>
                      </a:endParaRPr>
                    </a:p>
                  </a:txBody>
                  <a:tcPr marL="3118" marR="3118" marT="3119"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14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0"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rowSpan="4" gridSpan="2">
                  <a:txBody>
                    <a:bodyPr/>
                    <a:lstStyle/>
                    <a:p>
                      <a:pPr algn="ctr" fontAlgn="ctr"/>
                      <a:r>
                        <a:rPr lang="tr-TR" sz="1400" b="1" i="0" u="none" strike="noStrike" dirty="0">
                          <a:solidFill>
                            <a:srgbClr val="000000"/>
                          </a:solidFill>
                          <a:latin typeface="Times New Roman" pitchFamily="18" charset="0"/>
                          <a:cs typeface="Times New Roman" pitchFamily="18" charset="0"/>
                        </a:rPr>
                        <a:t>KVK Md. 5/1-b </a:t>
                      </a:r>
                      <a:r>
                        <a:rPr lang="tr-TR" sz="1400" b="0" i="0" u="none" strike="noStrike" dirty="0">
                          <a:solidFill>
                            <a:srgbClr val="000000"/>
                          </a:solidFill>
                          <a:latin typeface="Times New Roman" pitchFamily="18" charset="0"/>
                          <a:cs typeface="Times New Roman" pitchFamily="18" charset="0"/>
                        </a:rPr>
                        <a:t>kapsamında istisna </a:t>
                      </a:r>
                    </a:p>
                    <a:p>
                      <a:pPr algn="ctr" fontAlgn="ctr"/>
                      <a:r>
                        <a:rPr lang="tr-TR" sz="1400" b="1" i="0" u="none" strike="noStrike" dirty="0">
                          <a:solidFill>
                            <a:srgbClr val="000000"/>
                          </a:solidFill>
                          <a:latin typeface="Times New Roman" pitchFamily="18" charset="0"/>
                          <a:cs typeface="Times New Roman" pitchFamily="18" charset="0"/>
                        </a:rPr>
                        <a:t>Şartı: </a:t>
                      </a:r>
                      <a:r>
                        <a:rPr lang="tr-TR" sz="1400" b="1" i="0" u="none" strike="noStrike" dirty="0">
                          <a:solidFill>
                            <a:srgbClr val="FF0000"/>
                          </a:solidFill>
                          <a:latin typeface="Times New Roman" pitchFamily="18" charset="0"/>
                          <a:cs typeface="Times New Roman" pitchFamily="18" charset="0"/>
                        </a:rPr>
                        <a:t>Tüm şartlar var.</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Ancak %50 ve fazlası ise %50 istisna için şart yok</a:t>
                      </a:r>
                    </a:p>
                  </a:txBody>
                  <a:tcPr marL="3118" marR="3118" marT="3119" marB="0">
                    <a:lnL>
                      <a:noFill/>
                    </a:lnL>
                    <a:lnR>
                      <a:noFill/>
                    </a:lnR>
                    <a:lnT w="38100" cap="flat" cmpd="sng" algn="ctr">
                      <a:solidFill>
                        <a:schemeClr val="tx1"/>
                      </a:solidFill>
                      <a:prstDash val="solid"/>
                      <a:round/>
                      <a:headEnd type="none" w="med" len="med"/>
                      <a:tailEnd type="none" w="med" len="med"/>
                    </a:lnT>
                    <a:lnB>
                      <a:noFill/>
                    </a:lnB>
                  </a:tcPr>
                </a:tc>
                <a:tc rowSpan="4" hMerge="1">
                  <a:txBody>
                    <a:bodyPr/>
                    <a:lstStyle/>
                    <a:p>
                      <a:pPr algn="ctr" fontAlgn="ctr"/>
                      <a:endParaRPr lang="tr-TR" sz="1400" b="0" i="0" u="none" strike="noStrike">
                        <a:solidFill>
                          <a:srgbClr val="000000"/>
                        </a:solidFill>
                        <a:latin typeface="Times New Roman"/>
                      </a:endParaRPr>
                    </a:p>
                  </a:txBody>
                  <a:tcPr marL="3119" marR="3119" marT="3119" marB="0" anchor="ctr">
                    <a:lnL>
                      <a:noFill/>
                    </a:lnL>
                    <a:lnR>
                      <a:noFill/>
                    </a:lnR>
                    <a:lnT>
                      <a:noFill/>
                    </a:lnT>
                    <a:lnB>
                      <a:noFill/>
                    </a:lnB>
                  </a:tcPr>
                </a:tc>
                <a:extLst>
                  <a:ext uri="{0D108BD9-81ED-4DB2-BD59-A6C34878D82A}">
                    <a16:rowId xmlns:a16="http://schemas.microsoft.com/office/drawing/2014/main" val="10008"/>
                  </a:ext>
                </a:extLst>
              </a:tr>
              <a:tr h="200857">
                <a:tc gridSpan="2" vMerge="1">
                  <a:txBody>
                    <a:bodyPr/>
                    <a:lstStyle/>
                    <a:p>
                      <a:pPr algn="ctr" fontAlgn="ctr"/>
                      <a:endParaRPr lang="tr-TR" sz="1400" b="0" i="0" u="none" strike="noStrike" dirty="0">
                        <a:solidFill>
                          <a:srgbClr val="000000"/>
                        </a:solidFill>
                        <a:latin typeface="Times New Roman"/>
                      </a:endParaRPr>
                    </a:p>
                  </a:txBody>
                  <a:tcPr marL="3119" marR="3119" marT="3119" marB="0" anchor="ctr">
                    <a:lnL>
                      <a:noFill/>
                    </a:lnL>
                    <a:lnR>
                      <a:noFill/>
                    </a:lnR>
                    <a:lnT>
                      <a:noFill/>
                    </a:lnT>
                    <a:lnB>
                      <a:noFill/>
                    </a:lnB>
                  </a:tcPr>
                </a:tc>
                <a:tc hMerge="1" vMerge="1">
                  <a:txBody>
                    <a:bodyPr/>
                    <a:lstStyle/>
                    <a:p>
                      <a:pPr algn="ctr" fontAlgn="ctr"/>
                      <a:endParaRPr lang="tr-TR" sz="1400" b="0" i="0" u="none" strike="noStrike" dirty="0">
                        <a:solidFill>
                          <a:srgbClr val="000000"/>
                        </a:solidFill>
                        <a:latin typeface="Times New Roman"/>
                      </a:endParaRPr>
                    </a:p>
                  </a:txBody>
                  <a:tcPr marL="3119" marR="3119" marT="3119" marB="0" anchor="ctr">
                    <a:lnL>
                      <a:noFill/>
                    </a:lnL>
                    <a:lnR>
                      <a:noFill/>
                    </a:lnR>
                    <a:lnT>
                      <a:noFill/>
                    </a:lnT>
                    <a:lnB>
                      <a:noFill/>
                    </a:lnB>
                  </a:tcPr>
                </a:tc>
                <a:tc gridSpan="2">
                  <a:txBody>
                    <a:bodyPr/>
                    <a:lstStyle/>
                    <a:p>
                      <a:pPr algn="ctr" fontAlgn="ctr"/>
                      <a:endParaRPr lang="tr-TR" sz="14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endParaRPr lang="tr-TR"/>
                    </a:p>
                  </a:txBody>
                  <a:tcPr/>
                </a:tc>
                <a:tc>
                  <a:txBody>
                    <a:bodyPr/>
                    <a:lstStyle/>
                    <a:p>
                      <a:pPr algn="ctr" fontAlgn="ctr"/>
                      <a:endParaRPr lang="tr-TR" sz="1400" b="0" i="0" u="none" strike="noStrike">
                        <a:solidFill>
                          <a:srgbClr val="000000"/>
                        </a:solidFill>
                        <a:latin typeface="Times New Roman" pitchFamily="18" charset="0"/>
                        <a:cs typeface="Times New Roman" pitchFamily="18" charset="0"/>
                      </a:endParaRPr>
                    </a:p>
                  </a:txBody>
                  <a:tcPr marL="3118" marR="3118" marT="3119" marB="0" anchor="ctr">
                    <a:lnL>
                      <a:noFill/>
                    </a:lnL>
                    <a:lnR w="635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 </a:t>
                      </a:r>
                    </a:p>
                  </a:txBody>
                  <a:tcPr marL="3118" marR="3118" marT="3119" marB="0" anchor="ctr">
                    <a:lnL w="6350" cap="flat" cmpd="sng" algn="ctr">
                      <a:solidFill>
                        <a:srgbClr val="000000"/>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gn="ctr" fontAlgn="ctr"/>
                      <a:r>
                        <a:rPr lang="tr-TR" sz="14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hMerge="1">
                  <a:txBody>
                    <a:bodyPr/>
                    <a:lstStyle/>
                    <a:p>
                      <a:endParaRPr lang="tr-TR"/>
                    </a:p>
                  </a:txBody>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 </a:t>
                      </a:r>
                    </a:p>
                  </a:txBody>
                  <a:tcPr marL="3118" marR="3118" marT="3119" marB="0" anchor="ctr">
                    <a:lnL>
                      <a:noFill/>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400" b="0"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solidFill>
                        <a:srgbClr val="000000"/>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1400" b="0" i="0" u="none" strike="noStrike">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2" vMerge="1">
                  <a:txBody>
                    <a:bodyPr/>
                    <a:lstStyle/>
                    <a:p>
                      <a:pPr algn="ctr" fontAlgn="ctr"/>
                      <a:endParaRPr lang="tr-TR" sz="1400" b="0" i="0" u="none" strike="noStrike" dirty="0">
                        <a:solidFill>
                          <a:srgbClr val="000000"/>
                        </a:solidFill>
                        <a:latin typeface="Times New Roman"/>
                      </a:endParaRPr>
                    </a:p>
                  </a:txBody>
                  <a:tcPr marL="3119" marR="3119" marT="3119" marB="0" anchor="ctr">
                    <a:lnL>
                      <a:noFill/>
                    </a:lnL>
                    <a:lnR>
                      <a:noFill/>
                    </a:lnR>
                    <a:lnT>
                      <a:noFill/>
                    </a:lnT>
                    <a:lnB>
                      <a:noFill/>
                    </a:lnB>
                  </a:tcPr>
                </a:tc>
                <a:tc hMerge="1" vMerge="1">
                  <a:txBody>
                    <a:bodyPr/>
                    <a:lstStyle/>
                    <a:p>
                      <a:pPr algn="ctr" fontAlgn="ctr"/>
                      <a:endParaRPr lang="tr-TR" sz="1400" b="0" i="0" u="none" strike="noStrike">
                        <a:solidFill>
                          <a:srgbClr val="000000"/>
                        </a:solidFill>
                        <a:latin typeface="Times New Roman"/>
                      </a:endParaRPr>
                    </a:p>
                  </a:txBody>
                  <a:tcPr marL="3119" marR="3119" marT="3119" marB="0" anchor="ctr">
                    <a:lnL>
                      <a:noFill/>
                    </a:lnL>
                    <a:lnR>
                      <a:noFill/>
                    </a:lnR>
                    <a:lnT>
                      <a:noFill/>
                    </a:lnT>
                    <a:lnB>
                      <a:noFill/>
                    </a:lnB>
                  </a:tcPr>
                </a:tc>
                <a:extLst>
                  <a:ext uri="{0D108BD9-81ED-4DB2-BD59-A6C34878D82A}">
                    <a16:rowId xmlns:a16="http://schemas.microsoft.com/office/drawing/2014/main" val="10009"/>
                  </a:ext>
                </a:extLst>
              </a:tr>
              <a:tr h="200857">
                <a:tc gridSpan="2"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tc hMerge="1"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tc gridSpan="2">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hMerge="1">
                  <a:txBody>
                    <a:bodyPr/>
                    <a:lstStyle/>
                    <a:p>
                      <a:endParaRPr lang="tr-TR"/>
                    </a:p>
                  </a:txBody>
                  <a:tcPr/>
                </a:tc>
                <a:tc rowSpan="2" gridSpan="2">
                  <a:txBody>
                    <a:bodyPr/>
                    <a:lstStyle/>
                    <a:p>
                      <a:pPr algn="ctr" fontAlgn="ctr"/>
                      <a:r>
                        <a:rPr lang="tr-TR" sz="1400" b="1" i="0" u="none" strike="noStrike" dirty="0">
                          <a:solidFill>
                            <a:srgbClr val="000000"/>
                          </a:solidFill>
                          <a:latin typeface="Times New Roman" pitchFamily="18" charset="0"/>
                          <a:cs typeface="Times New Roman" pitchFamily="18" charset="0"/>
                        </a:rPr>
                        <a:t>Yabancı Ülke Mevzuatına Göre Şirket Kurulması Zorunlu ise</a:t>
                      </a:r>
                    </a:p>
                  </a:txBody>
                  <a:tcPr marL="3118" marR="3118" marT="311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10000"/>
                        <a:lumOff val="90000"/>
                        <a:alpha val="49000"/>
                      </a:schemeClr>
                    </a:solidFill>
                  </a:tcPr>
                </a:tc>
                <a:tc rowSpan="2" hMerge="1">
                  <a:txBody>
                    <a:bodyPr/>
                    <a:lstStyle/>
                    <a:p>
                      <a:endParaRPr lang="tr-TR"/>
                    </a:p>
                  </a:txBody>
                  <a:tcPr/>
                </a:tc>
                <a:tc gridSpan="2">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rowSpan="2" gridSpan="2">
                  <a:txBody>
                    <a:bodyPr/>
                    <a:lstStyle/>
                    <a:p>
                      <a:pPr algn="ctr" fontAlgn="ctr"/>
                      <a:r>
                        <a:rPr lang="tr-TR" sz="1400" b="1" i="0" u="none" strike="noStrike" dirty="0">
                          <a:solidFill>
                            <a:srgbClr val="000000"/>
                          </a:solidFill>
                          <a:latin typeface="Times New Roman" pitchFamily="18" charset="0"/>
                          <a:cs typeface="Times New Roman" pitchFamily="18" charset="0"/>
                        </a:rPr>
                        <a:t>Yabancı Ülke Mevzuatına Göre Şirket Kurulması </a:t>
                      </a:r>
                      <a:r>
                        <a:rPr lang="tr-TR" sz="1400" b="1" i="0" u="none" strike="noStrike" dirty="0">
                          <a:solidFill>
                            <a:srgbClr val="FF0000"/>
                          </a:solidFill>
                          <a:latin typeface="Times New Roman" pitchFamily="18" charset="0"/>
                          <a:cs typeface="Times New Roman" pitchFamily="18" charset="0"/>
                        </a:rPr>
                        <a:t>Zorunlu</a:t>
                      </a:r>
                      <a:r>
                        <a:rPr lang="tr-TR" sz="1400" b="1" i="0" u="none" strike="noStrike" dirty="0">
                          <a:solidFill>
                            <a:srgbClr val="000000"/>
                          </a:solidFill>
                          <a:latin typeface="Times New Roman" pitchFamily="18" charset="0"/>
                          <a:cs typeface="Times New Roman" pitchFamily="18" charset="0"/>
                        </a:rPr>
                        <a:t> </a:t>
                      </a:r>
                      <a:r>
                        <a:rPr lang="tr-TR" sz="1400" b="1" i="0" u="none" strike="noStrike" dirty="0">
                          <a:solidFill>
                            <a:srgbClr val="FF0000"/>
                          </a:solidFill>
                          <a:latin typeface="Times New Roman" pitchFamily="18" charset="0"/>
                          <a:cs typeface="Times New Roman" pitchFamily="18" charset="0"/>
                        </a:rPr>
                        <a:t>Değil ise</a:t>
                      </a:r>
                    </a:p>
                  </a:txBody>
                  <a:tcPr marL="3118" marR="3118" marT="311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10000"/>
                        <a:lumOff val="90000"/>
                        <a:alpha val="12000"/>
                      </a:schemeClr>
                    </a:solidFill>
                  </a:tcPr>
                </a:tc>
                <a:tc rowSpan="2" hMerge="1">
                  <a:txBody>
                    <a:bodyPr/>
                    <a:lstStyle/>
                    <a:p>
                      <a:endParaRPr lang="tr-TR"/>
                    </a:p>
                  </a:txBody>
                  <a:tcPr/>
                </a:tc>
                <a:tc>
                  <a:txBody>
                    <a:bodyPr/>
                    <a:lstStyle/>
                    <a:p>
                      <a:pPr algn="ctr" fontAlgn="ctr"/>
                      <a:endParaRPr lang="tr-TR" sz="1400" b="1" i="0" u="none" strike="noStrike">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gridSpan="2"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tc hMerge="1"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extLst>
                  <a:ext uri="{0D108BD9-81ED-4DB2-BD59-A6C34878D82A}">
                    <a16:rowId xmlns:a16="http://schemas.microsoft.com/office/drawing/2014/main" val="10010"/>
                  </a:ext>
                </a:extLst>
              </a:tr>
              <a:tr h="676505">
                <a:tc gridSpan="2"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tc hMerge="1"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38100" cap="flat" cmpd="sng" algn="ctr">
                      <a:solidFill>
                        <a:schemeClr val="tx1"/>
                      </a:solidFill>
                      <a:prstDash val="solid"/>
                      <a:round/>
                      <a:headEnd type="none" w="med" len="med"/>
                      <a:tailEnd type="none" w="med" len="med"/>
                    </a:lnR>
                    <a:lnT>
                      <a:noFill/>
                    </a:lnT>
                    <a:lnB>
                      <a:noFill/>
                    </a:lnB>
                  </a:tcPr>
                </a:tc>
                <a:tc gridSpan="2" vMerge="1">
                  <a:txBody>
                    <a:bodyPr/>
                    <a:lstStyle/>
                    <a:p>
                      <a:endParaRPr lang="tr-TR"/>
                    </a:p>
                  </a:txBody>
                  <a:tcPr/>
                </a:tc>
                <a:tc hMerge="1" v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38100" cap="flat" cmpd="sng" algn="ctr">
                      <a:solidFill>
                        <a:schemeClr val="tx1"/>
                      </a:solidFill>
                      <a:prstDash val="solid"/>
                      <a:round/>
                      <a:headEnd type="none" w="med" len="med"/>
                      <a:tailEnd type="none" w="med" len="med"/>
                    </a:lnL>
                    <a:lnR>
                      <a:noFill/>
                    </a:lnR>
                    <a:lnT>
                      <a:noFill/>
                    </a:lnT>
                    <a:lnB>
                      <a:noFill/>
                    </a:lnB>
                  </a:tcPr>
                </a:tc>
                <a:tc gridSpan="2"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tc hMerge="1" v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extLst>
                  <a:ext uri="{0D108BD9-81ED-4DB2-BD59-A6C34878D82A}">
                    <a16:rowId xmlns:a16="http://schemas.microsoft.com/office/drawing/2014/main" val="10011"/>
                  </a:ext>
                </a:extLst>
              </a:tr>
              <a:tr h="257418">
                <a:tc gridSpan="2">
                  <a:txBody>
                    <a:bodyPr/>
                    <a:lstStyle/>
                    <a:p>
                      <a:pPr algn="ctr" fontAlgn="ctr"/>
                      <a:r>
                        <a:rPr lang="tr-TR" sz="1400" b="1" i="0" u="none" strike="noStrike" dirty="0">
                          <a:solidFill>
                            <a:srgbClr val="000000"/>
                          </a:solidFill>
                          <a:latin typeface="Times New Roman" pitchFamily="18" charset="0"/>
                          <a:cs typeface="Times New Roman" pitchFamily="18" charset="0"/>
                        </a:rPr>
                        <a:t>Kazanç </a:t>
                      </a:r>
                      <a:r>
                        <a:rPr lang="tr-TR" sz="1400" b="1" i="0" u="none" strike="noStrike" dirty="0" err="1">
                          <a:solidFill>
                            <a:srgbClr val="000000"/>
                          </a:solidFill>
                          <a:latin typeface="Times New Roman" pitchFamily="18" charset="0"/>
                          <a:cs typeface="Times New Roman" pitchFamily="18" charset="0"/>
                        </a:rPr>
                        <a:t>İstis</a:t>
                      </a:r>
                      <a:r>
                        <a:rPr lang="tr-TR" sz="1400" b="1" i="0" u="none" strike="noStrike" dirty="0">
                          <a:solidFill>
                            <a:srgbClr val="000000"/>
                          </a:solidFill>
                          <a:latin typeface="Times New Roman" pitchFamily="18" charset="0"/>
                          <a:cs typeface="Times New Roman" pitchFamily="18" charset="0"/>
                        </a:rPr>
                        <a:t>.</a:t>
                      </a:r>
                    </a:p>
                  </a:txBody>
                  <a:tcPr marL="3118" marR="3118" marT="3119" marB="0">
                    <a:lnL>
                      <a:noFill/>
                    </a:lnL>
                    <a:lnR>
                      <a:noFill/>
                    </a:lnR>
                    <a:lnT>
                      <a:noFill/>
                    </a:lnT>
                    <a:lnB>
                      <a:noFill/>
                    </a:lnB>
                  </a:tcPr>
                </a:tc>
                <a:tc hMerge="1">
                  <a:txBody>
                    <a:bodyPr/>
                    <a:lstStyle/>
                    <a:p>
                      <a:endParaRPr lang="tr-TR"/>
                    </a:p>
                  </a:txBody>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6350" cap="flat" cmpd="sng" algn="ctr">
                      <a:no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6350" cap="flat" cmpd="sng" algn="ctr">
                      <a:noFill/>
                      <a:prstDash val="solid"/>
                      <a:round/>
                      <a:headEnd type="none" w="med" len="med"/>
                      <a:tailEnd type="none" w="med" len="med"/>
                    </a:lnR>
                    <a:lnT>
                      <a:noFill/>
                    </a:lnT>
                    <a:lnB>
                      <a:noFill/>
                    </a:lnB>
                  </a:tcPr>
                </a:tc>
                <a:tc gridSpan="2">
                  <a:txBody>
                    <a:bodyPr/>
                    <a:lstStyle/>
                    <a:p>
                      <a:endParaRPr lang="tr-TR" sz="1800" dirty="0">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a:noFill/>
                    </a:lnR>
                    <a:lnT>
                      <a:noFill/>
                    </a:lnT>
                    <a:lnB>
                      <a:noFill/>
                    </a:lnB>
                  </a:tcPr>
                </a:tc>
                <a:tc gridSpan="2">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h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extLst>
                  <a:ext uri="{0D108BD9-81ED-4DB2-BD59-A6C34878D82A}">
                    <a16:rowId xmlns:a16="http://schemas.microsoft.com/office/drawing/2014/main" val="10012"/>
                  </a:ext>
                </a:extLst>
              </a:tr>
              <a:tr h="1388637">
                <a:tc gridSpan="2">
                  <a:txBody>
                    <a:bodyPr/>
                    <a:lstStyle/>
                    <a:p>
                      <a:pPr algn="ctr" fontAlgn="ctr"/>
                      <a:endParaRPr lang="tr-TR" sz="1400" b="0" i="0" u="none" strike="noStrike" dirty="0">
                        <a:solidFill>
                          <a:srgbClr val="000000"/>
                        </a:solidFill>
                        <a:latin typeface="Times New Roman" pitchFamily="18" charset="0"/>
                        <a:cs typeface="Times New Roman" pitchFamily="18" charset="0"/>
                      </a:endParaRPr>
                    </a:p>
                  </a:txBody>
                  <a:tcPr marL="3118" marR="3118" marT="3119" marB="0">
                    <a:lnL>
                      <a:noFill/>
                    </a:lnL>
                    <a:lnR>
                      <a:noFill/>
                    </a:lnR>
                    <a:lnT>
                      <a:noFill/>
                    </a:lnT>
                    <a:lnB>
                      <a:noFill/>
                    </a:lnB>
                  </a:tcPr>
                </a:tc>
                <a:tc hMerge="1">
                  <a:txBody>
                    <a:bodyPr/>
                    <a:lstStyle/>
                    <a:p>
                      <a:endParaRPr lang="tr-TR"/>
                    </a:p>
                  </a:txBody>
                  <a:tcPr/>
                </a:tc>
                <a:tc gridSpan="6">
                  <a:txBody>
                    <a:bodyPr/>
                    <a:lstStyle/>
                    <a:p>
                      <a:pPr algn="ctr" fontAlgn="ctr"/>
                      <a:r>
                        <a:rPr lang="tr-TR" sz="1400" b="1" i="0" u="none" strike="noStrike" dirty="0">
                          <a:solidFill>
                            <a:srgbClr val="000000"/>
                          </a:solidFill>
                          <a:latin typeface="Times New Roman" pitchFamily="18" charset="0"/>
                          <a:cs typeface="Times New Roman" pitchFamily="18" charset="0"/>
                        </a:rPr>
                        <a:t>KVK Md. 5/1-b kapsamında istisna </a:t>
                      </a:r>
                    </a:p>
                    <a:p>
                      <a:pPr algn="ctr" fontAlgn="ctr"/>
                      <a:r>
                        <a:rPr lang="tr-TR" sz="1400" b="1" i="0" u="none" strike="noStrike" dirty="0">
                          <a:solidFill>
                            <a:srgbClr val="000000"/>
                          </a:solidFill>
                          <a:latin typeface="Times New Roman" pitchFamily="18" charset="0"/>
                          <a:cs typeface="Times New Roman" pitchFamily="18" charset="0"/>
                        </a:rPr>
                        <a:t>Şartı:  </a:t>
                      </a:r>
                      <a:r>
                        <a:rPr lang="tr-TR" sz="1400" b="1" i="0" u="none" strike="noStrike" dirty="0">
                          <a:solidFill>
                            <a:srgbClr val="FF0000"/>
                          </a:solidFill>
                          <a:latin typeface="Times New Roman" pitchFamily="18" charset="0"/>
                          <a:cs typeface="Times New Roman" pitchFamily="18" charset="0"/>
                        </a:rPr>
                        <a:t>4 şart yok</a:t>
                      </a:r>
                      <a:r>
                        <a:rPr lang="tr-TR" sz="1400" b="1" i="0" u="none" strike="noStrike" dirty="0">
                          <a:solidFill>
                            <a:srgbClr val="000000"/>
                          </a:solidFill>
                          <a:latin typeface="Times New Roman" pitchFamily="18" charset="0"/>
                          <a:cs typeface="Times New Roman" pitchFamily="18" charset="0"/>
                        </a:rPr>
                        <a:t>, ancak</a:t>
                      </a:r>
                    </a:p>
                    <a:p>
                      <a:pPr algn="ctr" fontAlgn="ctr"/>
                      <a:r>
                        <a:rPr lang="tr-TR" sz="1400" b="1" i="0" u="none" strike="noStrike" dirty="0">
                          <a:solidFill>
                            <a:srgbClr val="000000"/>
                          </a:solidFill>
                          <a:latin typeface="Times New Roman" pitchFamily="18" charset="0"/>
                          <a:cs typeface="Times New Roman" pitchFamily="18" charset="0"/>
                        </a:rPr>
                        <a:t>Özel amaç için kurulduğunun ana</a:t>
                      </a:r>
                      <a:r>
                        <a:rPr lang="tr-TR" sz="1400" b="1" i="0" u="none" strike="noStrike" baseline="0" dirty="0">
                          <a:solidFill>
                            <a:srgbClr val="000000"/>
                          </a:solidFill>
                          <a:latin typeface="Times New Roman" pitchFamily="18" charset="0"/>
                          <a:cs typeface="Times New Roman" pitchFamily="18" charset="0"/>
                        </a:rPr>
                        <a:t> sözleşmede belirtilmesi, </a:t>
                      </a:r>
                      <a:r>
                        <a:rPr lang="tr-TR" sz="1400" b="1" i="0" u="none" strike="noStrike" dirty="0">
                          <a:solidFill>
                            <a:srgbClr val="000000"/>
                          </a:solidFill>
                          <a:latin typeface="Times New Roman" pitchFamily="18" charset="0"/>
                          <a:cs typeface="Times New Roman" pitchFamily="18" charset="0"/>
                        </a:rPr>
                        <a:t>bu amaç dışında faaliyetinin bulunmaması</a:t>
                      </a:r>
                    </a:p>
                  </a:txBody>
                  <a:tcPr marL="3118" marR="3118" marT="3119" marB="0" anchor="ctr">
                    <a:lnL>
                      <a:noFill/>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tcPr>
                </a:tc>
                <a:tc hMerge="1">
                  <a:txBody>
                    <a:bodyPr/>
                    <a:lstStyle/>
                    <a:p>
                      <a:endParaRPr lang="tr-TR"/>
                    </a:p>
                  </a:txBody>
                  <a:tcPr/>
                </a:tc>
                <a:tc hMerge="1">
                  <a:txBody>
                    <a:bodyPr/>
                    <a:lstStyle/>
                    <a:p>
                      <a:pPr algn="ctr" fontAlgn="ctr"/>
                      <a:endParaRPr lang="tr-TR" sz="1400" b="0" i="0" u="none" strike="noStrike" dirty="0">
                        <a:solidFill>
                          <a:srgbClr val="000000"/>
                        </a:solidFill>
                        <a:latin typeface="Times New Roman"/>
                      </a:endParaRPr>
                    </a:p>
                  </a:txBody>
                  <a:tcPr marL="3119" marR="3119" marT="3119"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hMerge="1">
                  <a:txBody>
                    <a:bodyPr/>
                    <a:lstStyle/>
                    <a:p>
                      <a:pPr algn="ctr" fontAlgn="ctr"/>
                      <a:endParaRPr lang="tr-TR" sz="1400" b="1" i="0" u="none" strike="noStrike" dirty="0">
                        <a:solidFill>
                          <a:srgbClr val="000000"/>
                        </a:solidFill>
                        <a:latin typeface="Times New Roman"/>
                      </a:endParaRPr>
                    </a:p>
                  </a:txBody>
                  <a:tcPr marL="3119" marR="3119" marT="3119" marB="0" anchor="ctr">
                    <a:lnL w="6350" cap="flat" cmpd="sng" algn="ctr">
                      <a:no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gridSpan="6">
                  <a:txBody>
                    <a:bodyPr/>
                    <a:lstStyle/>
                    <a:p>
                      <a:pPr algn="ctr" fontAlgn="ctr"/>
                      <a:r>
                        <a:rPr lang="tr-TR" sz="1400" b="1" i="0" u="none" strike="noStrike" dirty="0">
                          <a:solidFill>
                            <a:srgbClr val="000000"/>
                          </a:solidFill>
                          <a:latin typeface="Times New Roman" pitchFamily="18" charset="0"/>
                          <a:cs typeface="Times New Roman" pitchFamily="18" charset="0"/>
                        </a:rPr>
                        <a:t>KVK Md. 5/1-b kapsamında istisna </a:t>
                      </a:r>
                    </a:p>
                    <a:p>
                      <a:pPr algn="ctr" fontAlgn="ctr"/>
                      <a:r>
                        <a:rPr lang="tr-TR" sz="1400" b="1" i="0" u="none" strike="noStrike" dirty="0">
                          <a:solidFill>
                            <a:srgbClr val="000000"/>
                          </a:solidFill>
                          <a:latin typeface="Times New Roman" pitchFamily="18" charset="0"/>
                          <a:cs typeface="Times New Roman" pitchFamily="18" charset="0"/>
                        </a:rPr>
                        <a:t>Şartı: </a:t>
                      </a:r>
                      <a:r>
                        <a:rPr lang="tr-TR" sz="1400" b="1" i="0" u="none" strike="noStrike" dirty="0">
                          <a:solidFill>
                            <a:srgbClr val="FF0000"/>
                          </a:solidFill>
                          <a:latin typeface="Times New Roman" pitchFamily="18" charset="0"/>
                          <a:cs typeface="Times New Roman" pitchFamily="18" charset="0"/>
                        </a:rPr>
                        <a:t>Tüm Şartlar var</a:t>
                      </a:r>
                      <a:r>
                        <a:rPr lang="tr-TR" sz="1400" b="1" i="0" u="none" strike="noStrike" dirty="0">
                          <a:solidFill>
                            <a:srgbClr val="000000"/>
                          </a:solidFill>
                          <a:latin typeface="Times New Roman" pitchFamily="18" charset="0"/>
                          <a:cs typeface="Times New Roman" pitchFamily="18" charset="0"/>
                        </a:rPr>
                        <a:t>- Ödenmiş</a:t>
                      </a:r>
                      <a:r>
                        <a:rPr lang="tr-TR" sz="1400" b="1" i="0" u="none" strike="noStrike" baseline="0" dirty="0">
                          <a:solidFill>
                            <a:srgbClr val="000000"/>
                          </a:solidFill>
                          <a:latin typeface="Times New Roman" pitchFamily="18" charset="0"/>
                          <a:cs typeface="Times New Roman" pitchFamily="18" charset="0"/>
                        </a:rPr>
                        <a:t> sermayenin %10 sahip olma, vergi yükü, en az bir yıl süreyle elde tutma, kazancı Türkiye’ye getirme </a:t>
                      </a:r>
                      <a:r>
                        <a:rPr lang="tr-TR" sz="1400" b="1" i="0" u="none" strike="noStrike" baseline="0" dirty="0" err="1">
                          <a:solidFill>
                            <a:srgbClr val="000000"/>
                          </a:solidFill>
                          <a:latin typeface="Times New Roman" pitchFamily="18" charset="0"/>
                          <a:cs typeface="Times New Roman" pitchFamily="18" charset="0"/>
                        </a:rPr>
                        <a:t>vd</a:t>
                      </a:r>
                      <a:r>
                        <a:rPr lang="tr-TR" sz="1400" b="1" i="0" u="none" strike="noStrike" baseline="0" dirty="0">
                          <a:solidFill>
                            <a:srgbClr val="000000"/>
                          </a:solidFill>
                          <a:latin typeface="Times New Roman" pitchFamily="18" charset="0"/>
                          <a:cs typeface="Times New Roman" pitchFamily="18" charset="0"/>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İştirak Kazancı İstisnası</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Ancak %50 ve fazlası ise %50 istisna için şart yok</a:t>
                      </a:r>
                    </a:p>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lnL>
                      <a:noFill/>
                    </a:lnL>
                    <a:lnR>
                      <a:noFill/>
                    </a:lnR>
                    <a:lnT>
                      <a:noFill/>
                    </a:lnT>
                    <a:lnB>
                      <a:noFill/>
                    </a:lnB>
                  </a:tcPr>
                </a:tc>
                <a:tc h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w="6350" cap="flat" cmpd="sng" algn="ctr">
                      <a:noFill/>
                      <a:prstDash val="solid"/>
                      <a:round/>
                      <a:headEnd type="none" w="med" len="med"/>
                      <a:tailEnd type="none" w="med" len="med"/>
                    </a:lnR>
                    <a:lnT>
                      <a:noFill/>
                    </a:lnT>
                    <a:lnB>
                      <a:noFill/>
                    </a:lnB>
                  </a:tcPr>
                </a:tc>
                <a:tc hMerge="1">
                  <a:txBody>
                    <a:bodyPr/>
                    <a:lstStyle/>
                    <a:p>
                      <a:pPr algn="ctr" fontAlgn="ctr"/>
                      <a:endParaRPr lang="tr-TR" sz="1400" b="1" i="0" u="none" strike="noStrike" dirty="0">
                        <a:solidFill>
                          <a:srgbClr val="000000"/>
                        </a:solidFill>
                        <a:latin typeface="Times New Roman"/>
                      </a:endParaRPr>
                    </a:p>
                  </a:txBody>
                  <a:tcPr marL="3119" marR="3119" marT="311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hMerge="1">
                  <a:txBody>
                    <a:bodyPr/>
                    <a:lstStyle/>
                    <a:p>
                      <a:pPr algn="ctr" fontAlgn="ctr"/>
                      <a:endParaRPr lang="tr-TR" sz="1400" b="1" i="0" u="none" strike="noStrike" dirty="0">
                        <a:solidFill>
                          <a:srgbClr val="000000"/>
                        </a:solidFill>
                        <a:latin typeface="Times New Roman"/>
                      </a:endParaRPr>
                    </a:p>
                  </a:txBody>
                  <a:tcPr marL="3119" marR="3119" marT="3119" marB="0" anchor="ctr">
                    <a:lnL w="6350" cap="flat" cmpd="sng" algn="ctr">
                      <a:noFill/>
                      <a:prstDash val="solid"/>
                      <a:round/>
                      <a:headEnd type="none" w="med" len="med"/>
                      <a:tailEnd type="none" w="med" len="med"/>
                    </a:lnL>
                    <a:lnR>
                      <a:noFill/>
                    </a:lnR>
                    <a:lnT>
                      <a:noFill/>
                    </a:lnT>
                    <a:lnB>
                      <a:noFill/>
                    </a:lnB>
                  </a:tcPr>
                </a:tc>
                <a:tc hMerge="1">
                  <a:txBody>
                    <a:bodyPr/>
                    <a:lstStyle/>
                    <a:p>
                      <a:pPr algn="ctr" fontAlgn="ctr"/>
                      <a:endParaRPr lang="tr-TR" sz="1400" b="1" i="0" u="none" strike="noStrike" dirty="0">
                        <a:solidFill>
                          <a:srgbClr val="000000"/>
                        </a:solidFill>
                        <a:latin typeface="Times New Roman"/>
                      </a:endParaRPr>
                    </a:p>
                  </a:txBody>
                  <a:tcPr marL="3119" marR="3119"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extLst>
                  <a:ext uri="{0D108BD9-81ED-4DB2-BD59-A6C34878D82A}">
                    <a16:rowId xmlns:a16="http://schemas.microsoft.com/office/drawing/2014/main" val="10013"/>
                  </a:ext>
                </a:extLst>
              </a:tr>
              <a:tr h="369845">
                <a:tc gridSpan="2">
                  <a:txBody>
                    <a:bodyPr/>
                    <a:lstStyle/>
                    <a:p>
                      <a:pPr algn="ctr" fontAlgn="ctr"/>
                      <a:endParaRPr lang="tr-TR" sz="1400" b="0" i="0" u="none" strike="noStrike" dirty="0">
                        <a:solidFill>
                          <a:srgbClr val="000000"/>
                        </a:solidFill>
                        <a:latin typeface="Times New Roman" pitchFamily="18" charset="0"/>
                        <a:cs typeface="Times New Roman" pitchFamily="18" charset="0"/>
                      </a:endParaRPr>
                    </a:p>
                  </a:txBody>
                  <a:tcPr marL="3118" marR="3118" marT="3119" marB="0">
                    <a:lnL>
                      <a:noFill/>
                    </a:lnL>
                    <a:lnR>
                      <a:noFill/>
                    </a:lnR>
                    <a:lnT>
                      <a:noFill/>
                    </a:lnT>
                    <a:lnB>
                      <a:noFill/>
                    </a:lnB>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6350" cap="flat" cmpd="sng" algn="ctr">
                      <a:noFill/>
                      <a:prstDash val="solid"/>
                      <a:round/>
                      <a:headEnd type="none" w="med" len="med"/>
                      <a:tailEnd type="none" w="med" len="med"/>
                    </a:lnR>
                    <a:lnT>
                      <a:noFill/>
                    </a:lnT>
                    <a:lnB>
                      <a:noFill/>
                    </a:lnB>
                  </a:tcPr>
                </a:tc>
                <a:tc gridSpan="4">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hMerge="1">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a:noFill/>
                    </a:lnR>
                    <a:lnT>
                      <a:noFill/>
                    </a:lnT>
                    <a:lnB>
                      <a:noFill/>
                    </a:lnB>
                  </a:tcPr>
                </a:tc>
                <a:tc>
                  <a:txBody>
                    <a:bodyPr/>
                    <a:lstStyle/>
                    <a:p>
                      <a:endParaRPr lang="tr-TR" dirty="0"/>
                    </a:p>
                  </a:txBody>
                  <a:tcPr marL="3118" marR="3118" marT="3119" marB="0" anchor="ctr">
                    <a:lnL w="6350" cap="flat" cmpd="sng" algn="ctr">
                      <a:noFill/>
                      <a:prstDash val="solid"/>
                      <a:round/>
                      <a:headEnd type="none" w="med" len="med"/>
                      <a:tailEnd type="none" w="med" len="med"/>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w="6350" cap="flat" cmpd="sng" algn="ctr">
                      <a:noFill/>
                      <a:prstDash val="solid"/>
                      <a:round/>
                      <a:headEnd type="none" w="med" len="med"/>
                      <a:tailEnd type="none" w="med" len="med"/>
                    </a:lnR>
                    <a:lnT>
                      <a:noFill/>
                    </a:lnT>
                    <a:lnB>
                      <a:noFill/>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txBody>
                  <a:tcPr marL="3118" marR="3118" marT="311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w="6350" cap="flat" cmpd="sng" algn="ctr">
                      <a:noFill/>
                      <a:prstDash val="solid"/>
                      <a:round/>
                      <a:headEnd type="none" w="med" len="med"/>
                      <a:tailEnd type="none" w="med" len="med"/>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tc>
                  <a:txBody>
                    <a:bodyPr/>
                    <a:lstStyle/>
                    <a:p>
                      <a:pPr algn="ctr" fontAlgn="ctr"/>
                      <a:endParaRPr lang="tr-TR" sz="1400" b="1" i="0" u="none" strike="noStrike" dirty="0">
                        <a:solidFill>
                          <a:srgbClr val="000000"/>
                        </a:solidFill>
                        <a:latin typeface="Times New Roman" pitchFamily="18" charset="0"/>
                        <a:cs typeface="Times New Roman" pitchFamily="18" charset="0"/>
                      </a:endParaRPr>
                    </a:p>
                  </a:txBody>
                  <a:tcPr marL="3118" marR="3118" marT="3119" marB="0" anchor="ctr">
                    <a:lnL>
                      <a:noFill/>
                    </a:lnL>
                    <a:lnR>
                      <a:noFill/>
                    </a:lnR>
                    <a:lnT>
                      <a:noFill/>
                    </a:lnT>
                    <a:lnB>
                      <a:noFill/>
                    </a:lnB>
                  </a:tcPr>
                </a:tc>
                <a:extLst>
                  <a:ext uri="{0D108BD9-81ED-4DB2-BD59-A6C34878D82A}">
                    <a16:rowId xmlns:a16="http://schemas.microsoft.com/office/drawing/2014/main" val="10014"/>
                  </a:ext>
                </a:extLst>
              </a:tr>
            </a:tbl>
          </a:graphicData>
        </a:graphic>
      </p:graphicFrame>
      <p:sp>
        <p:nvSpPr>
          <p:cNvPr id="5" name="Rectangle 4">
            <a:extLst>
              <a:ext uri="{FF2B5EF4-FFF2-40B4-BE49-F238E27FC236}">
                <a16:creationId xmlns:a16="http://schemas.microsoft.com/office/drawing/2014/main" id="{7CB12ABE-4FAC-5069-0837-5FBBD3A1B23F}"/>
              </a:ext>
            </a:extLst>
          </p:cNvPr>
          <p:cNvSpPr txBox="1">
            <a:spLocks/>
          </p:cNvSpPr>
          <p:nvPr/>
        </p:nvSpPr>
        <p:spPr bwMode="auto">
          <a:xfrm>
            <a:off x="327802" y="802427"/>
            <a:ext cx="11568025" cy="679902"/>
          </a:xfrm>
          <a:prstGeom prst="rect">
            <a:avLst/>
          </a:prstGeom>
          <a:noFill/>
          <a:ln w="38100">
            <a:solidFill>
              <a:schemeClr val="tx1"/>
            </a:solidFill>
            <a:miter lim="800000"/>
            <a:headEnd/>
            <a:tailEnd/>
          </a:ln>
        </p:spPr>
        <p:txBody>
          <a:bodyPr anchor="ctr">
            <a:noAutofit/>
          </a:bodyPr>
          <a:lstStyle/>
          <a:p>
            <a:pPr algn="just">
              <a:spcBef>
                <a:spcPct val="20000"/>
              </a:spcBef>
            </a:pPr>
            <a:r>
              <a:rPr lang="tr-TR" b="1" dirty="0">
                <a:latin typeface="Times New Roman" panose="02020603050405020304" pitchFamily="18" charset="0"/>
                <a:cs typeface="Times New Roman" panose="02020603050405020304" pitchFamily="18" charset="0"/>
              </a:rPr>
              <a:t>KVK (Md.5/1-h) Yurt dışında yapılan inşaat, onarım, montaj işleri ile teknik hizmetlerden sağlanarak Türkiye’de genel sonuç hesaplarına intikal ettirilen kazançlar kurumlar vergisinden istisnadır.</a:t>
            </a:r>
            <a:endParaRPr lang="tr-TR" alt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804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48C68954-758B-3209-1FDE-B9E6D5E83B77}"/>
              </a:ext>
            </a:extLst>
          </p:cNvPr>
          <p:cNvGraphicFramePr/>
          <p:nvPr>
            <p:extLst>
              <p:ext uri="{D42A27DB-BD31-4B8C-83A1-F6EECF244321}">
                <p14:modId xmlns:p14="http://schemas.microsoft.com/office/powerpoint/2010/main" val="1714544490"/>
              </p:ext>
            </p:extLst>
          </p:nvPr>
        </p:nvGraphicFramePr>
        <p:xfrm>
          <a:off x="395909" y="557726"/>
          <a:ext cx="11400182" cy="5742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a:extLst>
              <a:ext uri="{FF2B5EF4-FFF2-40B4-BE49-F238E27FC236}">
                <a16:creationId xmlns:a16="http://schemas.microsoft.com/office/drawing/2014/main" id="{3B106E39-BFCC-AAF6-6DC3-6B30C309C50A}"/>
              </a:ext>
            </a:extLst>
          </p:cNvPr>
          <p:cNvSpPr>
            <a:spLocks noGrp="1"/>
          </p:cNvSpPr>
          <p:nvPr>
            <p:ph type="sldNum" sz="quarter" idx="12"/>
          </p:nvPr>
        </p:nvSpPr>
        <p:spPr/>
        <p:txBody>
          <a:bodyPr/>
          <a:lstStyle/>
          <a:p>
            <a:fld id="{2CEB5BB1-9E20-481F-B7EE-B089C484B85F}" type="slidenum">
              <a:rPr lang="tr-TR" smtClean="0"/>
              <a:t>71</a:t>
            </a:fld>
            <a:endParaRPr lang="tr-TR" dirty="0"/>
          </a:p>
        </p:txBody>
      </p:sp>
    </p:spTree>
    <p:extLst>
      <p:ext uri="{BB962C8B-B14F-4D97-AF65-F5344CB8AC3E}">
        <p14:creationId xmlns:p14="http://schemas.microsoft.com/office/powerpoint/2010/main" val="3594350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1747C0BA-0765-082D-72B9-F6ECE02CB81C}"/>
              </a:ext>
            </a:extLst>
          </p:cNvPr>
          <p:cNvSpPr txBox="1">
            <a:spLocks/>
          </p:cNvSpPr>
          <p:nvPr/>
        </p:nvSpPr>
        <p:spPr>
          <a:xfrm>
            <a:off x="459725" y="221643"/>
            <a:ext cx="11100021" cy="6403444"/>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tr-TR" b="1"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Yurt Dışında Yapılan İnşaat İşleri Nedeniyle, İşin Bitiminden Sonra Ödenen Faiz ve Kur Farkları</a:t>
            </a:r>
          </a:p>
          <a:p>
            <a:pPr algn="just">
              <a:lnSpc>
                <a:spcPct val="10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Yurt dışında yapılan inşaat işlerinde kullanılmak üzere alınmış krediler için, inşaat işlerinin sona erdirilmesinden sonra ödenmesi gereken </a:t>
            </a:r>
            <a:r>
              <a:rPr lang="tr-TR" b="1" u="sng" dirty="0">
                <a:highlight>
                  <a:srgbClr val="FFFF00"/>
                </a:highlight>
                <a:latin typeface="Times New Roman" panose="02020603050405020304" pitchFamily="18" charset="0"/>
                <a:cs typeface="Times New Roman" panose="02020603050405020304" pitchFamily="18" charset="0"/>
              </a:rPr>
              <a:t>faiz ve kur farkları,</a:t>
            </a:r>
            <a:r>
              <a:rPr lang="tr-TR" dirty="0">
                <a:latin typeface="Times New Roman" panose="02020603050405020304" pitchFamily="18" charset="0"/>
                <a:cs typeface="Times New Roman" panose="02020603050405020304" pitchFamily="18" charset="0"/>
              </a:rPr>
              <a:t> yabancı ülkede bunları </a:t>
            </a:r>
            <a:r>
              <a:rPr lang="tr-TR" b="1" u="sng" dirty="0">
                <a:highlight>
                  <a:srgbClr val="00FF00"/>
                </a:highlight>
                <a:latin typeface="Times New Roman" panose="02020603050405020304" pitchFamily="18" charset="0"/>
                <a:cs typeface="Times New Roman" panose="02020603050405020304" pitchFamily="18" charset="0"/>
              </a:rPr>
              <a:t>ödeyecek bir işletmenin </a:t>
            </a:r>
            <a:r>
              <a:rPr lang="tr-TR" dirty="0">
                <a:latin typeface="Times New Roman" panose="02020603050405020304" pitchFamily="18" charset="0"/>
                <a:cs typeface="Times New Roman" panose="02020603050405020304" pitchFamily="18" charset="0"/>
              </a:rPr>
              <a:t>kalmaması ve bu işe ilişkin olarak elde edilen </a:t>
            </a:r>
            <a:r>
              <a:rPr lang="tr-TR" b="1" u="sng" dirty="0">
                <a:highlight>
                  <a:srgbClr val="00FF00"/>
                </a:highlight>
                <a:latin typeface="Times New Roman" panose="02020603050405020304" pitchFamily="18" charset="0"/>
                <a:cs typeface="Times New Roman" panose="02020603050405020304" pitchFamily="18" charset="0"/>
              </a:rPr>
              <a:t>hasılatın yurt dışındaki inşaata harcanan kredi tutarı kadar kısmının Türkiye’ye getirilmesi halinde,</a:t>
            </a:r>
            <a:r>
              <a:rPr lang="tr-TR" dirty="0">
                <a:latin typeface="Times New Roman" panose="02020603050405020304" pitchFamily="18" charset="0"/>
                <a:cs typeface="Times New Roman" panose="02020603050405020304" pitchFamily="18" charset="0"/>
              </a:rPr>
              <a:t> söz konusu kredi Türkiye'deki merkezin bir borcu haline gelmekte ve merkez tarafından ödenmesi zorunluluğu ortaya çıkmaktadır. </a:t>
            </a:r>
          </a:p>
          <a:p>
            <a:pPr algn="just">
              <a:lnSpc>
                <a:spcPct val="10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Bu kredilere ilişkin olarak yurt dışındaki inşaat işlerinin sona ermesinden sonra doğan </a:t>
            </a:r>
            <a:r>
              <a:rPr lang="tr-TR" b="1" u="sng" dirty="0">
                <a:latin typeface="Times New Roman" panose="02020603050405020304" pitchFamily="18" charset="0"/>
                <a:cs typeface="Times New Roman" panose="02020603050405020304" pitchFamily="18" charset="0"/>
              </a:rPr>
              <a:t>KUR FARKI VE FAİZLER, </a:t>
            </a:r>
            <a:r>
              <a:rPr lang="tr-TR" dirty="0">
                <a:latin typeface="Times New Roman" panose="02020603050405020304" pitchFamily="18" charset="0"/>
                <a:cs typeface="Times New Roman" panose="02020603050405020304" pitchFamily="18" charset="0"/>
              </a:rPr>
              <a:t>merkezdeki kurum için ticari kazancın elde edilmesi ve idamesi için yapılmış </a:t>
            </a:r>
            <a:r>
              <a:rPr lang="tr-TR" b="1" u="sng" dirty="0">
                <a:latin typeface="Times New Roman" panose="02020603050405020304" pitchFamily="18" charset="0"/>
                <a:cs typeface="Times New Roman" panose="02020603050405020304" pitchFamily="18" charset="0"/>
              </a:rPr>
              <a:t>bir gider niteliğinde olduğundan, </a:t>
            </a:r>
            <a:r>
              <a:rPr lang="tr-TR" dirty="0">
                <a:latin typeface="Times New Roman" panose="02020603050405020304" pitchFamily="18" charset="0"/>
                <a:cs typeface="Times New Roman" panose="02020603050405020304" pitchFamily="18" charset="0"/>
              </a:rPr>
              <a:t>genel esaslar çerçevesinde kurum kazancının </a:t>
            </a:r>
            <a:r>
              <a:rPr lang="tr-TR" b="1" u="sng" dirty="0">
                <a:latin typeface="Times New Roman" panose="02020603050405020304" pitchFamily="18" charset="0"/>
                <a:cs typeface="Times New Roman" panose="02020603050405020304" pitchFamily="18" charset="0"/>
              </a:rPr>
              <a:t>tespitinde dikkate alınabilecektir. </a:t>
            </a:r>
          </a:p>
        </p:txBody>
      </p:sp>
      <p:sp>
        <p:nvSpPr>
          <p:cNvPr id="3" name="Slayt Numarası Yer Tutucusu 2">
            <a:extLst>
              <a:ext uri="{FF2B5EF4-FFF2-40B4-BE49-F238E27FC236}">
                <a16:creationId xmlns:a16="http://schemas.microsoft.com/office/drawing/2014/main" id="{B739052B-63F7-0F28-FBC2-DEE0B7C6431F}"/>
              </a:ext>
            </a:extLst>
          </p:cNvPr>
          <p:cNvSpPr>
            <a:spLocks noGrp="1"/>
          </p:cNvSpPr>
          <p:nvPr>
            <p:ph type="sldNum" sz="quarter" idx="12"/>
          </p:nvPr>
        </p:nvSpPr>
        <p:spPr/>
        <p:txBody>
          <a:bodyPr/>
          <a:lstStyle/>
          <a:p>
            <a:fld id="{2CEB5BB1-9E20-481F-B7EE-B089C484B85F}" type="slidenum">
              <a:rPr lang="tr-TR" smtClean="0"/>
              <a:t>72</a:t>
            </a:fld>
            <a:endParaRPr lang="tr-TR" dirty="0"/>
          </a:p>
        </p:txBody>
      </p:sp>
    </p:spTree>
    <p:extLst>
      <p:ext uri="{BB962C8B-B14F-4D97-AF65-F5344CB8AC3E}">
        <p14:creationId xmlns:p14="http://schemas.microsoft.com/office/powerpoint/2010/main" val="3702018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574C2857-DB52-420B-9EC4-F0770919C455}"/>
              </a:ext>
            </a:extLst>
          </p:cNvPr>
          <p:cNvSpPr>
            <a:spLocks noGrp="1"/>
          </p:cNvSpPr>
          <p:nvPr>
            <p:ph type="sldNum" sz="quarter" idx="12"/>
          </p:nvPr>
        </p:nvSpPr>
        <p:spPr bwMode="auto">
          <a:xfrm>
            <a:off x="7390430" y="5946209"/>
            <a:ext cx="3089245" cy="2482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864853-5261-44C6-993A-ECE625C6161E}" type="slidenum">
              <a:rPr lang="tr-TR" altLang="tr-TR">
                <a:solidFill>
                  <a:srgbClr val="898989"/>
                </a:solidFill>
                <a:latin typeface="Calibri" panose="020F0502020204030204" pitchFamily="34" charset="0"/>
              </a:rPr>
              <a:pPr/>
              <a:t>73</a:t>
            </a:fld>
            <a:endParaRPr lang="tr-TR" altLang="tr-TR">
              <a:solidFill>
                <a:srgbClr val="898989"/>
              </a:solidFill>
              <a:latin typeface="Calibri" panose="020F0502020204030204" pitchFamily="34" charset="0"/>
            </a:endParaRPr>
          </a:p>
        </p:txBody>
      </p:sp>
      <p:graphicFrame>
        <p:nvGraphicFramePr>
          <p:cNvPr id="4" name="4 İçerik Yer Tutucusu">
            <a:extLst>
              <a:ext uri="{FF2B5EF4-FFF2-40B4-BE49-F238E27FC236}">
                <a16:creationId xmlns:a16="http://schemas.microsoft.com/office/drawing/2014/main" id="{6185389F-741E-64A4-DFF5-263AC5B119CD}"/>
              </a:ext>
            </a:extLst>
          </p:cNvPr>
          <p:cNvGraphicFramePr>
            <a:graphicFrameLocks noGrp="1"/>
          </p:cNvGraphicFramePr>
          <p:nvPr>
            <p:extLst>
              <p:ext uri="{D42A27DB-BD31-4B8C-83A1-F6EECF244321}">
                <p14:modId xmlns:p14="http://schemas.microsoft.com/office/powerpoint/2010/main" val="4218385491"/>
              </p:ext>
            </p:extLst>
          </p:nvPr>
        </p:nvGraphicFramePr>
        <p:xfrm>
          <a:off x="451670" y="269982"/>
          <a:ext cx="11288657" cy="520908"/>
        </p:xfrm>
        <a:graphic>
          <a:graphicData uri="http://schemas.openxmlformats.org/drawingml/2006/table">
            <a:tbl>
              <a:tblPr/>
              <a:tblGrid>
                <a:gridCol w="11288657">
                  <a:extLst>
                    <a:ext uri="{9D8B030D-6E8A-4147-A177-3AD203B41FA5}">
                      <a16:colId xmlns:a16="http://schemas.microsoft.com/office/drawing/2014/main" val="20000"/>
                    </a:ext>
                  </a:extLst>
                </a:gridCol>
              </a:tblGrid>
              <a:tr h="468040">
                <a:tc>
                  <a:txBody>
                    <a:bodyPr/>
                    <a:lstStyle/>
                    <a:p>
                      <a:pPr marL="90488" marR="0" lvl="0" indent="0" algn="ctr" defTabSz="914400" rtl="0" eaLnBrk="1" fontAlgn="ctr" latinLnBrk="0" hangingPunct="1">
                        <a:lnSpc>
                          <a:spcPct val="100000"/>
                        </a:lnSpc>
                        <a:spcBef>
                          <a:spcPct val="0"/>
                        </a:spcBef>
                        <a:spcAft>
                          <a:spcPct val="0"/>
                        </a:spcAft>
                        <a:buClrTx/>
                        <a:buSzTx/>
                        <a:buFontTx/>
                        <a:buNone/>
                        <a:tabLst/>
                      </a:pPr>
                      <a:r>
                        <a:rPr lang="tr-TR" sz="1700" b="1" dirty="0">
                          <a:solidFill>
                            <a:schemeClr val="tx1"/>
                          </a:solidFill>
                          <a:latin typeface="Times New Roman" panose="02020603050405020304" pitchFamily="18" charset="0"/>
                          <a:cs typeface="Times New Roman" panose="02020603050405020304" pitchFamily="18" charset="0"/>
                        </a:rPr>
                        <a:t>Eğitim Tesisleri, Kreş ve Gündüz</a:t>
                      </a:r>
                      <a:r>
                        <a:rPr lang="tr-TR" sz="1700" b="1" baseline="0" dirty="0">
                          <a:solidFill>
                            <a:schemeClr val="tx1"/>
                          </a:solidFill>
                          <a:latin typeface="Times New Roman" panose="02020603050405020304" pitchFamily="18" charset="0"/>
                          <a:cs typeface="Times New Roman" panose="02020603050405020304" pitchFamily="18" charset="0"/>
                        </a:rPr>
                        <a:t> Bakımevleri</a:t>
                      </a:r>
                      <a:r>
                        <a:rPr lang="tr-TR" sz="1700" b="1" dirty="0">
                          <a:solidFill>
                            <a:schemeClr val="tx1"/>
                          </a:solidFill>
                          <a:latin typeface="Times New Roman" panose="02020603050405020304" pitchFamily="18" charset="0"/>
                          <a:cs typeface="Times New Roman" panose="02020603050405020304" pitchFamily="18" charset="0"/>
                        </a:rPr>
                        <a:t> İle Rehabilitasyon Merkezlerinin İşletilmesinden Elde Edilen Kazançlara İlişkin İstisna (KVK Md.5/1-ı)</a:t>
                      </a:r>
                      <a:endParaRPr kumimoji="0" lang="tr-TR" sz="1700" b="1" i="0" u="none" strike="noStrike" cap="none" normalizeH="0" baseline="0" dirty="0">
                        <a:ln>
                          <a:noFill/>
                        </a:ln>
                        <a:solidFill>
                          <a:srgbClr val="000000"/>
                        </a:solidFill>
                        <a:effectLst/>
                        <a:latin typeface="Times New Roman" pitchFamily="18" charset="0"/>
                      </a:endParaRPr>
                    </a:p>
                  </a:txBody>
                  <a:tcPr marL="2746" marR="2746" marT="2748"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sp>
        <p:nvSpPr>
          <p:cNvPr id="5" name="7 Dikdörtgen">
            <a:extLst>
              <a:ext uri="{FF2B5EF4-FFF2-40B4-BE49-F238E27FC236}">
                <a16:creationId xmlns:a16="http://schemas.microsoft.com/office/drawing/2014/main" id="{9A69C395-D654-F110-6930-A2822F956231}"/>
              </a:ext>
            </a:extLst>
          </p:cNvPr>
          <p:cNvSpPr>
            <a:spLocks noChangeArrowheads="1"/>
          </p:cNvSpPr>
          <p:nvPr/>
        </p:nvSpPr>
        <p:spPr bwMode="auto">
          <a:xfrm>
            <a:off x="451670" y="1871414"/>
            <a:ext cx="1252133" cy="338554"/>
          </a:xfrm>
          <a:prstGeom prst="rect">
            <a:avLst/>
          </a:prstGeom>
          <a:solidFill>
            <a:schemeClr val="accent3">
              <a:lumMod val="20000"/>
              <a:lumOff val="80000"/>
            </a:schemeClr>
          </a:solidFill>
          <a:ln>
            <a:noFill/>
          </a:ln>
        </p:spPr>
        <p:txBody>
          <a:bodyPr wrap="square">
            <a:spAutoFit/>
          </a:bodyPr>
          <a:lstStyle>
            <a:lvl1pPr marL="342900" indent="-342900">
              <a:defRPr sz="1400">
                <a:solidFill>
                  <a:schemeClr val="tx1"/>
                </a:solidFill>
                <a:latin typeface="Times New Roman" panose="02020603050405020304" pitchFamily="18" charset="0"/>
              </a:defRPr>
            </a:lvl1pPr>
            <a:lvl2pPr>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6pPr>
            <a:lvl7pPr marL="29718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7pPr>
            <a:lvl8pPr marL="34290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8pPr>
            <a:lvl9pPr marL="38862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9pPr>
          </a:lstStyle>
          <a:p>
            <a:pPr marL="6350" lvl="1">
              <a:buFont typeface="Wingdings 3" panose="05040102010807070707" pitchFamily="18" charset="2"/>
              <a:buNone/>
              <a:defRPr/>
            </a:pPr>
            <a:r>
              <a:rPr lang="tr-TR" sz="1600" b="1" dirty="0">
                <a:cs typeface="Arial" charset="0"/>
              </a:rPr>
              <a:t>İSTİSNA, </a:t>
            </a:r>
          </a:p>
        </p:txBody>
      </p:sp>
      <p:sp>
        <p:nvSpPr>
          <p:cNvPr id="6" name="2 İçerik Yer Tutucusu">
            <a:extLst>
              <a:ext uri="{FF2B5EF4-FFF2-40B4-BE49-F238E27FC236}">
                <a16:creationId xmlns:a16="http://schemas.microsoft.com/office/drawing/2014/main" id="{6A6755E7-9F21-02A1-72AE-33BD08A4E60B}"/>
              </a:ext>
            </a:extLst>
          </p:cNvPr>
          <p:cNvSpPr txBox="1">
            <a:spLocks/>
          </p:cNvSpPr>
          <p:nvPr/>
        </p:nvSpPr>
        <p:spPr bwMode="auto">
          <a:xfrm>
            <a:off x="1833803" y="1037660"/>
            <a:ext cx="4024443" cy="1791912"/>
          </a:xfrm>
          <a:prstGeom prst="rect">
            <a:avLst/>
          </a:prstGeom>
          <a:solidFill>
            <a:schemeClr val="accent1">
              <a:lumMod val="20000"/>
              <a:lumOff val="80000"/>
            </a:schemeClr>
          </a:solidFill>
          <a:ln w="25400">
            <a:noFill/>
            <a:prstDash val="sysDot"/>
            <a:miter lim="800000"/>
            <a:headEnd/>
            <a:tailEnd/>
          </a:ln>
        </p:spPr>
        <p:txBody>
          <a:bodyPr/>
          <a:lstStyle/>
          <a:p>
            <a:pPr>
              <a:spcBef>
                <a:spcPct val="20000"/>
              </a:spcBef>
              <a:buFont typeface="Arial" charset="0"/>
              <a:buChar char="•"/>
              <a:defRPr/>
            </a:pPr>
            <a:r>
              <a:rPr lang="tr-TR" sz="1600" b="1" dirty="0">
                <a:latin typeface="Times New Roman" panose="02020603050405020304" pitchFamily="18" charset="0"/>
                <a:cs typeface="Times New Roman" panose="02020603050405020304" pitchFamily="18" charset="0"/>
              </a:rPr>
              <a:t>OKUL ÖNCESİ EĞİTİM OKULU</a:t>
            </a:r>
            <a:r>
              <a:rPr lang="tr-TR" sz="1600" dirty="0">
                <a:latin typeface="Times New Roman" panose="02020603050405020304" pitchFamily="18" charset="0"/>
                <a:cs typeface="Times New Roman" panose="02020603050405020304" pitchFamily="18" charset="0"/>
              </a:rPr>
              <a:t>, </a:t>
            </a:r>
          </a:p>
          <a:p>
            <a:pPr>
              <a:spcBef>
                <a:spcPct val="20000"/>
              </a:spcBef>
              <a:buFont typeface="Arial" charset="0"/>
              <a:buChar char="•"/>
              <a:defRPr/>
            </a:pPr>
            <a:r>
              <a:rPr lang="tr-TR" sz="1600" b="1" dirty="0">
                <a:latin typeface="Times New Roman" panose="02020603050405020304" pitchFamily="18" charset="0"/>
                <a:cs typeface="Times New Roman" panose="02020603050405020304" pitchFamily="18" charset="0"/>
              </a:rPr>
              <a:t>İLKÖĞRETİM OKULU,</a:t>
            </a:r>
            <a:r>
              <a:rPr lang="tr-TR" sz="1600" dirty="0">
                <a:latin typeface="Times New Roman" panose="02020603050405020304" pitchFamily="18" charset="0"/>
                <a:cs typeface="Times New Roman" panose="02020603050405020304" pitchFamily="18" charset="0"/>
              </a:rPr>
              <a:t> </a:t>
            </a:r>
          </a:p>
          <a:p>
            <a:pPr>
              <a:spcBef>
                <a:spcPct val="20000"/>
              </a:spcBef>
              <a:buFont typeface="Arial" charset="0"/>
              <a:buChar char="•"/>
              <a:defRPr/>
            </a:pPr>
            <a:r>
              <a:rPr lang="tr-TR" sz="1600" b="1" dirty="0">
                <a:latin typeface="Times New Roman" panose="02020603050405020304" pitchFamily="18" charset="0"/>
                <a:cs typeface="Times New Roman" panose="02020603050405020304" pitchFamily="18" charset="0"/>
              </a:rPr>
              <a:t>ORTA ÖĞRETİM OKULLARI,</a:t>
            </a:r>
            <a:r>
              <a:rPr lang="tr-TR" sz="1600" dirty="0">
                <a:latin typeface="Times New Roman" panose="02020603050405020304" pitchFamily="18" charset="0"/>
                <a:cs typeface="Times New Roman" panose="02020603050405020304" pitchFamily="18" charset="0"/>
              </a:rPr>
              <a:t> </a:t>
            </a:r>
          </a:p>
          <a:p>
            <a:pPr>
              <a:spcBef>
                <a:spcPct val="20000"/>
              </a:spcBef>
              <a:buFont typeface="Arial" charset="0"/>
              <a:buChar char="•"/>
              <a:defRPr/>
            </a:pPr>
            <a:r>
              <a:rPr lang="tr-TR" sz="1600" b="1" dirty="0">
                <a:latin typeface="Times New Roman" panose="02020603050405020304" pitchFamily="18" charset="0"/>
                <a:cs typeface="Times New Roman" panose="02020603050405020304" pitchFamily="18" charset="0"/>
              </a:rPr>
              <a:t>ÖZEL EĞİTİM OKULLARI</a:t>
            </a:r>
            <a:r>
              <a:rPr lang="tr-TR" sz="1600" dirty="0">
                <a:latin typeface="Times New Roman" panose="02020603050405020304" pitchFamily="18" charset="0"/>
                <a:cs typeface="Times New Roman" panose="02020603050405020304" pitchFamily="18" charset="0"/>
              </a:rPr>
              <a:t>, </a:t>
            </a:r>
          </a:p>
          <a:p>
            <a:pPr>
              <a:spcBef>
                <a:spcPct val="20000"/>
              </a:spcBef>
              <a:buFont typeface="Arial" charset="0"/>
              <a:buChar char="•"/>
              <a:defRPr/>
            </a:pPr>
            <a:r>
              <a:rPr lang="tr-TR" sz="1600" b="1" u="sng" dirty="0">
                <a:latin typeface="Times New Roman" panose="02020603050405020304" pitchFamily="18" charset="0"/>
                <a:cs typeface="Times New Roman" panose="02020603050405020304" pitchFamily="18" charset="0"/>
              </a:rPr>
              <a:t>REHABİLİTASYON MERKEZLERİ</a:t>
            </a:r>
            <a:r>
              <a:rPr lang="tr-TR" sz="1600" b="1" dirty="0">
                <a:latin typeface="Times New Roman" panose="02020603050405020304" pitchFamily="18" charset="0"/>
                <a:cs typeface="Times New Roman" panose="02020603050405020304" pitchFamily="18" charset="0"/>
              </a:rPr>
              <a:t>,</a:t>
            </a:r>
          </a:p>
          <a:p>
            <a:pPr>
              <a:spcBef>
                <a:spcPct val="20000"/>
              </a:spcBef>
              <a:buFont typeface="Arial" charset="0"/>
              <a:buChar char="•"/>
              <a:defRPr/>
            </a:pPr>
            <a:r>
              <a:rPr lang="tr-TR" sz="1600" b="1" u="sng" dirty="0">
                <a:highlight>
                  <a:srgbClr val="00FFFF"/>
                </a:highlight>
                <a:latin typeface="Times New Roman" panose="02020603050405020304" pitchFamily="18" charset="0"/>
                <a:cs typeface="Times New Roman" panose="02020603050405020304" pitchFamily="18" charset="0"/>
              </a:rPr>
              <a:t>KREŞ VE GÜNDÜZ BAKIMEVLERİ</a:t>
            </a:r>
          </a:p>
        </p:txBody>
      </p:sp>
      <p:sp>
        <p:nvSpPr>
          <p:cNvPr id="7" name="6 Dikdörtgen">
            <a:extLst>
              <a:ext uri="{FF2B5EF4-FFF2-40B4-BE49-F238E27FC236}">
                <a16:creationId xmlns:a16="http://schemas.microsoft.com/office/drawing/2014/main" id="{F836ACAA-B45E-FF4B-BCDE-9B186FBDBC99}"/>
              </a:ext>
            </a:extLst>
          </p:cNvPr>
          <p:cNvSpPr>
            <a:spLocks noChangeArrowheads="1"/>
          </p:cNvSpPr>
          <p:nvPr/>
        </p:nvSpPr>
        <p:spPr bwMode="auto">
          <a:xfrm>
            <a:off x="5981753" y="1264444"/>
            <a:ext cx="1531855" cy="1077218"/>
          </a:xfrm>
          <a:prstGeom prst="rect">
            <a:avLst/>
          </a:prstGeom>
          <a:solidFill>
            <a:schemeClr val="accent2">
              <a:lumMod val="20000"/>
              <a:lumOff val="80000"/>
            </a:schemeClr>
          </a:solidFill>
          <a:ln>
            <a:noFill/>
          </a:ln>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6pPr>
            <a:lvl7pPr marL="29718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7pPr>
            <a:lvl8pPr marL="34290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8pPr>
            <a:lvl9pPr marL="38862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9pPr>
          </a:lstStyle>
          <a:p>
            <a:pPr algn="ctr">
              <a:defRPr/>
            </a:pPr>
            <a:r>
              <a:rPr lang="tr-TR" sz="1600" dirty="0">
                <a:cs typeface="Arial" charset="0"/>
              </a:rPr>
              <a:t>bu faaliyetlerinden elde ettikleri </a:t>
            </a:r>
            <a:r>
              <a:rPr lang="tr-TR" sz="1600" b="1" dirty="0">
                <a:cs typeface="Arial" charset="0"/>
              </a:rPr>
              <a:t>kazançlara</a:t>
            </a:r>
            <a:r>
              <a:rPr lang="tr-TR" sz="1600" dirty="0">
                <a:cs typeface="Arial" charset="0"/>
              </a:rPr>
              <a:t>,           </a:t>
            </a:r>
          </a:p>
        </p:txBody>
      </p:sp>
      <p:sp>
        <p:nvSpPr>
          <p:cNvPr id="8" name="8 Dikdörtgen">
            <a:extLst>
              <a:ext uri="{FF2B5EF4-FFF2-40B4-BE49-F238E27FC236}">
                <a16:creationId xmlns:a16="http://schemas.microsoft.com/office/drawing/2014/main" id="{2C06D236-B486-9FEF-6916-3819BD9AE689}"/>
              </a:ext>
            </a:extLst>
          </p:cNvPr>
          <p:cNvSpPr>
            <a:spLocks noChangeArrowheads="1"/>
          </p:cNvSpPr>
          <p:nvPr/>
        </p:nvSpPr>
        <p:spPr bwMode="auto">
          <a:xfrm>
            <a:off x="7616225" y="1285076"/>
            <a:ext cx="2352723" cy="1446550"/>
          </a:xfrm>
          <a:prstGeom prst="rect">
            <a:avLst/>
          </a:prstGeom>
          <a:solidFill>
            <a:schemeClr val="accent4">
              <a:lumMod val="20000"/>
              <a:lumOff val="80000"/>
            </a:schemeClr>
          </a:solidFill>
          <a:ln>
            <a:noFill/>
          </a:ln>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6pPr>
            <a:lvl7pPr marL="29718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7pPr>
            <a:lvl8pPr marL="34290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8pPr>
            <a:lvl9pPr marL="38862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9pPr>
          </a:lstStyle>
          <a:p>
            <a:pPr algn="ctr">
              <a:defRPr/>
            </a:pPr>
            <a:r>
              <a:rPr lang="tr-TR" dirty="0">
                <a:cs typeface="Arial" charset="0"/>
              </a:rPr>
              <a:t> </a:t>
            </a:r>
            <a:r>
              <a:rPr lang="tr-TR" sz="1600" dirty="0">
                <a:cs typeface="Arial" charset="0"/>
              </a:rPr>
              <a:t>faaliyete geçilen dönemden itibaren </a:t>
            </a:r>
            <a:r>
              <a:rPr lang="tr-TR" sz="2800" b="1" dirty="0">
                <a:highlight>
                  <a:srgbClr val="00FF00"/>
                </a:highlight>
                <a:cs typeface="Arial" charset="0"/>
              </a:rPr>
              <a:t>BEŞ hesap dönemi </a:t>
            </a:r>
            <a:r>
              <a:rPr lang="tr-TR" sz="1600" dirty="0">
                <a:cs typeface="Arial" charset="0"/>
              </a:rPr>
              <a:t>boyunca</a:t>
            </a:r>
          </a:p>
        </p:txBody>
      </p:sp>
      <p:sp>
        <p:nvSpPr>
          <p:cNvPr id="9" name="9 Dikdörtgen">
            <a:extLst>
              <a:ext uri="{FF2B5EF4-FFF2-40B4-BE49-F238E27FC236}">
                <a16:creationId xmlns:a16="http://schemas.microsoft.com/office/drawing/2014/main" id="{4ECD0B70-E9C3-E27E-13E2-ECAD6A57EC15}"/>
              </a:ext>
            </a:extLst>
          </p:cNvPr>
          <p:cNvSpPr>
            <a:spLocks noChangeArrowheads="1"/>
          </p:cNvSpPr>
          <p:nvPr/>
        </p:nvSpPr>
        <p:spPr bwMode="auto">
          <a:xfrm>
            <a:off x="9707005" y="1871698"/>
            <a:ext cx="2352723" cy="338554"/>
          </a:xfrm>
          <a:prstGeom prst="rect">
            <a:avLst/>
          </a:prstGeom>
          <a:solidFill>
            <a:schemeClr val="accent6">
              <a:lumMod val="20000"/>
              <a:lumOff val="80000"/>
            </a:schemeClr>
          </a:solidFill>
          <a:ln>
            <a:noFill/>
          </a:ln>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6pPr>
            <a:lvl7pPr marL="29718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7pPr>
            <a:lvl8pPr marL="34290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8pPr>
            <a:lvl9pPr marL="3886200" indent="-228600" algn="just" eaLnBrk="0" fontAlgn="base" hangingPunct="0">
              <a:lnSpc>
                <a:spcPct val="80000"/>
              </a:lnSpc>
              <a:spcBef>
                <a:spcPts val="600"/>
              </a:spcBef>
              <a:spcAft>
                <a:spcPct val="0"/>
              </a:spcAft>
              <a:buClr>
                <a:schemeClr val="accent1"/>
              </a:buClr>
              <a:buSzPct val="76000"/>
              <a:buFont typeface="Wingdings 3" panose="05040102010807070707" pitchFamily="18" charset="2"/>
              <a:buChar char=""/>
              <a:defRPr sz="1400">
                <a:solidFill>
                  <a:schemeClr val="tx1"/>
                </a:solidFill>
                <a:latin typeface="Times New Roman" panose="02020603050405020304" pitchFamily="18" charset="0"/>
              </a:defRPr>
            </a:lvl9pPr>
          </a:lstStyle>
          <a:p>
            <a:pPr algn="ctr">
              <a:defRPr/>
            </a:pPr>
            <a:r>
              <a:rPr lang="tr-TR" sz="1600" b="1" dirty="0">
                <a:cs typeface="Arial" charset="0"/>
              </a:rPr>
              <a:t>UYGULANACAKTIR.</a:t>
            </a:r>
          </a:p>
        </p:txBody>
      </p:sp>
      <p:sp>
        <p:nvSpPr>
          <p:cNvPr id="10" name="14 Dikdörtgen">
            <a:extLst>
              <a:ext uri="{FF2B5EF4-FFF2-40B4-BE49-F238E27FC236}">
                <a16:creationId xmlns:a16="http://schemas.microsoft.com/office/drawing/2014/main" id="{62329F68-985B-F478-4B49-81428C31907A}"/>
              </a:ext>
            </a:extLst>
          </p:cNvPr>
          <p:cNvSpPr>
            <a:spLocks noChangeArrowheads="1"/>
          </p:cNvSpPr>
          <p:nvPr/>
        </p:nvSpPr>
        <p:spPr bwMode="auto">
          <a:xfrm>
            <a:off x="635267" y="3047698"/>
            <a:ext cx="5217442" cy="923330"/>
          </a:xfrm>
          <a:prstGeom prst="rect">
            <a:avLst/>
          </a:prstGeom>
          <a:solidFill>
            <a:schemeClr val="accent4">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dirty="0">
                <a:latin typeface="Times New Roman" panose="02020603050405020304" pitchFamily="18" charset="0"/>
                <a:cs typeface="Times New Roman" panose="02020603050405020304" pitchFamily="18" charset="0"/>
              </a:rPr>
              <a:t>!!!! Rehabilitasyon merkezlerinin Cumhurbaşkanınca </a:t>
            </a:r>
            <a:r>
              <a:rPr lang="tr-TR" altLang="tr-TR" b="1" u="sng" dirty="0">
                <a:latin typeface="Times New Roman" panose="02020603050405020304" pitchFamily="18" charset="0"/>
                <a:cs typeface="Times New Roman" panose="02020603050405020304" pitchFamily="18" charset="0"/>
              </a:rPr>
              <a:t>vergi muafiyeti tanınan vakıflar ile kamu yararına çalışan derneklere bağlı olması </a:t>
            </a:r>
            <a:r>
              <a:rPr lang="tr-TR" altLang="tr-TR" dirty="0">
                <a:latin typeface="Times New Roman" panose="02020603050405020304" pitchFamily="18" charset="0"/>
                <a:cs typeface="Times New Roman" panose="02020603050405020304" pitchFamily="18" charset="0"/>
              </a:rPr>
              <a:t>gerekmektedir.</a:t>
            </a:r>
          </a:p>
        </p:txBody>
      </p:sp>
      <p:sp>
        <p:nvSpPr>
          <p:cNvPr id="11" name="10 Dikdörtgen">
            <a:extLst>
              <a:ext uri="{FF2B5EF4-FFF2-40B4-BE49-F238E27FC236}">
                <a16:creationId xmlns:a16="http://schemas.microsoft.com/office/drawing/2014/main" id="{9034D358-A54F-67A4-28F5-E26A887DD66D}"/>
              </a:ext>
            </a:extLst>
          </p:cNvPr>
          <p:cNvSpPr>
            <a:spLocks noChangeArrowheads="1"/>
          </p:cNvSpPr>
          <p:nvPr/>
        </p:nvSpPr>
        <p:spPr bwMode="auto">
          <a:xfrm>
            <a:off x="635266" y="4017122"/>
            <a:ext cx="546073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1600" u="sng" dirty="0">
                <a:latin typeface="Times New Roman" panose="02020603050405020304" pitchFamily="18" charset="0"/>
              </a:rPr>
              <a:t>İstisna uygulaması </a:t>
            </a:r>
            <a:r>
              <a:rPr lang="tr-TR" altLang="tr-TR" sz="1600" b="1" u="sng" dirty="0">
                <a:highlight>
                  <a:srgbClr val="00FFFF"/>
                </a:highlight>
                <a:latin typeface="Times New Roman" panose="02020603050405020304" pitchFamily="18" charset="0"/>
              </a:rPr>
              <a:t>OKUL VEYA MERKEZ bazında </a:t>
            </a:r>
            <a:r>
              <a:rPr lang="tr-TR" altLang="tr-TR" sz="1600" u="sng" dirty="0">
                <a:latin typeface="Times New Roman" panose="02020603050405020304" pitchFamily="18" charset="0"/>
              </a:rPr>
              <a:t>uygulanacaktır</a:t>
            </a:r>
            <a:r>
              <a:rPr lang="tr-TR" altLang="tr-TR" u="sng" dirty="0">
                <a:latin typeface="Times New Roman" panose="02020603050405020304" pitchFamily="18" charset="0"/>
              </a:rPr>
              <a:t>.</a:t>
            </a:r>
          </a:p>
        </p:txBody>
      </p:sp>
      <p:sp>
        <p:nvSpPr>
          <p:cNvPr id="12" name="11 Dikdörtgen">
            <a:extLst>
              <a:ext uri="{FF2B5EF4-FFF2-40B4-BE49-F238E27FC236}">
                <a16:creationId xmlns:a16="http://schemas.microsoft.com/office/drawing/2014/main" id="{414F870A-92E1-9BD1-D261-96EF7DD19DDD}"/>
              </a:ext>
            </a:extLst>
          </p:cNvPr>
          <p:cNvSpPr>
            <a:spLocks noChangeArrowheads="1"/>
          </p:cNvSpPr>
          <p:nvPr/>
        </p:nvSpPr>
        <p:spPr bwMode="auto">
          <a:xfrm>
            <a:off x="704941" y="4667216"/>
            <a:ext cx="51477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1600" b="1" dirty="0">
                <a:latin typeface="Times New Roman" panose="02020603050405020304" pitchFamily="18" charset="0"/>
              </a:rPr>
              <a:t>* İstisna süresi içinde YENİ OKUL veya merkez yapılması halinde </a:t>
            </a:r>
            <a:r>
              <a:rPr lang="tr-TR" altLang="tr-TR" sz="1600" dirty="0">
                <a:solidFill>
                  <a:srgbClr val="000000"/>
                </a:solidFill>
                <a:latin typeface="Times New Roman" panose="02020603050405020304" pitchFamily="18" charset="0"/>
              </a:rPr>
              <a:t>yeni açılan okul veya merkezden elde edilen kazanç, istisna uygulaması açısından </a:t>
            </a:r>
            <a:r>
              <a:rPr lang="tr-TR" altLang="tr-TR" sz="1600" b="1" u="sng" dirty="0">
                <a:solidFill>
                  <a:srgbClr val="000000"/>
                </a:solidFill>
                <a:highlight>
                  <a:srgbClr val="00FF00"/>
                </a:highlight>
                <a:latin typeface="Times New Roman" panose="02020603050405020304" pitchFamily="18" charset="0"/>
              </a:rPr>
              <a:t>AYRI BİR BİRİM OLARAK DEĞERLENDİRİLECEKTİR.</a:t>
            </a:r>
            <a:endParaRPr lang="tr-TR" altLang="tr-TR" sz="1600" b="1" u="sng" dirty="0">
              <a:highlight>
                <a:srgbClr val="00FF00"/>
              </a:highlight>
              <a:latin typeface="Times New Roman" panose="02020603050405020304" pitchFamily="18" charset="0"/>
            </a:endParaRPr>
          </a:p>
        </p:txBody>
      </p:sp>
      <p:sp>
        <p:nvSpPr>
          <p:cNvPr id="13" name="12 Dikdörtgen">
            <a:extLst>
              <a:ext uri="{FF2B5EF4-FFF2-40B4-BE49-F238E27FC236}">
                <a16:creationId xmlns:a16="http://schemas.microsoft.com/office/drawing/2014/main" id="{B2987B12-FDE6-C6F4-1FEE-83AC9C0832A8}"/>
              </a:ext>
            </a:extLst>
          </p:cNvPr>
          <p:cNvSpPr>
            <a:spLocks noChangeArrowheads="1"/>
          </p:cNvSpPr>
          <p:nvPr/>
        </p:nvSpPr>
        <p:spPr bwMode="auto">
          <a:xfrm>
            <a:off x="635266" y="5778976"/>
            <a:ext cx="5398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1600" dirty="0">
                <a:latin typeface="Times New Roman" panose="02020603050405020304" pitchFamily="18" charset="0"/>
              </a:rPr>
              <a:t>* Mevcut okul </a:t>
            </a:r>
            <a:r>
              <a:rPr lang="tr-TR" altLang="tr-TR" sz="1600" b="1" dirty="0">
                <a:latin typeface="Times New Roman" panose="02020603050405020304" pitchFamily="18" charset="0"/>
              </a:rPr>
              <a:t>KAPASİTESİNİN GENİŞLETİLMESİ </a:t>
            </a:r>
            <a:r>
              <a:rPr lang="tr-TR" altLang="tr-TR" sz="1600" dirty="0">
                <a:latin typeface="Times New Roman" panose="02020603050405020304" pitchFamily="18" charset="0"/>
              </a:rPr>
              <a:t>veya </a:t>
            </a:r>
            <a:r>
              <a:rPr lang="tr-TR" altLang="tr-TR" sz="1600" b="1" dirty="0">
                <a:latin typeface="Times New Roman" panose="02020603050405020304" pitchFamily="18" charset="0"/>
              </a:rPr>
              <a:t>BAŞKA BİR BİNAYA TAŞINILMASI </a:t>
            </a:r>
            <a:r>
              <a:rPr lang="tr-TR" altLang="tr-TR" sz="1600" dirty="0">
                <a:latin typeface="Times New Roman" panose="02020603050405020304" pitchFamily="18" charset="0"/>
              </a:rPr>
              <a:t>hallerinde </a:t>
            </a:r>
            <a:r>
              <a:rPr lang="tr-TR" altLang="tr-TR" sz="1600" b="1" u="sng" dirty="0">
                <a:solidFill>
                  <a:srgbClr val="FF0000"/>
                </a:solidFill>
                <a:latin typeface="Times New Roman" panose="02020603050405020304" pitchFamily="18" charset="0"/>
              </a:rPr>
              <a:t>istisna uygulaması söz konusu olmayacaktır.</a:t>
            </a:r>
          </a:p>
        </p:txBody>
      </p:sp>
      <p:sp>
        <p:nvSpPr>
          <p:cNvPr id="14" name="13 Dikdörtgen">
            <a:extLst>
              <a:ext uri="{FF2B5EF4-FFF2-40B4-BE49-F238E27FC236}">
                <a16:creationId xmlns:a16="http://schemas.microsoft.com/office/drawing/2014/main" id="{F9479501-4B31-8E15-4257-28EF59C6EC14}"/>
              </a:ext>
            </a:extLst>
          </p:cNvPr>
          <p:cNvSpPr>
            <a:spLocks noChangeArrowheads="1"/>
          </p:cNvSpPr>
          <p:nvPr/>
        </p:nvSpPr>
        <p:spPr bwMode="auto">
          <a:xfrm>
            <a:off x="6095999" y="3134159"/>
            <a:ext cx="5650820" cy="1077218"/>
          </a:xfrm>
          <a:prstGeom prst="rect">
            <a:avLst/>
          </a:prstGeom>
          <a:solidFill>
            <a:schemeClr val="accent4">
              <a:lumMod val="20000"/>
              <a:lumOff val="80000"/>
            </a:schemeClr>
          </a:solidFill>
          <a:ln w="25400">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1600" dirty="0">
                <a:latin typeface="Times New Roman" panose="02020603050405020304" pitchFamily="18" charset="0"/>
              </a:rPr>
              <a:t>!!! İstisnadan yararlanan </a:t>
            </a:r>
            <a:r>
              <a:rPr lang="tr-TR" altLang="tr-TR" sz="1600" b="1" dirty="0">
                <a:latin typeface="Times New Roman" panose="02020603050405020304" pitchFamily="18" charset="0"/>
              </a:rPr>
              <a:t>İŞLETMENİN SATILMASI </a:t>
            </a:r>
            <a:r>
              <a:rPr lang="tr-TR" altLang="tr-TR" sz="1600" dirty="0">
                <a:latin typeface="Times New Roman" panose="02020603050405020304" pitchFamily="18" charset="0"/>
              </a:rPr>
              <a:t>veya </a:t>
            </a:r>
            <a:r>
              <a:rPr lang="tr-TR" altLang="tr-TR" sz="1600" b="1" dirty="0">
                <a:latin typeface="Times New Roman" panose="02020603050405020304" pitchFamily="18" charset="0"/>
              </a:rPr>
              <a:t>DEVREDİLMESİ</a:t>
            </a:r>
            <a:r>
              <a:rPr lang="tr-TR" altLang="tr-TR" sz="1600" dirty="0">
                <a:latin typeface="Times New Roman" panose="02020603050405020304" pitchFamily="18" charset="0"/>
              </a:rPr>
              <a:t> halinde devralan kurum istisnadan </a:t>
            </a:r>
            <a:r>
              <a:rPr lang="tr-TR" altLang="tr-TR" sz="1600" b="1" dirty="0">
                <a:latin typeface="Times New Roman" panose="02020603050405020304" pitchFamily="18" charset="0"/>
              </a:rPr>
              <a:t>beş hesap dönemi DEĞİL</a:t>
            </a:r>
            <a:r>
              <a:rPr lang="tr-TR" altLang="tr-TR" sz="1600" dirty="0">
                <a:latin typeface="Times New Roman" panose="02020603050405020304" pitchFamily="18" charset="0"/>
              </a:rPr>
              <a:t>, </a:t>
            </a:r>
            <a:r>
              <a:rPr lang="tr-TR" altLang="tr-TR" sz="1600" b="1" u="sng" dirty="0">
                <a:highlight>
                  <a:srgbClr val="00FFFF"/>
                </a:highlight>
                <a:latin typeface="Times New Roman" panose="02020603050405020304" pitchFamily="18" charset="0"/>
              </a:rPr>
              <a:t>FAYDALANILMAYAN DÖNEM KADAR</a:t>
            </a:r>
            <a:r>
              <a:rPr lang="tr-TR" altLang="tr-TR" sz="1600" b="1" dirty="0">
                <a:highlight>
                  <a:srgbClr val="00FFFF"/>
                </a:highlight>
                <a:latin typeface="Times New Roman" panose="02020603050405020304" pitchFamily="18" charset="0"/>
              </a:rPr>
              <a:t> </a:t>
            </a:r>
            <a:r>
              <a:rPr lang="tr-TR" altLang="tr-TR" sz="1600" dirty="0">
                <a:latin typeface="Times New Roman" panose="02020603050405020304" pitchFamily="18" charset="0"/>
              </a:rPr>
              <a:t>yararlanacaktır.  </a:t>
            </a:r>
          </a:p>
        </p:txBody>
      </p:sp>
      <p:sp>
        <p:nvSpPr>
          <p:cNvPr id="15" name="Dikdörtgen 14">
            <a:extLst>
              <a:ext uri="{FF2B5EF4-FFF2-40B4-BE49-F238E27FC236}">
                <a16:creationId xmlns:a16="http://schemas.microsoft.com/office/drawing/2014/main" id="{8BC43DF8-96F2-ECF7-4ACD-26B5ACBD48A2}"/>
              </a:ext>
            </a:extLst>
          </p:cNvPr>
          <p:cNvSpPr/>
          <p:nvPr/>
        </p:nvSpPr>
        <p:spPr>
          <a:xfrm>
            <a:off x="6033794" y="4647748"/>
            <a:ext cx="5713025" cy="83099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tr-TR" sz="1600" dirty="0">
                <a:latin typeface="Times New Roman" panose="02020603050405020304" pitchFamily="18" charset="0"/>
              </a:rPr>
              <a:t>!!!Kreş ve gündüz bakımevlerinin söz konusu istisnadan yararlanabilmesi için bu kurumların </a:t>
            </a:r>
            <a:r>
              <a:rPr lang="tr-TR" sz="1600" b="1" dirty="0">
                <a:solidFill>
                  <a:srgbClr val="FF0000"/>
                </a:solidFill>
                <a:latin typeface="Times New Roman" panose="02020603050405020304" pitchFamily="18" charset="0"/>
              </a:rPr>
              <a:t>1/1/2017 tarihinden itibaren</a:t>
            </a:r>
            <a:r>
              <a:rPr lang="tr-TR" sz="1600" dirty="0">
                <a:latin typeface="Times New Roman" panose="02020603050405020304" pitchFamily="18" charset="0"/>
              </a:rPr>
              <a:t> faaliyete geçmiş olmaları gerekmektedir. </a:t>
            </a:r>
          </a:p>
        </p:txBody>
      </p:sp>
    </p:spTree>
    <p:extLst>
      <p:ext uri="{BB962C8B-B14F-4D97-AF65-F5344CB8AC3E}">
        <p14:creationId xmlns:p14="http://schemas.microsoft.com/office/powerpoint/2010/main" val="35926469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57FDAF26-699D-8ED1-0288-855C4464ADF3}"/>
              </a:ext>
            </a:extLst>
          </p:cNvPr>
          <p:cNvSpPr txBox="1">
            <a:spLocks/>
          </p:cNvSpPr>
          <p:nvPr/>
        </p:nvSpPr>
        <p:spPr>
          <a:xfrm>
            <a:off x="420757" y="620688"/>
            <a:ext cx="11350486" cy="5616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BÜFE, kantin, kafeterya, kitap satış yeri gibi tesislerin gerek bizzat işletilmesinden gerekse kiraya verilmesinden </a:t>
            </a:r>
            <a:r>
              <a:rPr lang="tr-TR" sz="2200" dirty="0">
                <a:latin typeface="Times New Roman" panose="02020603050405020304" pitchFamily="18" charset="0"/>
                <a:cs typeface="Times New Roman" panose="02020603050405020304" pitchFamily="18" charset="0"/>
              </a:rPr>
              <a:t>elde edilen kazançlara </a:t>
            </a:r>
            <a:r>
              <a:rPr lang="tr-TR" sz="2200" b="1" u="sng" dirty="0">
                <a:highlight>
                  <a:srgbClr val="00FF00"/>
                </a:highlight>
                <a:latin typeface="Times New Roman" panose="02020603050405020304" pitchFamily="18" charset="0"/>
                <a:cs typeface="Times New Roman" panose="02020603050405020304" pitchFamily="18" charset="0"/>
              </a:rPr>
              <a:t>İSTİSNA UYGULANMASI SÖZ KONUSU DEĞİLDİR. </a:t>
            </a:r>
          </a:p>
          <a:p>
            <a:pPr marL="0" indent="0" algn="just">
              <a:buNone/>
            </a:pPr>
            <a:endParaRPr lang="tr-TR" sz="2200"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b="1" u="sng" dirty="0">
                <a:highlight>
                  <a:srgbClr val="00FFFF"/>
                </a:highlight>
                <a:latin typeface="Times New Roman" panose="02020603050405020304" pitchFamily="18" charset="0"/>
                <a:cs typeface="Times New Roman" panose="02020603050405020304" pitchFamily="18" charset="0"/>
              </a:rPr>
              <a:t>YEMEK VE KONAKLAMA </a:t>
            </a:r>
            <a:r>
              <a:rPr lang="tr-TR" sz="2200" b="1" u="sng" dirty="0">
                <a:latin typeface="Times New Roman" panose="02020603050405020304" pitchFamily="18" charset="0"/>
                <a:cs typeface="Times New Roman" panose="02020603050405020304" pitchFamily="18" charset="0"/>
              </a:rPr>
              <a:t>hizmetlerinin okul bünyesinde verildiği ve bu hizmetlere ilişkin bedelin okul ücretine </a:t>
            </a:r>
            <a:r>
              <a:rPr lang="tr-TR" sz="2200" b="1" u="sng" dirty="0">
                <a:highlight>
                  <a:srgbClr val="00FFFF"/>
                </a:highlight>
                <a:latin typeface="Times New Roman" panose="02020603050405020304" pitchFamily="18" charset="0"/>
                <a:cs typeface="Times New Roman" panose="02020603050405020304" pitchFamily="18" charset="0"/>
              </a:rPr>
              <a:t>dahil olduğu durumlarda</a:t>
            </a:r>
            <a:r>
              <a:rPr lang="tr-TR" sz="2200" b="1" u="sng" dirty="0">
                <a:latin typeface="Times New Roman" panose="02020603050405020304" pitchFamily="18" charset="0"/>
                <a:cs typeface="Times New Roman" panose="02020603050405020304" pitchFamily="18" charset="0"/>
              </a:rPr>
              <a:t>, </a:t>
            </a:r>
            <a:r>
              <a:rPr lang="tr-TR" sz="2200" b="1" u="sng" dirty="0">
                <a:highlight>
                  <a:srgbClr val="FFFF00"/>
                </a:highlight>
                <a:latin typeface="Times New Roman" panose="02020603050405020304" pitchFamily="18" charset="0"/>
                <a:cs typeface="Times New Roman" panose="02020603050405020304" pitchFamily="18" charset="0"/>
              </a:rPr>
              <a:t>istisna uygulamasına konu olacak olup, </a:t>
            </a:r>
            <a:r>
              <a:rPr lang="tr-TR" sz="2200" b="1" u="sng" dirty="0">
                <a:latin typeface="Times New Roman" panose="02020603050405020304" pitchFamily="18" charset="0"/>
                <a:cs typeface="Times New Roman" panose="02020603050405020304" pitchFamily="18" charset="0"/>
              </a:rPr>
              <a:t>yemek hizmetinin dışarıdan satın alınması istisna uygulanmasına engel teşkil etmeyecektir.</a:t>
            </a:r>
          </a:p>
          <a:p>
            <a:pPr marL="0" indent="0" algn="just">
              <a:buNone/>
            </a:pPr>
            <a:endParaRPr lang="tr-TR" sz="2200"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ÖĞRENCİLERİ İSTEDİKLERİ </a:t>
            </a:r>
            <a:r>
              <a:rPr lang="tr-TR" sz="2200" dirty="0">
                <a:latin typeface="Times New Roman" panose="02020603050405020304" pitchFamily="18" charset="0"/>
                <a:cs typeface="Times New Roman" panose="02020603050405020304" pitchFamily="18" charset="0"/>
              </a:rPr>
              <a:t>derslerde yetiştirmek, bilgi düzeylerini yükseltmek amacıyla faaliyet gösteren </a:t>
            </a:r>
            <a:r>
              <a:rPr lang="tr-TR" sz="2200" b="1" u="sng" dirty="0">
                <a:latin typeface="Times New Roman" panose="02020603050405020304" pitchFamily="18" charset="0"/>
                <a:cs typeface="Times New Roman" panose="02020603050405020304" pitchFamily="18" charset="0"/>
              </a:rPr>
              <a:t>dershaneler ile kişilerin sosyal, kültürel ve mesleki alanlarda bilgi, beceri, yetenek ve deneyimlerini geliştirmek veya serbest zamanlarını değerlendirmek üzere faaliyet gösteren özel öğretim kurumları (sınavlara hazırlık, bilgisayar, sürücü, dans, bale, mankenlik ve spor kursları gibi) ile </a:t>
            </a:r>
            <a:r>
              <a:rPr lang="tr-TR" sz="2200" b="1" u="sng" dirty="0">
                <a:highlight>
                  <a:srgbClr val="FFFF00"/>
                </a:highlight>
                <a:latin typeface="Times New Roman" panose="02020603050405020304" pitchFamily="18" charset="0"/>
                <a:cs typeface="Times New Roman" panose="02020603050405020304" pitchFamily="18" charset="0"/>
              </a:rPr>
              <a:t>öğrenci etüt eğitim merkezlerinin işletilmesinden elde edilen kazançlar hakkında istisna uygulanmayacaktır. </a:t>
            </a:r>
          </a:p>
        </p:txBody>
      </p:sp>
      <p:sp>
        <p:nvSpPr>
          <p:cNvPr id="3" name="Slayt Numarası Yer Tutucusu 2">
            <a:extLst>
              <a:ext uri="{FF2B5EF4-FFF2-40B4-BE49-F238E27FC236}">
                <a16:creationId xmlns:a16="http://schemas.microsoft.com/office/drawing/2014/main" id="{39CA2BB6-3345-6361-604E-1ABDD00FED97}"/>
              </a:ext>
            </a:extLst>
          </p:cNvPr>
          <p:cNvSpPr>
            <a:spLocks noGrp="1"/>
          </p:cNvSpPr>
          <p:nvPr>
            <p:ph type="sldNum" sz="quarter" idx="12"/>
          </p:nvPr>
        </p:nvSpPr>
        <p:spPr/>
        <p:txBody>
          <a:bodyPr/>
          <a:lstStyle/>
          <a:p>
            <a:fld id="{2CEB5BB1-9E20-481F-B7EE-B089C484B85F}" type="slidenum">
              <a:rPr lang="tr-TR" smtClean="0"/>
              <a:t>74</a:t>
            </a:fld>
            <a:endParaRPr lang="tr-TR" dirty="0"/>
          </a:p>
        </p:txBody>
      </p:sp>
    </p:spTree>
    <p:extLst>
      <p:ext uri="{BB962C8B-B14F-4D97-AF65-F5344CB8AC3E}">
        <p14:creationId xmlns:p14="http://schemas.microsoft.com/office/powerpoint/2010/main" val="270312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6EB7FA1-1682-8891-E01C-A06EE2A7806C}"/>
              </a:ext>
            </a:extLst>
          </p:cNvPr>
          <p:cNvSpPr txBox="1">
            <a:spLocks/>
          </p:cNvSpPr>
          <p:nvPr/>
        </p:nvSpPr>
        <p:spPr>
          <a:xfrm>
            <a:off x="266700" y="900942"/>
            <a:ext cx="11585994" cy="4835623"/>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rPr>
              <a:t>KVK (Md.5/1-j)</a:t>
            </a:r>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her türlü taşınır ve taşınmaz malların </a:t>
            </a:r>
            <a:r>
              <a:rPr lang="tr-TR" dirty="0">
                <a:latin typeface="Times New Roman" panose="02020603050405020304" pitchFamily="18" charset="0"/>
                <a:cs typeface="Times New Roman" panose="02020603050405020304" pitchFamily="18" charset="0"/>
              </a:rPr>
              <a:t>6361 sayılı Kanun kapsamında </a:t>
            </a:r>
            <a:r>
              <a:rPr lang="tr-TR" b="1" u="sng" dirty="0">
                <a:solidFill>
                  <a:srgbClr val="FF0000"/>
                </a:solidFill>
                <a:latin typeface="Times New Roman" panose="02020603050405020304" pitchFamily="18" charset="0"/>
                <a:cs typeface="Times New Roman" panose="02020603050405020304" pitchFamily="18" charset="0"/>
              </a:rPr>
              <a:t>geri kiralama amacıyla ve sözleşme sonunda geri alınması şartıyla</a:t>
            </a:r>
            <a:r>
              <a:rPr lang="tr-TR" dirty="0">
                <a:latin typeface="Times New Roman" panose="02020603050405020304" pitchFamily="18" charset="0"/>
                <a:cs typeface="Times New Roman" panose="02020603050405020304" pitchFamily="18" charset="0"/>
              </a:rPr>
              <a:t>, kurumlar tarafından </a:t>
            </a:r>
            <a:r>
              <a:rPr lang="tr-TR" b="1" u="sng" dirty="0">
                <a:latin typeface="Times New Roman" panose="02020603050405020304" pitchFamily="18" charset="0"/>
                <a:cs typeface="Times New Roman" panose="02020603050405020304" pitchFamily="18" charset="0"/>
              </a:rPr>
              <a:t>finansal kiralama şirketleri, katılım bankaları ile kalkınma ve yatırım bankalarına satışından doğan kazançlar ile </a:t>
            </a:r>
            <a:r>
              <a:rPr lang="tr-TR" b="1" dirty="0">
                <a:highlight>
                  <a:srgbClr val="00FFFF"/>
                </a:highlight>
                <a:latin typeface="Times New Roman" panose="02020603050405020304" pitchFamily="18" charset="0"/>
                <a:cs typeface="Times New Roman" panose="02020603050405020304" pitchFamily="18" charset="0"/>
              </a:rPr>
              <a:t>bu kurumlarca söz konusu varlıkların </a:t>
            </a:r>
            <a:r>
              <a:rPr lang="tr-TR" b="1" i="1" u="sng" dirty="0">
                <a:highlight>
                  <a:srgbClr val="00FFFF"/>
                </a:highlight>
                <a:latin typeface="Times New Roman" panose="02020603050405020304" pitchFamily="18" charset="0"/>
                <a:cs typeface="Times New Roman" panose="02020603050405020304" pitchFamily="18" charset="0"/>
              </a:rPr>
              <a:t>devralındığı kuruma kira süresi sonunda devrinden </a:t>
            </a:r>
            <a:r>
              <a:rPr lang="tr-TR" b="1" dirty="0">
                <a:highlight>
                  <a:srgbClr val="00FFFF"/>
                </a:highlight>
                <a:latin typeface="Times New Roman" panose="02020603050405020304" pitchFamily="18" charset="0"/>
                <a:cs typeface="Times New Roman" panose="02020603050405020304" pitchFamily="18" charset="0"/>
              </a:rPr>
              <a:t>doğan kazançlara yönelik istisna uygulaması düzenlenmiştir.» Bu istisna uygulamasında;</a:t>
            </a:r>
          </a:p>
          <a:p>
            <a:pPr marL="0" indent="0" algn="just">
              <a:buNone/>
            </a:pPr>
            <a:r>
              <a:rPr lang="tr-TR" b="1" dirty="0">
                <a:latin typeface="Times New Roman" panose="02020603050405020304" pitchFamily="18" charset="0"/>
                <a:cs typeface="Times New Roman" panose="02020603050405020304" pitchFamily="18" charset="0"/>
              </a:rPr>
              <a:t>	Sat-kirala-geri al işlemi</a:t>
            </a:r>
            <a:r>
              <a:rPr lang="tr-TR" dirty="0">
                <a:latin typeface="Times New Roman" panose="02020603050405020304" pitchFamily="18" charset="0"/>
                <a:cs typeface="Times New Roman" panose="02020603050405020304" pitchFamily="18" charset="0"/>
              </a:rPr>
              <a:t>; </a:t>
            </a:r>
            <a:r>
              <a:rPr lang="tr-TR" u="sng" dirty="0">
                <a:latin typeface="Times New Roman" panose="02020603050405020304" pitchFamily="18" charset="0"/>
                <a:cs typeface="Times New Roman" panose="02020603050405020304" pitchFamily="18" charset="0"/>
              </a:rPr>
              <a:t>her türlü taşınır ve taşınmaz malların 6361 sayılı Kanun kapsamında </a:t>
            </a:r>
            <a:r>
              <a:rPr lang="tr-TR" b="1" u="sng" dirty="0">
                <a:latin typeface="Times New Roman" panose="02020603050405020304" pitchFamily="18" charset="0"/>
                <a:cs typeface="Times New Roman" panose="02020603050405020304" pitchFamily="18" charset="0"/>
              </a:rPr>
              <a:t>geri kiralama amacıyla </a:t>
            </a:r>
            <a:r>
              <a:rPr lang="tr-TR" u="sng" dirty="0">
                <a:latin typeface="Times New Roman" panose="02020603050405020304" pitchFamily="18" charset="0"/>
                <a:cs typeface="Times New Roman" panose="02020603050405020304" pitchFamily="18" charset="0"/>
              </a:rPr>
              <a:t>ve </a:t>
            </a:r>
            <a:r>
              <a:rPr lang="tr-TR" b="1" u="sng" dirty="0">
                <a:latin typeface="Times New Roman" panose="02020603050405020304" pitchFamily="18" charset="0"/>
                <a:cs typeface="Times New Roman" panose="02020603050405020304" pitchFamily="18" charset="0"/>
              </a:rPr>
              <a:t>sözleşme sonunda geri alınması şartıyla</a:t>
            </a:r>
            <a:r>
              <a:rPr lang="tr-TR" u="sng" dirty="0">
                <a:latin typeface="Times New Roman" panose="02020603050405020304" pitchFamily="18" charset="0"/>
                <a:cs typeface="Times New Roman" panose="02020603050405020304" pitchFamily="18" charset="0"/>
              </a:rPr>
              <a:t>, </a:t>
            </a:r>
            <a:r>
              <a:rPr lang="tr-TR" b="1" u="sng" dirty="0">
                <a:highlight>
                  <a:srgbClr val="00FFFF"/>
                </a:highlight>
                <a:latin typeface="Times New Roman" panose="02020603050405020304" pitchFamily="18" charset="0"/>
                <a:cs typeface="Times New Roman" panose="02020603050405020304" pitchFamily="18" charset="0"/>
              </a:rPr>
              <a:t>kiracılar tarafından kiralayanlara satışı, kiralayanlar tarafından kiracılara kiralanması ve kiralayanlarca söz konusu varlıkların kiracılara kira süresi sonunda devrine ilişkin süreci,» </a:t>
            </a:r>
            <a:r>
              <a:rPr lang="tr-TR" dirty="0">
                <a:latin typeface="Times New Roman" panose="02020603050405020304" pitchFamily="18" charset="0"/>
                <a:cs typeface="Times New Roman" panose="02020603050405020304" pitchFamily="18" charset="0"/>
              </a:rPr>
              <a:t>ifade etmektedir.</a:t>
            </a:r>
          </a:p>
          <a:p>
            <a:pPr marL="0" indent="0" algn="just">
              <a:buFont typeface="Arial" panose="020B0604020202020204" pitchFamily="34" charset="0"/>
              <a:buNone/>
            </a:pPr>
            <a:endParaRPr lang="tr-TR" b="1" dirty="0">
              <a:latin typeface="Times New Roman" panose="02020603050405020304" pitchFamily="18" charset="0"/>
              <a:cs typeface="Times New Roman" panose="02020603050405020304" pitchFamily="18" charset="0"/>
            </a:endParaRPr>
          </a:p>
        </p:txBody>
      </p:sp>
      <p:sp>
        <p:nvSpPr>
          <p:cNvPr id="3" name="Slayt Numarası Yer Tutucusu 4">
            <a:extLst>
              <a:ext uri="{FF2B5EF4-FFF2-40B4-BE49-F238E27FC236}">
                <a16:creationId xmlns:a16="http://schemas.microsoft.com/office/drawing/2014/main" id="{C588CF75-A9DF-0CCB-4ACB-CAEA50341D4B}"/>
              </a:ext>
            </a:extLst>
          </p:cNvPr>
          <p:cNvSpPr>
            <a:spLocks noGrp="1"/>
          </p:cNvSpPr>
          <p:nvPr>
            <p:ph type="sldNum" sz="quarter" idx="12"/>
          </p:nvPr>
        </p:nvSpPr>
        <p:spPr>
          <a:xfrm>
            <a:off x="8674608" y="6392926"/>
            <a:ext cx="2133600" cy="365125"/>
          </a:xfrm>
        </p:spPr>
        <p:txBody>
          <a:bodyPr/>
          <a:lstStyle/>
          <a:p>
            <a:fld id="{E1080B20-D45B-492D-86E8-780F5FEE2AC0}" type="slidenum">
              <a:rPr lang="tr-TR" altLang="tr-TR" smtClean="0"/>
              <a:pPr/>
              <a:t>75</a:t>
            </a:fld>
            <a:endParaRPr lang="tr-TR" altLang="tr-TR"/>
          </a:p>
        </p:txBody>
      </p:sp>
      <p:graphicFrame>
        <p:nvGraphicFramePr>
          <p:cNvPr id="5" name="4 İçerik Yer Tutucusu">
            <a:extLst>
              <a:ext uri="{FF2B5EF4-FFF2-40B4-BE49-F238E27FC236}">
                <a16:creationId xmlns:a16="http://schemas.microsoft.com/office/drawing/2014/main" id="{98D012C9-ECCE-910F-8D8A-08CC12612CA0}"/>
              </a:ext>
            </a:extLst>
          </p:cNvPr>
          <p:cNvGraphicFramePr>
            <a:graphicFrameLocks noGrp="1"/>
          </p:cNvGraphicFramePr>
          <p:nvPr>
            <p:extLst>
              <p:ext uri="{D42A27DB-BD31-4B8C-83A1-F6EECF244321}">
                <p14:modId xmlns:p14="http://schemas.microsoft.com/office/powerpoint/2010/main" val="3016935648"/>
              </p:ext>
            </p:extLst>
          </p:nvPr>
        </p:nvGraphicFramePr>
        <p:xfrm>
          <a:off x="266700" y="363950"/>
          <a:ext cx="11658600" cy="431577"/>
        </p:xfrm>
        <a:graphic>
          <a:graphicData uri="http://schemas.openxmlformats.org/drawingml/2006/table">
            <a:tbl>
              <a:tblPr/>
              <a:tblGrid>
                <a:gridCol w="11658600">
                  <a:extLst>
                    <a:ext uri="{9D8B030D-6E8A-4147-A177-3AD203B41FA5}">
                      <a16:colId xmlns:a16="http://schemas.microsoft.com/office/drawing/2014/main" val="20000"/>
                    </a:ext>
                  </a:extLst>
                </a:gridCol>
              </a:tblGrid>
              <a:tr h="431577">
                <a:tc>
                  <a:txBody>
                    <a:bodyPr/>
                    <a:lstStyle/>
                    <a:p>
                      <a:pPr marL="185738" marR="0" lvl="0" indent="0" algn="ctr" defTabSz="914400" rtl="0" eaLnBrk="1" fontAlgn="ctr" latinLnBrk="0" hangingPunct="1">
                        <a:lnSpc>
                          <a:spcPct val="100000"/>
                        </a:lnSpc>
                        <a:spcBef>
                          <a:spcPct val="0"/>
                        </a:spcBef>
                        <a:spcAft>
                          <a:spcPct val="0"/>
                        </a:spcAft>
                        <a:buClrTx/>
                        <a:buSzTx/>
                        <a:buFontTx/>
                        <a:buNone/>
                        <a:tabLst/>
                        <a:defRPr/>
                      </a:pPr>
                      <a:r>
                        <a:rPr lang="tr-TR" sz="1800" b="1" dirty="0">
                          <a:latin typeface="Times New Roman" panose="02020603050405020304" pitchFamily="18" charset="0"/>
                          <a:cs typeface="+mn-cs"/>
                        </a:rPr>
                        <a:t>SAT-KİRALA-GERİ AL İşlemlerinden Doğan Kazançlarda İstisna Uygulaması </a:t>
                      </a:r>
                      <a:r>
                        <a:rPr lang="tr-TR" sz="1800" b="1" dirty="0">
                          <a:latin typeface="Times New Roman" panose="02020603050405020304" pitchFamily="18" charset="0"/>
                        </a:rPr>
                        <a:t>(KVK Md.5/1-j)</a:t>
                      </a:r>
                    </a:p>
                  </a:txBody>
                  <a:tcPr marL="2746" marR="2746" marT="2748"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alpha val="43137"/>
                      </a:schemeClr>
                    </a:solidFill>
                  </a:tcPr>
                </a:tc>
                <a:extLst>
                  <a:ext uri="{0D108BD9-81ED-4DB2-BD59-A6C34878D82A}">
                    <a16:rowId xmlns:a16="http://schemas.microsoft.com/office/drawing/2014/main" val="10000"/>
                  </a:ext>
                </a:extLst>
              </a:tr>
            </a:tbl>
          </a:graphicData>
        </a:graphic>
      </p:graphicFrame>
      <p:sp>
        <p:nvSpPr>
          <p:cNvPr id="4" name="Dikdörtgen 3">
            <a:extLst>
              <a:ext uri="{FF2B5EF4-FFF2-40B4-BE49-F238E27FC236}">
                <a16:creationId xmlns:a16="http://schemas.microsoft.com/office/drawing/2014/main" id="{D20BDB8A-BEC7-D758-3166-83FA91869679}"/>
              </a:ext>
            </a:extLst>
          </p:cNvPr>
          <p:cNvSpPr/>
          <p:nvPr/>
        </p:nvSpPr>
        <p:spPr>
          <a:xfrm>
            <a:off x="266700" y="5957058"/>
            <a:ext cx="11658600" cy="48301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u="sng" dirty="0">
                <a:solidFill>
                  <a:schemeClr val="tx1"/>
                </a:solidFill>
                <a:latin typeface="Times New Roman" panose="02020603050405020304" pitchFamily="18" charset="0"/>
                <a:cs typeface="Times New Roman" panose="02020603050405020304" pitchFamily="18" charset="0"/>
              </a:rPr>
              <a:t>6361 sayılı Kanun : </a:t>
            </a:r>
            <a:r>
              <a:rPr lang="tr-TR" sz="1400" b="1" dirty="0">
                <a:solidFill>
                  <a:schemeClr val="tx1"/>
                </a:solidFill>
                <a:latin typeface="Times New Roman" panose="02020603050405020304" pitchFamily="18" charset="0"/>
                <a:cs typeface="Times New Roman" panose="02020603050405020304" pitchFamily="18" charset="0"/>
              </a:rPr>
              <a:t>FİNANSAL KİRALAMA, FAKTORİNG, FİNANSMAN VE TASARRUF</a:t>
            </a:r>
            <a:r>
              <a:rPr lang="tr-TR" sz="1400" dirty="0">
                <a:solidFill>
                  <a:schemeClr val="tx1"/>
                </a:solidFill>
                <a:latin typeface="Times New Roman" panose="02020603050405020304" pitchFamily="18" charset="0"/>
                <a:cs typeface="Times New Roman" panose="02020603050405020304" pitchFamily="18" charset="0"/>
              </a:rPr>
              <a:t> </a:t>
            </a:r>
            <a:r>
              <a:rPr lang="tr-TR" sz="1400" b="1" dirty="0">
                <a:solidFill>
                  <a:schemeClr val="tx1"/>
                </a:solidFill>
                <a:latin typeface="Times New Roman" panose="02020603050405020304" pitchFamily="18" charset="0"/>
                <a:cs typeface="Times New Roman" panose="02020603050405020304" pitchFamily="18" charset="0"/>
              </a:rPr>
              <a:t>FİNANSMAN ŞİRKETLERİ KANUNU</a:t>
            </a:r>
            <a:endParaRPr lang="tr-TR" sz="1400" dirty="0">
              <a:solidFill>
                <a:schemeClr val="tx1"/>
              </a:solidFill>
              <a:latin typeface="Times New Roman" panose="02020603050405020304" pitchFamily="18" charset="0"/>
              <a:cs typeface="Times New Roman" panose="02020603050405020304" pitchFamily="18" charset="0"/>
            </a:endParaRPr>
          </a:p>
          <a:p>
            <a:pPr algn="ctr"/>
            <a:endParaRPr lang="tr-T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609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4">
            <a:extLst>
              <a:ext uri="{FF2B5EF4-FFF2-40B4-BE49-F238E27FC236}">
                <a16:creationId xmlns:a16="http://schemas.microsoft.com/office/drawing/2014/main" id="{D415AA16-E0A0-3137-05AE-22947E8F5D0E}"/>
              </a:ext>
            </a:extLst>
          </p:cNvPr>
          <p:cNvSpPr>
            <a:spLocks noGrp="1"/>
          </p:cNvSpPr>
          <p:nvPr>
            <p:ph type="sldNum" sz="quarter" idx="12"/>
          </p:nvPr>
        </p:nvSpPr>
        <p:spPr>
          <a:xfrm>
            <a:off x="8226552" y="6392926"/>
            <a:ext cx="2133600" cy="365125"/>
          </a:xfrm>
        </p:spPr>
        <p:txBody>
          <a:bodyPr/>
          <a:lstStyle/>
          <a:p>
            <a:fld id="{E1080B20-D45B-492D-86E8-780F5FEE2AC0}" type="slidenum">
              <a:rPr lang="tr-TR" altLang="tr-TR" smtClean="0"/>
              <a:pPr/>
              <a:t>76</a:t>
            </a:fld>
            <a:endParaRPr lang="tr-TR" altLang="tr-TR"/>
          </a:p>
        </p:txBody>
      </p:sp>
      <p:sp>
        <p:nvSpPr>
          <p:cNvPr id="4" name="Rectangle 4">
            <a:extLst>
              <a:ext uri="{FF2B5EF4-FFF2-40B4-BE49-F238E27FC236}">
                <a16:creationId xmlns:a16="http://schemas.microsoft.com/office/drawing/2014/main" id="{EC0FC467-B012-42A6-5058-98A18E758D40}"/>
              </a:ext>
            </a:extLst>
          </p:cNvPr>
          <p:cNvSpPr txBox="1">
            <a:spLocks/>
          </p:cNvSpPr>
          <p:nvPr/>
        </p:nvSpPr>
        <p:spPr bwMode="auto">
          <a:xfrm>
            <a:off x="1026541" y="202095"/>
            <a:ext cx="10351699" cy="503237"/>
          </a:xfrm>
          <a:prstGeom prst="rect">
            <a:avLst/>
          </a:prstGeom>
          <a:solidFill>
            <a:schemeClr val="accent1">
              <a:lumMod val="40000"/>
              <a:lumOff val="60000"/>
              <a:alpha val="49001"/>
            </a:schemeClr>
          </a:solidFill>
          <a:ln w="38100">
            <a:solidFill>
              <a:schemeClr val="tx1"/>
            </a:solidFill>
            <a:miter lim="800000"/>
            <a:headEnd/>
            <a:tailEnd/>
          </a:ln>
        </p:spPr>
        <p:txBody>
          <a:bodyPr anchor="ctr">
            <a:normAutofit fontScale="97500"/>
          </a:bodyPr>
          <a:lstStyle/>
          <a:p>
            <a:pPr algn="ctr" eaLnBrk="1" fontAlgn="auto" hangingPunct="1">
              <a:spcAft>
                <a:spcPts val="0"/>
              </a:spcAft>
              <a:defRPr/>
            </a:pPr>
            <a:r>
              <a:rPr lang="tr-TR" sz="2800" b="1" dirty="0">
                <a:latin typeface="Times New Roman" pitchFamily="18" charset="0"/>
                <a:ea typeface="+mj-ea"/>
                <a:cs typeface="+mj-cs"/>
              </a:rPr>
              <a:t>İstisnalar</a:t>
            </a:r>
          </a:p>
        </p:txBody>
      </p:sp>
      <p:graphicFrame>
        <p:nvGraphicFramePr>
          <p:cNvPr id="5" name="4 İçerik Yer Tutucusu">
            <a:extLst>
              <a:ext uri="{FF2B5EF4-FFF2-40B4-BE49-F238E27FC236}">
                <a16:creationId xmlns:a16="http://schemas.microsoft.com/office/drawing/2014/main" id="{41A4ED48-B23C-A0D7-E1B1-279347F49786}"/>
              </a:ext>
            </a:extLst>
          </p:cNvPr>
          <p:cNvGraphicFramePr>
            <a:graphicFrameLocks noGrp="1"/>
          </p:cNvGraphicFramePr>
          <p:nvPr>
            <p:extLst>
              <p:ext uri="{D42A27DB-BD31-4B8C-83A1-F6EECF244321}">
                <p14:modId xmlns:p14="http://schemas.microsoft.com/office/powerpoint/2010/main" val="559005081"/>
              </p:ext>
            </p:extLst>
          </p:nvPr>
        </p:nvGraphicFramePr>
        <p:xfrm>
          <a:off x="1026542" y="801751"/>
          <a:ext cx="10351700" cy="431577"/>
        </p:xfrm>
        <a:graphic>
          <a:graphicData uri="http://schemas.openxmlformats.org/drawingml/2006/table">
            <a:tbl>
              <a:tblPr/>
              <a:tblGrid>
                <a:gridCol w="10351700">
                  <a:extLst>
                    <a:ext uri="{9D8B030D-6E8A-4147-A177-3AD203B41FA5}">
                      <a16:colId xmlns:a16="http://schemas.microsoft.com/office/drawing/2014/main" val="20000"/>
                    </a:ext>
                  </a:extLst>
                </a:gridCol>
              </a:tblGrid>
              <a:tr h="431577">
                <a:tc>
                  <a:txBody>
                    <a:bodyPr/>
                    <a:lstStyle/>
                    <a:p>
                      <a:pPr marL="185738" marR="0" lvl="0" indent="0" algn="l" defTabSz="914400" rtl="0" eaLnBrk="1" fontAlgn="ctr" latinLnBrk="0" hangingPunct="1">
                        <a:lnSpc>
                          <a:spcPct val="100000"/>
                        </a:lnSpc>
                        <a:spcBef>
                          <a:spcPct val="0"/>
                        </a:spcBef>
                        <a:spcAft>
                          <a:spcPct val="0"/>
                        </a:spcAft>
                        <a:buClrTx/>
                        <a:buSzTx/>
                        <a:buFontTx/>
                        <a:buNone/>
                        <a:tabLst/>
                        <a:defRPr/>
                      </a:pPr>
                      <a:r>
                        <a:rPr lang="tr-TR" sz="1800" b="1" dirty="0">
                          <a:latin typeface="Times New Roman" panose="02020603050405020304" pitchFamily="18" charset="0"/>
                          <a:cs typeface="+mn-cs"/>
                        </a:rPr>
                        <a:t>Sat-kirala-geri Al İşlemlerinden Doğan Kazançlarda İstisna Uygulaması </a:t>
                      </a:r>
                      <a:r>
                        <a:rPr lang="tr-TR" sz="1800" b="1" dirty="0">
                          <a:latin typeface="Times New Roman" panose="02020603050405020304" pitchFamily="18" charset="0"/>
                        </a:rPr>
                        <a:t>(KVK Md.5/1-j)</a:t>
                      </a:r>
                    </a:p>
                  </a:txBody>
                  <a:tcPr marL="2746" marR="2746" marT="2748"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pic>
        <p:nvPicPr>
          <p:cNvPr id="6" name="Resim 5">
            <a:extLst>
              <a:ext uri="{FF2B5EF4-FFF2-40B4-BE49-F238E27FC236}">
                <a16:creationId xmlns:a16="http://schemas.microsoft.com/office/drawing/2014/main" id="{C55FA32E-DBAD-0BC2-97E0-F658813317E1}"/>
              </a:ext>
            </a:extLst>
          </p:cNvPr>
          <p:cNvPicPr>
            <a:picLocks noChangeAspect="1"/>
          </p:cNvPicPr>
          <p:nvPr/>
        </p:nvPicPr>
        <p:blipFill>
          <a:blip r:embed="rId2" cstate="print"/>
          <a:stretch>
            <a:fillRect/>
          </a:stretch>
        </p:blipFill>
        <p:spPr>
          <a:xfrm>
            <a:off x="923026" y="1426165"/>
            <a:ext cx="10455214" cy="5121284"/>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3177295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B8CB529B-FA9E-FF6B-983C-BE5E2B62C9E4}"/>
              </a:ext>
            </a:extLst>
          </p:cNvPr>
          <p:cNvGraphicFramePr/>
          <p:nvPr>
            <p:extLst>
              <p:ext uri="{D42A27DB-BD31-4B8C-83A1-F6EECF244321}">
                <p14:modId xmlns:p14="http://schemas.microsoft.com/office/powerpoint/2010/main" val="921863131"/>
              </p:ext>
            </p:extLst>
          </p:nvPr>
        </p:nvGraphicFramePr>
        <p:xfrm>
          <a:off x="267545" y="947125"/>
          <a:ext cx="11553394" cy="5551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4">
            <a:extLst>
              <a:ext uri="{FF2B5EF4-FFF2-40B4-BE49-F238E27FC236}">
                <a16:creationId xmlns:a16="http://schemas.microsoft.com/office/drawing/2014/main" id="{340D337F-936F-8CC3-7E36-6D70675A4187}"/>
              </a:ext>
            </a:extLst>
          </p:cNvPr>
          <p:cNvSpPr>
            <a:spLocks noGrp="1"/>
          </p:cNvSpPr>
          <p:nvPr>
            <p:ph type="sldNum" sz="quarter" idx="12"/>
          </p:nvPr>
        </p:nvSpPr>
        <p:spPr>
          <a:xfrm>
            <a:off x="7895529" y="6492875"/>
            <a:ext cx="2748263" cy="335505"/>
          </a:xfrm>
        </p:spPr>
        <p:txBody>
          <a:bodyPr/>
          <a:lstStyle/>
          <a:p>
            <a:fld id="{E1080B20-D45B-492D-86E8-780F5FEE2AC0}" type="slidenum">
              <a:rPr lang="tr-TR" altLang="tr-TR" smtClean="0"/>
              <a:pPr/>
              <a:t>77</a:t>
            </a:fld>
            <a:endParaRPr lang="tr-TR" altLang="tr-TR"/>
          </a:p>
        </p:txBody>
      </p:sp>
      <p:graphicFrame>
        <p:nvGraphicFramePr>
          <p:cNvPr id="4" name="4 İçerik Yer Tutucusu">
            <a:extLst>
              <a:ext uri="{FF2B5EF4-FFF2-40B4-BE49-F238E27FC236}">
                <a16:creationId xmlns:a16="http://schemas.microsoft.com/office/drawing/2014/main" id="{DB15B0AA-CA19-F24D-F4AC-4EC30B1A357B}"/>
              </a:ext>
            </a:extLst>
          </p:cNvPr>
          <p:cNvGraphicFramePr>
            <a:graphicFrameLocks noGrp="1"/>
          </p:cNvGraphicFramePr>
          <p:nvPr>
            <p:extLst>
              <p:ext uri="{D42A27DB-BD31-4B8C-83A1-F6EECF244321}">
                <p14:modId xmlns:p14="http://schemas.microsoft.com/office/powerpoint/2010/main" val="1285756064"/>
              </p:ext>
            </p:extLst>
          </p:nvPr>
        </p:nvGraphicFramePr>
        <p:xfrm>
          <a:off x="267545" y="105667"/>
          <a:ext cx="11553394" cy="661666"/>
        </p:xfrm>
        <a:graphic>
          <a:graphicData uri="http://schemas.openxmlformats.org/drawingml/2006/table">
            <a:tbl>
              <a:tblPr/>
              <a:tblGrid>
                <a:gridCol w="11553394">
                  <a:extLst>
                    <a:ext uri="{9D8B030D-6E8A-4147-A177-3AD203B41FA5}">
                      <a16:colId xmlns:a16="http://schemas.microsoft.com/office/drawing/2014/main" val="20000"/>
                    </a:ext>
                  </a:extLst>
                </a:gridCol>
              </a:tblGrid>
              <a:tr h="661666">
                <a:tc>
                  <a:txBody>
                    <a:bodyPr/>
                    <a:lstStyle/>
                    <a:p>
                      <a:pPr marL="185738" marR="0" lvl="0" indent="0" algn="ctr" defTabSz="914400" rtl="0" eaLnBrk="1" fontAlgn="ctr" latinLnBrk="0" hangingPunct="1">
                        <a:lnSpc>
                          <a:spcPct val="100000"/>
                        </a:lnSpc>
                        <a:spcBef>
                          <a:spcPct val="0"/>
                        </a:spcBef>
                        <a:spcAft>
                          <a:spcPct val="0"/>
                        </a:spcAft>
                        <a:buClrTx/>
                        <a:buSzTx/>
                        <a:buFontTx/>
                        <a:buNone/>
                        <a:tabLst/>
                        <a:defRPr/>
                      </a:pPr>
                      <a:r>
                        <a:rPr lang="tr-TR" sz="2000" b="1" dirty="0">
                          <a:latin typeface="Times New Roman" panose="02020603050405020304" pitchFamily="18" charset="0"/>
                          <a:cs typeface="+mn-cs"/>
                        </a:rPr>
                        <a:t>Sat-Kirala-Geri Al İşlemlerinden Doğan Kazançlarda İstisna Uygulaması </a:t>
                      </a:r>
                      <a:r>
                        <a:rPr lang="tr-TR" sz="2000" b="1" dirty="0">
                          <a:latin typeface="Times New Roman" panose="02020603050405020304" pitchFamily="18" charset="0"/>
                        </a:rPr>
                        <a:t>(KVK Md.5/1-j)</a:t>
                      </a:r>
                    </a:p>
                  </a:txBody>
                  <a:tcPr marL="2746" marR="2746" marT="2748"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57740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4C6B5FD4-247F-73E8-226B-C4758CEAB2EE}"/>
              </a:ext>
            </a:extLst>
          </p:cNvPr>
          <p:cNvSpPr txBox="1">
            <a:spLocks/>
          </p:cNvSpPr>
          <p:nvPr/>
        </p:nvSpPr>
        <p:spPr>
          <a:xfrm>
            <a:off x="337928" y="1167019"/>
            <a:ext cx="11597398" cy="5455161"/>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startAt="3"/>
            </a:pPr>
            <a:r>
              <a:rPr lang="tr-TR" sz="2400" b="1" dirty="0">
                <a:latin typeface="Times New Roman" panose="02020603050405020304" pitchFamily="18" charset="0"/>
                <a:cs typeface="Times New Roman" panose="02020603050405020304" pitchFamily="18" charset="0"/>
              </a:rPr>
              <a:t>Fon Hesabında Tutulan Kazancın İşletmeden Çekilmemesi</a:t>
            </a:r>
          </a:p>
          <a:p>
            <a:pPr marL="711200"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Fon hesabına alınan kazanç tutarı kiracı tarafından sadece, gerek </a:t>
            </a:r>
            <a:r>
              <a:rPr lang="tr-TR" sz="2400" b="1" dirty="0">
                <a:highlight>
                  <a:srgbClr val="FFFF00"/>
                </a:highlight>
                <a:latin typeface="Times New Roman" panose="02020603050405020304" pitchFamily="18" charset="0"/>
                <a:cs typeface="Times New Roman" panose="02020603050405020304" pitchFamily="18" charset="0"/>
              </a:rPr>
              <a:t>kira süresi boyunca </a:t>
            </a:r>
            <a:r>
              <a:rPr lang="tr-TR" sz="2400" dirty="0">
                <a:latin typeface="Times New Roman" panose="02020603050405020304" pitchFamily="18" charset="0"/>
                <a:cs typeface="Times New Roman" panose="02020603050405020304" pitchFamily="18" charset="0"/>
              </a:rPr>
              <a:t>gerekse </a:t>
            </a:r>
            <a:r>
              <a:rPr lang="tr-TR" sz="2400" b="1" dirty="0">
                <a:highlight>
                  <a:srgbClr val="FFFF00"/>
                </a:highlight>
                <a:latin typeface="Times New Roman" panose="02020603050405020304" pitchFamily="18" charset="0"/>
                <a:cs typeface="Times New Roman" panose="02020603050405020304" pitchFamily="18" charset="0"/>
              </a:rPr>
              <a:t>kira süresinin sonunda </a:t>
            </a:r>
            <a:r>
              <a:rPr lang="tr-TR" sz="2400" dirty="0">
                <a:latin typeface="Times New Roman" panose="02020603050405020304" pitchFamily="18" charset="0"/>
                <a:cs typeface="Times New Roman" panose="02020603050405020304" pitchFamily="18" charset="0"/>
              </a:rPr>
              <a:t>varlıkların geri alınmasından sonra bu varlıklar için ayrılacak </a:t>
            </a:r>
            <a:r>
              <a:rPr lang="tr-TR" sz="2400" b="1" u="sng" dirty="0">
                <a:highlight>
                  <a:srgbClr val="00FFFF"/>
                </a:highlight>
                <a:latin typeface="Times New Roman" panose="02020603050405020304" pitchFamily="18" charset="0"/>
                <a:cs typeface="Times New Roman" panose="02020603050405020304" pitchFamily="18" charset="0"/>
              </a:rPr>
              <a:t>AMORTİSMANLARIN</a:t>
            </a:r>
            <a:r>
              <a:rPr lang="tr-TR" sz="2400" dirty="0">
                <a:latin typeface="Times New Roman" panose="02020603050405020304" pitchFamily="18" charset="0"/>
                <a:cs typeface="Times New Roman" panose="02020603050405020304" pitchFamily="18" charset="0"/>
              </a:rPr>
              <a:t> (bu varlıkların kiralayan kurumlara devrinden önce kiracıdaki net bilanço aktif değerine isabet eden amortismanlar hariç) </a:t>
            </a:r>
            <a:r>
              <a:rPr lang="tr-TR" sz="2400" b="1" u="sng" dirty="0">
                <a:highlight>
                  <a:srgbClr val="00FFFF"/>
                </a:highlight>
                <a:latin typeface="Times New Roman" panose="02020603050405020304" pitchFamily="18" charset="0"/>
                <a:cs typeface="Times New Roman" panose="02020603050405020304" pitchFamily="18" charset="0"/>
              </a:rPr>
              <a:t>İTFASINDA KULLANILABİLECEKTİR.</a:t>
            </a:r>
          </a:p>
          <a:p>
            <a:pPr marL="711200" algn="just">
              <a:buFont typeface="Wingdings" panose="05000000000000000000" pitchFamily="2" charset="2"/>
              <a:buChar char="ü"/>
            </a:pPr>
            <a:r>
              <a:rPr lang="tr-TR" sz="2400" dirty="0">
                <a:solidFill>
                  <a:srgbClr val="00B050"/>
                </a:solidFill>
                <a:latin typeface="Times New Roman" panose="02020603050405020304" pitchFamily="18" charset="0"/>
                <a:cs typeface="Times New Roman" panose="02020603050405020304" pitchFamily="18" charset="0"/>
              </a:rPr>
              <a:t>İstisna, satış kazancının %100’üne uygulandığından, </a:t>
            </a:r>
            <a:r>
              <a:rPr lang="tr-TR" sz="2400" b="1" dirty="0">
                <a:latin typeface="Times New Roman" panose="02020603050405020304" pitchFamily="18" charset="0"/>
                <a:cs typeface="Times New Roman" panose="02020603050405020304" pitchFamily="18" charset="0"/>
              </a:rPr>
              <a:t>KAZANCIN TAMAMI FON HESABINA ALINACAKTIR.</a:t>
            </a:r>
          </a:p>
          <a:p>
            <a:pPr marL="711200"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Ancak, fon hesabına alınan kazanç tutarının bunun dışında, başka bir hesaba nakledilmesi, işletmeden çekilmesi veya dar mükellef kurumlarca ana merkeze aktarılması ya da kurumun tasfiyesi halinde (bu Kanuna göre yapılan devir ve bölünmeler hariç), istisna uygulanması nedeniyle zamanında tahakkuk ettirilmeyen vergiler, </a:t>
            </a:r>
            <a:r>
              <a:rPr lang="tr-TR" sz="2400" b="1" u="sng" dirty="0">
                <a:highlight>
                  <a:srgbClr val="00FF00"/>
                </a:highlight>
                <a:latin typeface="Times New Roman" panose="02020603050405020304" pitchFamily="18" charset="0"/>
                <a:cs typeface="Times New Roman" panose="02020603050405020304" pitchFamily="18" charset="0"/>
              </a:rPr>
              <a:t>Vergi </a:t>
            </a:r>
            <a:r>
              <a:rPr lang="tr-TR" sz="2400" b="1" u="sng" dirty="0" err="1">
                <a:highlight>
                  <a:srgbClr val="00FF00"/>
                </a:highlight>
                <a:latin typeface="Times New Roman" panose="02020603050405020304" pitchFamily="18" charset="0"/>
                <a:cs typeface="Times New Roman" panose="02020603050405020304" pitchFamily="18" charset="0"/>
              </a:rPr>
              <a:t>Ziyaı</a:t>
            </a:r>
            <a:r>
              <a:rPr lang="tr-TR" sz="2400" b="1" u="sng" dirty="0">
                <a:highlight>
                  <a:srgbClr val="00FF00"/>
                </a:highlight>
                <a:latin typeface="Times New Roman" panose="02020603050405020304" pitchFamily="18" charset="0"/>
                <a:cs typeface="Times New Roman" panose="02020603050405020304" pitchFamily="18" charset="0"/>
              </a:rPr>
              <a:t> Cezası ve Gecikme Faizi ile Birlikte</a:t>
            </a:r>
            <a:r>
              <a:rPr lang="tr-TR" sz="2400" b="1" dirty="0">
                <a:highlight>
                  <a:srgbClr val="00FF00"/>
                </a:highlight>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tahsil edilecektir.</a:t>
            </a: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
        <p:nvSpPr>
          <p:cNvPr id="3" name="Slayt Numarası Yer Tutucusu 4">
            <a:extLst>
              <a:ext uri="{FF2B5EF4-FFF2-40B4-BE49-F238E27FC236}">
                <a16:creationId xmlns:a16="http://schemas.microsoft.com/office/drawing/2014/main" id="{A1D4C262-E2D9-796C-C357-B4142681F6B5}"/>
              </a:ext>
            </a:extLst>
          </p:cNvPr>
          <p:cNvSpPr>
            <a:spLocks noGrp="1"/>
          </p:cNvSpPr>
          <p:nvPr>
            <p:ph type="sldNum" sz="quarter" idx="12"/>
          </p:nvPr>
        </p:nvSpPr>
        <p:spPr>
          <a:xfrm>
            <a:off x="7923440" y="6374638"/>
            <a:ext cx="2818852" cy="365125"/>
          </a:xfrm>
        </p:spPr>
        <p:txBody>
          <a:bodyPr/>
          <a:lstStyle/>
          <a:p>
            <a:fld id="{E1080B20-D45B-492D-86E8-780F5FEE2AC0}" type="slidenum">
              <a:rPr lang="tr-TR" altLang="tr-TR" smtClean="0"/>
              <a:pPr/>
              <a:t>78</a:t>
            </a:fld>
            <a:endParaRPr lang="tr-TR" altLang="tr-TR"/>
          </a:p>
        </p:txBody>
      </p:sp>
      <p:graphicFrame>
        <p:nvGraphicFramePr>
          <p:cNvPr id="4" name="4 İçerik Yer Tutucusu">
            <a:extLst>
              <a:ext uri="{FF2B5EF4-FFF2-40B4-BE49-F238E27FC236}">
                <a16:creationId xmlns:a16="http://schemas.microsoft.com/office/drawing/2014/main" id="{1E7F701C-60FE-FA2A-574C-D6A62A46D268}"/>
              </a:ext>
            </a:extLst>
          </p:cNvPr>
          <p:cNvGraphicFramePr>
            <a:graphicFrameLocks noGrp="1"/>
          </p:cNvGraphicFramePr>
          <p:nvPr>
            <p:extLst>
              <p:ext uri="{D42A27DB-BD31-4B8C-83A1-F6EECF244321}">
                <p14:modId xmlns:p14="http://schemas.microsoft.com/office/powerpoint/2010/main" val="1158039080"/>
              </p:ext>
            </p:extLst>
          </p:nvPr>
        </p:nvGraphicFramePr>
        <p:xfrm>
          <a:off x="337928" y="342904"/>
          <a:ext cx="11597397" cy="576063"/>
        </p:xfrm>
        <a:graphic>
          <a:graphicData uri="http://schemas.openxmlformats.org/drawingml/2006/table">
            <a:tbl>
              <a:tblPr/>
              <a:tblGrid>
                <a:gridCol w="11597397">
                  <a:extLst>
                    <a:ext uri="{9D8B030D-6E8A-4147-A177-3AD203B41FA5}">
                      <a16:colId xmlns:a16="http://schemas.microsoft.com/office/drawing/2014/main" val="20000"/>
                    </a:ext>
                  </a:extLst>
                </a:gridCol>
              </a:tblGrid>
              <a:tr h="576063">
                <a:tc>
                  <a:txBody>
                    <a:bodyPr/>
                    <a:lstStyle/>
                    <a:p>
                      <a:pPr marL="185738" marR="0" lvl="0" indent="0" algn="ctr" defTabSz="914400" rtl="0" eaLnBrk="1" fontAlgn="ctr" latinLnBrk="0" hangingPunct="1">
                        <a:lnSpc>
                          <a:spcPct val="100000"/>
                        </a:lnSpc>
                        <a:spcBef>
                          <a:spcPct val="0"/>
                        </a:spcBef>
                        <a:spcAft>
                          <a:spcPct val="0"/>
                        </a:spcAft>
                        <a:buClrTx/>
                        <a:buSzTx/>
                        <a:buFontTx/>
                        <a:buNone/>
                        <a:tabLst/>
                        <a:defRPr/>
                      </a:pPr>
                      <a:r>
                        <a:rPr lang="tr-TR" sz="2000" b="1" dirty="0">
                          <a:latin typeface="Times New Roman" panose="02020603050405020304" pitchFamily="18" charset="0"/>
                          <a:cs typeface="+mn-cs"/>
                        </a:rPr>
                        <a:t>Sat-kirala-geri Al İşlemlerinden Doğan Kazançlarda İstisna Uygulaması </a:t>
                      </a:r>
                      <a:r>
                        <a:rPr lang="tr-TR" sz="2000" b="1" dirty="0">
                          <a:latin typeface="Times New Roman" panose="02020603050405020304" pitchFamily="18" charset="0"/>
                        </a:rPr>
                        <a:t>(KVK Md.5/1-j)</a:t>
                      </a:r>
                    </a:p>
                  </a:txBody>
                  <a:tcPr marL="2746" marR="2746" marT="2748"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23704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29742498-E0F3-69E8-AC17-DB1DA6492E22}"/>
              </a:ext>
            </a:extLst>
          </p:cNvPr>
          <p:cNvSpPr txBox="1">
            <a:spLocks/>
          </p:cNvSpPr>
          <p:nvPr/>
        </p:nvSpPr>
        <p:spPr>
          <a:xfrm>
            <a:off x="526774" y="1387797"/>
            <a:ext cx="11171582" cy="4830123"/>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200" dirty="0">
                <a:latin typeface="Times New Roman" panose="02020603050405020304" pitchFamily="18" charset="0"/>
                <a:cs typeface="Times New Roman" panose="02020603050405020304" pitchFamily="18" charset="0"/>
              </a:rPr>
              <a:t>	</a:t>
            </a:r>
            <a:r>
              <a:rPr lang="tr-TR" sz="2200" b="1" u="sng" dirty="0">
                <a:latin typeface="Times New Roman" panose="02020603050405020304" pitchFamily="18" charset="0"/>
                <a:cs typeface="Times New Roman" panose="02020603050405020304" pitchFamily="18" charset="0"/>
              </a:rPr>
              <a:t>KVK (5/1-k) bendine göre</a:t>
            </a:r>
            <a:r>
              <a:rPr lang="tr-TR" sz="2200" u="sng"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a:t>
            </a:r>
            <a:r>
              <a:rPr lang="tr-TR" sz="2200" i="1" dirty="0">
                <a:latin typeface="Times New Roman" panose="02020603050405020304" pitchFamily="18" charset="0"/>
                <a:cs typeface="Times New Roman" panose="02020603050405020304" pitchFamily="18" charset="0"/>
              </a:rPr>
              <a:t>her türlü varlık ve hakların, kaynak kuruluşlarca, kira sertifikası ihracı amacıyla ve sözleşme sonunda geri alınması şartıyla varlık kiralama şirketlerine satışı ile varlık kiralama şirketlerince bu varlıkların devralındığı kuruma satışından doğan kazançların»</a:t>
            </a:r>
            <a:r>
              <a:rPr lang="tr-TR" sz="2200" dirty="0">
                <a:latin typeface="Times New Roman" panose="02020603050405020304" pitchFamily="18" charset="0"/>
                <a:cs typeface="Times New Roman" panose="02020603050405020304" pitchFamily="18" charset="0"/>
              </a:rPr>
              <a:t> </a:t>
            </a:r>
            <a:r>
              <a:rPr lang="tr-TR" sz="2200" b="1" u="sng" dirty="0">
                <a:latin typeface="Times New Roman" panose="02020603050405020304" pitchFamily="18" charset="0"/>
                <a:cs typeface="Times New Roman" panose="02020603050405020304" pitchFamily="18" charset="0"/>
              </a:rPr>
              <a:t>kurumlar vergisinden istisnadır.</a:t>
            </a:r>
          </a:p>
          <a:p>
            <a:pPr marL="0" indent="0" algn="just">
              <a:buFont typeface="Arial" panose="020B0604020202020204" pitchFamily="34" charset="0"/>
              <a:buNone/>
            </a:pPr>
            <a:r>
              <a:rPr lang="tr-TR" sz="2200" b="1" dirty="0">
                <a:latin typeface="Times New Roman" panose="02020603050405020304" pitchFamily="18" charset="0"/>
                <a:cs typeface="Times New Roman" panose="02020603050405020304" pitchFamily="18" charset="0"/>
              </a:rPr>
              <a:t>	Kaynak Kuruluş</a:t>
            </a:r>
            <a:r>
              <a:rPr lang="tr-TR" sz="2200" dirty="0">
                <a:latin typeface="Times New Roman" panose="02020603050405020304" pitchFamily="18" charset="0"/>
                <a:cs typeface="Times New Roman" panose="02020603050405020304" pitchFamily="18" charset="0"/>
              </a:rPr>
              <a:t>; Kira sertifikası ihraçlarında varlık ve hakları sözleşme sonunda geri alınması şartıyla varlık kiralama şirketine devreden kurumları, ifade eder.</a:t>
            </a:r>
          </a:p>
          <a:p>
            <a:pPr marL="0" indent="0" algn="just">
              <a:buFont typeface="Arial" panose="020B0604020202020204" pitchFamily="34" charset="0"/>
              <a:buNone/>
            </a:pP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Varlık kiralama şirketi (VKŞ)</a:t>
            </a:r>
            <a:r>
              <a:rPr lang="tr-TR" sz="2200" dirty="0">
                <a:latin typeface="Times New Roman" panose="02020603050405020304" pitchFamily="18" charset="0"/>
                <a:cs typeface="Times New Roman" panose="02020603050405020304" pitchFamily="18" charset="0"/>
              </a:rPr>
              <a:t>; 6362 </a:t>
            </a:r>
            <a:r>
              <a:rPr lang="tr-TR" sz="2200" dirty="0" err="1">
                <a:latin typeface="Times New Roman" panose="02020603050405020304" pitchFamily="18" charset="0"/>
                <a:cs typeface="Times New Roman" panose="02020603050405020304" pitchFamily="18" charset="0"/>
              </a:rPr>
              <a:t>s.k</a:t>
            </a:r>
            <a:r>
              <a:rPr lang="tr-TR" sz="2200" dirty="0">
                <a:latin typeface="Times New Roman" panose="02020603050405020304" pitchFamily="18" charset="0"/>
                <a:cs typeface="Times New Roman" panose="02020603050405020304" pitchFamily="18" charset="0"/>
              </a:rPr>
              <a:t>. 61. mad. çerçevesinde münhasıran kira sertifikası ihraç etmek üzere </a:t>
            </a:r>
            <a:r>
              <a:rPr lang="tr-TR" sz="2200" b="1" dirty="0">
                <a:latin typeface="Times New Roman" panose="02020603050405020304" pitchFamily="18" charset="0"/>
                <a:cs typeface="Times New Roman" panose="02020603050405020304" pitchFamily="18" charset="0"/>
              </a:rPr>
              <a:t>anonim şirket </a:t>
            </a:r>
            <a:r>
              <a:rPr lang="tr-TR" sz="2200" dirty="0">
                <a:latin typeface="Times New Roman" panose="02020603050405020304" pitchFamily="18" charset="0"/>
                <a:cs typeface="Times New Roman" panose="02020603050405020304" pitchFamily="18" charset="0"/>
              </a:rPr>
              <a:t>şeklinde kurulmuş olan </a:t>
            </a:r>
            <a:r>
              <a:rPr lang="tr-TR" sz="2200" b="1" u="sng" dirty="0">
                <a:latin typeface="Times New Roman" panose="02020603050405020304" pitchFamily="18" charset="0"/>
                <a:cs typeface="Times New Roman" panose="02020603050405020304" pitchFamily="18" charset="0"/>
              </a:rPr>
              <a:t>sermaye piyasası kurumunu </a:t>
            </a:r>
            <a:r>
              <a:rPr lang="tr-TR" sz="2200" dirty="0">
                <a:latin typeface="Times New Roman" panose="02020603050405020304" pitchFamily="18" charset="0"/>
                <a:cs typeface="Times New Roman" panose="02020603050405020304" pitchFamily="18" charset="0"/>
              </a:rPr>
              <a:t>ifade eder.</a:t>
            </a:r>
          </a:p>
          <a:p>
            <a:pPr marL="0"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	Bu istisna uygulamasından; </a:t>
            </a:r>
          </a:p>
          <a:p>
            <a:pPr lvl="1" algn="just">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Kaynak Kuruluşları ile </a:t>
            </a:r>
          </a:p>
          <a:p>
            <a:pPr lvl="1" algn="just">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Varlık kiralama şirketi (VKŞ)</a:t>
            </a:r>
            <a:endParaRPr lang="tr-TR" sz="18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	</a:t>
            </a:r>
            <a:r>
              <a:rPr lang="tr-TR" sz="2000" u="sng" dirty="0">
                <a:latin typeface="Times New Roman" panose="02020603050405020304" pitchFamily="18" charset="0"/>
                <a:cs typeface="Times New Roman" panose="02020603050405020304" pitchFamily="18" charset="0"/>
              </a:rPr>
              <a:t>yararlanabilecektir.</a:t>
            </a:r>
          </a:p>
        </p:txBody>
      </p:sp>
      <p:sp>
        <p:nvSpPr>
          <p:cNvPr id="3" name="Slayt Numarası Yer Tutucusu 4">
            <a:extLst>
              <a:ext uri="{FF2B5EF4-FFF2-40B4-BE49-F238E27FC236}">
                <a16:creationId xmlns:a16="http://schemas.microsoft.com/office/drawing/2014/main" id="{6D36F4DE-0896-5480-0DFD-6B4D4068BFE7}"/>
              </a:ext>
            </a:extLst>
          </p:cNvPr>
          <p:cNvSpPr>
            <a:spLocks noGrp="1"/>
          </p:cNvSpPr>
          <p:nvPr>
            <p:ph type="sldNum" sz="quarter" idx="12"/>
          </p:nvPr>
        </p:nvSpPr>
        <p:spPr>
          <a:xfrm>
            <a:off x="8729472" y="6356350"/>
            <a:ext cx="2133600" cy="365125"/>
          </a:xfrm>
        </p:spPr>
        <p:txBody>
          <a:bodyPr/>
          <a:lstStyle/>
          <a:p>
            <a:fld id="{E1080B20-D45B-492D-86E8-780F5FEE2AC0}" type="slidenum">
              <a:rPr lang="tr-TR" altLang="tr-TR" smtClean="0"/>
              <a:pPr/>
              <a:t>79</a:t>
            </a:fld>
            <a:endParaRPr lang="tr-TR" altLang="tr-TR"/>
          </a:p>
        </p:txBody>
      </p:sp>
      <p:graphicFrame>
        <p:nvGraphicFramePr>
          <p:cNvPr id="5" name="4 İçerik Yer Tutucusu">
            <a:extLst>
              <a:ext uri="{FF2B5EF4-FFF2-40B4-BE49-F238E27FC236}">
                <a16:creationId xmlns:a16="http://schemas.microsoft.com/office/drawing/2014/main" id="{B4B67640-6AE1-0A90-CE8F-CC22429B0D8A}"/>
              </a:ext>
            </a:extLst>
          </p:cNvPr>
          <p:cNvGraphicFramePr>
            <a:graphicFrameLocks noGrp="1"/>
          </p:cNvGraphicFramePr>
          <p:nvPr>
            <p:extLst>
              <p:ext uri="{D42A27DB-BD31-4B8C-83A1-F6EECF244321}">
                <p14:modId xmlns:p14="http://schemas.microsoft.com/office/powerpoint/2010/main" val="157481550"/>
              </p:ext>
            </p:extLst>
          </p:nvPr>
        </p:nvGraphicFramePr>
        <p:xfrm>
          <a:off x="526774" y="344551"/>
          <a:ext cx="11171582" cy="551388"/>
        </p:xfrm>
        <a:graphic>
          <a:graphicData uri="http://schemas.openxmlformats.org/drawingml/2006/table">
            <a:tbl>
              <a:tblPr/>
              <a:tblGrid>
                <a:gridCol w="11171582">
                  <a:extLst>
                    <a:ext uri="{9D8B030D-6E8A-4147-A177-3AD203B41FA5}">
                      <a16:colId xmlns:a16="http://schemas.microsoft.com/office/drawing/2014/main" val="20000"/>
                    </a:ext>
                  </a:extLst>
                </a:gridCol>
              </a:tblGrid>
              <a:tr h="431577">
                <a:tc>
                  <a:txBody>
                    <a:bodyPr/>
                    <a:lstStyle/>
                    <a:p>
                      <a:pPr marL="185738" marR="0" lvl="0" indent="0" algn="ctr" defTabSz="914400" rtl="0" eaLnBrk="1" fontAlgn="ctr" latinLnBrk="0" hangingPunct="1">
                        <a:lnSpc>
                          <a:spcPct val="100000"/>
                        </a:lnSpc>
                        <a:spcBef>
                          <a:spcPct val="0"/>
                        </a:spcBef>
                        <a:spcAft>
                          <a:spcPct val="0"/>
                        </a:spcAft>
                        <a:buClrTx/>
                        <a:buSzTx/>
                        <a:buFontTx/>
                        <a:buNone/>
                        <a:tabLst/>
                        <a:defRPr/>
                      </a:pPr>
                      <a:r>
                        <a:rPr lang="tr-TR" sz="1800" b="1" dirty="0">
                          <a:latin typeface="Times New Roman" panose="02020603050405020304" pitchFamily="18" charset="0"/>
                          <a:cs typeface="Times New Roman" panose="02020603050405020304" pitchFamily="18" charset="0"/>
                        </a:rPr>
                        <a:t>Kira sertifikası ihracı amacıyla her türlü varlık ve hakların </a:t>
                      </a:r>
                      <a:r>
                        <a:rPr lang="tr-TR" sz="1800" b="1">
                          <a:latin typeface="Times New Roman" panose="02020603050405020304" pitchFamily="18" charset="0"/>
                          <a:cs typeface="Times New Roman" panose="02020603050405020304" pitchFamily="18" charset="0"/>
                        </a:rPr>
                        <a:t>satışından doğan kazançlarda </a:t>
                      </a:r>
                      <a:r>
                        <a:rPr lang="tr-TR" sz="1800" b="1" dirty="0">
                          <a:latin typeface="Times New Roman" panose="02020603050405020304" pitchFamily="18" charset="0"/>
                          <a:cs typeface="Times New Roman" panose="02020603050405020304" pitchFamily="18" charset="0"/>
                        </a:rPr>
                        <a:t>istisna uygulaması(KVK Md.5/1-k, </a:t>
                      </a:r>
                      <a:r>
                        <a:rPr lang="tr-TR" sz="1800" b="1" dirty="0" err="1">
                          <a:latin typeface="Times New Roman" panose="02020603050405020304" pitchFamily="18" charset="0"/>
                          <a:cs typeface="Times New Roman" panose="02020603050405020304" pitchFamily="18" charset="0"/>
                        </a:rPr>
                        <a:t>Yür</a:t>
                      </a:r>
                      <a:r>
                        <a:rPr lang="tr-TR" sz="1800" b="1" dirty="0">
                          <a:latin typeface="Times New Roman" panose="02020603050405020304" pitchFamily="18" charset="0"/>
                          <a:cs typeface="Times New Roman" panose="02020603050405020304" pitchFamily="18" charset="0"/>
                        </a:rPr>
                        <a:t>. </a:t>
                      </a:r>
                      <a:r>
                        <a:rPr lang="tr-TR"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09.08.2016-6728/56 mad.</a:t>
                      </a:r>
                      <a:r>
                        <a:rPr lang="tr-TR" sz="1800" b="1" dirty="0">
                          <a:latin typeface="Times New Roman" panose="02020603050405020304" pitchFamily="18" charset="0"/>
                          <a:cs typeface="Times New Roman" panose="02020603050405020304" pitchFamily="18" charset="0"/>
                        </a:rPr>
                        <a:t>)</a:t>
                      </a:r>
                    </a:p>
                  </a:txBody>
                  <a:tcPr marL="2746" marR="2746" marT="2748"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3137"/>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043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20C1B-AFB1-5D29-EDB9-56DA997B99DA}"/>
              </a:ext>
            </a:extLst>
          </p:cNvPr>
          <p:cNvSpPr>
            <a:spLocks noGrp="1"/>
          </p:cNvSpPr>
          <p:nvPr>
            <p:ph type="title"/>
          </p:nvPr>
        </p:nvSpPr>
        <p:spPr>
          <a:xfrm>
            <a:off x="838200" y="393461"/>
            <a:ext cx="10515600" cy="760385"/>
          </a:xfrm>
          <a:solidFill>
            <a:schemeClr val="accent1">
              <a:lumMod val="20000"/>
              <a:lumOff val="80000"/>
            </a:schemeClr>
          </a:solidFill>
        </p:spPr>
        <p:txBody>
          <a:bodyPr>
            <a:normAutofit/>
          </a:bodyPr>
          <a:lstStyle/>
          <a:p>
            <a:pPr algn="ctr"/>
            <a:r>
              <a:rPr lang="tr-TR" sz="3200" b="1" dirty="0">
                <a:latin typeface="Times New Roman" panose="02020603050405020304" pitchFamily="18" charset="0"/>
                <a:cs typeface="Times New Roman" panose="02020603050405020304" pitchFamily="18" charset="0"/>
              </a:rPr>
              <a:t>Madde 1 Verginin Konusu</a:t>
            </a: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98E5117-44B4-3EBD-7B1F-9338A607D5BB}"/>
              </a:ext>
            </a:extLst>
          </p:cNvPr>
          <p:cNvSpPr>
            <a:spLocks noGrp="1"/>
          </p:cNvSpPr>
          <p:nvPr>
            <p:ph idx="1"/>
          </p:nvPr>
        </p:nvSpPr>
        <p:spPr>
          <a:solidFill>
            <a:schemeClr val="accent1">
              <a:lumMod val="20000"/>
              <a:lumOff val="80000"/>
            </a:schemeClr>
          </a:solidFill>
        </p:spPr>
        <p:txBody>
          <a:bodyPr>
            <a:normAutofit/>
          </a:bodyPr>
          <a:lstStyle/>
          <a:p>
            <a:pPr marL="0" indent="0">
              <a:buNone/>
            </a:pPr>
            <a:r>
              <a:rPr lang="tr-TR" dirty="0">
                <a:latin typeface="Times New Roman" panose="02020603050405020304" pitchFamily="18" charset="0"/>
                <a:cs typeface="Times New Roman" panose="02020603050405020304" pitchFamily="18" charset="0"/>
              </a:rPr>
              <a:t>(1) Aşağıda sayılan kurumların kazançları, kurumlar vergisine tâbidir:</a:t>
            </a:r>
          </a:p>
          <a:p>
            <a:pPr marL="0" indent="0">
              <a:buNone/>
            </a:pPr>
            <a:r>
              <a:rPr lang="tr-TR" b="1" u="sng" dirty="0">
                <a:latin typeface="Times New Roman" panose="02020603050405020304" pitchFamily="18" charset="0"/>
                <a:cs typeface="Times New Roman" panose="02020603050405020304" pitchFamily="18" charset="0"/>
              </a:rPr>
              <a:t>a) Sermaye şirketleri.</a:t>
            </a:r>
          </a:p>
          <a:p>
            <a:pPr marL="0" indent="0">
              <a:buNone/>
            </a:pPr>
            <a:r>
              <a:rPr lang="tr-TR" dirty="0">
                <a:latin typeface="Times New Roman" panose="02020603050405020304" pitchFamily="18" charset="0"/>
                <a:cs typeface="Times New Roman" panose="02020603050405020304" pitchFamily="18" charset="0"/>
              </a:rPr>
              <a:t>b) Kooperatifler.</a:t>
            </a:r>
          </a:p>
          <a:p>
            <a:pPr marL="0" indent="0">
              <a:buNone/>
            </a:pPr>
            <a:r>
              <a:rPr lang="tr-TR" b="1" u="sng" dirty="0">
                <a:latin typeface="Times New Roman" panose="02020603050405020304" pitchFamily="18" charset="0"/>
                <a:cs typeface="Times New Roman" panose="02020603050405020304" pitchFamily="18" charset="0"/>
              </a:rPr>
              <a:t>c) İktisadî kamu kuruluşları.</a:t>
            </a:r>
          </a:p>
          <a:p>
            <a:pPr marL="0" indent="0">
              <a:buNone/>
            </a:pPr>
            <a:r>
              <a:rPr lang="tr-TR" dirty="0">
                <a:latin typeface="Times New Roman" panose="02020603050405020304" pitchFamily="18" charset="0"/>
                <a:cs typeface="Times New Roman" panose="02020603050405020304" pitchFamily="18" charset="0"/>
              </a:rPr>
              <a:t>ç) Dernek veya vakıflara ait iktisadî işletmeler.</a:t>
            </a:r>
          </a:p>
          <a:p>
            <a:pPr marL="0" indent="0">
              <a:buNone/>
            </a:pPr>
            <a:r>
              <a:rPr lang="tr-TR" b="1" u="sng" dirty="0">
                <a:latin typeface="Times New Roman" panose="02020603050405020304" pitchFamily="18" charset="0"/>
                <a:cs typeface="Times New Roman" panose="02020603050405020304" pitchFamily="18" charset="0"/>
              </a:rPr>
              <a:t>d) İş ortaklıkları</a:t>
            </a:r>
            <a:r>
              <a:rPr lang="tr-TR" dirty="0">
                <a:latin typeface="Times New Roman" panose="02020603050405020304" pitchFamily="18" charset="0"/>
                <a:cs typeface="Times New Roman" panose="02020603050405020304" pitchFamily="18" charset="0"/>
              </a:rPr>
              <a:t>.</a:t>
            </a:r>
          </a:p>
          <a:p>
            <a:pPr marL="0" indent="0">
              <a:buNone/>
            </a:pPr>
            <a:r>
              <a:rPr lang="tr-TR" dirty="0">
                <a:latin typeface="Times New Roman" panose="02020603050405020304" pitchFamily="18" charset="0"/>
                <a:cs typeface="Times New Roman" panose="02020603050405020304" pitchFamily="18" charset="0"/>
              </a:rPr>
              <a:t>(2) Kurum kazancı, </a:t>
            </a:r>
            <a:r>
              <a:rPr lang="tr-TR" b="1" i="1" u="sng" dirty="0">
                <a:latin typeface="Times New Roman" panose="02020603050405020304" pitchFamily="18" charset="0"/>
                <a:cs typeface="Times New Roman" panose="02020603050405020304" pitchFamily="18" charset="0"/>
              </a:rPr>
              <a:t>gelir vergisinin konusuna giren gelir unsurlarından oluşur.</a:t>
            </a:r>
          </a:p>
        </p:txBody>
      </p:sp>
      <p:pic>
        <p:nvPicPr>
          <p:cNvPr id="5" name="Resim 4">
            <a:extLst>
              <a:ext uri="{FF2B5EF4-FFF2-40B4-BE49-F238E27FC236}">
                <a16:creationId xmlns:a16="http://schemas.microsoft.com/office/drawing/2014/main" id="{55181968-A5A3-D482-141C-5B82D9BA84F4}"/>
              </a:ext>
            </a:extLst>
          </p:cNvPr>
          <p:cNvPicPr>
            <a:picLocks noChangeAspect="1"/>
          </p:cNvPicPr>
          <p:nvPr/>
        </p:nvPicPr>
        <p:blipFill>
          <a:blip r:embed="rId2"/>
          <a:stretch>
            <a:fillRect/>
          </a:stretch>
        </p:blipFill>
        <p:spPr>
          <a:xfrm>
            <a:off x="8227972" y="2408797"/>
            <a:ext cx="2998778" cy="2542765"/>
          </a:xfrm>
          <a:prstGeom prst="rect">
            <a:avLst/>
          </a:prstGeom>
        </p:spPr>
      </p:pic>
      <p:sp>
        <p:nvSpPr>
          <p:cNvPr id="4" name="Slayt Numarası Yer Tutucusu 3">
            <a:extLst>
              <a:ext uri="{FF2B5EF4-FFF2-40B4-BE49-F238E27FC236}">
                <a16:creationId xmlns:a16="http://schemas.microsoft.com/office/drawing/2014/main" id="{2A102E7C-CD24-0F35-9F84-CB37C0481FCB}"/>
              </a:ext>
            </a:extLst>
          </p:cNvPr>
          <p:cNvSpPr>
            <a:spLocks noGrp="1"/>
          </p:cNvSpPr>
          <p:nvPr>
            <p:ph type="sldNum" sz="quarter" idx="12"/>
          </p:nvPr>
        </p:nvSpPr>
        <p:spPr/>
        <p:txBody>
          <a:bodyPr/>
          <a:lstStyle/>
          <a:p>
            <a:fld id="{2CEB5BB1-9E20-481F-B7EE-B089C484B85F}" type="slidenum">
              <a:rPr lang="tr-TR" smtClean="0"/>
              <a:t>8</a:t>
            </a:fld>
            <a:r>
              <a:rPr lang="tr-TR" dirty="0"/>
              <a:t> </a:t>
            </a:r>
          </a:p>
        </p:txBody>
      </p:sp>
    </p:spTree>
    <p:extLst>
      <p:ext uri="{BB962C8B-B14F-4D97-AF65-F5344CB8AC3E}">
        <p14:creationId xmlns:p14="http://schemas.microsoft.com/office/powerpoint/2010/main" val="14918038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E935F935-CB22-0792-5FB8-AF72EDF2397F}"/>
              </a:ext>
            </a:extLst>
          </p:cNvPr>
          <p:cNvSpPr txBox="1">
            <a:spLocks/>
          </p:cNvSpPr>
          <p:nvPr/>
        </p:nvSpPr>
        <p:spPr>
          <a:xfrm>
            <a:off x="496957" y="250257"/>
            <a:ext cx="11221277" cy="6371923"/>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İstisnadan Yararlanma Şartları</a:t>
            </a:r>
            <a:endParaRPr lang="tr-TR"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2000" b="1" dirty="0">
                <a:latin typeface="Times New Roman" panose="02020603050405020304" pitchFamily="18" charset="0"/>
                <a:cs typeface="Times New Roman" panose="02020603050405020304" pitchFamily="18" charset="0"/>
              </a:rPr>
              <a:t>KS ihracına ilişkin olarak KK ile VKŞ arasında düzenlenecek sözleşmede,</a:t>
            </a:r>
          </a:p>
          <a:p>
            <a:pPr marL="0" indent="0" algn="just">
              <a:buFont typeface="Arial" panose="020B0604020202020204" pitchFamily="34" charset="0"/>
              <a:buNone/>
            </a:pPr>
            <a:r>
              <a:rPr lang="tr-TR" sz="2000" b="1" u="sng" dirty="0">
                <a:latin typeface="Times New Roman" panose="02020603050405020304" pitchFamily="18" charset="0"/>
                <a:cs typeface="Times New Roman" panose="02020603050405020304" pitchFamily="18" charset="0"/>
              </a:rPr>
              <a:t>Kira sertifikası ihracı amacıyla satıldığına </a:t>
            </a:r>
            <a:r>
              <a:rPr lang="tr-TR" sz="2000" dirty="0">
                <a:latin typeface="Times New Roman" panose="02020603050405020304" pitchFamily="18" charset="0"/>
                <a:cs typeface="Times New Roman" panose="02020603050405020304" pitchFamily="18" charset="0"/>
              </a:rPr>
              <a:t>ve </a:t>
            </a:r>
            <a:r>
              <a:rPr lang="tr-TR" sz="2000" b="1" u="sng" dirty="0">
                <a:latin typeface="Times New Roman" panose="02020603050405020304" pitchFamily="18" charset="0"/>
                <a:cs typeface="Times New Roman" panose="02020603050405020304" pitchFamily="18" charset="0"/>
              </a:rPr>
              <a:t>Sözleşme süresinin sonunda kaynak kuruluş tarafından geri alınacağına ilişkin hüküm bulunması ve bu hükümlere fiilen uyulması şarttır.</a:t>
            </a:r>
          </a:p>
          <a:p>
            <a:pPr marL="0" indent="0" algn="just">
              <a:buFont typeface="Arial" panose="020B0604020202020204" pitchFamily="34" charset="0"/>
              <a:buNone/>
            </a:pPr>
            <a:endParaRPr lang="tr-TR" sz="2000" b="1" u="sng"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2.   Kazancının Özel Fon Hesabında Tutulması (Kazancın %100 ’ü Fona Alınmalı)</a:t>
            </a:r>
          </a:p>
          <a:p>
            <a:pPr marL="0" indent="0" algn="just">
              <a:buFont typeface="Arial" panose="020B0604020202020204" pitchFamily="34" charset="0"/>
              <a:buNone/>
            </a:pPr>
            <a:r>
              <a:rPr lang="tr-TR" sz="2000" b="1" dirty="0">
                <a:highlight>
                  <a:srgbClr val="FFFF00"/>
                </a:highlight>
                <a:latin typeface="Times New Roman" panose="02020603050405020304" pitchFamily="18" charset="0"/>
                <a:cs typeface="Times New Roman" panose="02020603050405020304" pitchFamily="18" charset="0"/>
              </a:rPr>
              <a:t>Kazancın tamamı istisna olduğundan kazancın %100 ‘ü, Kaynak Kuruluş tarafından pasifte özel bir fon hesabına alınması gerekmektedir. Fona alınma zamanı (5/1-e,5-1-j)gibi.</a:t>
            </a:r>
          </a:p>
          <a:p>
            <a:pPr marL="0" indent="0" algn="just">
              <a:buFont typeface="Arial" panose="020B0604020202020204" pitchFamily="34" charset="0"/>
              <a:buNone/>
            </a:pPr>
            <a:endParaRPr lang="tr-TR" sz="20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3.     Fon hesabında tutulan kazancın işletmeden çekilmemesi</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Fon hesabına alınan kazanç, sadece bu varlıklar için ayrılacak </a:t>
            </a:r>
            <a:r>
              <a:rPr lang="tr-TR" sz="2000" b="1" u="sng" dirty="0">
                <a:highlight>
                  <a:srgbClr val="FFFF00"/>
                </a:highlight>
                <a:latin typeface="Times New Roman" panose="02020603050405020304" pitchFamily="18" charset="0"/>
                <a:cs typeface="Times New Roman" panose="02020603050405020304" pitchFamily="18" charset="0"/>
              </a:rPr>
              <a:t>amortismanların</a:t>
            </a:r>
            <a:r>
              <a:rPr lang="tr-TR" sz="2000" u="sng"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(bu varlıkların varlık kiralama şirketine devrinden önce kaynak kuruluştaki net bilanço aktif değerine isabet eden amortismanlar hariç) </a:t>
            </a:r>
            <a:r>
              <a:rPr lang="tr-TR" sz="2000" b="1" u="sng" dirty="0">
                <a:highlight>
                  <a:srgbClr val="FFFF00"/>
                </a:highlight>
                <a:latin typeface="Times New Roman" panose="02020603050405020304" pitchFamily="18" charset="0"/>
                <a:cs typeface="Times New Roman" panose="02020603050405020304" pitchFamily="18" charset="0"/>
              </a:rPr>
              <a:t>itfasında kullanılır.</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Ancak, fon hesabına alınan kazanç tutarının başka bir hesaba nakledilmesi, işletmeden çekilmesi veya dar mükellef kurumlarca ana merkeze aktarılması ya da kurumun tasfiyesi halinde (bu Kanuna göre yapılan devir ve bölünmeler hariç), istisna uygulanması nedeniyle zamanında tahakkuk ettirilmeyen </a:t>
            </a:r>
            <a:r>
              <a:rPr lang="tr-TR" sz="2000" b="1" dirty="0">
                <a:latin typeface="Times New Roman" panose="02020603050405020304" pitchFamily="18" charset="0"/>
                <a:cs typeface="Times New Roman" panose="02020603050405020304" pitchFamily="18" charset="0"/>
              </a:rPr>
              <a:t>vergiler, vergi </a:t>
            </a:r>
            <a:r>
              <a:rPr lang="tr-TR" sz="2000" b="1" dirty="0" err="1">
                <a:latin typeface="Times New Roman" panose="02020603050405020304" pitchFamily="18" charset="0"/>
                <a:cs typeface="Times New Roman" panose="02020603050405020304" pitchFamily="18" charset="0"/>
              </a:rPr>
              <a:t>ziyaı</a:t>
            </a:r>
            <a:r>
              <a:rPr lang="tr-TR" sz="2000" b="1" dirty="0">
                <a:latin typeface="Times New Roman" panose="02020603050405020304" pitchFamily="18" charset="0"/>
                <a:cs typeface="Times New Roman" panose="02020603050405020304" pitchFamily="18" charset="0"/>
              </a:rPr>
              <a:t> cezası ve gecikme faizi ile birlikte tahsil edilecektir.</a:t>
            </a:r>
          </a:p>
        </p:txBody>
      </p:sp>
      <p:sp>
        <p:nvSpPr>
          <p:cNvPr id="3" name="Slayt Numarası Yer Tutucusu 2">
            <a:extLst>
              <a:ext uri="{FF2B5EF4-FFF2-40B4-BE49-F238E27FC236}">
                <a16:creationId xmlns:a16="http://schemas.microsoft.com/office/drawing/2014/main" id="{4C450B64-E8CA-9F95-4680-6F286B14564F}"/>
              </a:ext>
            </a:extLst>
          </p:cNvPr>
          <p:cNvSpPr>
            <a:spLocks noGrp="1"/>
          </p:cNvSpPr>
          <p:nvPr>
            <p:ph type="sldNum" sz="quarter" idx="12"/>
          </p:nvPr>
        </p:nvSpPr>
        <p:spPr/>
        <p:txBody>
          <a:bodyPr/>
          <a:lstStyle/>
          <a:p>
            <a:fld id="{2CEB5BB1-9E20-481F-B7EE-B089C484B85F}" type="slidenum">
              <a:rPr lang="tr-TR" smtClean="0"/>
              <a:t>80</a:t>
            </a:fld>
            <a:endParaRPr lang="tr-TR" dirty="0"/>
          </a:p>
        </p:txBody>
      </p:sp>
    </p:spTree>
    <p:extLst>
      <p:ext uri="{BB962C8B-B14F-4D97-AF65-F5344CB8AC3E}">
        <p14:creationId xmlns:p14="http://schemas.microsoft.com/office/powerpoint/2010/main" val="699819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A9163550-DB60-3558-EFAD-B36F79AE6CC9}"/>
              </a:ext>
            </a:extLst>
          </p:cNvPr>
          <p:cNvSpPr txBox="1">
            <a:spLocks/>
          </p:cNvSpPr>
          <p:nvPr/>
        </p:nvSpPr>
        <p:spPr>
          <a:xfrm>
            <a:off x="550164" y="923026"/>
            <a:ext cx="11091672" cy="5210355"/>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endParaRPr lang="tr-TR" sz="2200" b="1" u="sng"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b="1" u="sng" dirty="0">
                <a:latin typeface="Times New Roman" panose="02020603050405020304" pitchFamily="18" charset="0"/>
                <a:cs typeface="Times New Roman" panose="02020603050405020304" pitchFamily="18" charset="0"/>
              </a:rPr>
              <a:t>İstisna kapsamındaki varlık ve hakların satışından kaynaklanan alacaklar için alınan faiz, komisyon ve benzeri gelirler ile Kur farkı istisna kazancın tespitinde dikkate alınmayacaktır. </a:t>
            </a:r>
          </a:p>
          <a:p>
            <a:pPr marL="0" indent="0" algn="just">
              <a:buNone/>
            </a:pPr>
            <a:endParaRPr lang="tr-TR" sz="2200" b="1" u="sng"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Kira sertifikası ihracına dayanak teşkil eden varlık veya hakkın, düzenlenen sözleşme kapsamında varlık kiralama şirketi tarafından kaynak kuruluşa kiralanması durumunda söz konusu kiralama işlemi, </a:t>
            </a:r>
            <a:r>
              <a:rPr lang="tr-TR" sz="2200" b="1" dirty="0">
                <a:latin typeface="Times New Roman" panose="02020603050405020304" pitchFamily="18" charset="0"/>
                <a:cs typeface="Times New Roman" panose="02020603050405020304" pitchFamily="18" charset="0"/>
              </a:rPr>
              <a:t>VUK’un mükerrer 290. maddesinde yer alan şartları taşıması kaydıyla, anılan madde hükümleri çerçevesinde değerlendirilecek olup varlık kiralama şirketi ile kaynak kuruluş tarafından buna göre değerlemeye tabi tutulacaktır.</a:t>
            </a:r>
            <a:r>
              <a:rPr lang="tr-TR" sz="2200" dirty="0">
                <a:latin typeface="Times New Roman" panose="02020603050405020304" pitchFamily="18" charset="0"/>
                <a:cs typeface="Times New Roman" panose="02020603050405020304" pitchFamily="18" charset="0"/>
              </a:rPr>
              <a:t> </a:t>
            </a:r>
            <a:r>
              <a:rPr lang="tr-TR" sz="2200" u="sng" dirty="0">
                <a:highlight>
                  <a:srgbClr val="FFFF00"/>
                </a:highlight>
                <a:latin typeface="Times New Roman" panose="02020603050405020304" pitchFamily="18" charset="0"/>
                <a:cs typeface="Times New Roman" panose="02020603050405020304" pitchFamily="18" charset="0"/>
              </a:rPr>
              <a:t>Dolayısıyla, anılan madde kapsamında değerlendirilen sözleşmelerden kaynaklanan kullanma hakkı kaynak kuruluş tarafından “260. Haklar” hesabında takip edilmek suretiyle amortismana tabi tutulabilecek olup kazancın tespitine ve amortisman uygulamasına ilişkin olarak 1 seri numaralı KV Genel Tebliğinin (5.15.4) bölümünde yer alan (5/1-j) maddesine ilişkin açıklamalar dikkate alınacaktır. (Amortismanın Gider yazılması ve Fondan karşılanması)</a:t>
            </a:r>
          </a:p>
        </p:txBody>
      </p:sp>
      <p:sp>
        <p:nvSpPr>
          <p:cNvPr id="3" name="Slayt Numarası Yer Tutucusu 2">
            <a:extLst>
              <a:ext uri="{FF2B5EF4-FFF2-40B4-BE49-F238E27FC236}">
                <a16:creationId xmlns:a16="http://schemas.microsoft.com/office/drawing/2014/main" id="{9A0FC517-C5C4-A4E8-3304-EED6A8AE9124}"/>
              </a:ext>
            </a:extLst>
          </p:cNvPr>
          <p:cNvSpPr>
            <a:spLocks noGrp="1"/>
          </p:cNvSpPr>
          <p:nvPr>
            <p:ph type="sldNum" sz="quarter" idx="12"/>
          </p:nvPr>
        </p:nvSpPr>
        <p:spPr/>
        <p:txBody>
          <a:bodyPr/>
          <a:lstStyle/>
          <a:p>
            <a:fld id="{2CEB5BB1-9E20-481F-B7EE-B089C484B85F}" type="slidenum">
              <a:rPr lang="tr-TR" smtClean="0"/>
              <a:t>81</a:t>
            </a:fld>
            <a:endParaRPr lang="tr-TR" dirty="0"/>
          </a:p>
        </p:txBody>
      </p:sp>
    </p:spTree>
    <p:extLst>
      <p:ext uri="{BB962C8B-B14F-4D97-AF65-F5344CB8AC3E}">
        <p14:creationId xmlns:p14="http://schemas.microsoft.com/office/powerpoint/2010/main" val="11208021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3F1377C2-4E89-6E38-922C-2FEB63300537}"/>
              </a:ext>
            </a:extLst>
          </p:cNvPr>
          <p:cNvSpPr txBox="1">
            <a:spLocks/>
          </p:cNvSpPr>
          <p:nvPr/>
        </p:nvSpPr>
        <p:spPr>
          <a:xfrm>
            <a:off x="854766" y="1170465"/>
            <a:ext cx="10704442" cy="5231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mj-lt"/>
              <a:buAutoNum type="arabicPeriod"/>
            </a:pPr>
            <a:r>
              <a:rPr lang="tr-TR" sz="2000" b="1" dirty="0">
                <a:latin typeface="Times New Roman" panose="02020603050405020304" pitchFamily="18" charset="0"/>
                <a:cs typeface="Times New Roman" panose="02020603050405020304" pitchFamily="18" charset="0"/>
              </a:rPr>
              <a:t>SINAİ MÜLKİYET HAKLARINDAN ELDE EDİLEN KAZANÇ VE İRATLARIN KAPSAMI</a:t>
            </a:r>
          </a:p>
          <a:p>
            <a:pPr marL="179388" indent="17463"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	</a:t>
            </a:r>
            <a:r>
              <a:rPr lang="tr-TR" sz="2000" b="1" u="sng" dirty="0">
                <a:latin typeface="Times New Roman" panose="02020603050405020304" pitchFamily="18" charset="0"/>
                <a:cs typeface="Times New Roman" panose="02020603050405020304" pitchFamily="18" charset="0"/>
              </a:rPr>
              <a:t>Kurumlar vergisi mükellefleri tarafından TÜRKİYE'DE GERÇEKLEŞTİRİLEN</a:t>
            </a:r>
            <a:r>
              <a:rPr lang="tr-TR" sz="2000" b="1" dirty="0">
                <a:latin typeface="Times New Roman" panose="02020603050405020304" pitchFamily="18" charset="0"/>
                <a:cs typeface="Times New Roman" panose="02020603050405020304" pitchFamily="18" charset="0"/>
              </a:rPr>
              <a:t> </a:t>
            </a:r>
            <a:r>
              <a:rPr lang="tr-TR" sz="2000" b="1" u="sng" dirty="0">
                <a:solidFill>
                  <a:srgbClr val="FF0000"/>
                </a:solidFill>
                <a:latin typeface="Times New Roman" panose="02020603050405020304" pitchFamily="18" charset="0"/>
                <a:cs typeface="Times New Roman" panose="02020603050405020304" pitchFamily="18" charset="0"/>
              </a:rPr>
              <a:t>araştırma, geliştirme ve yenilik faaliyetleri</a:t>
            </a:r>
            <a:r>
              <a:rPr lang="tr-TR" sz="2000" b="1" u="sng"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ile </a:t>
            </a:r>
            <a:r>
              <a:rPr lang="tr-TR" sz="2000" b="1" u="sng" dirty="0">
                <a:solidFill>
                  <a:srgbClr val="FF0000"/>
                </a:solidFill>
                <a:latin typeface="Times New Roman" panose="02020603050405020304" pitchFamily="18" charset="0"/>
                <a:cs typeface="Times New Roman" panose="02020603050405020304" pitchFamily="18" charset="0"/>
              </a:rPr>
              <a:t>yazılım faaliyetleri</a:t>
            </a:r>
            <a:r>
              <a:rPr lang="tr-TR" sz="2000" u="sng"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neticesinde ortaya çıkan buluşların;</a:t>
            </a:r>
          </a:p>
          <a:p>
            <a:pPr marL="654050" indent="-457200" algn="just">
              <a:buFont typeface="+mj-lt"/>
              <a:buAutoNum type="alphaLcParenR"/>
            </a:pPr>
            <a:r>
              <a:rPr lang="tr-TR" sz="2000" b="1" u="sng" dirty="0">
                <a:latin typeface="Times New Roman" panose="02020603050405020304" pitchFamily="18" charset="0"/>
                <a:cs typeface="Times New Roman" panose="02020603050405020304" pitchFamily="18" charset="0"/>
              </a:rPr>
              <a:t>Kiralanmas</a:t>
            </a:r>
            <a:r>
              <a:rPr lang="tr-TR" sz="2000" dirty="0">
                <a:latin typeface="Times New Roman" panose="02020603050405020304" pitchFamily="18" charset="0"/>
                <a:cs typeface="Times New Roman" panose="02020603050405020304" pitchFamily="18" charset="0"/>
              </a:rPr>
              <a:t>ı </a:t>
            </a:r>
          </a:p>
          <a:p>
            <a:pPr marL="654050" indent="-457200" algn="just">
              <a:buFont typeface="+mj-lt"/>
              <a:buAutoNum type="alphaLcParenR"/>
            </a:pPr>
            <a:r>
              <a:rPr lang="tr-TR" sz="2000" b="1" u="sng" dirty="0">
                <a:latin typeface="Times New Roman" panose="02020603050405020304" pitchFamily="18" charset="0"/>
                <a:cs typeface="Times New Roman" panose="02020603050405020304" pitchFamily="18" charset="0"/>
              </a:rPr>
              <a:t>Devri veya satışı </a:t>
            </a:r>
            <a:endParaRPr lang="tr-TR" sz="2000" dirty="0">
              <a:latin typeface="Times New Roman" panose="02020603050405020304" pitchFamily="18" charset="0"/>
              <a:cs typeface="Times New Roman" panose="02020603050405020304" pitchFamily="18" charset="0"/>
            </a:endParaRPr>
          </a:p>
          <a:p>
            <a:pPr marL="654050" indent="-457200" algn="just">
              <a:buFont typeface="+mj-lt"/>
              <a:buAutoNum type="alphaLcParenR"/>
            </a:pPr>
            <a:r>
              <a:rPr lang="tr-TR" sz="2000" dirty="0">
                <a:latin typeface="Times New Roman" panose="02020603050405020304" pitchFamily="18" charset="0"/>
                <a:cs typeface="Times New Roman" panose="02020603050405020304" pitchFamily="18" charset="0"/>
              </a:rPr>
              <a:t>Türkiye'de </a:t>
            </a:r>
            <a:r>
              <a:rPr lang="tr-TR" sz="2000" b="1" u="sng" dirty="0">
                <a:latin typeface="Times New Roman" panose="02020603050405020304" pitchFamily="18" charset="0"/>
                <a:cs typeface="Times New Roman" panose="02020603050405020304" pitchFamily="18" charset="0"/>
              </a:rPr>
              <a:t>seri üretime tabi tutularak pazarlanmaları </a:t>
            </a:r>
            <a:r>
              <a:rPr lang="tr-TR" sz="2000" dirty="0">
                <a:latin typeface="Times New Roman" panose="02020603050405020304" pitchFamily="18" charset="0"/>
                <a:cs typeface="Times New Roman" panose="02020603050405020304" pitchFamily="18" charset="0"/>
              </a:rPr>
              <a:t>halinde elde edilen kazançların,</a:t>
            </a:r>
          </a:p>
          <a:p>
            <a:pPr marL="654050" indent="-457200" algn="just">
              <a:buFont typeface="+mj-lt"/>
              <a:buAutoNum type="alphaLcParenR"/>
            </a:pPr>
            <a:r>
              <a:rPr lang="tr-TR" sz="2000" b="1" u="sng" dirty="0">
                <a:highlight>
                  <a:srgbClr val="FFFF00"/>
                </a:highlight>
                <a:latin typeface="Times New Roman" panose="02020603050405020304" pitchFamily="18" charset="0"/>
                <a:cs typeface="Times New Roman" panose="02020603050405020304" pitchFamily="18" charset="0"/>
              </a:rPr>
              <a:t>Türkiye'de gerçekleştirilen </a:t>
            </a:r>
            <a:r>
              <a:rPr lang="tr-TR" sz="2000" b="1" dirty="0">
                <a:latin typeface="Times New Roman" panose="02020603050405020304" pitchFamily="18" charset="0"/>
                <a:cs typeface="Times New Roman" panose="02020603050405020304" pitchFamily="18" charset="0"/>
              </a:rPr>
              <a:t>ü</a:t>
            </a:r>
            <a:r>
              <a:rPr lang="tr-TR" sz="2000" b="1" u="sng" dirty="0">
                <a:latin typeface="Times New Roman" panose="02020603050405020304" pitchFamily="18" charset="0"/>
                <a:cs typeface="Times New Roman" panose="02020603050405020304" pitchFamily="18" charset="0"/>
              </a:rPr>
              <a:t>retim sürecinde kullanılması </a:t>
            </a:r>
            <a:r>
              <a:rPr lang="tr-TR" sz="2000" dirty="0">
                <a:latin typeface="Times New Roman" panose="02020603050405020304" pitchFamily="18" charset="0"/>
                <a:cs typeface="Times New Roman" panose="02020603050405020304" pitchFamily="18" charset="0"/>
              </a:rPr>
              <a:t>sonucu üretilen ürünlerin satışından elde edilen kazançların patentli veya faydalı model belgeli buluşa </a:t>
            </a:r>
            <a:r>
              <a:rPr lang="tr-TR" sz="2000" b="1" u="sng" dirty="0">
                <a:latin typeface="Times New Roman" panose="02020603050405020304" pitchFamily="18" charset="0"/>
                <a:cs typeface="Times New Roman" panose="02020603050405020304" pitchFamily="18" charset="0"/>
              </a:rPr>
              <a:t>atfedilen kısmının, </a:t>
            </a:r>
          </a:p>
          <a:p>
            <a:pPr marL="196850"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	</a:t>
            </a:r>
            <a:r>
              <a:rPr lang="tr-TR" sz="2000" b="1" dirty="0">
                <a:highlight>
                  <a:srgbClr val="FFFF00"/>
                </a:highlight>
                <a:latin typeface="Times New Roman" panose="02020603050405020304" pitchFamily="18" charset="0"/>
                <a:cs typeface="Times New Roman" panose="02020603050405020304" pitchFamily="18" charset="0"/>
              </a:rPr>
              <a:t>%50'si</a:t>
            </a:r>
            <a:r>
              <a:rPr lang="tr-TR" sz="2000" dirty="0">
                <a:highlight>
                  <a:srgbClr val="FFFF00"/>
                </a:highlight>
                <a:latin typeface="Times New Roman" panose="02020603050405020304" pitchFamily="18" charset="0"/>
                <a:cs typeface="Times New Roman" panose="02020603050405020304" pitchFamily="18" charset="0"/>
              </a:rPr>
              <a:t> </a:t>
            </a:r>
            <a:r>
              <a:rPr lang="tr-TR" sz="2000" u="sng" dirty="0">
                <a:latin typeface="Times New Roman" panose="02020603050405020304" pitchFamily="18" charset="0"/>
                <a:cs typeface="Times New Roman" panose="02020603050405020304" pitchFamily="18" charset="0"/>
              </a:rPr>
              <a:t>maddede belirtilen şartların yerine getirilmesi halinde</a:t>
            </a:r>
            <a:r>
              <a:rPr lang="tr-TR" sz="2000" dirty="0">
                <a:latin typeface="Times New Roman" panose="02020603050405020304" pitchFamily="18" charset="0"/>
                <a:cs typeface="Times New Roman" panose="02020603050405020304" pitchFamily="18" charset="0"/>
              </a:rPr>
              <a:t>, 	1/1/2015 tarihinden itibaren kurumlar vergisinden müstesnadır. </a:t>
            </a:r>
          </a:p>
          <a:p>
            <a:pPr marL="196850"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Bu istisnadan </a:t>
            </a:r>
            <a:r>
              <a:rPr lang="tr-TR" sz="2000" b="1" dirty="0">
                <a:latin typeface="Times New Roman" panose="02020603050405020304" pitchFamily="18" charset="0"/>
                <a:cs typeface="Times New Roman" panose="02020603050405020304" pitchFamily="18" charset="0"/>
              </a:rPr>
              <a:t>Gelir Vergisi mükellefleri </a:t>
            </a:r>
            <a:r>
              <a:rPr lang="tr-TR" sz="2000" dirty="0">
                <a:latin typeface="Times New Roman" panose="02020603050405020304" pitchFamily="18" charset="0"/>
                <a:cs typeface="Times New Roman" panose="02020603050405020304" pitchFamily="18" charset="0"/>
              </a:rPr>
              <a:t>de aynı şartlarla yararlanabilecektir.</a:t>
            </a:r>
          </a:p>
          <a:p>
            <a:pPr marL="196850"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 </a:t>
            </a:r>
          </a:p>
        </p:txBody>
      </p:sp>
      <p:sp>
        <p:nvSpPr>
          <p:cNvPr id="3" name="Slayt Numarası Yer Tutucusu 4">
            <a:extLst>
              <a:ext uri="{FF2B5EF4-FFF2-40B4-BE49-F238E27FC236}">
                <a16:creationId xmlns:a16="http://schemas.microsoft.com/office/drawing/2014/main" id="{04E31C4E-D789-06D5-32BB-49A6DE4B4A8A}"/>
              </a:ext>
            </a:extLst>
          </p:cNvPr>
          <p:cNvSpPr>
            <a:spLocks noGrp="1"/>
          </p:cNvSpPr>
          <p:nvPr>
            <p:ph type="sldNum" sz="quarter" idx="12"/>
          </p:nvPr>
        </p:nvSpPr>
        <p:spPr>
          <a:xfrm>
            <a:off x="8226552" y="6402070"/>
            <a:ext cx="2133600" cy="365125"/>
          </a:xfrm>
        </p:spPr>
        <p:txBody>
          <a:bodyPr/>
          <a:lstStyle/>
          <a:p>
            <a:fld id="{E1080B20-D45B-492D-86E8-780F5FEE2AC0}" type="slidenum">
              <a:rPr lang="tr-TR" altLang="tr-TR" smtClean="0"/>
              <a:pPr/>
              <a:t>82</a:t>
            </a:fld>
            <a:endParaRPr lang="tr-TR" altLang="tr-TR"/>
          </a:p>
        </p:txBody>
      </p:sp>
      <p:sp>
        <p:nvSpPr>
          <p:cNvPr id="4" name="Rectangle 4">
            <a:extLst>
              <a:ext uri="{FF2B5EF4-FFF2-40B4-BE49-F238E27FC236}">
                <a16:creationId xmlns:a16="http://schemas.microsoft.com/office/drawing/2014/main" id="{15F9BA6C-21F9-78DF-B2F4-2959470E51BA}"/>
              </a:ext>
            </a:extLst>
          </p:cNvPr>
          <p:cNvSpPr txBox="1">
            <a:spLocks/>
          </p:cNvSpPr>
          <p:nvPr/>
        </p:nvSpPr>
        <p:spPr bwMode="auto">
          <a:xfrm>
            <a:off x="854765" y="90344"/>
            <a:ext cx="10704441" cy="503237"/>
          </a:xfrm>
          <a:prstGeom prst="rect">
            <a:avLst/>
          </a:prstGeom>
          <a:solidFill>
            <a:schemeClr val="tx2">
              <a:lumMod val="10000"/>
              <a:lumOff val="90000"/>
              <a:alpha val="49001"/>
            </a:schemeClr>
          </a:solidFill>
          <a:ln w="38100">
            <a:solidFill>
              <a:schemeClr val="tx1"/>
            </a:solidFill>
            <a:miter lim="800000"/>
            <a:headEnd/>
            <a:tailEnd/>
          </a:ln>
        </p:spPr>
        <p:txBody>
          <a:bodyPr anchor="ctr">
            <a:normAutofit fontScale="97500"/>
          </a:bodyPr>
          <a:lstStyle/>
          <a:p>
            <a:pPr algn="ctr" eaLnBrk="1" fontAlgn="auto" hangingPunct="1">
              <a:spcAft>
                <a:spcPts val="0"/>
              </a:spcAft>
              <a:defRPr/>
            </a:pPr>
            <a:r>
              <a:rPr lang="tr-TR" sz="2800" b="1" dirty="0">
                <a:latin typeface="Times New Roman" pitchFamily="18" charset="0"/>
                <a:ea typeface="+mj-ea"/>
                <a:cs typeface="+mj-cs"/>
              </a:rPr>
              <a:t>İstisnalar</a:t>
            </a:r>
          </a:p>
        </p:txBody>
      </p:sp>
      <p:graphicFrame>
        <p:nvGraphicFramePr>
          <p:cNvPr id="5" name="4 İçerik Yer Tutucusu">
            <a:extLst>
              <a:ext uri="{FF2B5EF4-FFF2-40B4-BE49-F238E27FC236}">
                <a16:creationId xmlns:a16="http://schemas.microsoft.com/office/drawing/2014/main" id="{36468E16-B226-4BC7-BAFB-90CC60040A52}"/>
              </a:ext>
            </a:extLst>
          </p:cNvPr>
          <p:cNvGraphicFramePr>
            <a:graphicFrameLocks noGrp="1"/>
          </p:cNvGraphicFramePr>
          <p:nvPr>
            <p:extLst>
              <p:ext uri="{D42A27DB-BD31-4B8C-83A1-F6EECF244321}">
                <p14:modId xmlns:p14="http://schemas.microsoft.com/office/powerpoint/2010/main" val="2666496600"/>
              </p:ext>
            </p:extLst>
          </p:nvPr>
        </p:nvGraphicFramePr>
        <p:xfrm>
          <a:off x="854765" y="666408"/>
          <a:ext cx="10704440" cy="431577"/>
        </p:xfrm>
        <a:graphic>
          <a:graphicData uri="http://schemas.openxmlformats.org/drawingml/2006/table">
            <a:tbl>
              <a:tblPr/>
              <a:tblGrid>
                <a:gridCol w="10704440">
                  <a:extLst>
                    <a:ext uri="{9D8B030D-6E8A-4147-A177-3AD203B41FA5}">
                      <a16:colId xmlns:a16="http://schemas.microsoft.com/office/drawing/2014/main" val="20000"/>
                    </a:ext>
                  </a:extLst>
                </a:gridCol>
              </a:tblGrid>
              <a:tr h="431577">
                <a:tc>
                  <a:txBody>
                    <a:bodyPr/>
                    <a:lstStyle/>
                    <a:p>
                      <a:pPr marL="185738" marR="0" lvl="0" indent="0" algn="ctr" defTabSz="914400" rtl="0" eaLnBrk="1" fontAlgn="ctr" latinLnBrk="0" hangingPunct="1">
                        <a:lnSpc>
                          <a:spcPct val="100000"/>
                        </a:lnSpc>
                        <a:spcBef>
                          <a:spcPct val="0"/>
                        </a:spcBef>
                        <a:spcAft>
                          <a:spcPct val="0"/>
                        </a:spcAft>
                        <a:buClrTx/>
                        <a:buSzTx/>
                        <a:buFontTx/>
                        <a:buNone/>
                        <a:tabLst/>
                        <a:defRPr/>
                      </a:pPr>
                      <a:r>
                        <a:rPr lang="tr-TR" sz="1800" b="1" dirty="0">
                          <a:solidFill>
                            <a:schemeClr val="tx1"/>
                          </a:solidFill>
                          <a:latin typeface="Times New Roman" panose="02020603050405020304" pitchFamily="18" charset="0"/>
                          <a:cs typeface="Times New Roman" panose="02020603050405020304" pitchFamily="18" charset="0"/>
                        </a:rPr>
                        <a:t>SINAİ MÜLKİYET HAKLARINDA İSTİSNA </a:t>
                      </a:r>
                      <a:r>
                        <a:rPr lang="tr-TR" sz="1800" b="1" dirty="0">
                          <a:latin typeface="Times New Roman" panose="02020603050405020304" pitchFamily="18" charset="0"/>
                        </a:rPr>
                        <a:t>(KVK Md.5/B)</a:t>
                      </a:r>
                    </a:p>
                  </a:txBody>
                  <a:tcPr marL="2746" marR="2746" marT="2748"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bl>
          </a:graphicData>
        </a:graphic>
      </p:graphicFrame>
      <p:sp>
        <p:nvSpPr>
          <p:cNvPr id="6" name="Yuvarlatılmış Dikdörtgen 1">
            <a:extLst>
              <a:ext uri="{FF2B5EF4-FFF2-40B4-BE49-F238E27FC236}">
                <a16:creationId xmlns:a16="http://schemas.microsoft.com/office/drawing/2014/main" id="{99BF2552-A9A0-22FF-D1A3-0C488EE161E0}"/>
              </a:ext>
            </a:extLst>
          </p:cNvPr>
          <p:cNvSpPr/>
          <p:nvPr/>
        </p:nvSpPr>
        <p:spPr>
          <a:xfrm>
            <a:off x="854762" y="5425625"/>
            <a:ext cx="10704443" cy="688003"/>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solidFill>
                  <a:schemeClr val="tx1"/>
                </a:solidFill>
                <a:latin typeface="Times New Roman" panose="02020603050405020304" pitchFamily="18" charset="0"/>
                <a:cs typeface="Times New Roman" panose="02020603050405020304" pitchFamily="18" charset="0"/>
              </a:rPr>
              <a:t>Not: </a:t>
            </a:r>
            <a:r>
              <a:rPr lang="tr-TR" dirty="0">
                <a:solidFill>
                  <a:schemeClr val="tx1"/>
                </a:solidFill>
                <a:latin typeface="Times New Roman" panose="02020603050405020304" pitchFamily="18" charset="0"/>
                <a:cs typeface="Times New Roman" panose="02020603050405020304" pitchFamily="18" charset="0"/>
              </a:rPr>
              <a:t>Buluşa yönelik hakların ihlal edilmesi neticesinde elde edilen gelirler ile buluş nedeniyle alınan sigorta veya diğer tazminatlar da istisna kapsamındadır.</a:t>
            </a:r>
            <a:endParaRPr lang="tr-TR" dirty="0">
              <a:solidFill>
                <a:schemeClr val="tx1"/>
              </a:solidFill>
            </a:endParaRPr>
          </a:p>
        </p:txBody>
      </p:sp>
    </p:spTree>
    <p:extLst>
      <p:ext uri="{BB962C8B-B14F-4D97-AF65-F5344CB8AC3E}">
        <p14:creationId xmlns:p14="http://schemas.microsoft.com/office/powerpoint/2010/main" val="2919310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DD0442DE-3FD8-7270-2BDC-62EBBCEFD31D}"/>
              </a:ext>
            </a:extLst>
          </p:cNvPr>
          <p:cNvSpPr txBox="1">
            <a:spLocks/>
          </p:cNvSpPr>
          <p:nvPr/>
        </p:nvSpPr>
        <p:spPr>
          <a:xfrm>
            <a:off x="530352" y="557824"/>
            <a:ext cx="11073384" cy="5904656"/>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buFont typeface="+mj-lt"/>
              <a:buAutoNum type="arabicPeriod" startAt="2"/>
            </a:pPr>
            <a:r>
              <a:rPr lang="tr-TR" sz="2000" b="1" dirty="0">
                <a:latin typeface="Times New Roman" panose="02020603050405020304" pitchFamily="18" charset="0"/>
                <a:cs typeface="Times New Roman" panose="02020603050405020304" pitchFamily="18" charset="0"/>
              </a:rPr>
              <a:t>İstisnadan yararlanma şartları</a:t>
            </a:r>
          </a:p>
          <a:p>
            <a:pPr marL="457200" indent="-457200">
              <a:buFont typeface="+mj-lt"/>
              <a:buAutoNum type="arabicPeriod"/>
            </a:pPr>
            <a:r>
              <a:rPr lang="tr-TR" sz="2000" b="1" u="sng" dirty="0">
                <a:highlight>
                  <a:srgbClr val="00FFFF"/>
                </a:highlight>
                <a:latin typeface="Times New Roman" panose="02020603050405020304" pitchFamily="18" charset="0"/>
                <a:cs typeface="Times New Roman" panose="02020603050405020304" pitchFamily="18" charset="0"/>
              </a:rPr>
              <a:t>TÜRKİYE'DE GERÇEKLEŞTİRİLMESİ</a:t>
            </a:r>
          </a:p>
          <a:p>
            <a:pPr marL="457200" indent="-457200">
              <a:buFont typeface="+mj-lt"/>
              <a:buAutoNum type="arabicPeriod"/>
            </a:pPr>
            <a:r>
              <a:rPr lang="tr-TR" sz="2000" dirty="0">
                <a:latin typeface="Times New Roman" panose="02020603050405020304" pitchFamily="18" charset="0"/>
                <a:cs typeface="Times New Roman" panose="02020603050405020304" pitchFamily="18" charset="0"/>
              </a:rPr>
              <a:t>TPE tarafından tescil edilmiş </a:t>
            </a:r>
            <a:r>
              <a:rPr lang="tr-TR" sz="2000" b="1" u="sng" dirty="0">
                <a:highlight>
                  <a:srgbClr val="FFFF00"/>
                </a:highlight>
                <a:latin typeface="Times New Roman" panose="02020603050405020304" pitchFamily="18" charset="0"/>
                <a:cs typeface="Times New Roman" panose="02020603050405020304" pitchFamily="18" charset="0"/>
              </a:rPr>
              <a:t>İncelemeli sistemle patent </a:t>
            </a:r>
            <a:r>
              <a:rPr lang="tr-TR" sz="2000" dirty="0">
                <a:latin typeface="Times New Roman" panose="02020603050405020304" pitchFamily="18" charset="0"/>
                <a:cs typeface="Times New Roman" panose="02020603050405020304" pitchFamily="18" charset="0"/>
              </a:rPr>
              <a:t>veya </a:t>
            </a:r>
            <a:r>
              <a:rPr lang="tr-TR" sz="2000" b="1" u="sng" dirty="0">
                <a:highlight>
                  <a:srgbClr val="FFFF00"/>
                </a:highlight>
                <a:latin typeface="Times New Roman" panose="02020603050405020304" pitchFamily="18" charset="0"/>
                <a:cs typeface="Times New Roman" panose="02020603050405020304" pitchFamily="18" charset="0"/>
              </a:rPr>
              <a:t>olumlu araştırma raporu sonucunda faydalı model belgesi alınması</a:t>
            </a:r>
          </a:p>
          <a:p>
            <a:pPr marL="457200" indent="-457200">
              <a:buFont typeface="+mj-lt"/>
              <a:buAutoNum type="arabicPeriod"/>
            </a:pPr>
            <a:r>
              <a:rPr lang="tr-TR" sz="2000" dirty="0">
                <a:latin typeface="Times New Roman" panose="02020603050405020304" pitchFamily="18" charset="0"/>
                <a:cs typeface="Times New Roman" panose="02020603050405020304" pitchFamily="18" charset="0"/>
              </a:rPr>
              <a:t>İstisna uygulamasından </a:t>
            </a:r>
            <a:r>
              <a:rPr lang="tr-TR" sz="2000" b="1" u="sng" dirty="0">
                <a:highlight>
                  <a:srgbClr val="FFFF00"/>
                </a:highlight>
                <a:latin typeface="Times New Roman" panose="02020603050405020304" pitchFamily="18" charset="0"/>
                <a:cs typeface="Times New Roman" panose="02020603050405020304" pitchFamily="18" charset="0"/>
              </a:rPr>
              <a:t>yararlanacak kişilerden olunması</a:t>
            </a:r>
          </a:p>
          <a:p>
            <a:pPr marL="457200" lvl="1" indent="0" algn="just">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       i. </a:t>
            </a:r>
            <a:r>
              <a:rPr lang="tr-TR" sz="2000" u="sng" dirty="0">
                <a:latin typeface="Times New Roman" panose="02020603050405020304" pitchFamily="18" charset="0"/>
                <a:cs typeface="Times New Roman" panose="02020603050405020304" pitchFamily="18" charset="0"/>
              </a:rPr>
              <a:t>Aşağıda Belirtilen Nitelikleri Taşıması </a:t>
            </a:r>
          </a:p>
          <a:p>
            <a:pPr marL="914400" lvl="1" indent="-457200" algn="just">
              <a:buFont typeface="+mj-lt"/>
              <a:buAutoNum type="alphaLcParenR"/>
            </a:pPr>
            <a:r>
              <a:rPr lang="tr-TR" sz="2000" dirty="0">
                <a:latin typeface="Times New Roman" panose="02020603050405020304" pitchFamily="18" charset="0"/>
                <a:cs typeface="Times New Roman" panose="02020603050405020304" pitchFamily="18" charset="0"/>
              </a:rPr>
              <a:t>Türkiye Cumhuriyeti sınırları içinde </a:t>
            </a:r>
            <a:r>
              <a:rPr lang="tr-TR" sz="2000" b="1" dirty="0">
                <a:latin typeface="Times New Roman" panose="02020603050405020304" pitchFamily="18" charset="0"/>
                <a:cs typeface="Times New Roman" panose="02020603050405020304" pitchFamily="18" charset="0"/>
              </a:rPr>
              <a:t>ikametgâhı olan ya da sınai veya ticari faaliyette bulunan gerçek veya tüzel kişiler,</a:t>
            </a:r>
          </a:p>
          <a:p>
            <a:pPr marL="914400" lvl="1" indent="-457200" algn="just">
              <a:buFont typeface="+mj-lt"/>
              <a:buAutoNum type="alphaLcParenR"/>
            </a:pPr>
            <a:r>
              <a:rPr lang="tr-TR" sz="2000" dirty="0">
                <a:latin typeface="Times New Roman" panose="02020603050405020304" pitchFamily="18" charset="0"/>
                <a:cs typeface="Times New Roman" panose="02020603050405020304" pitchFamily="18" charset="0"/>
              </a:rPr>
              <a:t>Paris Anlaşması hükümleri dahilinde başvuru hakkına sahip kişiler ile</a:t>
            </a:r>
          </a:p>
          <a:p>
            <a:pPr marL="914400" lvl="1" indent="-457200" algn="just">
              <a:buFont typeface="+mj-lt"/>
              <a:buAutoNum type="alphaLcParenR"/>
            </a:pPr>
            <a:r>
              <a:rPr lang="tr-TR" sz="2000" dirty="0">
                <a:latin typeface="Times New Roman" panose="02020603050405020304" pitchFamily="18" charset="0"/>
                <a:cs typeface="Times New Roman" panose="02020603050405020304" pitchFamily="18" charset="0"/>
              </a:rPr>
              <a:t>Bu kapsam dışında kalmasına rağmen, T.C. uyruğundaki kişilere kanunen veya fiilen patent ve/veya faydalı model belgesi koruması </a:t>
            </a:r>
            <a:r>
              <a:rPr lang="tr-TR" sz="2000" b="1" u="sng" dirty="0">
                <a:latin typeface="Times New Roman" panose="02020603050405020304" pitchFamily="18" charset="0"/>
                <a:cs typeface="Times New Roman" panose="02020603050405020304" pitchFamily="18" charset="0"/>
              </a:rPr>
              <a:t>tanıyan devletlerin uyruğundaki gerçek veya tüzel kişiler (karşılıklılık ilkesi)</a:t>
            </a:r>
          </a:p>
          <a:p>
            <a:pPr marL="857250" lvl="2" indent="0" algn="just">
              <a:buFont typeface="Arial" panose="020B0604020202020204" pitchFamily="34" charset="0"/>
              <a:buNone/>
            </a:pPr>
            <a:r>
              <a:rPr lang="tr-TR" b="1" dirty="0">
                <a:latin typeface="Times New Roman" panose="02020603050405020304" pitchFamily="18" charset="0"/>
                <a:cs typeface="Times New Roman" panose="02020603050405020304" pitchFamily="18" charset="0"/>
              </a:rPr>
              <a:t> ii.</a:t>
            </a:r>
            <a:r>
              <a:rPr lang="tr-TR" dirty="0">
                <a:latin typeface="Times New Roman" panose="02020603050405020304" pitchFamily="18" charset="0"/>
                <a:cs typeface="Times New Roman" panose="02020603050405020304" pitchFamily="18" charset="0"/>
              </a:rPr>
              <a:t> Patent veya faydalı model belgesi üzerinde </a:t>
            </a:r>
            <a:r>
              <a:rPr lang="tr-TR" b="1" u="sng" dirty="0">
                <a:highlight>
                  <a:srgbClr val="00FFFF"/>
                </a:highlight>
                <a:latin typeface="Times New Roman" panose="02020603050405020304" pitchFamily="18" charset="0"/>
                <a:cs typeface="Times New Roman" panose="02020603050405020304" pitchFamily="18" charset="0"/>
              </a:rPr>
              <a:t>TEKEL NİTELİĞİNDE</a:t>
            </a:r>
            <a:r>
              <a:rPr lang="tr-TR" u="sng" dirty="0">
                <a:highlight>
                  <a:srgbClr val="00FFFF"/>
                </a:highlight>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özel bir ruhsata sahip olanlar</a:t>
            </a:r>
          </a:p>
          <a:p>
            <a:pPr marL="457200" lvl="1" indent="0" algn="just">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iii. </a:t>
            </a:r>
            <a:r>
              <a:rPr lang="tr-TR" sz="2000" dirty="0">
                <a:latin typeface="Times New Roman" panose="02020603050405020304" pitchFamily="18" charset="0"/>
                <a:cs typeface="Times New Roman" panose="02020603050405020304" pitchFamily="18" charset="0"/>
              </a:rPr>
              <a:t>Patent veya faydalı model belgesi için sağlanan </a:t>
            </a:r>
            <a:r>
              <a:rPr lang="tr-TR" sz="2000" b="1" u="sng" dirty="0">
                <a:highlight>
                  <a:srgbClr val="00FFFF"/>
                </a:highlight>
                <a:latin typeface="Times New Roman" panose="02020603050405020304" pitchFamily="18" charset="0"/>
                <a:cs typeface="Times New Roman" panose="02020603050405020304" pitchFamily="18" charset="0"/>
              </a:rPr>
              <a:t>KORUMA SÜRESİNİN </a:t>
            </a:r>
            <a:r>
              <a:rPr lang="tr-TR" sz="2000" dirty="0">
                <a:latin typeface="Times New Roman" panose="02020603050405020304" pitchFamily="18" charset="0"/>
                <a:cs typeface="Times New Roman" panose="02020603050405020304" pitchFamily="18" charset="0"/>
              </a:rPr>
              <a:t>aşılmamış olması</a:t>
            </a:r>
          </a:p>
          <a:p>
            <a:pPr marL="457200" lvl="1" indent="0" algn="just">
              <a:buFont typeface="Arial" panose="020B0604020202020204" pitchFamily="34" charset="0"/>
              <a:buNone/>
            </a:pPr>
            <a:r>
              <a:rPr lang="tr-TR" sz="1800" b="1" dirty="0">
                <a:latin typeface="Times New Roman" panose="02020603050405020304" pitchFamily="18" charset="0"/>
                <a:cs typeface="Times New Roman" panose="02020603050405020304" pitchFamily="18" charset="0"/>
              </a:rPr>
              <a:t>	</a:t>
            </a:r>
            <a:endParaRPr lang="tr-TR" sz="2000" b="1" dirty="0">
              <a:latin typeface="Times New Roman" panose="02020603050405020304" pitchFamily="18" charset="0"/>
              <a:cs typeface="Times New Roman" panose="02020603050405020304" pitchFamily="18" charset="0"/>
            </a:endParaRPr>
          </a:p>
        </p:txBody>
      </p:sp>
      <p:sp>
        <p:nvSpPr>
          <p:cNvPr id="3" name="Slayt Numarası Yer Tutucusu 2">
            <a:extLst>
              <a:ext uri="{FF2B5EF4-FFF2-40B4-BE49-F238E27FC236}">
                <a16:creationId xmlns:a16="http://schemas.microsoft.com/office/drawing/2014/main" id="{A147788D-C8A9-1E91-AE12-CEC0B03B5906}"/>
              </a:ext>
            </a:extLst>
          </p:cNvPr>
          <p:cNvSpPr>
            <a:spLocks noGrp="1"/>
          </p:cNvSpPr>
          <p:nvPr>
            <p:ph type="sldNum" sz="quarter" idx="12"/>
          </p:nvPr>
        </p:nvSpPr>
        <p:spPr/>
        <p:txBody>
          <a:bodyPr/>
          <a:lstStyle/>
          <a:p>
            <a:fld id="{2CEB5BB1-9E20-481F-B7EE-B089C484B85F}" type="slidenum">
              <a:rPr lang="tr-TR" smtClean="0"/>
              <a:t>83</a:t>
            </a:fld>
            <a:endParaRPr lang="tr-TR" dirty="0"/>
          </a:p>
        </p:txBody>
      </p:sp>
    </p:spTree>
    <p:extLst>
      <p:ext uri="{BB962C8B-B14F-4D97-AF65-F5344CB8AC3E}">
        <p14:creationId xmlns:p14="http://schemas.microsoft.com/office/powerpoint/2010/main" val="236446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178A4512-7519-61FB-67EA-060FE23C73D9}"/>
              </a:ext>
            </a:extLst>
          </p:cNvPr>
          <p:cNvSpPr txBox="1">
            <a:spLocks/>
          </p:cNvSpPr>
          <p:nvPr/>
        </p:nvSpPr>
        <p:spPr>
          <a:xfrm>
            <a:off x="340092" y="284672"/>
            <a:ext cx="11511815" cy="6071677"/>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60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48260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İstisna uygulamasının </a:t>
            </a:r>
            <a:r>
              <a:rPr lang="tr-TR" sz="2000" b="1" u="sng" dirty="0">
                <a:solidFill>
                  <a:srgbClr val="FF0000"/>
                </a:solidFill>
                <a:latin typeface="Times New Roman" panose="02020603050405020304" pitchFamily="18" charset="0"/>
                <a:cs typeface="Times New Roman" panose="02020603050405020304" pitchFamily="18" charset="0"/>
              </a:rPr>
              <a:t>kesinti yoluyla alınan vergilere şümulü yoktur</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Ancak, bu madde kapsamında istisnadan yararlanılabilecek </a:t>
            </a:r>
            <a:r>
              <a:rPr lang="tr-TR" sz="2000" b="1" dirty="0">
                <a:latin typeface="Times New Roman" panose="02020603050405020304" pitchFamily="18" charset="0"/>
                <a:cs typeface="Times New Roman" panose="02020603050405020304" pitchFamily="18" charset="0"/>
              </a:rPr>
              <a:t>SERBEST MESLEK KAZANÇLARI </a:t>
            </a:r>
            <a:r>
              <a:rPr lang="tr-TR" sz="2000" dirty="0">
                <a:latin typeface="Times New Roman" panose="02020603050405020304" pitchFamily="18" charset="0"/>
                <a:cs typeface="Times New Roman" panose="02020603050405020304" pitchFamily="18" charset="0"/>
              </a:rPr>
              <a:t>ile </a:t>
            </a:r>
            <a:r>
              <a:rPr lang="tr-TR" sz="2000" b="1" dirty="0">
                <a:latin typeface="Times New Roman" panose="02020603050405020304" pitchFamily="18" charset="0"/>
                <a:cs typeface="Times New Roman" panose="02020603050405020304" pitchFamily="18" charset="0"/>
              </a:rPr>
              <a:t>GAYRİMENKUL SERMAYE İRATLARI</a:t>
            </a:r>
            <a:r>
              <a:rPr lang="tr-TR" sz="2000" dirty="0">
                <a:latin typeface="Times New Roman" panose="02020603050405020304" pitchFamily="18" charset="0"/>
                <a:cs typeface="Times New Roman" panose="02020603050405020304" pitchFamily="18" charset="0"/>
              </a:rPr>
              <a:t> üzerinden yapılacak </a:t>
            </a:r>
            <a:r>
              <a:rPr lang="tr-TR" sz="2000" b="1" dirty="0">
                <a:solidFill>
                  <a:srgbClr val="FF0000"/>
                </a:solidFill>
                <a:latin typeface="Times New Roman" panose="02020603050405020304" pitchFamily="18" charset="0"/>
                <a:cs typeface="Times New Roman" panose="02020603050405020304" pitchFamily="18" charset="0"/>
              </a:rPr>
              <a:t>VERGİ KESİNTİSİ %50 İNDİRİMLİ OLARAK UYGULANACAKTIR</a:t>
            </a:r>
            <a:r>
              <a:rPr lang="tr-TR" sz="2000" dirty="0">
                <a:latin typeface="Times New Roman" panose="02020603050405020304" pitchFamily="18" charset="0"/>
                <a:cs typeface="Times New Roman" panose="02020603050405020304" pitchFamily="18" charset="0"/>
              </a:rPr>
              <a:t>. Kazanç ve iratları kesinti yoluyla vergilenen ve beyanname vermesi gerekmeyen mükellefler için </a:t>
            </a:r>
            <a:r>
              <a:rPr lang="tr-TR" sz="2000" b="1" u="sng" dirty="0">
                <a:highlight>
                  <a:srgbClr val="FFFF00"/>
                </a:highlight>
                <a:latin typeface="Times New Roman" panose="02020603050405020304" pitchFamily="18" charset="0"/>
                <a:cs typeface="Times New Roman" panose="02020603050405020304" pitchFamily="18" charset="0"/>
              </a:rPr>
              <a:t>indirimli vergi kesintisi en fazla 5 yıl süre</a:t>
            </a:r>
            <a:r>
              <a:rPr lang="tr-TR" sz="2000" dirty="0">
                <a:latin typeface="Times New Roman" panose="02020603050405020304" pitchFamily="18" charset="0"/>
                <a:cs typeface="Times New Roman" panose="02020603050405020304" pitchFamily="18" charset="0"/>
              </a:rPr>
              <a:t> ile uygulanacaktır.</a:t>
            </a:r>
          </a:p>
          <a:p>
            <a:pPr marL="196850" indent="0" algn="just">
              <a:buNone/>
            </a:pPr>
            <a:endParaRPr lang="tr-TR" sz="2000" dirty="0">
              <a:latin typeface="Times New Roman" panose="02020603050405020304" pitchFamily="18" charset="0"/>
              <a:cs typeface="Times New Roman" panose="02020603050405020304" pitchFamily="18" charset="0"/>
            </a:endParaRPr>
          </a:p>
          <a:p>
            <a:pPr marL="196850" indent="0" algn="just">
              <a:buNone/>
            </a:pPr>
            <a:endParaRPr lang="tr-TR" sz="2000" dirty="0">
              <a:latin typeface="Times New Roman" panose="02020603050405020304" pitchFamily="18" charset="0"/>
              <a:cs typeface="Times New Roman" panose="02020603050405020304" pitchFamily="18" charset="0"/>
            </a:endParaRPr>
          </a:p>
          <a:p>
            <a:pPr marL="48260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Bu </a:t>
            </a:r>
            <a:r>
              <a:rPr lang="tr-TR" sz="2000" b="1" dirty="0">
                <a:latin typeface="Times New Roman" panose="02020603050405020304" pitchFamily="18" charset="0"/>
                <a:cs typeface="Times New Roman" panose="02020603050405020304" pitchFamily="18" charset="0"/>
              </a:rPr>
              <a:t>istisna uygulamasından yararlanan mükellefler</a:t>
            </a:r>
            <a:r>
              <a:rPr lang="tr-TR" sz="2000" dirty="0">
                <a:latin typeface="Times New Roman" panose="02020603050405020304" pitchFamily="18" charset="0"/>
                <a:cs typeface="Times New Roman" panose="02020603050405020304" pitchFamily="18" charset="0"/>
              </a:rPr>
              <a:t>, 26/6/2001 tarihli ve 4691 sayılı </a:t>
            </a:r>
            <a:r>
              <a:rPr lang="tr-TR" sz="2000" b="1" i="1" dirty="0">
                <a:highlight>
                  <a:srgbClr val="FFFF00"/>
                </a:highlight>
                <a:latin typeface="Times New Roman" panose="02020603050405020304" pitchFamily="18" charset="0"/>
                <a:cs typeface="Times New Roman" panose="02020603050405020304" pitchFamily="18" charset="0"/>
              </a:rPr>
              <a:t>TEKNOLOJİ GELİŞTİRME BÖLGELERİ </a:t>
            </a:r>
            <a:r>
              <a:rPr lang="tr-TR" sz="2000" u="sng" dirty="0">
                <a:latin typeface="Times New Roman" panose="02020603050405020304" pitchFamily="18" charset="0"/>
                <a:cs typeface="Times New Roman" panose="02020603050405020304" pitchFamily="18" charset="0"/>
              </a:rPr>
              <a:t>Kanunu kapsamında yer alan istisna uygulamasından </a:t>
            </a:r>
            <a:r>
              <a:rPr lang="tr-TR" sz="2000" b="1" u="sng" dirty="0">
                <a:solidFill>
                  <a:srgbClr val="FF0000"/>
                </a:solidFill>
                <a:latin typeface="Times New Roman" panose="02020603050405020304" pitchFamily="18" charset="0"/>
                <a:cs typeface="Times New Roman" panose="02020603050405020304" pitchFamily="18" charset="0"/>
              </a:rPr>
              <a:t>AYRICA YARARLANAMAZ.</a:t>
            </a:r>
          </a:p>
          <a:p>
            <a:pPr marL="482600" indent="-285750" algn="just">
              <a:buFont typeface="Wingdings" panose="05000000000000000000" pitchFamily="2" charset="2"/>
              <a:buChar char="Ø"/>
            </a:pPr>
            <a:endParaRPr lang="tr-TR" sz="2000" b="1" u="sng" dirty="0">
              <a:solidFill>
                <a:srgbClr val="FF0000"/>
              </a:solidFill>
              <a:latin typeface="Times New Roman" panose="02020603050405020304" pitchFamily="18" charset="0"/>
              <a:cs typeface="Times New Roman" panose="02020603050405020304" pitchFamily="18" charset="0"/>
            </a:endParaRPr>
          </a:p>
          <a:p>
            <a:pPr marL="48260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482600" indent="-285750" algn="just">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BULUŞUN ÜRETİM SÜRECİNDE KULLANILMASI</a:t>
            </a:r>
            <a:r>
              <a:rPr lang="tr-TR" sz="2000" dirty="0">
                <a:latin typeface="Times New Roman" panose="02020603050405020304" pitchFamily="18" charset="0"/>
                <a:cs typeface="Times New Roman" panose="02020603050405020304" pitchFamily="18" charset="0"/>
              </a:rPr>
              <a:t> sonucu üretilen ürünlerin satışından elde edilen kazançların, </a:t>
            </a:r>
            <a:r>
              <a:rPr lang="tr-TR" sz="3200" b="1" i="1" dirty="0">
                <a:highlight>
                  <a:srgbClr val="00FFFF"/>
                </a:highlight>
                <a:latin typeface="Times New Roman" panose="02020603050405020304" pitchFamily="18" charset="0"/>
                <a:cs typeface="Times New Roman" panose="02020603050405020304" pitchFamily="18" charset="0"/>
              </a:rPr>
              <a:t>PATENTLİ VEYA FAYDALI MODEL BELGELİ’’ </a:t>
            </a:r>
            <a:r>
              <a:rPr lang="tr-TR" sz="2000" dirty="0">
                <a:latin typeface="Times New Roman" panose="02020603050405020304" pitchFamily="18" charset="0"/>
                <a:cs typeface="Times New Roman" panose="02020603050405020304" pitchFamily="18" charset="0"/>
              </a:rPr>
              <a:t>buluşa atfedilen kısmı, ayrıştırılmak suretiyle transfer fiyatlandırması esaslarına göre tespit edilir.</a:t>
            </a:r>
          </a:p>
        </p:txBody>
      </p:sp>
      <p:sp>
        <p:nvSpPr>
          <p:cNvPr id="3" name="Slayt Numarası Yer Tutucusu 2">
            <a:extLst>
              <a:ext uri="{FF2B5EF4-FFF2-40B4-BE49-F238E27FC236}">
                <a16:creationId xmlns:a16="http://schemas.microsoft.com/office/drawing/2014/main" id="{38F0DC4A-1B46-0093-163E-4817205238A8}"/>
              </a:ext>
            </a:extLst>
          </p:cNvPr>
          <p:cNvSpPr>
            <a:spLocks noGrp="1"/>
          </p:cNvSpPr>
          <p:nvPr>
            <p:ph type="sldNum" sz="quarter" idx="12"/>
          </p:nvPr>
        </p:nvSpPr>
        <p:spPr/>
        <p:txBody>
          <a:bodyPr/>
          <a:lstStyle/>
          <a:p>
            <a:fld id="{2CEB5BB1-9E20-481F-B7EE-B089C484B85F}" type="slidenum">
              <a:rPr lang="tr-TR" smtClean="0"/>
              <a:t>84</a:t>
            </a:fld>
            <a:endParaRPr lang="tr-TR" dirty="0"/>
          </a:p>
        </p:txBody>
      </p:sp>
    </p:spTree>
    <p:extLst>
      <p:ext uri="{BB962C8B-B14F-4D97-AF65-F5344CB8AC3E}">
        <p14:creationId xmlns:p14="http://schemas.microsoft.com/office/powerpoint/2010/main" val="36987197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89069025-676A-50FF-C9E1-6EFA096AB574}"/>
              </a:ext>
            </a:extLst>
          </p:cNvPr>
          <p:cNvSpPr>
            <a:spLocks noGrp="1"/>
          </p:cNvSpPr>
          <p:nvPr>
            <p:ph type="sldNum" sz="quarter" idx="12"/>
          </p:nvPr>
        </p:nvSpPr>
        <p:spPr bwMode="auto">
          <a:xfrm>
            <a:off x="6653783" y="6492875"/>
            <a:ext cx="294199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702F10-5A82-43EA-8201-99A1FBF1B009}" type="slidenum">
              <a:rPr lang="tr-TR" altLang="tr-TR">
                <a:solidFill>
                  <a:srgbClr val="898989"/>
                </a:solidFill>
                <a:latin typeface="Calibri" panose="020F0502020204030204" pitchFamily="34" charset="0"/>
              </a:rPr>
              <a:pPr/>
              <a:t>85</a:t>
            </a:fld>
            <a:endParaRPr lang="tr-TR" altLang="tr-TR">
              <a:solidFill>
                <a:srgbClr val="898989"/>
              </a:solidFill>
              <a:latin typeface="Calibri" panose="020F0502020204030204" pitchFamily="34" charset="0"/>
            </a:endParaRPr>
          </a:p>
        </p:txBody>
      </p:sp>
      <p:sp>
        <p:nvSpPr>
          <p:cNvPr id="3" name="1 Başlık">
            <a:extLst>
              <a:ext uri="{FF2B5EF4-FFF2-40B4-BE49-F238E27FC236}">
                <a16:creationId xmlns:a16="http://schemas.microsoft.com/office/drawing/2014/main" id="{07500CF3-AE7F-7C51-BEAA-FDA9A98C9CEC}"/>
              </a:ext>
            </a:extLst>
          </p:cNvPr>
          <p:cNvSpPr txBox="1">
            <a:spLocks/>
          </p:cNvSpPr>
          <p:nvPr/>
        </p:nvSpPr>
        <p:spPr bwMode="auto">
          <a:xfrm>
            <a:off x="356135" y="325438"/>
            <a:ext cx="11549353" cy="503783"/>
          </a:xfrm>
          <a:prstGeom prst="rect">
            <a:avLst/>
          </a:prstGeom>
          <a:solidFill>
            <a:schemeClr val="accent3">
              <a:lumMod val="20000"/>
              <a:lumOff val="80000"/>
              <a:alpha val="86000"/>
            </a:schemeClr>
          </a:solidFill>
          <a:ln w="38100">
            <a:solidFill>
              <a:schemeClr val="tx1"/>
            </a:solidFill>
            <a:miter lim="800000"/>
            <a:headEnd/>
            <a:tailEnd/>
          </a:ln>
        </p:spPr>
        <p:txBody>
          <a:bodyPr anchor="ctr"/>
          <a:lstStyle/>
          <a:p>
            <a:pPr algn="ctr">
              <a:defRPr/>
            </a:pPr>
            <a:r>
              <a:rPr lang="tr-TR" sz="2600" b="1" dirty="0">
                <a:latin typeface="Times New Roman" pitchFamily="18" charset="0"/>
                <a:ea typeface="+mj-ea"/>
                <a:cs typeface="Times New Roman" pitchFamily="18" charset="0"/>
              </a:rPr>
              <a:t>Diğer Kanunlarda Yer Alan Kurumlar Vergisi İstisnaları</a:t>
            </a:r>
          </a:p>
        </p:txBody>
      </p:sp>
      <p:sp>
        <p:nvSpPr>
          <p:cNvPr id="4" name="2 İçerik Yer Tutucusu">
            <a:extLst>
              <a:ext uri="{FF2B5EF4-FFF2-40B4-BE49-F238E27FC236}">
                <a16:creationId xmlns:a16="http://schemas.microsoft.com/office/drawing/2014/main" id="{E4F30B96-582B-C548-1E3D-CCE7633ADE85}"/>
              </a:ext>
            </a:extLst>
          </p:cNvPr>
          <p:cNvSpPr txBox="1">
            <a:spLocks/>
          </p:cNvSpPr>
          <p:nvPr/>
        </p:nvSpPr>
        <p:spPr>
          <a:xfrm>
            <a:off x="356135" y="901229"/>
            <a:ext cx="11549353" cy="246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altLang="tr-TR" sz="1900" b="1" dirty="0">
                <a:latin typeface="Times New Roman" panose="02020603050405020304" pitchFamily="18" charset="0"/>
                <a:cs typeface="Times New Roman" panose="02020603050405020304" pitchFamily="18" charset="0"/>
              </a:rPr>
              <a:t>	</a:t>
            </a:r>
            <a:r>
              <a:rPr lang="tr-TR" altLang="tr-TR" sz="1900" b="1" dirty="0" err="1">
                <a:latin typeface="Times New Roman" panose="02020603050405020304" pitchFamily="18" charset="0"/>
                <a:cs typeface="Times New Roman" panose="02020603050405020304" pitchFamily="18" charset="0"/>
              </a:rPr>
              <a:t>KVK’nın</a:t>
            </a:r>
            <a:r>
              <a:rPr lang="tr-TR" altLang="tr-TR" sz="1900" b="1" dirty="0">
                <a:latin typeface="Times New Roman" panose="02020603050405020304" pitchFamily="18" charset="0"/>
                <a:cs typeface="Times New Roman" panose="02020603050405020304" pitchFamily="18" charset="0"/>
              </a:rPr>
              <a:t>  35. maddesinde, </a:t>
            </a:r>
            <a:r>
              <a:rPr lang="tr-TR" altLang="tr-TR" sz="1900" dirty="0">
                <a:latin typeface="Times New Roman" panose="02020603050405020304" pitchFamily="18" charset="0"/>
                <a:cs typeface="Times New Roman" panose="02020603050405020304" pitchFamily="18" charset="0"/>
              </a:rPr>
              <a:t>diğer kanunlardaki muafiyet, istisna ve indirimlere ilişkin hükümlerin, kurumlar vergisi bakımından geçersiz olduğu; kurumlar vergisi ile ilgili muafiyet, istisna ve indirimlere ilişkin hükümlerin, ancak </a:t>
            </a:r>
            <a:r>
              <a:rPr lang="tr-TR" altLang="tr-TR" sz="1900" b="1" i="1" u="sng" dirty="0">
                <a:highlight>
                  <a:srgbClr val="FFFF00"/>
                </a:highlight>
                <a:latin typeface="Times New Roman" panose="02020603050405020304" pitchFamily="18" charset="0"/>
                <a:cs typeface="Times New Roman" panose="02020603050405020304" pitchFamily="18" charset="0"/>
              </a:rPr>
              <a:t>bu Kanuna</a:t>
            </a:r>
            <a:r>
              <a:rPr lang="tr-TR" altLang="tr-TR" sz="1900" i="1" dirty="0">
                <a:highlight>
                  <a:srgbClr val="FFFF00"/>
                </a:highlight>
                <a:latin typeface="Times New Roman" panose="02020603050405020304" pitchFamily="18" charset="0"/>
                <a:cs typeface="Times New Roman" panose="02020603050405020304" pitchFamily="18" charset="0"/>
              </a:rPr>
              <a:t>, </a:t>
            </a:r>
            <a:r>
              <a:rPr lang="tr-TR" altLang="tr-TR" sz="1900" b="1" i="1" u="sng" dirty="0">
                <a:highlight>
                  <a:srgbClr val="FFFF00"/>
                </a:highlight>
                <a:latin typeface="Times New Roman" panose="02020603050405020304" pitchFamily="18" charset="0"/>
                <a:cs typeface="Times New Roman" panose="02020603050405020304" pitchFamily="18" charset="0"/>
              </a:rPr>
              <a:t>Gelir Vergisi Kanununa </a:t>
            </a:r>
            <a:r>
              <a:rPr lang="tr-TR" altLang="tr-TR" sz="1900" i="1" dirty="0">
                <a:highlight>
                  <a:srgbClr val="FFFF00"/>
                </a:highlight>
                <a:latin typeface="Times New Roman" panose="02020603050405020304" pitchFamily="18" charset="0"/>
                <a:cs typeface="Times New Roman" panose="02020603050405020304" pitchFamily="18" charset="0"/>
              </a:rPr>
              <a:t>ve </a:t>
            </a:r>
            <a:r>
              <a:rPr lang="tr-TR" altLang="tr-TR" sz="1900" b="1" i="1" u="sng" dirty="0">
                <a:highlight>
                  <a:srgbClr val="FFFF00"/>
                </a:highlight>
                <a:latin typeface="Times New Roman" panose="02020603050405020304" pitchFamily="18" charset="0"/>
                <a:cs typeface="Times New Roman" panose="02020603050405020304" pitchFamily="18" charset="0"/>
              </a:rPr>
              <a:t>Vergi Usul Kanununa</a:t>
            </a:r>
            <a:r>
              <a:rPr lang="tr-TR" altLang="tr-TR" sz="1900" i="1" dirty="0">
                <a:highlight>
                  <a:srgbClr val="FFFF00"/>
                </a:highlight>
                <a:latin typeface="Times New Roman" panose="02020603050405020304" pitchFamily="18" charset="0"/>
                <a:cs typeface="Times New Roman" panose="02020603050405020304" pitchFamily="18" charset="0"/>
              </a:rPr>
              <a:t> </a:t>
            </a:r>
            <a:r>
              <a:rPr lang="tr-TR" altLang="tr-TR" sz="1900" dirty="0">
                <a:latin typeface="Times New Roman" panose="02020603050405020304" pitchFamily="18" charset="0"/>
                <a:cs typeface="Times New Roman" panose="02020603050405020304" pitchFamily="18" charset="0"/>
              </a:rPr>
              <a:t>hüküm eklenmek veya bu kanunlarda değişiklik yapılmak suretiyle düzenleneceği ve uluslararası anlaşma hükümlerinin saklı olduğu belirtilmiştir.</a:t>
            </a:r>
          </a:p>
          <a:p>
            <a:pPr marL="0" indent="0" algn="just">
              <a:buFont typeface="Arial" panose="020B0604020202020204" pitchFamily="34" charset="0"/>
              <a:buNone/>
            </a:pPr>
            <a:r>
              <a:rPr lang="tr-TR" altLang="tr-TR" sz="1900" dirty="0">
                <a:latin typeface="Times New Roman" panose="02020603050405020304" pitchFamily="18" charset="0"/>
                <a:cs typeface="Times New Roman" panose="02020603050405020304" pitchFamily="18" charset="0"/>
              </a:rPr>
              <a:t>	</a:t>
            </a:r>
            <a:r>
              <a:rPr lang="tr-TR" altLang="tr-TR" sz="1900" b="1" dirty="0">
                <a:solidFill>
                  <a:srgbClr val="FF0000"/>
                </a:solidFill>
                <a:highlight>
                  <a:srgbClr val="FFFF00"/>
                </a:highlight>
                <a:latin typeface="Times New Roman" panose="02020603050405020304" pitchFamily="18" charset="0"/>
                <a:cs typeface="Times New Roman" panose="02020603050405020304" pitchFamily="18" charset="0"/>
              </a:rPr>
              <a:t>Ancak;</a:t>
            </a:r>
            <a:r>
              <a:rPr lang="tr-TR" altLang="tr-TR" sz="1900" dirty="0">
                <a:latin typeface="Times New Roman" panose="02020603050405020304" pitchFamily="18" charset="0"/>
                <a:cs typeface="Times New Roman" panose="02020603050405020304" pitchFamily="18" charset="0"/>
              </a:rPr>
              <a:t> Kanunun geçici 1/9. fıkrasında, </a:t>
            </a:r>
            <a:r>
              <a:rPr lang="tr-TR" altLang="tr-TR" sz="1900" b="1" i="1" u="sng" dirty="0">
                <a:highlight>
                  <a:srgbClr val="00FFFF"/>
                </a:highlight>
                <a:latin typeface="Times New Roman" panose="02020603050405020304" pitchFamily="18" charset="0"/>
                <a:cs typeface="Times New Roman" panose="02020603050405020304" pitchFamily="18" charset="0"/>
              </a:rPr>
              <a:t>“Bu Kanunun yürürlüğünden önce kurumlar vergisine ilişkin olarak başka kanunlarda yer alan muafiyet, istisna ve indirimler bakımından 35 inci madde hükmü uygulanmaz.” </a:t>
            </a:r>
            <a:r>
              <a:rPr lang="tr-TR" altLang="tr-TR" sz="1900" dirty="0">
                <a:latin typeface="Times New Roman" panose="02020603050405020304" pitchFamily="18" charset="0"/>
                <a:cs typeface="Times New Roman" panose="02020603050405020304" pitchFamily="18" charset="0"/>
              </a:rPr>
              <a:t>hükmü yer almaktadır.</a:t>
            </a:r>
          </a:p>
          <a:p>
            <a:pPr>
              <a:buFont typeface="Wingdings 3" panose="05040102010807070707" pitchFamily="18" charset="2"/>
              <a:buNone/>
            </a:pPr>
            <a:endParaRPr lang="tr-TR" altLang="tr-TR" sz="1900" dirty="0"/>
          </a:p>
        </p:txBody>
      </p:sp>
      <p:graphicFrame>
        <p:nvGraphicFramePr>
          <p:cNvPr id="5" name="7 Tablo">
            <a:extLst>
              <a:ext uri="{FF2B5EF4-FFF2-40B4-BE49-F238E27FC236}">
                <a16:creationId xmlns:a16="http://schemas.microsoft.com/office/drawing/2014/main" id="{E9E3729A-1786-C263-D86E-51D2CA8DE266}"/>
              </a:ext>
            </a:extLst>
          </p:cNvPr>
          <p:cNvGraphicFramePr>
            <a:graphicFrameLocks noGrp="1"/>
          </p:cNvGraphicFramePr>
          <p:nvPr>
            <p:extLst>
              <p:ext uri="{D42A27DB-BD31-4B8C-83A1-F6EECF244321}">
                <p14:modId xmlns:p14="http://schemas.microsoft.com/office/powerpoint/2010/main" val="39007577"/>
              </p:ext>
            </p:extLst>
          </p:nvPr>
        </p:nvGraphicFramePr>
        <p:xfrm>
          <a:off x="356135" y="3546043"/>
          <a:ext cx="11436421" cy="2770108"/>
        </p:xfrm>
        <a:graphic>
          <a:graphicData uri="http://schemas.openxmlformats.org/drawingml/2006/table">
            <a:tbl>
              <a:tblPr/>
              <a:tblGrid>
                <a:gridCol w="1564935">
                  <a:extLst>
                    <a:ext uri="{9D8B030D-6E8A-4147-A177-3AD203B41FA5}">
                      <a16:colId xmlns:a16="http://schemas.microsoft.com/office/drawing/2014/main" val="20000"/>
                    </a:ext>
                  </a:extLst>
                </a:gridCol>
                <a:gridCol w="2216275">
                  <a:extLst>
                    <a:ext uri="{9D8B030D-6E8A-4147-A177-3AD203B41FA5}">
                      <a16:colId xmlns:a16="http://schemas.microsoft.com/office/drawing/2014/main" val="20001"/>
                    </a:ext>
                  </a:extLst>
                </a:gridCol>
                <a:gridCol w="41192">
                  <a:extLst>
                    <a:ext uri="{9D8B030D-6E8A-4147-A177-3AD203B41FA5}">
                      <a16:colId xmlns:a16="http://schemas.microsoft.com/office/drawing/2014/main" val="20002"/>
                    </a:ext>
                  </a:extLst>
                </a:gridCol>
                <a:gridCol w="674806">
                  <a:extLst>
                    <a:ext uri="{9D8B030D-6E8A-4147-A177-3AD203B41FA5}">
                      <a16:colId xmlns:a16="http://schemas.microsoft.com/office/drawing/2014/main" val="20003"/>
                    </a:ext>
                  </a:extLst>
                </a:gridCol>
                <a:gridCol w="1370340">
                  <a:extLst>
                    <a:ext uri="{9D8B030D-6E8A-4147-A177-3AD203B41FA5}">
                      <a16:colId xmlns:a16="http://schemas.microsoft.com/office/drawing/2014/main" val="20004"/>
                    </a:ext>
                  </a:extLst>
                </a:gridCol>
                <a:gridCol w="1952228">
                  <a:extLst>
                    <a:ext uri="{9D8B030D-6E8A-4147-A177-3AD203B41FA5}">
                      <a16:colId xmlns:a16="http://schemas.microsoft.com/office/drawing/2014/main" val="20005"/>
                    </a:ext>
                  </a:extLst>
                </a:gridCol>
                <a:gridCol w="532366">
                  <a:extLst>
                    <a:ext uri="{9D8B030D-6E8A-4147-A177-3AD203B41FA5}">
                      <a16:colId xmlns:a16="http://schemas.microsoft.com/office/drawing/2014/main" val="20006"/>
                    </a:ext>
                  </a:extLst>
                </a:gridCol>
                <a:gridCol w="54118">
                  <a:extLst>
                    <a:ext uri="{9D8B030D-6E8A-4147-A177-3AD203B41FA5}">
                      <a16:colId xmlns:a16="http://schemas.microsoft.com/office/drawing/2014/main" val="20007"/>
                    </a:ext>
                  </a:extLst>
                </a:gridCol>
                <a:gridCol w="1564526">
                  <a:extLst>
                    <a:ext uri="{9D8B030D-6E8A-4147-A177-3AD203B41FA5}">
                      <a16:colId xmlns:a16="http://schemas.microsoft.com/office/drawing/2014/main" val="20008"/>
                    </a:ext>
                  </a:extLst>
                </a:gridCol>
                <a:gridCol w="1465635">
                  <a:extLst>
                    <a:ext uri="{9D8B030D-6E8A-4147-A177-3AD203B41FA5}">
                      <a16:colId xmlns:a16="http://schemas.microsoft.com/office/drawing/2014/main" val="20009"/>
                    </a:ext>
                  </a:extLst>
                </a:gridCol>
              </a:tblGrid>
              <a:tr h="960322">
                <a:tc>
                  <a:txBody>
                    <a:bodyPr/>
                    <a:lstStyle/>
                    <a:p>
                      <a:pPr algn="ctr" fontAlgn="ctr"/>
                      <a:endParaRPr lang="tr-TR" sz="1600" b="0" i="0" u="none" strike="noStrike" dirty="0">
                        <a:solidFill>
                          <a:srgbClr val="000000"/>
                        </a:solidFill>
                        <a:latin typeface="Times New Roman"/>
                      </a:endParaRPr>
                    </a:p>
                  </a:txBody>
                  <a:tcPr marL="7736" marR="7736" marT="7735" marB="0" anchor="ctr">
                    <a:lnL>
                      <a:noFill/>
                    </a:lnL>
                    <a:lnR>
                      <a:noFill/>
                    </a:lnR>
                    <a:lnT>
                      <a:noFill/>
                    </a:lnT>
                    <a:lnB>
                      <a:noFill/>
                    </a:lnB>
                  </a:tcPr>
                </a:tc>
                <a:tc>
                  <a:txBody>
                    <a:bodyPr/>
                    <a:lstStyle/>
                    <a:p>
                      <a:pPr algn="ctr" fontAlgn="ctr"/>
                      <a:endParaRPr lang="tr-TR" sz="1600" b="0" i="0" u="none" strike="noStrike" dirty="0">
                        <a:solidFill>
                          <a:srgbClr val="000000"/>
                        </a:solidFill>
                        <a:latin typeface="Times New Roman"/>
                      </a:endParaRPr>
                    </a:p>
                  </a:txBody>
                  <a:tcPr marL="7736" marR="7736" marT="7735" marB="0" anchor="ctr">
                    <a:lnL>
                      <a:noFill/>
                    </a:lnL>
                    <a:lnR>
                      <a:noFill/>
                    </a:lnR>
                    <a:lnT>
                      <a:noFill/>
                    </a:lnT>
                    <a:lnB>
                      <a:noFill/>
                    </a:lnB>
                  </a:tcPr>
                </a:tc>
                <a:tc>
                  <a:txBody>
                    <a:bodyPr/>
                    <a:lstStyle/>
                    <a:p>
                      <a:pPr algn="ctr" fontAlgn="ctr"/>
                      <a:endParaRPr lang="tr-TR" sz="1600" b="0" i="0" u="none" strike="noStrike" dirty="0">
                        <a:solidFill>
                          <a:srgbClr val="000000"/>
                        </a:solidFill>
                        <a:latin typeface="Times New Roman"/>
                      </a:endParaRPr>
                    </a:p>
                  </a:txBody>
                  <a:tcPr marL="7736" marR="7736" marT="7735" marB="0" anchor="ctr">
                    <a:lnL>
                      <a:noFill/>
                    </a:lnL>
                    <a:lnR w="38100" cap="flat" cmpd="sng" algn="ctr">
                      <a:solidFill>
                        <a:schemeClr val="tx1"/>
                      </a:solidFill>
                      <a:prstDash val="solid"/>
                      <a:round/>
                      <a:headEnd type="none" w="med" len="med"/>
                      <a:tailEnd type="none" w="med" len="med"/>
                    </a:lnR>
                    <a:lnT>
                      <a:noFill/>
                    </a:lnT>
                    <a:lnB>
                      <a:noFill/>
                    </a:lnB>
                  </a:tcPr>
                </a:tc>
                <a:tc gridSpan="4">
                  <a:txBody>
                    <a:bodyPr/>
                    <a:lstStyle/>
                    <a:p>
                      <a:pPr algn="ctr" fontAlgn="ctr"/>
                      <a:r>
                        <a:rPr lang="tr-TR" sz="2000" b="1" i="0" u="none" strike="noStrike" dirty="0">
                          <a:solidFill>
                            <a:srgbClr val="000000"/>
                          </a:solidFill>
                          <a:latin typeface="Times New Roman"/>
                        </a:rPr>
                        <a:t>5520 Sayılı KVK Yürürlüğünden Önce Diğer Kanunlarda Yer Alan Kurumlar Vergisi İstisnaları</a:t>
                      </a:r>
                    </a:p>
                  </a:txBody>
                  <a:tcPr marL="7736" marR="7736" marT="773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alpha val="31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1600" b="0" i="0" u="none" strike="noStrike" dirty="0">
                        <a:solidFill>
                          <a:srgbClr val="000000"/>
                        </a:solidFill>
                        <a:latin typeface="Times New Roman"/>
                      </a:endParaRPr>
                    </a:p>
                  </a:txBody>
                  <a:tcPr marL="7736" marR="7736" marT="7735"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endParaRPr lang="tr-TR" sz="1600" b="0" i="0" u="none" strike="noStrike" dirty="0">
                        <a:solidFill>
                          <a:srgbClr val="000000"/>
                        </a:solidFill>
                        <a:latin typeface="Times New Roman"/>
                      </a:endParaRPr>
                    </a:p>
                  </a:txBody>
                  <a:tcPr marL="7736" marR="7736" marT="7735" marB="0" anchor="ctr">
                    <a:lnL>
                      <a:noFill/>
                    </a:lnL>
                    <a:lnR>
                      <a:noFill/>
                    </a:lnR>
                    <a:lnT>
                      <a:noFill/>
                    </a:lnT>
                    <a:lnB>
                      <a:noFill/>
                    </a:lnB>
                  </a:tcPr>
                </a:tc>
                <a:tc>
                  <a:txBody>
                    <a:bodyPr/>
                    <a:lstStyle/>
                    <a:p>
                      <a:pPr algn="ctr" fontAlgn="ctr"/>
                      <a:endParaRPr lang="tr-TR" sz="1400" b="0" i="0" u="none" strike="noStrike">
                        <a:solidFill>
                          <a:srgbClr val="000000"/>
                        </a:solidFill>
                        <a:latin typeface="Times New Roman"/>
                      </a:endParaRPr>
                    </a:p>
                  </a:txBody>
                  <a:tcPr marL="7736" marR="7736" marT="7735" marB="0" anchor="ctr">
                    <a:lnL>
                      <a:noFill/>
                    </a:lnL>
                    <a:lnR>
                      <a:noFill/>
                    </a:lnR>
                    <a:lnT>
                      <a:noFill/>
                    </a:lnT>
                    <a:lnB>
                      <a:noFill/>
                    </a:lnB>
                  </a:tcPr>
                </a:tc>
                <a:extLst>
                  <a:ext uri="{0D108BD9-81ED-4DB2-BD59-A6C34878D82A}">
                    <a16:rowId xmlns:a16="http://schemas.microsoft.com/office/drawing/2014/main" val="10000"/>
                  </a:ext>
                </a:extLst>
              </a:tr>
              <a:tr h="261993">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a:noFill/>
                    </a:lnT>
                    <a:lnB>
                      <a:noFill/>
                    </a:lnB>
                  </a:tcPr>
                </a:tc>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a:noFill/>
                    </a:lnT>
                    <a:lnB>
                      <a:noFill/>
                    </a:lnB>
                  </a:tcPr>
                </a:tc>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a:noFill/>
                    </a:lnT>
                    <a:lnB>
                      <a:noFill/>
                    </a:lnB>
                  </a:tcPr>
                </a:tc>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1600" b="0" i="0" u="none" strike="noStrike" dirty="0">
                          <a:solidFill>
                            <a:srgbClr val="000000"/>
                          </a:solidFill>
                          <a:latin typeface="Times New Roman"/>
                        </a:rPr>
                        <a:t> </a:t>
                      </a:r>
                    </a:p>
                  </a:txBody>
                  <a:tcPr marL="7736" marR="7736" marT="7735" marB="0" anchor="b">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tcPr>
                </a:tc>
                <a:tc>
                  <a:txBody>
                    <a:bodyPr/>
                    <a:lstStyle/>
                    <a:p>
                      <a:pPr algn="l" fontAlgn="b"/>
                      <a:endParaRPr lang="tr-TR" sz="1600" b="0" i="0" u="none" strike="noStrike" dirty="0">
                        <a:solidFill>
                          <a:srgbClr val="000000"/>
                        </a:solidFill>
                        <a:latin typeface="Times New Roman"/>
                      </a:endParaRPr>
                    </a:p>
                  </a:txBody>
                  <a:tcPr marL="7736" marR="7736" marT="7735" marB="0" anchor="b">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tcPr>
                </a:tc>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a:noFill/>
                    </a:lnT>
                    <a:lnB>
                      <a:noFill/>
                    </a:lnB>
                  </a:tcPr>
                </a:tc>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a:noFill/>
                    </a:lnT>
                    <a:lnB>
                      <a:noFill/>
                    </a:lnB>
                  </a:tcPr>
                </a:tc>
                <a:tc>
                  <a:txBody>
                    <a:bodyPr/>
                    <a:lstStyle/>
                    <a:p>
                      <a:pPr algn="l" fontAlgn="b"/>
                      <a:endParaRPr lang="tr-TR" sz="1400" b="0" i="0" u="none" strike="noStrike" dirty="0">
                        <a:solidFill>
                          <a:srgbClr val="000000"/>
                        </a:solidFill>
                        <a:latin typeface="Times New Roman"/>
                      </a:endParaRPr>
                    </a:p>
                  </a:txBody>
                  <a:tcPr marL="7736" marR="7736" marT="7735" marB="0" anchor="b">
                    <a:lnL>
                      <a:noFill/>
                    </a:lnL>
                    <a:lnR>
                      <a:noFill/>
                    </a:lnR>
                    <a:lnT>
                      <a:noFill/>
                    </a:lnT>
                    <a:lnB>
                      <a:noFill/>
                    </a:lnB>
                  </a:tcPr>
                </a:tc>
                <a:extLst>
                  <a:ext uri="{0D108BD9-81ED-4DB2-BD59-A6C34878D82A}">
                    <a16:rowId xmlns:a16="http://schemas.microsoft.com/office/drawing/2014/main" val="10001"/>
                  </a:ext>
                </a:extLst>
              </a:tr>
              <a:tr h="261993">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a:noFill/>
                    </a:lnR>
                    <a:lnT>
                      <a:noFill/>
                    </a:lnT>
                    <a:lnB>
                      <a:noFill/>
                    </a:lnB>
                  </a:tcPr>
                </a:tc>
                <a:tc>
                  <a:txBody>
                    <a:bodyPr/>
                    <a:lstStyle/>
                    <a:p>
                      <a:pPr algn="l" fontAlgn="b"/>
                      <a:r>
                        <a:rPr lang="tr-TR" sz="1600" b="1" i="0" u="none" strike="noStrike" dirty="0">
                          <a:solidFill>
                            <a:srgbClr val="000000"/>
                          </a:solidFill>
                          <a:latin typeface="Times New Roman"/>
                        </a:rPr>
                        <a:t>(1)</a:t>
                      </a:r>
                    </a:p>
                  </a:txBody>
                  <a:tcPr marL="7736" marR="7736" marT="773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1" i="0" u="none" strike="noStrike" dirty="0">
                        <a:solidFill>
                          <a:srgbClr val="000000"/>
                        </a:solidFill>
                        <a:latin typeface="Times New Roman"/>
                      </a:endParaRPr>
                    </a:p>
                  </a:txBody>
                  <a:tcPr marL="7736" marR="7736" marT="773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1" i="0" u="none" strike="noStrike" dirty="0">
                        <a:solidFill>
                          <a:srgbClr val="000000"/>
                        </a:solidFill>
                        <a:latin typeface="Times New Roman"/>
                      </a:endParaRPr>
                    </a:p>
                  </a:txBody>
                  <a:tcPr marL="7736" marR="7736" marT="773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Times New Roman"/>
                        </a:rPr>
                        <a:t> (2)</a:t>
                      </a:r>
                    </a:p>
                  </a:txBody>
                  <a:tcPr marL="7736" marR="7736" marT="7735" marB="0" anchor="b">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1" i="0" u="none" strike="noStrike" dirty="0">
                        <a:solidFill>
                          <a:srgbClr val="000000"/>
                        </a:solidFill>
                        <a:latin typeface="Times New Roman"/>
                      </a:endParaRPr>
                    </a:p>
                  </a:txBody>
                  <a:tcPr marL="7736" marR="7736" marT="7735" marB="0" anchor="b">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1" i="0" u="none" strike="noStrike" dirty="0">
                        <a:solidFill>
                          <a:srgbClr val="000000"/>
                        </a:solidFill>
                        <a:latin typeface="Times New Roman"/>
                      </a:endParaRPr>
                    </a:p>
                  </a:txBody>
                  <a:tcPr marL="7736" marR="7736" marT="773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600" b="1" i="0" u="none" strike="noStrike" dirty="0">
                        <a:solidFill>
                          <a:srgbClr val="000000"/>
                        </a:solidFill>
                        <a:latin typeface="Times New Roman"/>
                      </a:endParaRPr>
                    </a:p>
                  </a:txBody>
                  <a:tcPr marL="7736" marR="7736" marT="773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Times New Roman"/>
                        </a:rPr>
                        <a:t>(3)</a:t>
                      </a:r>
                    </a:p>
                  </a:txBody>
                  <a:tcPr marL="7736" marR="7736" marT="7735" marB="0" anchor="b">
                    <a:lnL>
                      <a:noFill/>
                    </a:lnL>
                    <a:lnR>
                      <a:noFill/>
                    </a:lnR>
                    <a:lnT>
                      <a:noFill/>
                    </a:lnT>
                    <a:lnB w="38100" cap="flat" cmpd="sng" algn="ctr">
                      <a:solidFill>
                        <a:schemeClr val="tx1"/>
                      </a:solidFill>
                      <a:prstDash val="solid"/>
                      <a:round/>
                      <a:headEnd type="none" w="med" len="med"/>
                      <a:tailEnd type="none" w="med" len="med"/>
                    </a:lnB>
                  </a:tcPr>
                </a:tc>
                <a:tc>
                  <a:txBody>
                    <a:bodyPr/>
                    <a:lstStyle/>
                    <a:p>
                      <a:pPr algn="l" fontAlgn="b"/>
                      <a:endParaRPr lang="tr-TR" sz="1400" b="0" i="0" u="none" strike="noStrike" dirty="0">
                        <a:solidFill>
                          <a:srgbClr val="000000"/>
                        </a:solidFill>
                        <a:latin typeface="Times New Roman"/>
                      </a:endParaRPr>
                    </a:p>
                  </a:txBody>
                  <a:tcPr marL="7736" marR="7736" marT="7735" marB="0" anchor="b">
                    <a:lnL>
                      <a:noFill/>
                    </a:lnL>
                    <a:lnR>
                      <a:noFill/>
                    </a:lnR>
                    <a:lnT>
                      <a:noFill/>
                    </a:lnT>
                    <a:lnB>
                      <a:noFill/>
                    </a:lnB>
                  </a:tcPr>
                </a:tc>
                <a:extLst>
                  <a:ext uri="{0D108BD9-81ED-4DB2-BD59-A6C34878D82A}">
                    <a16:rowId xmlns:a16="http://schemas.microsoft.com/office/drawing/2014/main" val="10002"/>
                  </a:ext>
                </a:extLst>
              </a:tr>
              <a:tr h="261993">
                <a:tc>
                  <a:txBody>
                    <a:bodyPr/>
                    <a:lstStyle/>
                    <a:p>
                      <a:pPr algn="l" fontAlgn="b"/>
                      <a:endParaRPr lang="tr-TR" sz="1600" b="0" i="0" u="none" strike="noStrike" dirty="0">
                        <a:solidFill>
                          <a:srgbClr val="000000"/>
                        </a:solidFill>
                        <a:latin typeface="Times New Roman"/>
                      </a:endParaRPr>
                    </a:p>
                  </a:txBody>
                  <a:tcPr marL="7736" marR="7736" marT="7735" marB="0" anchor="b">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tcPr>
                </a:tc>
                <a:tc>
                  <a:txBody>
                    <a:bodyPr/>
                    <a:lstStyle/>
                    <a:p>
                      <a:pPr algn="l" fontAlgn="b"/>
                      <a:r>
                        <a:rPr lang="tr-TR" sz="1600" b="0" i="0" u="none" strike="noStrike" dirty="0">
                          <a:solidFill>
                            <a:srgbClr val="000000"/>
                          </a:solidFill>
                          <a:latin typeface="Times New Roman"/>
                        </a:rPr>
                        <a:t> </a:t>
                      </a:r>
                    </a:p>
                  </a:txBody>
                  <a:tcPr marL="7736" marR="7736" marT="7735" marB="0" anchor="b">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tr-TR" sz="1600" b="0" i="0" u="none" strike="noStrike">
                          <a:solidFill>
                            <a:srgbClr val="000000"/>
                          </a:solidFill>
                          <a:latin typeface="Times New Roman"/>
                        </a:rPr>
                        <a:t> </a:t>
                      </a:r>
                    </a:p>
                  </a:txBody>
                  <a:tcPr marL="7736" marR="7736" marT="773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1600" b="0" i="0" u="none" strike="noStrike" dirty="0">
                          <a:solidFill>
                            <a:srgbClr val="000000"/>
                          </a:solidFill>
                          <a:latin typeface="Times New Roman"/>
                        </a:rPr>
                        <a:t> </a:t>
                      </a:r>
                    </a:p>
                  </a:txBody>
                  <a:tcPr marL="7736" marR="7736" marT="773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1600" b="0" i="0" u="none" strike="noStrike" dirty="0">
                          <a:solidFill>
                            <a:srgbClr val="000000"/>
                          </a:solidFill>
                          <a:latin typeface="Times New Roman"/>
                        </a:rPr>
                        <a:t> </a:t>
                      </a:r>
                    </a:p>
                  </a:txBody>
                  <a:tcPr marL="7736" marR="7736" marT="7735" marB="0" anchor="b">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tr-TR" sz="1600" b="0" i="0" u="none" strike="noStrike" dirty="0">
                          <a:solidFill>
                            <a:srgbClr val="000000"/>
                          </a:solidFill>
                          <a:latin typeface="Times New Roman"/>
                        </a:rPr>
                        <a:t> </a:t>
                      </a:r>
                    </a:p>
                  </a:txBody>
                  <a:tcPr marL="7736" marR="7736" marT="7735" marB="0" anchor="b">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tr-TR" sz="1600" b="0" i="0" u="none" strike="noStrike">
                          <a:solidFill>
                            <a:srgbClr val="000000"/>
                          </a:solidFill>
                          <a:latin typeface="Times New Roman"/>
                        </a:rPr>
                        <a:t> </a:t>
                      </a:r>
                    </a:p>
                  </a:txBody>
                  <a:tcPr marL="7736" marR="7736" marT="773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1600" b="0" i="0" u="none" strike="noStrike">
                          <a:solidFill>
                            <a:srgbClr val="000000"/>
                          </a:solidFill>
                          <a:latin typeface="Times New Roman"/>
                        </a:rPr>
                        <a:t> </a:t>
                      </a:r>
                    </a:p>
                  </a:txBody>
                  <a:tcPr marL="7736" marR="7736" marT="7735" marB="0" anchor="b">
                    <a:lnL>
                      <a:noFill/>
                    </a:lnL>
                    <a:lnR>
                      <a:noFill/>
                    </a:lnR>
                    <a:lnT w="38100" cap="flat" cmpd="sng" algn="ctr">
                      <a:solidFill>
                        <a:schemeClr val="tx1"/>
                      </a:solidFill>
                      <a:prstDash val="solid"/>
                      <a:round/>
                      <a:headEnd type="none" w="med" len="med"/>
                      <a:tailEnd type="none" w="med" len="med"/>
                    </a:lnT>
                    <a:lnB>
                      <a:noFill/>
                    </a:lnB>
                  </a:tcPr>
                </a:tc>
                <a:tc>
                  <a:txBody>
                    <a:bodyPr/>
                    <a:lstStyle/>
                    <a:p>
                      <a:pPr algn="l" fontAlgn="b"/>
                      <a:r>
                        <a:rPr lang="tr-TR" sz="1600" b="0" i="0" u="none" strike="noStrike">
                          <a:solidFill>
                            <a:srgbClr val="000000"/>
                          </a:solidFill>
                          <a:latin typeface="Times New Roman"/>
                        </a:rPr>
                        <a:t> </a:t>
                      </a:r>
                    </a:p>
                  </a:txBody>
                  <a:tcPr marL="7736" marR="7736" marT="7735" marB="0" anchor="b">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tr-TR" sz="1400" b="0" i="0" u="none" strike="noStrike" dirty="0">
                        <a:solidFill>
                          <a:srgbClr val="000000"/>
                        </a:solidFill>
                        <a:latin typeface="Times New Roman"/>
                      </a:endParaRPr>
                    </a:p>
                  </a:txBody>
                  <a:tcPr marL="7736" marR="7736" marT="7735" marB="0" anchor="b">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3807">
                <a:tc gridSpan="2">
                  <a:txBody>
                    <a:bodyPr/>
                    <a:lstStyle/>
                    <a:p>
                      <a:pPr algn="ctr" fontAlgn="ctr"/>
                      <a:r>
                        <a:rPr lang="tr-TR" sz="1600" b="1" i="1" u="none" strike="noStrike" dirty="0">
                          <a:solidFill>
                            <a:srgbClr val="000000"/>
                          </a:solidFill>
                          <a:latin typeface="Times New Roman"/>
                        </a:rPr>
                        <a:t>Türk Uluslararası Gemi Siciline Kayıtlı Gemilerin İşletilmesinden ve Devrinden Elde Edilen Kazançlara İlişkin İstisna</a:t>
                      </a:r>
                    </a:p>
                    <a:p>
                      <a:pPr algn="ctr" fontAlgn="ctr"/>
                      <a:r>
                        <a:rPr lang="tr-TR" altLang="tr-TR" sz="1600" dirty="0">
                          <a:latin typeface="Times New Roman" panose="02020603050405020304" pitchFamily="18" charset="0"/>
                          <a:cs typeface="Times New Roman" panose="02020603050405020304" pitchFamily="18" charset="0"/>
                        </a:rPr>
                        <a:t>4490 /12 </a:t>
                      </a:r>
                      <a:r>
                        <a:rPr lang="tr-TR" altLang="tr-TR" sz="1600" dirty="0" err="1">
                          <a:latin typeface="Times New Roman" panose="02020603050405020304" pitchFamily="18" charset="0"/>
                          <a:cs typeface="Times New Roman" panose="02020603050405020304" pitchFamily="18" charset="0"/>
                        </a:rPr>
                        <a:t>md.</a:t>
                      </a:r>
                      <a:endParaRPr lang="tr-TR" sz="1600" b="1" i="1" u="none" strike="noStrike" dirty="0">
                        <a:solidFill>
                          <a:srgbClr val="000000"/>
                        </a:solidFill>
                        <a:latin typeface="Times New Roman"/>
                      </a:endParaRPr>
                    </a:p>
                  </a:txBody>
                  <a:tcPr marL="7736" marR="7736" marT="773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alpha val="35000"/>
                      </a:schemeClr>
                    </a:solidFill>
                  </a:tcPr>
                </a:tc>
                <a:tc hMerge="1">
                  <a:txBody>
                    <a:bodyPr/>
                    <a:lstStyle/>
                    <a:p>
                      <a:endParaRPr lang="tr-TR"/>
                    </a:p>
                  </a:txBody>
                  <a:tcPr/>
                </a:tc>
                <a:tc>
                  <a:txBody>
                    <a:bodyPr/>
                    <a:lstStyle/>
                    <a:p>
                      <a:pPr algn="l" fontAlgn="b"/>
                      <a:endParaRPr lang="tr-TR" sz="1600" b="1" i="0" u="none" strike="noStrike" dirty="0">
                        <a:solidFill>
                          <a:srgbClr val="000000"/>
                        </a:solidFill>
                        <a:latin typeface="Times New Roman"/>
                      </a:endParaRPr>
                    </a:p>
                  </a:txBody>
                  <a:tcPr marL="7736" marR="7736" marT="773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1" i="0" u="none" strike="noStrike" dirty="0">
                        <a:solidFill>
                          <a:srgbClr val="000000"/>
                        </a:solidFill>
                        <a:latin typeface="Times New Roman"/>
                      </a:endParaRPr>
                    </a:p>
                  </a:txBody>
                  <a:tcPr marL="7736" marR="7736" marT="7735" marB="0" anchor="b">
                    <a:lnL>
                      <a:noFill/>
                    </a:lnL>
                    <a:lnR w="38100" cap="flat" cmpd="sng" algn="ctr">
                      <a:solidFill>
                        <a:schemeClr val="tx1"/>
                      </a:solidFill>
                      <a:prstDash val="solid"/>
                      <a:round/>
                      <a:headEnd type="none" w="med" len="med"/>
                      <a:tailEnd type="none" w="med" len="med"/>
                    </a:lnR>
                    <a:lnT>
                      <a:noFill/>
                    </a:lnT>
                    <a:lnB>
                      <a:noFill/>
                    </a:lnB>
                  </a:tcPr>
                </a:tc>
                <a:tc gridSpan="2">
                  <a:txBody>
                    <a:bodyPr/>
                    <a:lstStyle/>
                    <a:p>
                      <a:pPr algn="ctr" fontAlgn="ctr"/>
                      <a:r>
                        <a:rPr lang="tr-TR" sz="1600" b="1" i="1" u="none" strike="noStrike" dirty="0">
                          <a:solidFill>
                            <a:srgbClr val="000000"/>
                          </a:solidFill>
                          <a:latin typeface="Times New Roman"/>
                        </a:rPr>
                        <a:t>Teknoloji Geliştirme Bölgeleri Kanununda yer alan istisna</a:t>
                      </a:r>
                    </a:p>
                    <a:p>
                      <a:pPr algn="ctr" fontAlgn="ctr"/>
                      <a:r>
                        <a:rPr lang="tr-TR" altLang="tr-TR" sz="1600" b="1" u="sng" dirty="0">
                          <a:latin typeface="Times New Roman" panose="02020603050405020304" pitchFamily="18" charset="0"/>
                          <a:cs typeface="Times New Roman" panose="02020603050405020304" pitchFamily="18" charset="0"/>
                        </a:rPr>
                        <a:t>4691 /geçici 2 maddesi</a:t>
                      </a:r>
                      <a:endParaRPr lang="tr-TR" sz="1600" b="1" i="1" u="none" strike="noStrike" dirty="0">
                        <a:solidFill>
                          <a:srgbClr val="000000"/>
                        </a:solidFill>
                        <a:latin typeface="Times New Roman"/>
                      </a:endParaRPr>
                    </a:p>
                  </a:txBody>
                  <a:tcPr marL="7736" marR="7736" marT="773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alpha val="16000"/>
                      </a:schemeClr>
                    </a:solidFill>
                  </a:tcPr>
                </a:tc>
                <a:tc hMerge="1">
                  <a:txBody>
                    <a:bodyPr/>
                    <a:lstStyle/>
                    <a:p>
                      <a:endParaRPr lang="tr-TR"/>
                    </a:p>
                  </a:txBody>
                  <a:tcPr/>
                </a:tc>
                <a:tc>
                  <a:txBody>
                    <a:bodyPr/>
                    <a:lstStyle/>
                    <a:p>
                      <a:pPr algn="l" fontAlgn="b"/>
                      <a:endParaRPr lang="tr-TR" sz="1600" b="1" i="0" u="none" strike="noStrike" dirty="0">
                        <a:solidFill>
                          <a:srgbClr val="000000"/>
                        </a:solidFill>
                        <a:latin typeface="Times New Roman"/>
                      </a:endParaRPr>
                    </a:p>
                  </a:txBody>
                  <a:tcPr marL="7736" marR="7736" marT="7735"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tr-TR" sz="1600" b="1" i="0" u="none" strike="noStrike" dirty="0">
                        <a:solidFill>
                          <a:srgbClr val="000000"/>
                        </a:solidFill>
                        <a:latin typeface="Times New Roman"/>
                      </a:endParaRPr>
                    </a:p>
                  </a:txBody>
                  <a:tcPr marL="7736" marR="7736" marT="7735" marB="0" anchor="b">
                    <a:lnL>
                      <a:noFill/>
                    </a:lnL>
                    <a:lnR w="38100" cap="flat" cmpd="sng" algn="ctr">
                      <a:solidFill>
                        <a:schemeClr val="tx1"/>
                      </a:solidFill>
                      <a:prstDash val="solid"/>
                      <a:round/>
                      <a:headEnd type="none" w="med" len="med"/>
                      <a:tailEnd type="none" w="med" len="med"/>
                    </a:lnR>
                    <a:lnT>
                      <a:noFill/>
                    </a:lnT>
                    <a:lnB>
                      <a:noFill/>
                    </a:lnB>
                  </a:tcPr>
                </a:tc>
                <a:tc gridSpan="2">
                  <a:txBody>
                    <a:bodyPr/>
                    <a:lstStyle/>
                    <a:p>
                      <a:pPr algn="ctr" fontAlgn="ctr"/>
                      <a:r>
                        <a:rPr lang="tr-TR" sz="1600" b="1" i="1" u="none" strike="noStrike" dirty="0">
                          <a:solidFill>
                            <a:srgbClr val="000000"/>
                          </a:solidFill>
                          <a:latin typeface="Times New Roman"/>
                        </a:rPr>
                        <a:t>Serbest Bölgelerde Uygulanan Kurumlar Vergisi İstisnası</a:t>
                      </a:r>
                    </a:p>
                  </a:txBody>
                  <a:tcPr marL="7736" marR="7736" marT="773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alpha val="20000"/>
                      </a:schemeClr>
                    </a:solidFill>
                  </a:tcPr>
                </a:tc>
                <a:tc hMerge="1">
                  <a:txBody>
                    <a:bodyPr/>
                    <a:lstStyle/>
                    <a:p>
                      <a:endParaRPr lang="tr-T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98273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F7966280-E6BD-EC4D-A66E-B7B55A69DA9C}"/>
              </a:ext>
            </a:extLst>
          </p:cNvPr>
          <p:cNvSpPr>
            <a:spLocks noGrp="1"/>
          </p:cNvSpPr>
          <p:nvPr>
            <p:ph type="sldNum" sz="quarter" idx="12"/>
          </p:nvPr>
        </p:nvSpPr>
        <p:spPr bwMode="auto">
          <a:xfrm>
            <a:off x="8327136" y="636549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297C23-2267-4D17-8C27-395D759333A7}" type="slidenum">
              <a:rPr lang="tr-TR" altLang="tr-TR">
                <a:solidFill>
                  <a:srgbClr val="898989"/>
                </a:solidFill>
                <a:latin typeface="Calibri" panose="020F0502020204030204" pitchFamily="34" charset="0"/>
              </a:rPr>
              <a:pPr/>
              <a:t>86</a:t>
            </a:fld>
            <a:endParaRPr lang="tr-TR" altLang="tr-TR">
              <a:solidFill>
                <a:srgbClr val="898989"/>
              </a:solidFill>
              <a:latin typeface="Calibri" panose="020F0502020204030204" pitchFamily="34" charset="0"/>
            </a:endParaRPr>
          </a:p>
        </p:txBody>
      </p:sp>
      <p:sp>
        <p:nvSpPr>
          <p:cNvPr id="3" name="1 Başlık">
            <a:extLst>
              <a:ext uri="{FF2B5EF4-FFF2-40B4-BE49-F238E27FC236}">
                <a16:creationId xmlns:a16="http://schemas.microsoft.com/office/drawing/2014/main" id="{1A734C44-60A7-72C1-E542-B5E4AD9A9C4D}"/>
              </a:ext>
            </a:extLst>
          </p:cNvPr>
          <p:cNvSpPr txBox="1">
            <a:spLocks/>
          </p:cNvSpPr>
          <p:nvPr/>
        </p:nvSpPr>
        <p:spPr bwMode="auto">
          <a:xfrm>
            <a:off x="519764" y="342519"/>
            <a:ext cx="11189995" cy="738188"/>
          </a:xfrm>
          <a:prstGeom prst="rect">
            <a:avLst/>
          </a:prstGeom>
          <a:solidFill>
            <a:srgbClr val="66FFFF">
              <a:alpha val="29019"/>
            </a:srgbClr>
          </a:solidFill>
          <a:ln w="38100">
            <a:solidFill>
              <a:schemeClr val="tx1"/>
            </a:solidFill>
            <a:miter lim="800000"/>
            <a:headEnd/>
            <a:tailEnd/>
          </a:ln>
        </p:spPr>
        <p:txBody>
          <a:bodyPr anchor="ctr"/>
          <a:lstStyle/>
          <a:p>
            <a:pPr algn="ctr">
              <a:defRPr/>
            </a:pPr>
            <a:r>
              <a:rPr lang="tr-TR" sz="2000" b="1" dirty="0">
                <a:solidFill>
                  <a:srgbClr val="000000"/>
                </a:solidFill>
                <a:latin typeface="Times New Roman" panose="02020603050405020304" pitchFamily="18" charset="0"/>
                <a:ea typeface="+mj-ea"/>
                <a:cs typeface="+mj-cs"/>
              </a:rPr>
              <a:t>Türk Uluslararası Gemi Siciline Kayıtlı Gemilerin İşletilmesinden ve Devrinden Elde Edilen Kazançlara İlişkin İstisna (4490 </a:t>
            </a:r>
            <a:r>
              <a:rPr lang="tr-TR" sz="2000" b="1" dirty="0" err="1">
                <a:solidFill>
                  <a:srgbClr val="000000"/>
                </a:solidFill>
                <a:latin typeface="Times New Roman" panose="02020603050405020304" pitchFamily="18" charset="0"/>
                <a:ea typeface="+mj-ea"/>
                <a:cs typeface="+mj-cs"/>
              </a:rPr>
              <a:t>s.k</a:t>
            </a:r>
            <a:r>
              <a:rPr lang="tr-TR" sz="2000" b="1" dirty="0">
                <a:solidFill>
                  <a:srgbClr val="000000"/>
                </a:solidFill>
                <a:latin typeface="Times New Roman" panose="02020603050405020304" pitchFamily="18" charset="0"/>
                <a:ea typeface="+mj-ea"/>
                <a:cs typeface="+mj-cs"/>
              </a:rPr>
              <a:t>. TUGS)</a:t>
            </a:r>
            <a:endParaRPr lang="tr-TR" sz="2000" dirty="0">
              <a:latin typeface="+mj-lt"/>
              <a:ea typeface="+mj-ea"/>
              <a:cs typeface="+mj-cs"/>
            </a:endParaRPr>
          </a:p>
        </p:txBody>
      </p:sp>
      <p:sp>
        <p:nvSpPr>
          <p:cNvPr id="4" name="2 İçerik Yer Tutucusu">
            <a:extLst>
              <a:ext uri="{FF2B5EF4-FFF2-40B4-BE49-F238E27FC236}">
                <a16:creationId xmlns:a16="http://schemas.microsoft.com/office/drawing/2014/main" id="{15C47C79-9AD1-2FBE-5196-C250A575C79D}"/>
              </a:ext>
            </a:extLst>
          </p:cNvPr>
          <p:cNvSpPr txBox="1">
            <a:spLocks/>
          </p:cNvSpPr>
          <p:nvPr/>
        </p:nvSpPr>
        <p:spPr>
          <a:xfrm>
            <a:off x="389090" y="1160213"/>
            <a:ext cx="11320669" cy="1173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altLang="tr-TR" sz="2000" dirty="0">
                <a:latin typeface="Times New Roman" panose="02020603050405020304" pitchFamily="18" charset="0"/>
                <a:cs typeface="Times New Roman" panose="02020603050405020304" pitchFamily="18" charset="0"/>
              </a:rPr>
              <a:t>	4490 sayılı Kanunun 12’inci maddesine göre Türk Uluslararası Gemi Siciline kayıtlı </a:t>
            </a:r>
            <a:r>
              <a:rPr lang="tr-TR" altLang="tr-TR" sz="3200" b="1" dirty="0">
                <a:highlight>
                  <a:srgbClr val="FFFF00"/>
                </a:highlight>
                <a:latin typeface="Times New Roman" panose="02020603050405020304" pitchFamily="18" charset="0"/>
                <a:cs typeface="Times New Roman" panose="02020603050405020304" pitchFamily="18" charset="0"/>
              </a:rPr>
              <a:t>GEMİLERİN</a:t>
            </a:r>
            <a:r>
              <a:rPr lang="tr-TR" altLang="tr-TR" sz="2000" dirty="0">
                <a:latin typeface="Times New Roman" panose="02020603050405020304" pitchFamily="18" charset="0"/>
                <a:cs typeface="Times New Roman" panose="02020603050405020304" pitchFamily="18" charset="0"/>
              </a:rPr>
              <a:t> ve </a:t>
            </a:r>
            <a:r>
              <a:rPr lang="tr-TR" altLang="tr-TR" sz="3200" b="1" dirty="0">
                <a:highlight>
                  <a:srgbClr val="FFFF00"/>
                </a:highlight>
                <a:latin typeface="Times New Roman" panose="02020603050405020304" pitchFamily="18" charset="0"/>
                <a:cs typeface="Times New Roman" panose="02020603050405020304" pitchFamily="18" charset="0"/>
              </a:rPr>
              <a:t>YATLARIN</a:t>
            </a:r>
            <a:r>
              <a:rPr lang="tr-TR" altLang="tr-TR" sz="2000" dirty="0">
                <a:latin typeface="Times New Roman" panose="02020603050405020304" pitchFamily="18" charset="0"/>
                <a:cs typeface="Times New Roman" panose="02020603050405020304" pitchFamily="18" charset="0"/>
              </a:rPr>
              <a:t> </a:t>
            </a:r>
            <a:r>
              <a:rPr lang="tr-TR" altLang="tr-TR" sz="2000" b="1" i="1" u="sng" dirty="0">
                <a:highlight>
                  <a:srgbClr val="00FFFF"/>
                </a:highlight>
                <a:latin typeface="Times New Roman" panose="02020603050405020304" pitchFamily="18" charset="0"/>
                <a:cs typeface="Times New Roman" panose="02020603050405020304" pitchFamily="18" charset="0"/>
              </a:rPr>
              <a:t>işletilmesinden</a:t>
            </a:r>
            <a:r>
              <a:rPr lang="tr-TR" altLang="tr-TR" sz="2000" dirty="0">
                <a:highlight>
                  <a:srgbClr val="00FFFF"/>
                </a:highlight>
                <a:latin typeface="Times New Roman" panose="02020603050405020304" pitchFamily="18" charset="0"/>
                <a:cs typeface="Times New Roman" panose="02020603050405020304" pitchFamily="18" charset="0"/>
              </a:rPr>
              <a:t> ve </a:t>
            </a:r>
            <a:r>
              <a:rPr lang="tr-TR" altLang="tr-TR" sz="2000" b="1" i="1" u="sng" dirty="0">
                <a:highlight>
                  <a:srgbClr val="00FFFF"/>
                </a:highlight>
                <a:latin typeface="Times New Roman" panose="02020603050405020304" pitchFamily="18" charset="0"/>
                <a:cs typeface="Times New Roman" panose="02020603050405020304" pitchFamily="18" charset="0"/>
              </a:rPr>
              <a:t>devrinden</a:t>
            </a:r>
            <a:r>
              <a:rPr lang="tr-TR" altLang="tr-TR" sz="2000" b="1" i="1" dirty="0">
                <a:highlight>
                  <a:srgbClr val="00FFFF"/>
                </a:highlight>
                <a:latin typeface="Times New Roman" panose="02020603050405020304" pitchFamily="18" charset="0"/>
                <a:cs typeface="Times New Roman" panose="02020603050405020304" pitchFamily="18" charset="0"/>
              </a:rPr>
              <a:t> </a:t>
            </a:r>
            <a:r>
              <a:rPr lang="tr-TR" altLang="tr-TR" sz="2000" dirty="0">
                <a:latin typeface="Times New Roman" panose="02020603050405020304" pitchFamily="18" charset="0"/>
                <a:cs typeface="Times New Roman" panose="02020603050405020304" pitchFamily="18" charset="0"/>
              </a:rPr>
              <a:t>elde edilen kazançlar, </a:t>
            </a:r>
            <a:r>
              <a:rPr lang="tr-TR" altLang="tr-TR" sz="2000" b="1" u="sng" dirty="0">
                <a:highlight>
                  <a:srgbClr val="00FFFF"/>
                </a:highlight>
                <a:latin typeface="Times New Roman" panose="02020603050405020304" pitchFamily="18" charset="0"/>
                <a:cs typeface="Times New Roman" panose="02020603050405020304" pitchFamily="18" charset="0"/>
              </a:rPr>
              <a:t>gelir ve kurumlar vergileriyle fonlardan istisnadır.</a:t>
            </a:r>
          </a:p>
        </p:txBody>
      </p:sp>
      <p:sp>
        <p:nvSpPr>
          <p:cNvPr id="5" name="8 Dikdörtgen">
            <a:extLst>
              <a:ext uri="{FF2B5EF4-FFF2-40B4-BE49-F238E27FC236}">
                <a16:creationId xmlns:a16="http://schemas.microsoft.com/office/drawing/2014/main" id="{3273410C-09ED-225F-29BC-2665F8ADA831}"/>
              </a:ext>
            </a:extLst>
          </p:cNvPr>
          <p:cNvSpPr>
            <a:spLocks noChangeArrowheads="1"/>
          </p:cNvSpPr>
          <p:nvPr/>
        </p:nvSpPr>
        <p:spPr bwMode="auto">
          <a:xfrm>
            <a:off x="473573" y="2721114"/>
            <a:ext cx="11236186" cy="707886"/>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2000" dirty="0">
                <a:latin typeface="Times New Roman" panose="02020603050405020304" pitchFamily="18" charset="0"/>
              </a:rPr>
              <a:t>	İstisnanın uygulanabilmesi için gemilerin işletilmesinden ve devrinden elde edilen </a:t>
            </a:r>
            <a:r>
              <a:rPr lang="tr-TR" altLang="tr-TR" sz="2000" b="1" u="sng" dirty="0">
                <a:latin typeface="Times New Roman" panose="02020603050405020304" pitchFamily="18" charset="0"/>
              </a:rPr>
              <a:t>hasılattan</a:t>
            </a:r>
            <a:r>
              <a:rPr lang="tr-TR" altLang="tr-TR" sz="2000" dirty="0">
                <a:latin typeface="Times New Roman" panose="02020603050405020304" pitchFamily="18" charset="0"/>
              </a:rPr>
              <a:t>, bu faaliyetlere ilişkin </a:t>
            </a:r>
            <a:r>
              <a:rPr lang="tr-TR" altLang="tr-TR" sz="2000" b="1" u="sng" dirty="0">
                <a:latin typeface="Times New Roman" panose="02020603050405020304" pitchFamily="18" charset="0"/>
              </a:rPr>
              <a:t>giderlerin</a:t>
            </a:r>
            <a:r>
              <a:rPr lang="tr-TR" altLang="tr-TR" sz="2000" dirty="0">
                <a:latin typeface="Times New Roman" panose="02020603050405020304" pitchFamily="18" charset="0"/>
              </a:rPr>
              <a:t> düşülmesi suretiyle istisna kazancın tespiti gerekir. </a:t>
            </a:r>
            <a:r>
              <a:rPr lang="tr-TR" altLang="tr-TR" sz="2000" b="1" u="sng" dirty="0">
                <a:latin typeface="Times New Roman" panose="02020603050405020304" pitchFamily="18" charset="0"/>
              </a:rPr>
              <a:t>(Hasılat-Gider)</a:t>
            </a:r>
          </a:p>
        </p:txBody>
      </p:sp>
      <p:sp>
        <p:nvSpPr>
          <p:cNvPr id="6" name="9 Dikdörtgen">
            <a:extLst>
              <a:ext uri="{FF2B5EF4-FFF2-40B4-BE49-F238E27FC236}">
                <a16:creationId xmlns:a16="http://schemas.microsoft.com/office/drawing/2014/main" id="{CD666D29-8638-A073-655F-A40D8E0714BD}"/>
              </a:ext>
            </a:extLst>
          </p:cNvPr>
          <p:cNvSpPr>
            <a:spLocks noChangeArrowheads="1"/>
          </p:cNvSpPr>
          <p:nvPr/>
        </p:nvSpPr>
        <p:spPr bwMode="auto">
          <a:xfrm>
            <a:off x="427383" y="3730901"/>
            <a:ext cx="112823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2000" dirty="0">
                <a:latin typeface="Times New Roman" panose="02020603050405020304" pitchFamily="18" charset="0"/>
              </a:rPr>
              <a:t>	</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TUGS’ye</a:t>
            </a:r>
            <a:r>
              <a:rPr lang="tr-TR" altLang="tr-TR" sz="2000" dirty="0">
                <a:latin typeface="Times New Roman" panose="02020603050405020304" pitchFamily="18" charset="0"/>
                <a:cs typeface="Times New Roman" panose="02020603050405020304" pitchFamily="18" charset="0"/>
              </a:rPr>
              <a:t> </a:t>
            </a:r>
            <a:r>
              <a:rPr lang="tr-TR" altLang="tr-TR" sz="2000" dirty="0">
                <a:latin typeface="Times New Roman" panose="02020603050405020304" pitchFamily="18" charset="0"/>
              </a:rPr>
              <a:t>kayıtlı gemilerin işletilmesi faaliyetinin yanı sıra </a:t>
            </a:r>
            <a:r>
              <a:rPr lang="tr-TR" altLang="tr-TR" sz="2000" u="sng" dirty="0">
                <a:latin typeface="Times New Roman" panose="02020603050405020304" pitchFamily="18" charset="0"/>
              </a:rPr>
              <a:t>başka faaliyetlerinin de bulunması </a:t>
            </a:r>
            <a:r>
              <a:rPr lang="tr-TR" altLang="tr-TR" sz="2000" dirty="0">
                <a:latin typeface="Times New Roman" panose="02020603050405020304" pitchFamily="18" charset="0"/>
              </a:rPr>
              <a:t>halinde, </a:t>
            </a:r>
            <a:r>
              <a:rPr lang="tr-TR" altLang="tr-TR" sz="2000" dirty="0">
                <a:highlight>
                  <a:srgbClr val="00FFFF"/>
                </a:highlight>
                <a:latin typeface="Times New Roman" panose="02020603050405020304" pitchFamily="18" charset="0"/>
              </a:rPr>
              <a:t>varsa </a:t>
            </a:r>
            <a:r>
              <a:rPr lang="tr-TR" altLang="tr-TR" sz="2000" b="1" u="sng" dirty="0">
                <a:highlight>
                  <a:srgbClr val="00FFFF"/>
                </a:highlight>
                <a:latin typeface="Times New Roman" panose="02020603050405020304" pitchFamily="18" charset="0"/>
              </a:rPr>
              <a:t>MÜŞTEREK GENEL GİDERLERİN</a:t>
            </a:r>
            <a:r>
              <a:rPr lang="tr-TR" altLang="tr-TR" sz="2000" b="1" dirty="0">
                <a:highlight>
                  <a:srgbClr val="00FFFF"/>
                </a:highlight>
                <a:latin typeface="Times New Roman" panose="02020603050405020304" pitchFamily="18" charset="0"/>
              </a:rPr>
              <a:t> </a:t>
            </a:r>
            <a:r>
              <a:rPr lang="tr-TR" altLang="tr-TR" sz="2000" dirty="0">
                <a:highlight>
                  <a:srgbClr val="00FFFF"/>
                </a:highlight>
                <a:latin typeface="Times New Roman" panose="02020603050405020304" pitchFamily="18" charset="0"/>
              </a:rPr>
              <a:t>bu faaliyetlerden elde edilen </a:t>
            </a:r>
            <a:r>
              <a:rPr lang="tr-TR" altLang="tr-TR" sz="3200" b="1" u="sng" dirty="0">
                <a:highlight>
                  <a:srgbClr val="FFFF00"/>
                </a:highlight>
                <a:latin typeface="Times New Roman" panose="02020603050405020304" pitchFamily="18" charset="0"/>
              </a:rPr>
              <a:t>HASILATA ORANTILI </a:t>
            </a:r>
            <a:r>
              <a:rPr lang="tr-TR" altLang="tr-TR" sz="2000" dirty="0">
                <a:latin typeface="Times New Roman" panose="02020603050405020304" pitchFamily="18" charset="0"/>
              </a:rPr>
              <a:t>olarak dağıtılması suretiyle kazanç tespitinin yapılması gerekmektedir.</a:t>
            </a:r>
          </a:p>
          <a:p>
            <a:pPr algn="just"/>
            <a:r>
              <a:rPr lang="tr-TR" b="1" dirty="0">
                <a:latin typeface="Times New Roman" panose="02020603050405020304" pitchFamily="18" charset="0"/>
                <a:cs typeface="Times New Roman" panose="02020603050405020304" pitchFamily="18" charset="0"/>
              </a:rPr>
              <a:t>	. İhtiyaç fazlası malzemenin satılması halinde istisna uygulaması </a:t>
            </a:r>
          </a:p>
          <a:p>
            <a:pPr algn="just"/>
            <a:r>
              <a:rPr lang="tr-TR" b="1" dirty="0">
                <a:latin typeface="Times New Roman" panose="02020603050405020304" pitchFamily="18" charset="0"/>
                <a:cs typeface="Times New Roman" panose="02020603050405020304" pitchFamily="18" charset="0"/>
              </a:rPr>
              <a:t>	. Time-charter işletmeciliği </a:t>
            </a:r>
          </a:p>
          <a:p>
            <a:pPr algn="just"/>
            <a:endParaRPr lang="tr-TR" altLang="tr-TR" sz="2000" dirty="0">
              <a:latin typeface="Times New Roman" panose="02020603050405020304" pitchFamily="18" charset="0"/>
            </a:endParaRPr>
          </a:p>
        </p:txBody>
      </p:sp>
      <p:sp>
        <p:nvSpPr>
          <p:cNvPr id="7" name="6 Dikdörtgen">
            <a:extLst>
              <a:ext uri="{FF2B5EF4-FFF2-40B4-BE49-F238E27FC236}">
                <a16:creationId xmlns:a16="http://schemas.microsoft.com/office/drawing/2014/main" id="{05818230-6D32-779A-37E0-D21AB9BE581B}"/>
              </a:ext>
            </a:extLst>
          </p:cNvPr>
          <p:cNvSpPr>
            <a:spLocks noChangeArrowheads="1"/>
          </p:cNvSpPr>
          <p:nvPr/>
        </p:nvSpPr>
        <p:spPr bwMode="auto">
          <a:xfrm>
            <a:off x="574622" y="5697787"/>
            <a:ext cx="11189995" cy="1015663"/>
          </a:xfrm>
          <a:prstGeom prst="rect">
            <a:avLst/>
          </a:prstGeom>
          <a:solidFill>
            <a:schemeClr val="accent1">
              <a:lumMod val="20000"/>
              <a:lumOff val="80000"/>
            </a:schemeClr>
          </a:solidFill>
          <a:ln w="25400">
            <a:solidFill>
              <a:schemeClr val="tx1"/>
            </a:solidFill>
            <a:prstDash val="sysDot"/>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000" b="1" u="sng" dirty="0">
                <a:latin typeface="Times New Roman" panose="02020603050405020304" pitchFamily="18" charset="0"/>
              </a:rPr>
              <a:t>Dikkat!!!!</a:t>
            </a:r>
            <a:r>
              <a:rPr lang="tr-TR" altLang="tr-TR" sz="2000" b="1" dirty="0">
                <a:latin typeface="Times New Roman" panose="02020603050405020304" pitchFamily="18" charset="0"/>
              </a:rPr>
              <a:t> Gemi ve yatların  Otel veya restoran işletmeciliğinde </a:t>
            </a:r>
            <a:r>
              <a:rPr lang="tr-TR" altLang="tr-TR" sz="2000" b="1" i="1" u="sng" dirty="0">
                <a:highlight>
                  <a:srgbClr val="00FFFF"/>
                </a:highlight>
                <a:latin typeface="Times New Roman" panose="02020603050405020304" pitchFamily="18" charset="0"/>
              </a:rPr>
              <a:t>(yüzer otel veya restoran) </a:t>
            </a:r>
            <a:r>
              <a:rPr lang="tr-TR" altLang="tr-TR" sz="2000" dirty="0">
                <a:latin typeface="Times New Roman" panose="02020603050405020304" pitchFamily="18" charset="0"/>
              </a:rPr>
              <a:t>kullanılması durumunda bu faaliyet gemi işletmeciliği faaliyeti kapsamında değerlendirile</a:t>
            </a:r>
            <a:r>
              <a:rPr lang="tr-TR" altLang="tr-TR" sz="2000" b="1" u="sng" dirty="0">
                <a:latin typeface="Times New Roman" panose="02020603050405020304" pitchFamily="18" charset="0"/>
              </a:rPr>
              <a:t>me</a:t>
            </a:r>
            <a:r>
              <a:rPr lang="tr-TR" altLang="tr-TR" sz="2000" dirty="0">
                <a:latin typeface="Times New Roman" panose="02020603050405020304" pitchFamily="18" charset="0"/>
              </a:rPr>
              <a:t>yeceğinden, elde edilen kazançların söz konusu istisnalardan yararlandırılması mümkün </a:t>
            </a:r>
            <a:r>
              <a:rPr lang="tr-TR" altLang="tr-TR" sz="2000" b="1" u="sng" dirty="0">
                <a:solidFill>
                  <a:srgbClr val="FF0000"/>
                </a:solidFill>
                <a:latin typeface="Times New Roman" panose="02020603050405020304" pitchFamily="18" charset="0"/>
              </a:rPr>
              <a:t>değildir</a:t>
            </a:r>
            <a:r>
              <a:rPr lang="tr-TR" altLang="tr-TR" sz="2000"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512842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7BA9D131-0B7F-DFA5-8CF4-CDF383F00275}"/>
              </a:ext>
            </a:extLst>
          </p:cNvPr>
          <p:cNvSpPr>
            <a:spLocks noGrp="1"/>
          </p:cNvSpPr>
          <p:nvPr>
            <p:ph type="sldNum" sz="quarter" idx="12"/>
          </p:nvPr>
        </p:nvSpPr>
        <p:spPr bwMode="auto">
          <a:xfrm>
            <a:off x="8217408" y="634720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70B2C3-3798-4D4E-9F54-5A449EFE23BA}" type="slidenum">
              <a:rPr lang="tr-TR" altLang="tr-TR">
                <a:solidFill>
                  <a:srgbClr val="898989"/>
                </a:solidFill>
                <a:latin typeface="Calibri" panose="020F0502020204030204" pitchFamily="34" charset="0"/>
              </a:rPr>
              <a:pPr/>
              <a:t>87</a:t>
            </a:fld>
            <a:endParaRPr lang="tr-TR" altLang="tr-TR" dirty="0">
              <a:solidFill>
                <a:srgbClr val="898989"/>
              </a:solidFill>
              <a:latin typeface="Calibri" panose="020F0502020204030204" pitchFamily="34" charset="0"/>
            </a:endParaRPr>
          </a:p>
        </p:txBody>
      </p:sp>
      <p:sp>
        <p:nvSpPr>
          <p:cNvPr id="3" name="1 Başlık">
            <a:extLst>
              <a:ext uri="{FF2B5EF4-FFF2-40B4-BE49-F238E27FC236}">
                <a16:creationId xmlns:a16="http://schemas.microsoft.com/office/drawing/2014/main" id="{FC4C8CBE-8B82-0B81-32F9-6F6E5508BA08}"/>
              </a:ext>
            </a:extLst>
          </p:cNvPr>
          <p:cNvSpPr txBox="1">
            <a:spLocks/>
          </p:cNvSpPr>
          <p:nvPr/>
        </p:nvSpPr>
        <p:spPr bwMode="auto">
          <a:xfrm>
            <a:off x="278296" y="179769"/>
            <a:ext cx="11360426" cy="766614"/>
          </a:xfrm>
          <a:prstGeom prst="rect">
            <a:avLst/>
          </a:prstGeom>
          <a:solidFill>
            <a:schemeClr val="accent1">
              <a:lumMod val="20000"/>
              <a:lumOff val="80000"/>
              <a:alpha val="14117"/>
            </a:schemeClr>
          </a:solidFill>
          <a:ln w="38100">
            <a:solidFill>
              <a:schemeClr val="tx1"/>
            </a:solidFill>
            <a:miter lim="800000"/>
            <a:headEnd/>
            <a:tailEnd/>
          </a:ln>
        </p:spPr>
        <p:txBody>
          <a:bodyPr anchor="ctr"/>
          <a:lstStyle/>
          <a:p>
            <a:pPr algn="ctr">
              <a:defRPr/>
            </a:pPr>
            <a:r>
              <a:rPr lang="tr-TR" sz="2400" b="1" dirty="0">
                <a:latin typeface="Times New Roman" panose="02020603050405020304" pitchFamily="18" charset="0"/>
                <a:ea typeface="+mj-ea"/>
                <a:cs typeface="Times New Roman" panose="02020603050405020304" pitchFamily="18" charset="0"/>
              </a:rPr>
              <a:t>Teknoloji Geliştirme Bölgeleri Kanununda Yer Alan İstisna (</a:t>
            </a:r>
            <a:r>
              <a:rPr lang="tr-TR" sz="2400" b="1" dirty="0">
                <a:latin typeface="Times New Roman" panose="02020603050405020304" pitchFamily="18" charset="0"/>
                <a:cs typeface="Times New Roman" panose="02020603050405020304" pitchFamily="18" charset="0"/>
              </a:rPr>
              <a:t>4691 Sayılı TGBK )</a:t>
            </a:r>
            <a:endParaRPr lang="tr-TR" sz="2400" b="1" dirty="0">
              <a:latin typeface="Times New Roman" panose="02020603050405020304" pitchFamily="18" charset="0"/>
              <a:ea typeface="+mj-ea"/>
              <a:cs typeface="Times New Roman" panose="02020603050405020304" pitchFamily="18" charset="0"/>
            </a:endParaRPr>
          </a:p>
        </p:txBody>
      </p:sp>
      <p:sp>
        <p:nvSpPr>
          <p:cNvPr id="4" name="2 İçerik Yer Tutucusu">
            <a:extLst>
              <a:ext uri="{FF2B5EF4-FFF2-40B4-BE49-F238E27FC236}">
                <a16:creationId xmlns:a16="http://schemas.microsoft.com/office/drawing/2014/main" id="{FDFAE671-69BC-2732-660A-FCC20AF7A854}"/>
              </a:ext>
            </a:extLst>
          </p:cNvPr>
          <p:cNvSpPr txBox="1">
            <a:spLocks/>
          </p:cNvSpPr>
          <p:nvPr/>
        </p:nvSpPr>
        <p:spPr>
          <a:xfrm>
            <a:off x="8011728" y="1043369"/>
            <a:ext cx="3626993" cy="5400823"/>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altLang="tr-TR" sz="1700" b="1" u="sng" dirty="0">
                <a:latin typeface="Times New Roman" panose="02020603050405020304" pitchFamily="18" charset="0"/>
                <a:cs typeface="Times New Roman" panose="02020603050405020304" pitchFamily="18" charset="0"/>
              </a:rPr>
              <a:t>4691 sayılı Kanunun geçici 2 maddesi: </a:t>
            </a:r>
            <a:r>
              <a:rPr lang="tr-TR" altLang="tr-TR" sz="1700" b="1" dirty="0">
                <a:solidFill>
                  <a:srgbClr val="FF0000"/>
                </a:solidFill>
                <a:latin typeface="Times New Roman" panose="02020603050405020304" pitchFamily="18" charset="0"/>
                <a:cs typeface="Times New Roman" panose="02020603050405020304" pitchFamily="18" charset="0"/>
              </a:rPr>
              <a:t>Yönetici şirketlerin </a:t>
            </a:r>
            <a:r>
              <a:rPr lang="tr-TR" altLang="tr-TR" sz="1700" b="1" u="sng" dirty="0">
                <a:highlight>
                  <a:srgbClr val="00FFFF"/>
                </a:highlight>
                <a:latin typeface="Times New Roman" panose="02020603050405020304" pitchFamily="18" charset="0"/>
                <a:cs typeface="Times New Roman" panose="02020603050405020304" pitchFamily="18" charset="0"/>
              </a:rPr>
              <a:t>bu</a:t>
            </a:r>
            <a:r>
              <a:rPr lang="tr-TR" altLang="tr-TR" sz="1700" dirty="0">
                <a:latin typeface="Times New Roman" panose="02020603050405020304" pitchFamily="18" charset="0"/>
                <a:cs typeface="Times New Roman" panose="02020603050405020304" pitchFamily="18" charset="0"/>
              </a:rPr>
              <a:t> Kanun uygulaması kapsamında elde ettikleri kazançlar</a:t>
            </a:r>
          </a:p>
          <a:p>
            <a:pPr marL="0" indent="0" algn="ctr">
              <a:buFont typeface="Arial" panose="020B0604020202020204" pitchFamily="34" charset="0"/>
              <a:buNone/>
            </a:pPr>
            <a:r>
              <a:rPr lang="tr-TR" altLang="tr-TR" sz="1700" dirty="0">
                <a:latin typeface="Times New Roman" panose="02020603050405020304" pitchFamily="18" charset="0"/>
                <a:cs typeface="Times New Roman" panose="02020603050405020304" pitchFamily="18" charset="0"/>
              </a:rPr>
              <a:t> ile </a:t>
            </a:r>
          </a:p>
          <a:p>
            <a:pPr marL="0" indent="0" algn="ctr">
              <a:buFont typeface="Arial" panose="020B0604020202020204" pitchFamily="34" charset="0"/>
              <a:buNone/>
            </a:pPr>
            <a:r>
              <a:rPr lang="tr-TR" altLang="tr-TR" sz="1700" b="1" dirty="0">
                <a:solidFill>
                  <a:srgbClr val="FF0000"/>
                </a:solidFill>
                <a:latin typeface="Times New Roman" panose="02020603050405020304" pitchFamily="18" charset="0"/>
                <a:cs typeface="Times New Roman" panose="02020603050405020304" pitchFamily="18" charset="0"/>
              </a:rPr>
              <a:t>bölgede faaliyet gösteren </a:t>
            </a:r>
            <a:r>
              <a:rPr lang="tr-TR" altLang="tr-TR" sz="1700" b="1" dirty="0">
                <a:solidFill>
                  <a:srgbClr val="FF0000"/>
                </a:solidFill>
                <a:highlight>
                  <a:srgbClr val="00FFFF"/>
                </a:highlight>
                <a:latin typeface="Times New Roman" panose="02020603050405020304" pitchFamily="18" charset="0"/>
                <a:cs typeface="Times New Roman" panose="02020603050405020304" pitchFamily="18" charset="0"/>
              </a:rPr>
              <a:t>gelir</a:t>
            </a:r>
            <a:r>
              <a:rPr lang="tr-TR" altLang="tr-TR" sz="1700" b="1" dirty="0">
                <a:solidFill>
                  <a:srgbClr val="FF0000"/>
                </a:solidFill>
                <a:latin typeface="Times New Roman" panose="02020603050405020304" pitchFamily="18" charset="0"/>
                <a:cs typeface="Times New Roman" panose="02020603050405020304" pitchFamily="18" charset="0"/>
              </a:rPr>
              <a:t> ve </a:t>
            </a:r>
            <a:r>
              <a:rPr lang="tr-TR" altLang="tr-TR" sz="1700" b="1" dirty="0">
                <a:solidFill>
                  <a:srgbClr val="FF0000"/>
                </a:solidFill>
                <a:highlight>
                  <a:srgbClr val="00FFFF"/>
                </a:highlight>
                <a:latin typeface="Times New Roman" panose="02020603050405020304" pitchFamily="18" charset="0"/>
                <a:cs typeface="Times New Roman" panose="02020603050405020304" pitchFamily="18" charset="0"/>
              </a:rPr>
              <a:t>kurumlar vergisi </a:t>
            </a:r>
            <a:r>
              <a:rPr lang="tr-TR" altLang="tr-TR" sz="1700" b="1" dirty="0">
                <a:solidFill>
                  <a:srgbClr val="FF0000"/>
                </a:solidFill>
                <a:latin typeface="Times New Roman" panose="02020603050405020304" pitchFamily="18" charset="0"/>
                <a:cs typeface="Times New Roman" panose="02020603050405020304" pitchFamily="18" charset="0"/>
              </a:rPr>
              <a:t>mükelleflerinin</a:t>
            </a:r>
            <a:r>
              <a:rPr lang="tr-TR" altLang="tr-TR" sz="1700" dirty="0">
                <a:latin typeface="Times New Roman" panose="02020603050405020304" pitchFamily="18" charset="0"/>
                <a:cs typeface="Times New Roman" panose="02020603050405020304" pitchFamily="18" charset="0"/>
              </a:rPr>
              <a:t>, </a:t>
            </a:r>
            <a:r>
              <a:rPr lang="tr-TR" altLang="tr-TR" sz="1700" b="1" dirty="0">
                <a:solidFill>
                  <a:srgbClr val="0070C0"/>
                </a:solidFill>
                <a:latin typeface="Times New Roman" panose="02020603050405020304" pitchFamily="18" charset="0"/>
                <a:cs typeface="Times New Roman" panose="02020603050405020304" pitchFamily="18" charset="0"/>
              </a:rPr>
              <a:t>münhasıran</a:t>
            </a:r>
            <a:r>
              <a:rPr lang="tr-TR" altLang="tr-TR" sz="1700" dirty="0">
                <a:solidFill>
                  <a:srgbClr val="0070C0"/>
                </a:solidFill>
                <a:latin typeface="Times New Roman" panose="02020603050405020304" pitchFamily="18" charset="0"/>
                <a:cs typeface="Times New Roman" panose="02020603050405020304" pitchFamily="18" charset="0"/>
              </a:rPr>
              <a:t> </a:t>
            </a:r>
            <a:r>
              <a:rPr lang="tr-TR" altLang="tr-TR" sz="1700" dirty="0">
                <a:latin typeface="Times New Roman" panose="02020603050405020304" pitchFamily="18" charset="0"/>
                <a:cs typeface="Times New Roman" panose="02020603050405020304" pitchFamily="18" charset="0"/>
              </a:rPr>
              <a:t>bu bölgedeki</a:t>
            </a:r>
            <a:r>
              <a:rPr lang="tr-TR" altLang="tr-TR" sz="1700" b="1" dirty="0">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tr-TR" altLang="tr-TR" sz="1700" b="1" dirty="0">
                <a:highlight>
                  <a:srgbClr val="00FFFF"/>
                </a:highlight>
                <a:latin typeface="Times New Roman" panose="02020603050405020304" pitchFamily="18" charset="0"/>
                <a:cs typeface="Times New Roman" panose="02020603050405020304" pitchFamily="18" charset="0"/>
              </a:rPr>
              <a:t>(1) </a:t>
            </a:r>
            <a:r>
              <a:rPr lang="tr-TR" altLang="tr-TR" sz="1700" b="1" u="sng" dirty="0">
                <a:highlight>
                  <a:srgbClr val="00FFFF"/>
                </a:highlight>
                <a:latin typeface="Times New Roman" panose="02020603050405020304" pitchFamily="18" charset="0"/>
                <a:cs typeface="Times New Roman" panose="02020603050405020304" pitchFamily="18" charset="0"/>
              </a:rPr>
              <a:t>Yazılım, </a:t>
            </a:r>
          </a:p>
          <a:p>
            <a:pPr marL="0" indent="0" algn="ctr">
              <a:buFont typeface="Arial" panose="020B0604020202020204" pitchFamily="34" charset="0"/>
              <a:buNone/>
            </a:pPr>
            <a:r>
              <a:rPr lang="tr-TR" altLang="tr-TR" sz="1700" b="1" u="sng" dirty="0">
                <a:latin typeface="Times New Roman" panose="02020603050405020304" pitchFamily="18" charset="0"/>
                <a:cs typeface="Times New Roman" panose="02020603050405020304" pitchFamily="18" charset="0"/>
              </a:rPr>
              <a:t>(2) Tasarım ve </a:t>
            </a:r>
          </a:p>
          <a:p>
            <a:pPr marL="0" indent="0" algn="ctr">
              <a:buFont typeface="Arial" panose="020B0604020202020204" pitchFamily="34" charset="0"/>
              <a:buNone/>
            </a:pPr>
            <a:r>
              <a:rPr lang="tr-TR" altLang="tr-TR" sz="1700" b="1" u="sng" dirty="0">
                <a:highlight>
                  <a:srgbClr val="00FFFF"/>
                </a:highlight>
                <a:latin typeface="Times New Roman" panose="02020603050405020304" pitchFamily="18" charset="0"/>
                <a:cs typeface="Times New Roman" panose="02020603050405020304" pitchFamily="18" charset="0"/>
              </a:rPr>
              <a:t>(3) Ar-</a:t>
            </a:r>
            <a:r>
              <a:rPr lang="tr-TR" altLang="tr-TR" sz="1700" b="1" u="sng" dirty="0" err="1">
                <a:highlight>
                  <a:srgbClr val="00FFFF"/>
                </a:highlight>
                <a:latin typeface="Times New Roman" panose="02020603050405020304" pitchFamily="18" charset="0"/>
                <a:cs typeface="Times New Roman" panose="02020603050405020304" pitchFamily="18" charset="0"/>
              </a:rPr>
              <a:t>Ge</a:t>
            </a:r>
            <a:r>
              <a:rPr lang="tr-TR" altLang="tr-TR" sz="1700" b="1" u="sng" dirty="0">
                <a:highlight>
                  <a:srgbClr val="00FFFF"/>
                </a:highlight>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tr-TR" altLang="tr-TR" sz="1700" u="sng" dirty="0">
                <a:latin typeface="Times New Roman" panose="02020603050405020304" pitchFamily="18" charset="0"/>
                <a:cs typeface="Times New Roman" panose="02020603050405020304" pitchFamily="18" charset="0"/>
              </a:rPr>
              <a:t>faaliyetlerinden elde </a:t>
            </a:r>
            <a:r>
              <a:rPr lang="tr-TR" altLang="tr-TR" sz="1700" dirty="0">
                <a:latin typeface="Times New Roman" panose="02020603050405020304" pitchFamily="18" charset="0"/>
                <a:cs typeface="Times New Roman" panose="02020603050405020304" pitchFamily="18" charset="0"/>
              </a:rPr>
              <a:t>ettikleri kazançları</a:t>
            </a:r>
            <a:r>
              <a:rPr lang="tr-TR" altLang="tr-TR" sz="1700" b="1" u="sng" dirty="0">
                <a:latin typeface="Times New Roman" panose="02020603050405020304" pitchFamily="18" charset="0"/>
                <a:cs typeface="Times New Roman" panose="02020603050405020304" pitchFamily="18" charset="0"/>
              </a:rPr>
              <a:t>,</a:t>
            </a:r>
            <a:r>
              <a:rPr lang="tr-TR" altLang="tr-TR" sz="1700" b="1" dirty="0">
                <a:latin typeface="Times New Roman" panose="02020603050405020304" pitchFamily="18" charset="0"/>
                <a:cs typeface="Times New Roman" panose="02020603050405020304" pitchFamily="18" charset="0"/>
              </a:rPr>
              <a:t> 31/12/2028</a:t>
            </a:r>
            <a:r>
              <a:rPr lang="tr-TR" altLang="tr-TR" sz="1700" dirty="0">
                <a:latin typeface="Times New Roman" panose="02020603050405020304" pitchFamily="18" charset="0"/>
                <a:cs typeface="Times New Roman" panose="02020603050405020304" pitchFamily="18" charset="0"/>
              </a:rPr>
              <a:t> tarihine kadar GELİR ve KURUMLAR vergisinden müstesnadır.</a:t>
            </a:r>
          </a:p>
        </p:txBody>
      </p:sp>
      <p:pic>
        <p:nvPicPr>
          <p:cNvPr id="5" name="9DD8B87F-8762-48B6-8003-01DDA8F20F96" descr="9DD8B87F-8762-48B6-8003-01DDA8F20F96">
            <a:extLst>
              <a:ext uri="{FF2B5EF4-FFF2-40B4-BE49-F238E27FC236}">
                <a16:creationId xmlns:a16="http://schemas.microsoft.com/office/drawing/2014/main" id="{C0EB4DFB-EA04-169D-D400-3977562418B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4" r="2069" b="20183"/>
          <a:stretch/>
        </p:blipFill>
        <p:spPr bwMode="auto">
          <a:xfrm>
            <a:off x="467139" y="1063502"/>
            <a:ext cx="6917635" cy="528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5839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4DE00AA-ACF7-A45C-CDCF-D90A04682532}"/>
              </a:ext>
            </a:extLst>
          </p:cNvPr>
          <p:cNvSpPr txBox="1"/>
          <p:nvPr/>
        </p:nvSpPr>
        <p:spPr>
          <a:xfrm>
            <a:off x="500332" y="73024"/>
            <a:ext cx="10886536" cy="2554545"/>
          </a:xfrm>
          <a:prstGeom prst="rect">
            <a:avLst/>
          </a:prstGeom>
          <a:solidFill>
            <a:schemeClr val="accent2">
              <a:lumMod val="20000"/>
              <a:lumOff val="80000"/>
            </a:schemeClr>
          </a:solidFill>
        </p:spPr>
        <p:txBody>
          <a:bodyPr wrap="square">
            <a:spAutoFit/>
          </a:bodyPr>
          <a:lstStyle/>
          <a:p>
            <a:pPr algn="just"/>
            <a:r>
              <a:rPr lang="tr-TR" sz="3200" b="1" i="0" u="sng" strike="noStrike" baseline="0" dirty="0">
                <a:solidFill>
                  <a:srgbClr val="000000"/>
                </a:solidFill>
                <a:latin typeface="Times New Roman" panose="02020603050405020304" pitchFamily="18" charset="0"/>
                <a:cs typeface="Times New Roman" panose="02020603050405020304" pitchFamily="18" charset="0"/>
              </a:rPr>
              <a:t>Yönetici şirketlerin, </a:t>
            </a:r>
            <a:r>
              <a:rPr lang="tr-TR" sz="3200" b="0" i="0" u="none" strike="noStrike" baseline="0" dirty="0">
                <a:solidFill>
                  <a:srgbClr val="000000"/>
                </a:solidFill>
                <a:latin typeface="Times New Roman" panose="02020603050405020304" pitchFamily="18" charset="0"/>
                <a:cs typeface="Times New Roman" panose="02020603050405020304" pitchFamily="18" charset="0"/>
              </a:rPr>
              <a:t>4691 sayılı Kanunun uygulanması ile ilgili faaliyetleri sonucunda elde ettikleri kazançlarına kurumlar vergisi istisnası uygulanabilmesi için, kurumlar vergisi yönünden bağlı bulunulan </a:t>
            </a:r>
            <a:r>
              <a:rPr lang="tr-TR" sz="3200" b="1" i="0" u="sng" strike="noStrike" baseline="0" dirty="0">
                <a:solidFill>
                  <a:srgbClr val="000000"/>
                </a:solidFill>
                <a:latin typeface="Times New Roman" panose="02020603050405020304" pitchFamily="18" charset="0"/>
                <a:cs typeface="Times New Roman" panose="02020603050405020304" pitchFamily="18" charset="0"/>
              </a:rPr>
              <a:t>vergi dairesine başvuruda bulunmaları gerekmektedir. </a:t>
            </a:r>
          </a:p>
        </p:txBody>
      </p:sp>
      <p:sp>
        <p:nvSpPr>
          <p:cNvPr id="5" name="Metin kutusu 4">
            <a:extLst>
              <a:ext uri="{FF2B5EF4-FFF2-40B4-BE49-F238E27FC236}">
                <a16:creationId xmlns:a16="http://schemas.microsoft.com/office/drawing/2014/main" id="{D20B27EE-8CE1-C3E2-0DEE-E2D52163A065}"/>
              </a:ext>
            </a:extLst>
          </p:cNvPr>
          <p:cNvSpPr txBox="1"/>
          <p:nvPr/>
        </p:nvSpPr>
        <p:spPr>
          <a:xfrm>
            <a:off x="500332" y="2713833"/>
            <a:ext cx="10886536" cy="3970318"/>
          </a:xfrm>
          <a:prstGeom prst="rect">
            <a:avLst/>
          </a:prstGeom>
          <a:solidFill>
            <a:schemeClr val="accent1">
              <a:lumMod val="20000"/>
              <a:lumOff val="80000"/>
            </a:schemeClr>
          </a:solidFill>
        </p:spPr>
        <p:txBody>
          <a:bodyPr wrap="square">
            <a:spAutoFit/>
          </a:bodyPr>
          <a:lstStyle/>
          <a:p>
            <a:pPr algn="just"/>
            <a:r>
              <a:rPr lang="tr-TR" sz="2800" dirty="0">
                <a:solidFill>
                  <a:srgbClr val="000000"/>
                </a:solidFill>
                <a:latin typeface="Times New Roman" panose="02020603050405020304" pitchFamily="18" charset="0"/>
                <a:cs typeface="Times New Roman" panose="02020603050405020304" pitchFamily="18" charset="0"/>
              </a:rPr>
              <a:t>T</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eknoloji geliştirme bölgelerinde faaliyet gösteren ve 4691 sayılı Kanunun geçici 2 </a:t>
            </a:r>
            <a:r>
              <a:rPr lang="tr-TR" sz="2800" b="0" i="0" u="none" strike="noStrike" baseline="0" dirty="0" err="1">
                <a:solidFill>
                  <a:srgbClr val="000000"/>
                </a:solidFill>
                <a:latin typeface="Times New Roman" panose="02020603050405020304" pitchFamily="18" charset="0"/>
                <a:cs typeface="Times New Roman" panose="02020603050405020304" pitchFamily="18" charset="0"/>
              </a:rPr>
              <a:t>nci</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 maddesinde yer alan istisna hükmü kapsamına giren kazanç elde eden gelir ve kurumlar vergisi mükelleflerinin </a:t>
            </a:r>
            <a:r>
              <a:rPr lang="tr-TR" sz="2800" b="1"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bu kazançlarının </a:t>
            </a:r>
            <a:r>
              <a:rPr lang="tr-TR" sz="2800" b="1" i="0" u="none" strike="noStrike" baseline="0" dirty="0" err="1">
                <a:solidFill>
                  <a:srgbClr val="000000"/>
                </a:solidFill>
                <a:highlight>
                  <a:srgbClr val="FFFF00"/>
                </a:highlight>
                <a:latin typeface="Times New Roman" panose="02020603050405020304" pitchFamily="18" charset="0"/>
                <a:cs typeface="Times New Roman" panose="02020603050405020304" pitchFamily="18" charset="0"/>
              </a:rPr>
              <a:t>gayrimaddi</a:t>
            </a:r>
            <a:r>
              <a:rPr lang="tr-TR" sz="2800" b="1"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 hakların satışı, devri veya kiralanmasından elde edilmesi halinde, </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söz konusu </a:t>
            </a:r>
            <a:r>
              <a:rPr lang="tr-TR" sz="2800" b="0" i="0" u="none" strike="noStrike" baseline="0" dirty="0" err="1">
                <a:solidFill>
                  <a:srgbClr val="000000"/>
                </a:solidFill>
                <a:latin typeface="Times New Roman" panose="02020603050405020304" pitchFamily="18" charset="0"/>
                <a:cs typeface="Times New Roman" panose="02020603050405020304" pitchFamily="18" charset="0"/>
              </a:rPr>
              <a:t>gayrimaddi</a:t>
            </a:r>
            <a:r>
              <a:rPr lang="tr-TR" sz="2800" b="0" i="0" u="none" strike="noStrike" baseline="0" dirty="0">
                <a:solidFill>
                  <a:srgbClr val="000000"/>
                </a:solidFill>
                <a:latin typeface="Times New Roman" panose="02020603050405020304" pitchFamily="18" charset="0"/>
                <a:cs typeface="Times New Roman" panose="02020603050405020304" pitchFamily="18" charset="0"/>
              </a:rPr>
              <a:t> haklardan kaynaklanan kazançlar dolayısıyla istisnadan yararlanılabilmesi için bu hakların niteliğine göre ilgili mevzuat çerçevesinde tescile veya kayda yetkili kuruma başvurularak </a:t>
            </a:r>
            <a:r>
              <a:rPr lang="tr-TR" sz="2800" b="1"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PATENT</a:t>
            </a:r>
            <a:r>
              <a:rPr lang="tr-TR" sz="2800" b="1" i="0" u="none" strike="noStrike" baseline="0" dirty="0">
                <a:solidFill>
                  <a:srgbClr val="000000"/>
                </a:solidFill>
                <a:latin typeface="Times New Roman" panose="02020603050405020304" pitchFamily="18" charset="0"/>
                <a:cs typeface="Times New Roman" panose="02020603050405020304" pitchFamily="18" charset="0"/>
              </a:rPr>
              <a:t> veya </a:t>
            </a:r>
            <a:r>
              <a:rPr lang="tr-TR" sz="2800" b="1"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FONKSİYONEL OLARAK PATENTE EŞDEĞER </a:t>
            </a:r>
            <a:r>
              <a:rPr lang="tr-TR" sz="2800" b="1" i="0" u="none" strike="noStrike" baseline="0" dirty="0" err="1">
                <a:solidFill>
                  <a:srgbClr val="000000"/>
                </a:solidFill>
                <a:highlight>
                  <a:srgbClr val="FFFF00"/>
                </a:highlight>
                <a:latin typeface="Times New Roman" panose="02020603050405020304" pitchFamily="18" charset="0"/>
                <a:cs typeface="Times New Roman" panose="02020603050405020304" pitchFamily="18" charset="0"/>
              </a:rPr>
              <a:t>BELGELER</a:t>
            </a:r>
            <a:r>
              <a:rPr lang="tr-TR" sz="2800" b="1" i="0" u="none" strike="noStrike" baseline="0" dirty="0" err="1">
                <a:solidFill>
                  <a:srgbClr val="000000"/>
                </a:solidFill>
                <a:latin typeface="Times New Roman" panose="02020603050405020304" pitchFamily="18" charset="0"/>
                <a:cs typeface="Times New Roman" panose="02020603050405020304" pitchFamily="18" charset="0"/>
              </a:rPr>
              <a:t>e</a:t>
            </a:r>
            <a:r>
              <a:rPr lang="tr-TR" sz="2800" b="1" i="0" u="none" strike="noStrike" baseline="0" dirty="0">
                <a:solidFill>
                  <a:srgbClr val="000000"/>
                </a:solidFill>
                <a:latin typeface="Times New Roman" panose="02020603050405020304" pitchFamily="18" charset="0"/>
                <a:cs typeface="Times New Roman" panose="02020603050405020304" pitchFamily="18" charset="0"/>
              </a:rPr>
              <a:t> bağlanması gerekmektedir. </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780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41528D4A-FCE8-C676-4B01-06C4FC24E500}"/>
              </a:ext>
            </a:extLst>
          </p:cNvPr>
          <p:cNvSpPr txBox="1">
            <a:spLocks/>
          </p:cNvSpPr>
          <p:nvPr/>
        </p:nvSpPr>
        <p:spPr>
          <a:xfrm>
            <a:off x="428915" y="1142651"/>
            <a:ext cx="11161642" cy="51782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Kurumlar vergisinden istisna olan bu faaliyetlerden </a:t>
            </a:r>
            <a:r>
              <a:rPr lang="tr-TR" sz="2000" b="1" u="sng" dirty="0">
                <a:latin typeface="Times New Roman" panose="02020603050405020304" pitchFamily="18" charset="0"/>
                <a:cs typeface="Times New Roman" panose="02020603050405020304" pitchFamily="18" charset="0"/>
              </a:rPr>
              <a:t>doğan zararların istisna kapsamında olmayan </a:t>
            </a:r>
            <a:r>
              <a:rPr lang="tr-TR" sz="2000" dirty="0">
                <a:latin typeface="Times New Roman" panose="02020603050405020304" pitchFamily="18" charset="0"/>
                <a:cs typeface="Times New Roman" panose="02020603050405020304" pitchFamily="18" charset="0"/>
              </a:rPr>
              <a:t>diğer faaliyetlere ilişkin kazançlardan indirilmesi </a:t>
            </a:r>
            <a:r>
              <a:rPr lang="tr-TR" sz="2000" b="1" dirty="0">
                <a:highlight>
                  <a:srgbClr val="00FFFF"/>
                </a:highlight>
                <a:latin typeface="Times New Roman" panose="02020603050405020304" pitchFamily="18" charset="0"/>
                <a:cs typeface="Times New Roman" panose="02020603050405020304" pitchFamily="18" charset="0"/>
              </a:rPr>
              <a:t>KVK 5/3 MAD. UYARINCA MÜMKÜN DEĞİLDİR. </a:t>
            </a: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Kurumların 4691 sayılı Kanun kapsamı dışındaki ticari işlemlerinden elde edecekleri gelirleri ile </a:t>
            </a:r>
            <a:r>
              <a:rPr lang="tr-TR" b="1" dirty="0">
                <a:highlight>
                  <a:srgbClr val="FFFF00"/>
                </a:highlight>
                <a:latin typeface="Times New Roman" panose="02020603050405020304" pitchFamily="18" charset="0"/>
                <a:cs typeface="Times New Roman" panose="02020603050405020304" pitchFamily="18" charset="0"/>
              </a:rPr>
              <a:t>OLAĞANDIŞI GELİRLERİNİN </a:t>
            </a:r>
            <a:r>
              <a:rPr lang="tr-TR" sz="2000" b="1" u="sng" dirty="0">
                <a:highlight>
                  <a:srgbClr val="FFFF00"/>
                </a:highlight>
                <a:latin typeface="Times New Roman" panose="02020603050405020304" pitchFamily="18" charset="0"/>
                <a:cs typeface="Times New Roman" panose="02020603050405020304" pitchFamily="18" charset="0"/>
              </a:rPr>
              <a:t>istisna kapsamında değerlendirilmesi mümkün değildir. </a:t>
            </a:r>
            <a:r>
              <a:rPr lang="tr-TR" sz="2000" b="1" u="sng" dirty="0">
                <a:latin typeface="Times New Roman" panose="02020603050405020304" pitchFamily="18" charset="0"/>
                <a:cs typeface="Times New Roman" panose="02020603050405020304" pitchFamily="18" charset="0"/>
              </a:rPr>
              <a:t>Bu kapsamda, nakitlerin değerlendirilmesi sonucu oluşan </a:t>
            </a:r>
            <a:r>
              <a:rPr lang="tr-TR" sz="2000" b="1" u="sng" dirty="0">
                <a:highlight>
                  <a:srgbClr val="00FFFF"/>
                </a:highlight>
                <a:latin typeface="Times New Roman" panose="02020603050405020304" pitchFamily="18" charset="0"/>
                <a:cs typeface="Times New Roman" panose="02020603050405020304" pitchFamily="18" charset="0"/>
              </a:rPr>
              <a:t>FAİZ GELİRLERİ</a:t>
            </a:r>
            <a:r>
              <a:rPr lang="tr-TR" sz="2000" b="1" u="sng" dirty="0">
                <a:latin typeface="Times New Roman" panose="02020603050405020304" pitchFamily="18" charset="0"/>
                <a:cs typeface="Times New Roman" panose="02020603050405020304" pitchFamily="18" charset="0"/>
              </a:rPr>
              <a:t>, yabancı para cinsinden aktifler dolayısıyla </a:t>
            </a:r>
            <a:r>
              <a:rPr lang="tr-TR" sz="2000" b="1" u="sng" dirty="0">
                <a:highlight>
                  <a:srgbClr val="00FFFF"/>
                </a:highlight>
                <a:latin typeface="Times New Roman" panose="02020603050405020304" pitchFamily="18" charset="0"/>
                <a:cs typeface="Times New Roman" panose="02020603050405020304" pitchFamily="18" charset="0"/>
              </a:rPr>
              <a:t>oluşan KUR FARKLARI </a:t>
            </a:r>
            <a:r>
              <a:rPr lang="tr-TR" sz="2000" b="1" u="sng" dirty="0">
                <a:latin typeface="Times New Roman" panose="02020603050405020304" pitchFamily="18" charset="0"/>
                <a:cs typeface="Times New Roman" panose="02020603050405020304" pitchFamily="18" charset="0"/>
              </a:rPr>
              <a:t>ve iktisadi kıymetlerin </a:t>
            </a:r>
            <a:r>
              <a:rPr lang="tr-TR" sz="2000" b="1" u="sng" dirty="0">
                <a:highlight>
                  <a:srgbClr val="00FFFF"/>
                </a:highlight>
                <a:latin typeface="Times New Roman" panose="02020603050405020304" pitchFamily="18" charset="0"/>
                <a:cs typeface="Times New Roman" panose="02020603050405020304" pitchFamily="18" charset="0"/>
              </a:rPr>
              <a:t>elden çıkarılmasından </a:t>
            </a:r>
            <a:r>
              <a:rPr lang="tr-TR" sz="2000" b="1" u="sng" dirty="0">
                <a:latin typeface="Times New Roman" panose="02020603050405020304" pitchFamily="18" charset="0"/>
                <a:cs typeface="Times New Roman" panose="02020603050405020304" pitchFamily="18" charset="0"/>
              </a:rPr>
              <a:t>doğan gelirler </a:t>
            </a:r>
            <a:r>
              <a:rPr lang="tr-TR" sz="2000" b="1" u="sng" dirty="0">
                <a:highlight>
                  <a:srgbClr val="FFFF00"/>
                </a:highlight>
                <a:latin typeface="Times New Roman" panose="02020603050405020304" pitchFamily="18" charset="0"/>
                <a:cs typeface="Times New Roman" panose="02020603050405020304" pitchFamily="18" charset="0"/>
              </a:rPr>
              <a:t>İSTİSNA KAPSAMINDA DEĞERLENDİRİLMEYECEKTİR.</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Bölgede faaliyette bulunan kurumlar vergisi mükelleflerine, diğer kurumlardan </a:t>
            </a:r>
            <a:r>
              <a:rPr lang="tr-TR" sz="3200" b="1" u="sng" dirty="0">
                <a:highlight>
                  <a:srgbClr val="00FFFF"/>
                </a:highlight>
                <a:latin typeface="Times New Roman" panose="02020603050405020304" pitchFamily="18" charset="0"/>
                <a:cs typeface="Times New Roman" panose="02020603050405020304" pitchFamily="18" charset="0"/>
              </a:rPr>
              <a:t>GERİ ÖDEME KOŞULUYLA </a:t>
            </a:r>
            <a:r>
              <a:rPr lang="tr-TR" sz="2000" dirty="0">
                <a:latin typeface="Times New Roman" panose="02020603050405020304" pitchFamily="18" charset="0"/>
                <a:cs typeface="Times New Roman" panose="02020603050405020304" pitchFamily="18" charset="0"/>
              </a:rPr>
              <a:t>sermaye desteği olarak sağlanan yardımlar, borç mahiyetinde olduğundan ticari kazanca dahil edilmesi söz konusu olmayacaktır. </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Buna karşılık istisnadan yararlanan Ar-</a:t>
            </a:r>
            <a:r>
              <a:rPr lang="tr-TR" sz="2000" dirty="0" err="1">
                <a:latin typeface="Times New Roman" panose="02020603050405020304" pitchFamily="18" charset="0"/>
                <a:cs typeface="Times New Roman" panose="02020603050405020304" pitchFamily="18" charset="0"/>
              </a:rPr>
              <a:t>Ge</a:t>
            </a:r>
            <a:r>
              <a:rPr lang="tr-TR" sz="2000" dirty="0">
                <a:latin typeface="Times New Roman" panose="02020603050405020304" pitchFamily="18" charset="0"/>
                <a:cs typeface="Times New Roman" panose="02020603050405020304" pitchFamily="18" charset="0"/>
              </a:rPr>
              <a:t> projelerine ilişkin olarak, </a:t>
            </a:r>
            <a:r>
              <a:rPr lang="tr-TR" sz="2000" dirty="0">
                <a:highlight>
                  <a:srgbClr val="FFFF00"/>
                </a:highlight>
                <a:latin typeface="Times New Roman" panose="02020603050405020304" pitchFamily="18" charset="0"/>
                <a:cs typeface="Times New Roman" panose="02020603050405020304" pitchFamily="18" charset="0"/>
              </a:rPr>
              <a:t>TÜBİTAK ve benzeri kurumlar tarafından ilgili mevzuat çerçevesinde </a:t>
            </a:r>
            <a:r>
              <a:rPr lang="tr-TR" sz="2000" b="1" u="sng" dirty="0">
                <a:highlight>
                  <a:srgbClr val="FFFF00"/>
                </a:highlight>
                <a:latin typeface="Times New Roman" panose="02020603050405020304" pitchFamily="18" charset="0"/>
                <a:cs typeface="Times New Roman" panose="02020603050405020304" pitchFamily="18" charset="0"/>
              </a:rPr>
              <a:t>HİBE</a:t>
            </a:r>
            <a:r>
              <a:rPr lang="tr-TR" sz="2000" dirty="0">
                <a:highlight>
                  <a:srgbClr val="FFFF00"/>
                </a:highlight>
                <a:latin typeface="Times New Roman" panose="02020603050405020304" pitchFamily="18" charset="0"/>
                <a:cs typeface="Times New Roman" panose="02020603050405020304" pitchFamily="18" charset="0"/>
              </a:rPr>
              <a:t> şeklinde sağlanan destek tutarları ile diğer kurumların bu mahiyetteki her türlü </a:t>
            </a:r>
            <a:r>
              <a:rPr lang="tr-TR" sz="2000" b="1" u="sng" dirty="0">
                <a:highlight>
                  <a:srgbClr val="FFFF00"/>
                </a:highlight>
                <a:latin typeface="Times New Roman" panose="02020603050405020304" pitchFamily="18" charset="0"/>
                <a:cs typeface="Times New Roman" panose="02020603050405020304" pitchFamily="18" charset="0"/>
              </a:rPr>
              <a:t>BAĞIŞ VE YARDIMLARI, KURUM KAZANCINA DAHİL EDİLECEK VE İSTİSNADAN YARARLANDIRILACAKTIR. </a:t>
            </a:r>
          </a:p>
        </p:txBody>
      </p:sp>
      <p:sp>
        <p:nvSpPr>
          <p:cNvPr id="3" name="Slayt Numarası Yer Tutucusu 3">
            <a:extLst>
              <a:ext uri="{FF2B5EF4-FFF2-40B4-BE49-F238E27FC236}">
                <a16:creationId xmlns:a16="http://schemas.microsoft.com/office/drawing/2014/main" id="{21792931-9D55-2E6D-ACB3-2AFF48967AEF}"/>
              </a:ext>
            </a:extLst>
          </p:cNvPr>
          <p:cNvSpPr>
            <a:spLocks noGrp="1"/>
          </p:cNvSpPr>
          <p:nvPr>
            <p:ph type="sldNum" sz="quarter" idx="12"/>
          </p:nvPr>
        </p:nvSpPr>
        <p:spPr>
          <a:xfrm>
            <a:off x="8253984" y="6703822"/>
            <a:ext cx="2133600" cy="365125"/>
          </a:xfrm>
        </p:spPr>
        <p:txBody>
          <a:bodyPr/>
          <a:lstStyle/>
          <a:p>
            <a:fld id="{E1080B20-D45B-492D-86E8-780F5FEE2AC0}" type="slidenum">
              <a:rPr lang="tr-TR" altLang="tr-TR" smtClean="0"/>
              <a:pPr/>
              <a:t>89</a:t>
            </a:fld>
            <a:endParaRPr lang="tr-TR" altLang="tr-TR"/>
          </a:p>
        </p:txBody>
      </p:sp>
      <p:sp>
        <p:nvSpPr>
          <p:cNvPr id="4" name="1 Başlık">
            <a:extLst>
              <a:ext uri="{FF2B5EF4-FFF2-40B4-BE49-F238E27FC236}">
                <a16:creationId xmlns:a16="http://schemas.microsoft.com/office/drawing/2014/main" id="{CAECB16E-E3E1-4C11-C4FF-2B18F75D6883}"/>
              </a:ext>
            </a:extLst>
          </p:cNvPr>
          <p:cNvSpPr txBox="1">
            <a:spLocks/>
          </p:cNvSpPr>
          <p:nvPr/>
        </p:nvSpPr>
        <p:spPr bwMode="auto">
          <a:xfrm>
            <a:off x="515179" y="327991"/>
            <a:ext cx="11161642" cy="431775"/>
          </a:xfrm>
          <a:prstGeom prst="rect">
            <a:avLst/>
          </a:prstGeom>
          <a:solidFill>
            <a:schemeClr val="bg2">
              <a:alpha val="14117"/>
            </a:schemeClr>
          </a:solidFill>
          <a:ln w="38100">
            <a:solidFill>
              <a:schemeClr val="tx1"/>
            </a:solidFill>
            <a:miter lim="800000"/>
            <a:headEnd/>
            <a:tailEnd/>
          </a:ln>
        </p:spPr>
        <p:txBody>
          <a:bodyPr anchor="ctr"/>
          <a:lstStyle/>
          <a:p>
            <a:pPr algn="ctr">
              <a:defRPr/>
            </a:pPr>
            <a:r>
              <a:rPr lang="tr-TR" sz="2800" b="1" dirty="0">
                <a:latin typeface="Times New Roman" panose="02020603050405020304" pitchFamily="18" charset="0"/>
                <a:ea typeface="+mj-ea"/>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4691 Sayılı TGBK İSTİSNASI</a:t>
            </a:r>
            <a:endParaRPr lang="tr-TR" sz="28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72490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A9347-D035-34AA-1950-DE8E0581207A}"/>
              </a:ext>
            </a:extLst>
          </p:cNvPr>
          <p:cNvSpPr>
            <a:spLocks noGrp="1"/>
          </p:cNvSpPr>
          <p:nvPr>
            <p:ph type="title"/>
          </p:nvPr>
        </p:nvSpPr>
        <p:spPr>
          <a:xfrm>
            <a:off x="838200" y="182880"/>
            <a:ext cx="10515600" cy="662509"/>
          </a:xfrm>
          <a:solidFill>
            <a:schemeClr val="accent1">
              <a:lumMod val="20000"/>
              <a:lumOff val="80000"/>
            </a:schemeClr>
          </a:solidFill>
        </p:spPr>
        <p:txBody>
          <a:bodyPr>
            <a:normAutofit fontScale="90000"/>
          </a:bodyPr>
          <a:lstStyle/>
          <a:p>
            <a:pPr algn="ct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Madde 2 Mükellefler</a:t>
            </a:r>
            <a:br>
              <a:rPr lang="tr-TR" b="1" dirty="0"/>
            </a:br>
            <a:endParaRPr lang="tr-TR" dirty="0"/>
          </a:p>
        </p:txBody>
      </p:sp>
      <p:sp>
        <p:nvSpPr>
          <p:cNvPr id="3" name="İçerik Yer Tutucusu 2">
            <a:extLst>
              <a:ext uri="{FF2B5EF4-FFF2-40B4-BE49-F238E27FC236}">
                <a16:creationId xmlns:a16="http://schemas.microsoft.com/office/drawing/2014/main" id="{9C688377-C3E6-D820-9C38-651220361B14}"/>
              </a:ext>
            </a:extLst>
          </p:cNvPr>
          <p:cNvSpPr>
            <a:spLocks noGrp="1"/>
          </p:cNvSpPr>
          <p:nvPr>
            <p:ph idx="1"/>
          </p:nvPr>
        </p:nvSpPr>
        <p:spPr>
          <a:xfrm>
            <a:off x="838200" y="1116603"/>
            <a:ext cx="10515600" cy="4819575"/>
          </a:xfrm>
          <a:solidFill>
            <a:schemeClr val="accent1">
              <a:lumMod val="20000"/>
              <a:lumOff val="80000"/>
            </a:schemeClr>
          </a:solidFill>
        </p:spPr>
        <p:txBody>
          <a:bodyPr>
            <a:normAutofit/>
          </a:bodyPr>
          <a:lstStyle/>
          <a:p>
            <a:pPr marL="971550" lvl="1" indent="-514350" algn="just">
              <a:buAutoNum type="alphaLcParenBoth"/>
            </a:pPr>
            <a:r>
              <a:rPr lang="tr-TR" sz="3200" b="1" u="sng" dirty="0">
                <a:latin typeface="Times New Roman" panose="02020603050405020304" pitchFamily="18" charset="0"/>
                <a:cs typeface="Times New Roman" panose="02020603050405020304" pitchFamily="18" charset="0"/>
              </a:rPr>
              <a:t>Sermaye şirketleri: </a:t>
            </a:r>
          </a:p>
          <a:p>
            <a:pPr marL="0" indent="0" algn="just">
              <a:buNone/>
            </a:pPr>
            <a:r>
              <a:rPr lang="tr-TR" dirty="0">
                <a:latin typeface="Times New Roman" panose="02020603050405020304" pitchFamily="18" charset="0"/>
                <a:cs typeface="Times New Roman" panose="02020603050405020304" pitchFamily="18" charset="0"/>
              </a:rPr>
              <a:t>	Türk Ticaret Kanunu hükümlerine göre kurulmuş olan </a:t>
            </a:r>
          </a:p>
          <a:p>
            <a:pPr marL="0" indent="0" algn="just">
              <a:buNone/>
            </a:pPr>
            <a:r>
              <a:rPr lang="tr-TR" b="1"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Anonim, </a:t>
            </a:r>
          </a:p>
          <a:p>
            <a:pPr marL="0" indent="0" algn="just">
              <a:buNone/>
            </a:pPr>
            <a:r>
              <a:rPr lang="tr-TR" b="1"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Limited</a:t>
            </a:r>
            <a:endParaRPr lang="tr-TR"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Sermayesi Paylara bölünmüş komandit</a:t>
            </a:r>
            <a:r>
              <a:rPr lang="tr-TR" dirty="0">
                <a:highlight>
                  <a:srgbClr val="FFFF00"/>
                </a:highlight>
                <a:latin typeface="Times New Roman" panose="02020603050405020304" pitchFamily="18" charset="0"/>
                <a:cs typeface="Times New Roman" panose="02020603050405020304" pitchFamily="18" charset="0"/>
              </a:rPr>
              <a:t> </a:t>
            </a:r>
            <a:r>
              <a:rPr lang="tr-TR" b="1" u="sng" dirty="0">
                <a:highlight>
                  <a:srgbClr val="FFFF00"/>
                </a:highlight>
                <a:latin typeface="Times New Roman" panose="02020603050405020304" pitchFamily="18" charset="0"/>
                <a:cs typeface="Times New Roman" panose="02020603050405020304" pitchFamily="18" charset="0"/>
              </a:rPr>
              <a:t>şirketler </a:t>
            </a:r>
          </a:p>
          <a:p>
            <a:pPr marL="0" indent="0" algn="just">
              <a:buNone/>
            </a:pPr>
            <a:r>
              <a:rPr lang="tr-TR" dirty="0">
                <a:latin typeface="Times New Roman" panose="02020603050405020304" pitchFamily="18" charset="0"/>
                <a:cs typeface="Times New Roman" panose="02020603050405020304" pitchFamily="18" charset="0"/>
              </a:rPr>
              <a:t>ile </a:t>
            </a:r>
            <a:r>
              <a:rPr lang="tr-TR" b="1" u="sng" dirty="0">
                <a:latin typeface="Times New Roman" panose="02020603050405020304" pitchFamily="18" charset="0"/>
                <a:cs typeface="Times New Roman" panose="02020603050405020304" pitchFamily="18" charset="0"/>
              </a:rPr>
              <a:t>benzer nitelikteki yabancı kurumlar sermaye şirketidir. </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Sermaye Piyasası Kurulunun düzenleme ve denetimine </a:t>
            </a:r>
            <a:r>
              <a:rPr lang="tr-TR" b="1" u="sng" dirty="0">
                <a:latin typeface="Times New Roman" panose="02020603050405020304" pitchFamily="18" charset="0"/>
                <a:cs typeface="Times New Roman" panose="02020603050405020304" pitchFamily="18" charset="0"/>
              </a:rPr>
              <a:t>tâbi fonlar ile bu fonlara benzer yabancı fonlar sermaye şirketi sayılır.</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FA79B29C-2336-D283-CB5B-CF47D8ACCC38}"/>
              </a:ext>
            </a:extLst>
          </p:cNvPr>
          <p:cNvSpPr>
            <a:spLocks noGrp="1"/>
          </p:cNvSpPr>
          <p:nvPr>
            <p:ph type="sldNum" sz="quarter" idx="12"/>
          </p:nvPr>
        </p:nvSpPr>
        <p:spPr/>
        <p:txBody>
          <a:bodyPr/>
          <a:lstStyle/>
          <a:p>
            <a:fld id="{2CEB5BB1-9E20-481F-B7EE-B089C484B85F}" type="slidenum">
              <a:rPr lang="tr-TR" smtClean="0"/>
              <a:t>9</a:t>
            </a:fld>
            <a:endParaRPr lang="tr-TR" dirty="0"/>
          </a:p>
        </p:txBody>
      </p:sp>
    </p:spTree>
    <p:extLst>
      <p:ext uri="{BB962C8B-B14F-4D97-AF65-F5344CB8AC3E}">
        <p14:creationId xmlns:p14="http://schemas.microsoft.com/office/powerpoint/2010/main" val="29060522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Yer Tutucusu 5" descr="metin, yazı tipi, ekran görüntüsü, sayı, numara içeren bir resim&#10;&#10;Yapay zeka tarafından oluşturulmuş içerik yanlış olabilir.">
            <a:extLst>
              <a:ext uri="{FF2B5EF4-FFF2-40B4-BE49-F238E27FC236}">
                <a16:creationId xmlns:a16="http://schemas.microsoft.com/office/drawing/2014/main" id="{6BCB8375-707F-9221-FB78-1ACADDF196C0}"/>
              </a:ext>
            </a:extLst>
          </p:cNvPr>
          <p:cNvPicPr>
            <a:picLocks noChangeAspect="1"/>
          </p:cNvPicPr>
          <p:nvPr/>
        </p:nvPicPr>
        <p:blipFill>
          <a:blip r:embed="rId2">
            <a:extLst>
              <a:ext uri="{28A0092B-C50C-407E-A947-70E740481C1C}">
                <a14:useLocalDpi xmlns:a14="http://schemas.microsoft.com/office/drawing/2010/main" val="0"/>
              </a:ext>
            </a:extLst>
          </a:blip>
          <a:srcRect l="5223" r="5223"/>
          <a:stretch>
            <a:fillRect/>
          </a:stretch>
        </p:blipFill>
        <p:spPr>
          <a:xfrm>
            <a:off x="0" y="-109329"/>
            <a:ext cx="12192000" cy="7719847"/>
          </a:xfrm>
          <a:prstGeom prst="rect">
            <a:avLst/>
          </a:prstGeom>
        </p:spPr>
      </p:pic>
      <p:sp>
        <p:nvSpPr>
          <p:cNvPr id="3" name="Slayt Numarası Yer Tutucusu 1">
            <a:extLst>
              <a:ext uri="{FF2B5EF4-FFF2-40B4-BE49-F238E27FC236}">
                <a16:creationId xmlns:a16="http://schemas.microsoft.com/office/drawing/2014/main" id="{93EC1D9F-16D1-76BA-F625-3BD30D536E3A}"/>
              </a:ext>
            </a:extLst>
          </p:cNvPr>
          <p:cNvSpPr>
            <a:spLocks noGrp="1"/>
          </p:cNvSpPr>
          <p:nvPr>
            <p:ph type="sldNum" sz="quarter" idx="12"/>
          </p:nvPr>
        </p:nvSpPr>
        <p:spPr>
          <a:xfrm>
            <a:off x="8610600" y="6356350"/>
            <a:ext cx="2743200" cy="365125"/>
          </a:xfrm>
        </p:spPr>
        <p:txBody>
          <a:bodyPr/>
          <a:lstStyle/>
          <a:p>
            <a:fld id="{DD409CFF-2C7D-45ED-93DE-D3FBFC558514}" type="slidenum">
              <a:rPr lang="tr-TR" smtClean="0"/>
              <a:t>90</a:t>
            </a:fld>
            <a:endParaRPr lang="tr-TR"/>
          </a:p>
        </p:txBody>
      </p:sp>
      <p:sp>
        <p:nvSpPr>
          <p:cNvPr id="4" name="Dikdörtgen 3">
            <a:extLst>
              <a:ext uri="{FF2B5EF4-FFF2-40B4-BE49-F238E27FC236}">
                <a16:creationId xmlns:a16="http://schemas.microsoft.com/office/drawing/2014/main" id="{38ED1D67-CC87-FA7F-C0F1-B6B6F44573E6}"/>
              </a:ext>
            </a:extLst>
          </p:cNvPr>
          <p:cNvSpPr/>
          <p:nvPr/>
        </p:nvSpPr>
        <p:spPr>
          <a:xfrm>
            <a:off x="596532" y="6065904"/>
            <a:ext cx="3259667" cy="431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KDV GEÇİCİ 20</a:t>
            </a:r>
          </a:p>
        </p:txBody>
      </p:sp>
      <p:sp>
        <p:nvSpPr>
          <p:cNvPr id="5" name="Dikdörtgen 4">
            <a:extLst>
              <a:ext uri="{FF2B5EF4-FFF2-40B4-BE49-F238E27FC236}">
                <a16:creationId xmlns:a16="http://schemas.microsoft.com/office/drawing/2014/main" id="{591C21AB-E5A4-F35F-DD14-D4349C817C1F}"/>
              </a:ext>
            </a:extLst>
          </p:cNvPr>
          <p:cNvSpPr/>
          <p:nvPr/>
        </p:nvSpPr>
        <p:spPr>
          <a:xfrm>
            <a:off x="4164495" y="6058033"/>
            <a:ext cx="4949687" cy="8793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latin typeface="Times New Roman" panose="02020603050405020304" pitchFamily="18" charset="0"/>
                <a:cs typeface="Times New Roman" panose="02020603050405020304" pitchFamily="18" charset="0"/>
              </a:rPr>
              <a:t>5.Milyona çıktı: 31/12/2025 tarihli ve 33124 (5. Mükerrer) sayılı Resmî </a:t>
            </a:r>
            <a:r>
              <a:rPr lang="tr-TR" sz="1400" b="1" dirty="0" err="1">
                <a:solidFill>
                  <a:schemeClr val="tx1"/>
                </a:solidFill>
                <a:latin typeface="Times New Roman" panose="02020603050405020304" pitchFamily="18" charset="0"/>
                <a:cs typeface="Times New Roman" panose="02020603050405020304" pitchFamily="18" charset="0"/>
              </a:rPr>
              <a:t>Gazete’de</a:t>
            </a:r>
            <a:r>
              <a:rPr lang="tr-TR" sz="1400" b="1" dirty="0">
                <a:solidFill>
                  <a:schemeClr val="tx1"/>
                </a:solidFill>
                <a:latin typeface="Times New Roman" panose="02020603050405020304" pitchFamily="18" charset="0"/>
                <a:cs typeface="Times New Roman" panose="02020603050405020304" pitchFamily="18" charset="0"/>
              </a:rPr>
              <a:t> yayımlanan 10803 sayılı Cumhurbaşkanı Kararı </a:t>
            </a:r>
          </a:p>
        </p:txBody>
      </p:sp>
    </p:spTree>
    <p:extLst>
      <p:ext uri="{BB962C8B-B14F-4D97-AF65-F5344CB8AC3E}">
        <p14:creationId xmlns:p14="http://schemas.microsoft.com/office/powerpoint/2010/main" val="16803235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BDF6E2F-F9FC-B9FA-679F-AFFF08F771B3}"/>
              </a:ext>
            </a:extLst>
          </p:cNvPr>
          <p:cNvSpPr txBox="1">
            <a:spLocks/>
          </p:cNvSpPr>
          <p:nvPr/>
        </p:nvSpPr>
        <p:spPr>
          <a:xfrm>
            <a:off x="753187" y="1788248"/>
            <a:ext cx="10685625" cy="3281503"/>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r>
              <a:rPr lang="tr-TR" sz="3600" dirty="0">
                <a:latin typeface="Times New Roman" panose="02020603050405020304" pitchFamily="18" charset="0"/>
                <a:cs typeface="Times New Roman" panose="02020603050405020304" pitchFamily="18" charset="0"/>
              </a:rPr>
              <a:t>	Patent veya eşdeğer belge alma şartı tescile veya kayda yetkili kuruma başvurularak patent veya fonksiyonel olarak patente eşdeğer belgelere bağlanması gerekmektedir.</a:t>
            </a:r>
          </a:p>
          <a:p>
            <a:pPr marL="0" indent="0" algn="just">
              <a:buFont typeface="Arial" panose="020B0604020202020204" pitchFamily="34" charset="0"/>
              <a:buNone/>
            </a:pPr>
            <a:endParaRPr lang="tr-TR" sz="3600" dirty="0"/>
          </a:p>
        </p:txBody>
      </p:sp>
      <p:sp>
        <p:nvSpPr>
          <p:cNvPr id="3" name="Slayt Numarası Yer Tutucusu 2">
            <a:extLst>
              <a:ext uri="{FF2B5EF4-FFF2-40B4-BE49-F238E27FC236}">
                <a16:creationId xmlns:a16="http://schemas.microsoft.com/office/drawing/2014/main" id="{4DB222F2-363C-8C34-9BF8-BC50F8FD261E}"/>
              </a:ext>
            </a:extLst>
          </p:cNvPr>
          <p:cNvSpPr>
            <a:spLocks noGrp="1"/>
          </p:cNvSpPr>
          <p:nvPr>
            <p:ph type="sldNum" sz="quarter" idx="12"/>
          </p:nvPr>
        </p:nvSpPr>
        <p:spPr/>
        <p:txBody>
          <a:bodyPr/>
          <a:lstStyle/>
          <a:p>
            <a:fld id="{2CEB5BB1-9E20-481F-B7EE-B089C484B85F}" type="slidenum">
              <a:rPr lang="tr-TR" smtClean="0"/>
              <a:t>91</a:t>
            </a:fld>
            <a:endParaRPr lang="tr-TR" dirty="0"/>
          </a:p>
        </p:txBody>
      </p:sp>
    </p:spTree>
    <p:extLst>
      <p:ext uri="{BB962C8B-B14F-4D97-AF65-F5344CB8AC3E}">
        <p14:creationId xmlns:p14="http://schemas.microsoft.com/office/powerpoint/2010/main" val="26593914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5F28CB1E-70A4-238E-C8A2-AC8E614C8F0A}"/>
              </a:ext>
            </a:extLst>
          </p:cNvPr>
          <p:cNvSpPr>
            <a:spLocks noGrp="1"/>
          </p:cNvSpPr>
          <p:nvPr>
            <p:ph type="sldNum" sz="quarter" idx="12"/>
          </p:nvPr>
        </p:nvSpPr>
        <p:spPr bwMode="auto">
          <a:xfrm>
            <a:off x="8354568" y="639292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FFB976-F3E3-4EBD-A4AD-4405D5D11A83}" type="slidenum">
              <a:rPr lang="tr-TR" altLang="tr-TR">
                <a:solidFill>
                  <a:srgbClr val="898989"/>
                </a:solidFill>
                <a:latin typeface="Calibri" panose="020F0502020204030204" pitchFamily="34" charset="0"/>
              </a:rPr>
              <a:pPr/>
              <a:t>92</a:t>
            </a:fld>
            <a:endParaRPr lang="tr-TR" altLang="tr-TR">
              <a:solidFill>
                <a:srgbClr val="898989"/>
              </a:solidFill>
              <a:latin typeface="Calibri" panose="020F0502020204030204" pitchFamily="34" charset="0"/>
            </a:endParaRPr>
          </a:p>
        </p:txBody>
      </p:sp>
      <p:sp>
        <p:nvSpPr>
          <p:cNvPr id="3" name="1 Başlık">
            <a:extLst>
              <a:ext uri="{FF2B5EF4-FFF2-40B4-BE49-F238E27FC236}">
                <a16:creationId xmlns:a16="http://schemas.microsoft.com/office/drawing/2014/main" id="{479E2F57-0D8A-B517-6BCD-B05DF759C964}"/>
              </a:ext>
            </a:extLst>
          </p:cNvPr>
          <p:cNvSpPr txBox="1">
            <a:spLocks/>
          </p:cNvSpPr>
          <p:nvPr/>
        </p:nvSpPr>
        <p:spPr bwMode="auto">
          <a:xfrm>
            <a:off x="276046" y="153208"/>
            <a:ext cx="11671540" cy="485147"/>
          </a:xfrm>
          <a:prstGeom prst="rect">
            <a:avLst/>
          </a:prstGeom>
          <a:solidFill>
            <a:schemeClr val="accent5">
              <a:lumMod val="20000"/>
              <a:lumOff val="80000"/>
              <a:alpha val="43000"/>
            </a:schemeClr>
          </a:solidFill>
          <a:ln w="38100">
            <a:solidFill>
              <a:schemeClr val="tx1"/>
            </a:solidFill>
            <a:miter lim="800000"/>
            <a:headEnd/>
            <a:tailEnd/>
          </a:ln>
        </p:spPr>
        <p:txBody>
          <a:bodyPr anchor="ctr"/>
          <a:lstStyle/>
          <a:p>
            <a:pPr algn="ctr">
              <a:defRPr/>
            </a:pPr>
            <a:r>
              <a:rPr lang="tr-TR" sz="2800" b="1" dirty="0">
                <a:latin typeface="Times New Roman" panose="02020603050405020304" pitchFamily="18" charset="0"/>
                <a:cs typeface="Times New Roman" panose="02020603050405020304" pitchFamily="18" charset="0"/>
              </a:rPr>
              <a:t>3218 </a:t>
            </a:r>
            <a:r>
              <a:rPr lang="tr-TR" sz="2800" b="1" dirty="0">
                <a:latin typeface="Times New Roman" pitchFamily="18" charset="0"/>
                <a:ea typeface="+mj-ea"/>
                <a:cs typeface="Times New Roman" pitchFamily="18" charset="0"/>
              </a:rPr>
              <a:t>Sayılı Kanunla Serbest Bölgelere Tanınan İstisna</a:t>
            </a:r>
          </a:p>
        </p:txBody>
      </p:sp>
      <p:graphicFrame>
        <p:nvGraphicFramePr>
          <p:cNvPr id="4" name="Tablo 11">
            <a:extLst>
              <a:ext uri="{FF2B5EF4-FFF2-40B4-BE49-F238E27FC236}">
                <a16:creationId xmlns:a16="http://schemas.microsoft.com/office/drawing/2014/main" id="{7D191EB1-67FF-F82F-0C07-CB532BB19F57}"/>
              </a:ext>
            </a:extLst>
          </p:cNvPr>
          <p:cNvGraphicFramePr>
            <a:graphicFrameLocks noGrp="1"/>
          </p:cNvGraphicFramePr>
          <p:nvPr>
            <p:extLst>
              <p:ext uri="{D42A27DB-BD31-4B8C-83A1-F6EECF244321}">
                <p14:modId xmlns:p14="http://schemas.microsoft.com/office/powerpoint/2010/main" val="1595791519"/>
              </p:ext>
            </p:extLst>
          </p:nvPr>
        </p:nvGraphicFramePr>
        <p:xfrm>
          <a:off x="276046" y="1050964"/>
          <a:ext cx="11671540" cy="5577887"/>
        </p:xfrm>
        <a:graphic>
          <a:graphicData uri="http://schemas.openxmlformats.org/drawingml/2006/table">
            <a:tbl>
              <a:tblPr/>
              <a:tblGrid>
                <a:gridCol w="1306398">
                  <a:extLst>
                    <a:ext uri="{9D8B030D-6E8A-4147-A177-3AD203B41FA5}">
                      <a16:colId xmlns:a16="http://schemas.microsoft.com/office/drawing/2014/main" val="20000"/>
                    </a:ext>
                  </a:extLst>
                </a:gridCol>
                <a:gridCol w="215592">
                  <a:extLst>
                    <a:ext uri="{9D8B030D-6E8A-4147-A177-3AD203B41FA5}">
                      <a16:colId xmlns:a16="http://schemas.microsoft.com/office/drawing/2014/main" val="20001"/>
                    </a:ext>
                  </a:extLst>
                </a:gridCol>
                <a:gridCol w="4564052">
                  <a:extLst>
                    <a:ext uri="{9D8B030D-6E8A-4147-A177-3AD203B41FA5}">
                      <a16:colId xmlns:a16="http://schemas.microsoft.com/office/drawing/2014/main" val="20002"/>
                    </a:ext>
                  </a:extLst>
                </a:gridCol>
                <a:gridCol w="310306">
                  <a:extLst>
                    <a:ext uri="{9D8B030D-6E8A-4147-A177-3AD203B41FA5}">
                      <a16:colId xmlns:a16="http://schemas.microsoft.com/office/drawing/2014/main" val="20003"/>
                    </a:ext>
                  </a:extLst>
                </a:gridCol>
                <a:gridCol w="310306">
                  <a:extLst>
                    <a:ext uri="{9D8B030D-6E8A-4147-A177-3AD203B41FA5}">
                      <a16:colId xmlns:a16="http://schemas.microsoft.com/office/drawing/2014/main" val="20004"/>
                    </a:ext>
                  </a:extLst>
                </a:gridCol>
                <a:gridCol w="4964886">
                  <a:extLst>
                    <a:ext uri="{9D8B030D-6E8A-4147-A177-3AD203B41FA5}">
                      <a16:colId xmlns:a16="http://schemas.microsoft.com/office/drawing/2014/main" val="20005"/>
                    </a:ext>
                  </a:extLst>
                </a:gridCol>
              </a:tblGrid>
              <a:tr h="421991">
                <a:tc>
                  <a:txBody>
                    <a:bodyPr/>
                    <a:lstStyle/>
                    <a:p>
                      <a:pPr algn="ctr" fontAlgn="ct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a:noFill/>
                    </a:lnR>
                    <a:lnT>
                      <a:noFill/>
                    </a:lnT>
                    <a:lnB>
                      <a:noFill/>
                    </a:lnB>
                  </a:tcPr>
                </a:tc>
                <a:tc>
                  <a:txBody>
                    <a:bodyPr/>
                    <a:lstStyle/>
                    <a:p>
                      <a:pPr algn="ctr" fontAlgn="ct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w="38100" cap="flat" cmpd="sng" algn="ctr">
                      <a:solidFill>
                        <a:schemeClr val="tx1"/>
                      </a:solidFill>
                      <a:prstDash val="solid"/>
                      <a:round/>
                      <a:headEnd type="none" w="med" len="med"/>
                      <a:tailEnd type="none" w="med" len="med"/>
                    </a:lnR>
                    <a:lnT>
                      <a:noFill/>
                    </a:lnT>
                    <a:lnB>
                      <a:noFill/>
                    </a:lnB>
                  </a:tcPr>
                </a:tc>
                <a:tc>
                  <a:txBody>
                    <a:bodyPr/>
                    <a:lstStyle/>
                    <a:p>
                      <a:pPr algn="ctr" fontAlgn="ctr"/>
                      <a:r>
                        <a:rPr lang="sv-SE" sz="1400" b="1" i="0" u="sng" strike="noStrike" dirty="0">
                          <a:solidFill>
                            <a:srgbClr val="000000"/>
                          </a:solidFill>
                          <a:effectLst/>
                          <a:latin typeface="Times New Roman" panose="02020603050405020304" pitchFamily="18" charset="0"/>
                          <a:cs typeface="Times New Roman" panose="02020603050405020304" pitchFamily="18" charset="0"/>
                        </a:rPr>
                        <a:t>06.02.2004</a:t>
                      </a:r>
                      <a:r>
                        <a:rPr lang="sv-SE" sz="1400" b="1" i="0" u="none" strike="noStrike" dirty="0">
                          <a:solidFill>
                            <a:srgbClr val="000000"/>
                          </a:solidFill>
                          <a:effectLst/>
                          <a:latin typeface="Times New Roman" panose="02020603050405020304" pitchFamily="18" charset="0"/>
                          <a:cs typeface="Times New Roman" panose="02020603050405020304" pitchFamily="18" charset="0"/>
                        </a:rPr>
                        <a:t> Tarihinden </a:t>
                      </a:r>
                      <a:r>
                        <a:rPr lang="sv-SE" sz="1400" b="1" i="0" u="sng" strike="noStrike" dirty="0">
                          <a:solidFill>
                            <a:srgbClr val="000000"/>
                          </a:solidFill>
                          <a:effectLst/>
                          <a:latin typeface="Times New Roman" panose="02020603050405020304" pitchFamily="18" charset="0"/>
                          <a:cs typeface="Times New Roman" panose="02020603050405020304" pitchFamily="18" charset="0"/>
                        </a:rPr>
                        <a:t>Önce</a:t>
                      </a:r>
                      <a:r>
                        <a:rPr lang="sv-SE" sz="1400" b="1" i="0" u="none" strike="noStrike" dirty="0">
                          <a:solidFill>
                            <a:srgbClr val="000000"/>
                          </a:solidFill>
                          <a:effectLst/>
                          <a:latin typeface="Times New Roman" panose="02020603050405020304" pitchFamily="18" charset="0"/>
                          <a:cs typeface="Times New Roman" panose="02020603050405020304" pitchFamily="18" charset="0"/>
                        </a:rPr>
                        <a:t> Faaliyet Ruhsatı Alan</a:t>
                      </a:r>
                      <a:r>
                        <a:rPr lang="tr-TR" sz="1400" b="1" i="0" u="none" strike="noStrike" dirty="0" err="1">
                          <a:solidFill>
                            <a:srgbClr val="000000"/>
                          </a:solidFill>
                          <a:effectLst/>
                          <a:latin typeface="Times New Roman" panose="02020603050405020304" pitchFamily="18" charset="0"/>
                          <a:cs typeface="Times New Roman" panose="02020603050405020304" pitchFamily="18" charset="0"/>
                        </a:rPr>
                        <a:t>lar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w="38100" cap="flat" cmpd="sng" algn="ctr">
                      <a:solidFill>
                        <a:schemeClr val="tx1"/>
                      </a:solidFill>
                      <a:prstDash val="solid"/>
                      <a:round/>
                      <a:headEnd type="none" w="med" len="med"/>
                      <a:tailEnd type="none" w="med" len="med"/>
                    </a:lnR>
                    <a:lnT>
                      <a:noFill/>
                    </a:lnT>
                    <a:lnB>
                      <a:noFill/>
                    </a:lnB>
                  </a:tcPr>
                </a:tc>
                <a:tc>
                  <a:txBody>
                    <a:bodyPr/>
                    <a:lstStyle/>
                    <a:p>
                      <a:pPr algn="ctr" fontAlgn="ctr"/>
                      <a:r>
                        <a:rPr lang="tr-TR" sz="1400" b="1" i="0" u="sng" strike="noStrike" dirty="0">
                          <a:solidFill>
                            <a:srgbClr val="000000"/>
                          </a:solidFill>
                          <a:effectLst/>
                          <a:latin typeface="Times New Roman" panose="02020603050405020304" pitchFamily="18" charset="0"/>
                          <a:cs typeface="Times New Roman" panose="02020603050405020304" pitchFamily="18" charset="0"/>
                        </a:rPr>
                        <a:t>06.02.2004</a:t>
                      </a:r>
                      <a:r>
                        <a:rPr lang="tr-TR" sz="1400" b="1" i="0" u="none" strike="noStrike" dirty="0">
                          <a:solidFill>
                            <a:srgbClr val="000000"/>
                          </a:solidFill>
                          <a:effectLst/>
                          <a:latin typeface="Times New Roman" panose="02020603050405020304" pitchFamily="18" charset="0"/>
                          <a:cs typeface="Times New Roman" panose="02020603050405020304" pitchFamily="18" charset="0"/>
                        </a:rPr>
                        <a:t> Tarihinden </a:t>
                      </a:r>
                      <a:r>
                        <a:rPr lang="tr-TR" sz="1400" b="1" i="0" u="sng" strike="noStrike" dirty="0">
                          <a:solidFill>
                            <a:srgbClr val="000000"/>
                          </a:solidFill>
                          <a:effectLst/>
                          <a:latin typeface="Times New Roman" panose="02020603050405020304" pitchFamily="18" charset="0"/>
                          <a:cs typeface="Times New Roman" panose="02020603050405020304" pitchFamily="18" charset="0"/>
                        </a:rPr>
                        <a:t>Sonra</a:t>
                      </a:r>
                      <a:r>
                        <a:rPr lang="tr-TR" sz="1400" b="1" i="0" u="none" strike="noStrike" dirty="0">
                          <a:solidFill>
                            <a:srgbClr val="000000"/>
                          </a:solidFill>
                          <a:effectLst/>
                          <a:latin typeface="Times New Roman" panose="02020603050405020304" pitchFamily="18" charset="0"/>
                          <a:cs typeface="Times New Roman" panose="02020603050405020304" pitchFamily="18" charset="0"/>
                        </a:rPr>
                        <a:t> Faaliyet </a:t>
                      </a:r>
                    </a:p>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Ruhsatı Alanlar</a:t>
                      </a:r>
                    </a:p>
                  </a:txBody>
                  <a:tcPr marL="8318" marR="8318" marT="831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alpha val="45000"/>
                      </a:schemeClr>
                    </a:solidFill>
                  </a:tcPr>
                </a:tc>
                <a:extLst>
                  <a:ext uri="{0D108BD9-81ED-4DB2-BD59-A6C34878D82A}">
                    <a16:rowId xmlns:a16="http://schemas.microsoft.com/office/drawing/2014/main" val="10000"/>
                  </a:ext>
                </a:extLst>
              </a:tr>
              <a:tr h="155898">
                <a:tc>
                  <a:txBody>
                    <a:bodyPr/>
                    <a:lstStyle/>
                    <a:p>
                      <a:pPr algn="ctr" fontAlgn="ctr"/>
                      <a:endParaRPr lang="tr-TR"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a:noFill/>
                    </a:lnR>
                    <a:lnT>
                      <a:noFill/>
                    </a:lnT>
                    <a:lnB w="38100" cap="flat" cmpd="sng" algn="ctr">
                      <a:solidFill>
                        <a:schemeClr val="tx1"/>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a:noFill/>
                    </a:lnR>
                    <a:lnT>
                      <a:noFill/>
                    </a:lnT>
                    <a:lnB>
                      <a:noFill/>
                    </a:lnB>
                  </a:tcPr>
                </a:tc>
                <a:tc>
                  <a:txBody>
                    <a:bodyPr/>
                    <a:lstStyle/>
                    <a:p>
                      <a:pPr algn="ctr" fontAlgn="ct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a:noFill/>
                    </a:lnR>
                    <a:lnT w="38100" cap="flat" cmpd="sng" algn="ctr">
                      <a:solidFill>
                        <a:schemeClr val="tx1"/>
                      </a:solidFill>
                      <a:prstDash val="solid"/>
                      <a:round/>
                      <a:headEnd type="none" w="med" len="med"/>
                      <a:tailEnd type="none" w="med" len="med"/>
                    </a:lnT>
                    <a:lnB>
                      <a:noFill/>
                    </a:lnB>
                  </a:tcPr>
                </a:tc>
                <a:tc>
                  <a:txBody>
                    <a:bodyPr/>
                    <a:lstStyle/>
                    <a:p>
                      <a:pPr algn="ctr" fontAlgn="ct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a:noFill/>
                    </a:lnR>
                    <a:lnT>
                      <a:noFill/>
                    </a:lnT>
                    <a:lnB>
                      <a:noFill/>
                    </a:lnB>
                  </a:tcPr>
                </a:tc>
                <a:tc>
                  <a:txBody>
                    <a:bodyPr/>
                    <a:lstStyle/>
                    <a:p>
                      <a:pPr algn="ctr" fontAlgn="ct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a:noFill/>
                    </a:lnR>
                    <a:lnT>
                      <a:noFill/>
                    </a:lnT>
                    <a:lnB>
                      <a:noFill/>
                    </a:lnB>
                  </a:tcPr>
                </a:tc>
                <a:tc>
                  <a:txBody>
                    <a:bodyPr/>
                    <a:lstStyle/>
                    <a:p>
                      <a:pPr algn="ctr" fontAlgn="ct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a:noFill/>
                    </a:lnL>
                    <a:lnR>
                      <a:noFill/>
                    </a:lnR>
                    <a:lnT w="381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2373342">
                <a:tc rowSpan="4">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İstisnanın Kapsamı</a:t>
                      </a:r>
                    </a:p>
                  </a:txBody>
                  <a:tcPr marL="8318" marR="8318" marT="831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tr-TR" sz="1600" b="0" i="0" u="none" strike="noStrike" dirty="0">
                          <a:solidFill>
                            <a:srgbClr val="000000"/>
                          </a:solidFill>
                          <a:effectLst/>
                          <a:latin typeface="Times New Roman" panose="02020603050405020304" pitchFamily="18" charset="0"/>
                          <a:cs typeface="Times New Roman" panose="02020603050405020304" pitchFamily="18" charset="0"/>
                        </a:rPr>
                        <a:t>Ruhsatta </a:t>
                      </a:r>
                      <a:r>
                        <a:rPr lang="tr-TR" sz="1600" b="0"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belirtilen </a:t>
                      </a:r>
                      <a:r>
                        <a:rPr lang="tr-TR" sz="1600" b="1" i="0" u="sng"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süre ile sınırlı olmak üzere</a:t>
                      </a:r>
                      <a:r>
                        <a:rPr lang="tr-TR" sz="1600" b="0"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bölge gerçekleştirdiği faaliyetler</a:t>
                      </a:r>
                      <a:r>
                        <a:rPr lang="tr-TR" sz="1600" b="1" i="0" u="sng" strike="noStrike" dirty="0">
                          <a:solidFill>
                            <a:srgbClr val="000000"/>
                          </a:solidFill>
                          <a:effectLst/>
                          <a:latin typeface="Times New Roman" panose="02020603050405020304" pitchFamily="18" charset="0"/>
                          <a:cs typeface="Times New Roman" panose="02020603050405020304" pitchFamily="18" charset="0"/>
                        </a:rPr>
                        <a:t>(üretim, ticaret, hizmet)</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 dolayısıyla elde ettikleri kazançlar  kurumlar vergisinden istisnadır.</a:t>
                      </a:r>
                    </a:p>
                  </a:txBody>
                  <a:tcPr marL="8318" marR="8318" marT="8318" marB="0">
                    <a:lnL>
                      <a:noFill/>
                    </a:lnL>
                    <a:lnR>
                      <a:noFill/>
                    </a:lnR>
                    <a:lnT>
                      <a:noFill/>
                    </a:lnT>
                    <a:lnB>
                      <a:noFill/>
                    </a:lnB>
                    <a:solidFill>
                      <a:schemeClr val="bg2"/>
                    </a:solidFill>
                  </a:tcPr>
                </a:tc>
                <a:tc>
                  <a:txBody>
                    <a:bodyPr/>
                    <a:lstStyle/>
                    <a:p>
                      <a:pPr algn="ctr" fontAlgn="t"/>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tr-TR"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8318" marR="8318" marT="8318"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t"/>
                      <a:r>
                        <a:rPr lang="tr-TR" sz="1600" b="0" i="0" u="none" strike="noStrike" dirty="0">
                          <a:solidFill>
                            <a:srgbClr val="000000"/>
                          </a:solidFill>
                          <a:effectLst/>
                          <a:latin typeface="Times New Roman" panose="02020603050405020304" pitchFamily="18" charset="0"/>
                          <a:cs typeface="Times New Roman" panose="02020603050405020304" pitchFamily="18" charset="0"/>
                        </a:rPr>
                        <a:t>Sadece </a:t>
                      </a:r>
                      <a:r>
                        <a:rPr lang="tr-TR" sz="1600" b="0"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bölgede </a:t>
                      </a:r>
                      <a:r>
                        <a:rPr lang="tr-TR" sz="1600" b="1" i="0" u="sng"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ÜRETİM FAALİYETİ</a:t>
                      </a:r>
                      <a:r>
                        <a:rPr lang="tr-TR" sz="1600" b="0"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yürüten mükelleflerin imal ettikleri ürünlerin satışından doğan kazançları </a:t>
                      </a:r>
                      <a:r>
                        <a:rPr lang="tr-TR" sz="2400" b="1" i="0" u="sng" strike="noStrike" dirty="0">
                          <a:solidFill>
                            <a:schemeClr val="tx2"/>
                          </a:solidFill>
                          <a:effectLst/>
                          <a:highlight>
                            <a:srgbClr val="FFFF00"/>
                          </a:highlight>
                          <a:latin typeface="Times New Roman" panose="02020603050405020304" pitchFamily="18" charset="0"/>
                          <a:cs typeface="Times New Roman" panose="02020603050405020304" pitchFamily="18" charset="0"/>
                        </a:rPr>
                        <a:t>Avrupa Birliği'ne tam üyeliğin gerçekleştiği tarihi içeren vergilendirme döneminin sonuna kadar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kurumlar vergisinden istisnadır. </a:t>
                      </a:r>
                    </a:p>
                    <a:p>
                      <a:pPr algn="just" fontAlgn="t"/>
                      <a:r>
                        <a:rPr lang="tr-TR" sz="1600" b="0" i="0" u="none" strike="noStrike" dirty="0">
                          <a:solidFill>
                            <a:srgbClr val="000000"/>
                          </a:solidFill>
                          <a:effectLst/>
                          <a:latin typeface="Times New Roman" panose="02020603050405020304" pitchFamily="18" charset="0"/>
                          <a:cs typeface="Times New Roman" panose="02020603050405020304" pitchFamily="18" charset="0"/>
                        </a:rPr>
                        <a:t>Bölgede ticari faaliyet(alım satım) ve hizmet işi ile uğraşan mükellefler için istisna söz konusu değildir.</a:t>
                      </a:r>
                    </a:p>
                  </a:txBody>
                  <a:tcPr marL="8318" marR="8318" marT="8318" marB="0">
                    <a:lnL>
                      <a:noFill/>
                    </a:lnL>
                    <a:lnR>
                      <a:noFill/>
                    </a:lnR>
                    <a:lnT>
                      <a:noFill/>
                    </a:lnT>
                    <a:lnB>
                      <a:noFill/>
                    </a:lnB>
                  </a:tcPr>
                </a:tc>
                <a:extLst>
                  <a:ext uri="{0D108BD9-81ED-4DB2-BD59-A6C34878D82A}">
                    <a16:rowId xmlns:a16="http://schemas.microsoft.com/office/drawing/2014/main" val="10002"/>
                  </a:ext>
                </a:extLst>
              </a:tr>
              <a:tr h="176788">
                <a:tc vMerge="1">
                  <a:txBody>
                    <a:bodyPr/>
                    <a:lstStyle/>
                    <a:p>
                      <a:endParaRPr lang="tr-TR"/>
                    </a:p>
                  </a:txBody>
                  <a:tcPr/>
                </a:tc>
                <a:tc>
                  <a:txBody>
                    <a:bodyPr/>
                    <a:lstStyle/>
                    <a:p>
                      <a:pPr algn="ctr" fontAlgn="ct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endParaRPr lang="tr-TR" dirty="0"/>
                    </a:p>
                  </a:txBody>
                  <a:tcPr marL="8318" marR="8318" marT="8318" marB="0">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tr-TR" dirty="0"/>
                    </a:p>
                  </a:txBody>
                  <a:tcPr marL="8318" marR="8318" marT="8318"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tr-TR"/>
                    </a:p>
                  </a:txBody>
                  <a:tcPr marL="8318" marR="8318" marT="8318"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tr-TR" dirty="0"/>
                    </a:p>
                  </a:txBody>
                  <a:tcPr marL="8318" marR="8318" marT="8318"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596">
                <a:tc vMerge="1">
                  <a:txBody>
                    <a:bodyPr/>
                    <a:lstStyle/>
                    <a:p>
                      <a:endParaRPr lang="tr-TR"/>
                    </a:p>
                  </a:txBody>
                  <a:tcPr/>
                </a:tc>
                <a:tc>
                  <a:txBody>
                    <a:bodyPr/>
                    <a:lstStyle/>
                    <a:p>
                      <a:pPr algn="ctr" fontAlgn="ct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318" marR="8318" marT="831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8318" marR="8318" marT="831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2000617">
                <a:tc vMerge="1">
                  <a:txBody>
                    <a:bodyPr/>
                    <a:lstStyle/>
                    <a:p>
                      <a:endParaRPr lang="tr-TR"/>
                    </a:p>
                  </a:txBody>
                  <a:tcPr/>
                </a:tc>
                <a:tc>
                  <a:txBody>
                    <a:bodyPr/>
                    <a:lstStyle/>
                    <a:p>
                      <a:pPr algn="ctr" fontAlgn="ct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nchor="ctr">
                    <a:lnL w="38100" cap="flat" cmpd="sng" algn="ctr">
                      <a:solidFill>
                        <a:schemeClr val="tx1"/>
                      </a:solidFill>
                      <a:prstDash val="solid"/>
                      <a:round/>
                      <a:headEnd type="none" w="med" len="med"/>
                      <a:tailEnd type="none" w="med" len="med"/>
                    </a:lnL>
                    <a:lnR>
                      <a:noFill/>
                    </a:lnR>
                    <a:lnT>
                      <a:noFill/>
                    </a:lnT>
                    <a:lnB>
                      <a:noFill/>
                    </a:lnB>
                  </a:tcPr>
                </a:tc>
                <a:tc>
                  <a:txBody>
                    <a:bodyPr/>
                    <a:lstStyle/>
                    <a:p>
                      <a:pPr algn="just" fontAlgn="t"/>
                      <a:r>
                        <a:rPr lang="tr-TR" sz="1600" b="1" i="0" u="none" strike="noStrike" dirty="0">
                          <a:solidFill>
                            <a:srgbClr val="000000"/>
                          </a:solidFill>
                          <a:effectLst/>
                          <a:latin typeface="Times New Roman" panose="02020603050405020304" pitchFamily="18" charset="0"/>
                          <a:cs typeface="Times New Roman" panose="02020603050405020304" pitchFamily="18" charset="0"/>
                        </a:rPr>
                        <a:t>Örnek:</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 (X) </a:t>
                      </a:r>
                      <a:r>
                        <a:rPr lang="tr-TR" sz="1600" b="0" i="0" u="none" strike="noStrike" dirty="0" err="1">
                          <a:solidFill>
                            <a:srgbClr val="000000"/>
                          </a:solidFill>
                          <a:effectLst/>
                          <a:latin typeface="Times New Roman" panose="02020603050405020304" pitchFamily="18" charset="0"/>
                          <a:cs typeface="Times New Roman" panose="02020603050405020304" pitchFamily="18" charset="0"/>
                        </a:rPr>
                        <a:t>Ltd.Şti</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 01.01.2004 tarihinde aldığı ve 16 yıl süreli faaliyet ruhsatı ile </a:t>
                      </a:r>
                      <a:r>
                        <a:rPr lang="tr-TR" sz="1600" b="1" i="0" u="sng" strike="noStrike" dirty="0">
                          <a:solidFill>
                            <a:srgbClr val="000000"/>
                          </a:solidFill>
                          <a:effectLst/>
                          <a:latin typeface="Times New Roman" panose="02020603050405020304" pitchFamily="18" charset="0"/>
                          <a:cs typeface="Times New Roman" panose="02020603050405020304" pitchFamily="18" charset="0"/>
                        </a:rPr>
                        <a:t>Ege Serbest Bölgesinde alım satım işi yapmaktadır</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 Bu durumda (X) Ltd. Şti.'nin Ege Serbest Bölgesinde yürüttüğü alım satım işinden elde ettiği kazançlar 2019 yılına kadar (bu yıl dahil) kurumlar vergisinden istisnadır.</a:t>
                      </a:r>
                    </a:p>
                  </a:txBody>
                  <a:tcPr marL="8318" marR="8318" marT="8318" marB="0">
                    <a:lnL>
                      <a:noFill/>
                    </a:lnL>
                    <a:lnR>
                      <a:noFill/>
                    </a:lnR>
                    <a:lnT>
                      <a:noFill/>
                    </a:lnT>
                    <a:lnB>
                      <a:noFill/>
                    </a:lnB>
                  </a:tcPr>
                </a:tc>
                <a:tc>
                  <a:txBody>
                    <a:bodyPr/>
                    <a:lstStyle/>
                    <a:p>
                      <a:pPr algn="just" fontAlgn="t"/>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8" marR="8318" marT="8318"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just" fontAlgn="t"/>
                      <a:r>
                        <a:rPr lang="tr-TR"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8318" marR="8318" marT="8318"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t"/>
                      <a:r>
                        <a:rPr lang="tr-TR" sz="1600" b="1" i="0" u="none" strike="noStrike" dirty="0">
                          <a:solidFill>
                            <a:srgbClr val="000000"/>
                          </a:solidFill>
                          <a:effectLst/>
                          <a:latin typeface="Times New Roman" panose="02020603050405020304" pitchFamily="18" charset="0"/>
                          <a:cs typeface="Times New Roman" panose="02020603050405020304" pitchFamily="18" charset="0"/>
                        </a:rPr>
                        <a:t>Örnek: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(Y) Ltd. Şti. ANTALYA Serbest bölgesinde </a:t>
                      </a:r>
                      <a:r>
                        <a:rPr lang="tr-TR" sz="1600" b="1" i="0" u="sng" strike="noStrike" dirty="0">
                          <a:solidFill>
                            <a:srgbClr val="000000"/>
                          </a:solidFill>
                          <a:effectLst/>
                          <a:latin typeface="Times New Roman" panose="02020603050405020304" pitchFamily="18" charset="0"/>
                          <a:cs typeface="Times New Roman" panose="02020603050405020304" pitchFamily="18" charset="0"/>
                        </a:rPr>
                        <a:t>20.06.2004</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 tarihinde aldığı faaliyet ruhsatı ile üretim faaliyetinde bulunmaktadır. Bu durumda  (Y) Ltd. Şti.'nin bölgede imal edip sattığı ürünlerin satışından doğan kazançları </a:t>
                      </a:r>
                      <a:r>
                        <a:rPr lang="tr-TR" sz="1600" b="1" i="0" u="sng" strike="noStrike" dirty="0">
                          <a:solidFill>
                            <a:srgbClr val="000000"/>
                          </a:solidFill>
                          <a:effectLst/>
                          <a:latin typeface="Times New Roman" panose="02020603050405020304" pitchFamily="18" charset="0"/>
                          <a:cs typeface="Times New Roman" panose="02020603050405020304" pitchFamily="18" charset="0"/>
                        </a:rPr>
                        <a:t>Avrupa Birliği'ne tam üyeliğin gerçekleştiği tarihi içeren vergilendirme döneminin sonuna kadar kurumlar vergisinden istisnadır. YURTDIŞINA YAPILAN SATIŞLAR </a:t>
                      </a:r>
                    </a:p>
                  </a:txBody>
                  <a:tcPr marL="8318" marR="8318" marT="8318"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17249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B5622E31-B28D-E260-B5DD-F6FDBA717BEA}"/>
              </a:ext>
            </a:extLst>
          </p:cNvPr>
          <p:cNvSpPr txBox="1">
            <a:spLocks/>
          </p:cNvSpPr>
          <p:nvPr/>
        </p:nvSpPr>
        <p:spPr>
          <a:xfrm>
            <a:off x="506896" y="1333276"/>
            <a:ext cx="11177518" cy="5159599"/>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Serbest bölgelerde </a:t>
            </a:r>
            <a:r>
              <a:rPr lang="tr-TR" sz="2000" b="1" dirty="0">
                <a:highlight>
                  <a:srgbClr val="00FFFF"/>
                </a:highlight>
                <a:latin typeface="Times New Roman" panose="02020603050405020304" pitchFamily="18" charset="0"/>
                <a:cs typeface="Times New Roman" panose="02020603050405020304" pitchFamily="18" charset="0"/>
              </a:rPr>
              <a:t>imalat faaliyetinde </a:t>
            </a:r>
            <a:r>
              <a:rPr lang="tr-TR" sz="2000" dirty="0">
                <a:latin typeface="Times New Roman" panose="02020603050405020304" pitchFamily="18" charset="0"/>
                <a:cs typeface="Times New Roman" panose="02020603050405020304" pitchFamily="18" charset="0"/>
              </a:rPr>
              <a:t>bulunan mükelleflerin bölgelerde imal ettikleri ürünlerin satışından elde ettikleri kazançları, </a:t>
            </a:r>
            <a:r>
              <a:rPr lang="tr-TR" sz="2000" b="1" u="sng" dirty="0">
                <a:highlight>
                  <a:srgbClr val="00FFFF"/>
                </a:highlight>
                <a:latin typeface="Times New Roman" panose="02020603050405020304" pitchFamily="18" charset="0"/>
                <a:cs typeface="Times New Roman" panose="02020603050405020304" pitchFamily="18" charset="0"/>
              </a:rPr>
              <a:t>Türkiye’nin Avrupa Birliğine tam üyeliğinin </a:t>
            </a:r>
            <a:r>
              <a:rPr lang="tr-TR" sz="2000" dirty="0">
                <a:latin typeface="Times New Roman" panose="02020603050405020304" pitchFamily="18" charset="0"/>
                <a:cs typeface="Times New Roman" panose="02020603050405020304" pitchFamily="18" charset="0"/>
              </a:rPr>
              <a:t>gerçekleştiği tarihi içeren yıllık vergileme döneminin sonuna kadar kurumlar vergisinden istisnadır. </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b="1" u="sng" dirty="0">
                <a:latin typeface="Times New Roman" panose="02020603050405020304" pitchFamily="18" charset="0"/>
                <a:cs typeface="Times New Roman" panose="02020603050405020304" pitchFamily="18" charset="0"/>
              </a:rPr>
              <a:t>Ancak, </a:t>
            </a:r>
          </a:p>
          <a:p>
            <a:pPr lvl="1"/>
            <a:r>
              <a:rPr lang="tr-TR" sz="2000" b="1" u="sng" dirty="0">
                <a:highlight>
                  <a:srgbClr val="FFFF00"/>
                </a:highlight>
                <a:latin typeface="Times New Roman" panose="02020603050405020304" pitchFamily="18" charset="0"/>
                <a:cs typeface="Times New Roman" panose="02020603050405020304" pitchFamily="18" charset="0"/>
              </a:rPr>
              <a:t>Üretim dışı faaliyetlerden,</a:t>
            </a:r>
          </a:p>
          <a:p>
            <a:pPr lvl="1"/>
            <a:r>
              <a:rPr lang="tr-TR" sz="2000" b="1" u="sng" dirty="0">
                <a:latin typeface="Times New Roman" panose="02020603050405020304" pitchFamily="18" charset="0"/>
                <a:cs typeface="Times New Roman" panose="02020603050405020304" pitchFamily="18" charset="0"/>
              </a:rPr>
              <a:t>Serbest bölge </a:t>
            </a:r>
            <a:r>
              <a:rPr lang="tr-TR" sz="2000" b="1" u="sng" dirty="0">
                <a:highlight>
                  <a:srgbClr val="FFFF00"/>
                </a:highlight>
                <a:latin typeface="Times New Roman" panose="02020603050405020304" pitchFamily="18" charset="0"/>
                <a:cs typeface="Times New Roman" panose="02020603050405020304" pitchFamily="18" charset="0"/>
              </a:rPr>
              <a:t>DIŞINDA </a:t>
            </a:r>
            <a:r>
              <a:rPr lang="tr-TR" sz="2000" b="1" u="sng" dirty="0">
                <a:latin typeface="Times New Roman" panose="02020603050405020304" pitchFamily="18" charset="0"/>
                <a:cs typeface="Times New Roman" panose="02020603050405020304" pitchFamily="18" charset="0"/>
              </a:rPr>
              <a:t>üretilen malların satışından,</a:t>
            </a:r>
          </a:p>
          <a:p>
            <a:pPr lvl="1"/>
            <a:r>
              <a:rPr lang="tr-TR" sz="2000" b="1" u="sng" dirty="0">
                <a:highlight>
                  <a:srgbClr val="FFFF00"/>
                </a:highlight>
                <a:latin typeface="Times New Roman" panose="02020603050405020304" pitchFamily="18" charset="0"/>
                <a:cs typeface="Times New Roman" panose="02020603050405020304" pitchFamily="18" charset="0"/>
              </a:rPr>
              <a:t>Faaliyet RUHSATINDA belirtilen alan DIŞINDA üretilen malların satışından,</a:t>
            </a:r>
          </a:p>
          <a:p>
            <a:pPr lvl="1"/>
            <a:r>
              <a:rPr lang="tr-TR" sz="2000" b="1" u="sng" dirty="0">
                <a:latin typeface="Times New Roman" panose="02020603050405020304" pitchFamily="18" charset="0"/>
                <a:cs typeface="Times New Roman" panose="02020603050405020304" pitchFamily="18" charset="0"/>
              </a:rPr>
              <a:t>Serbest bölgede veya serbest bölge dışında FASON olarak imal ettirilen ürünlerin satışından </a:t>
            </a:r>
          </a:p>
          <a:p>
            <a:pPr marL="0" indent="0">
              <a:buFont typeface="Arial" panose="020B0604020202020204" pitchFamily="34" charset="0"/>
              <a:buNone/>
            </a:pPr>
            <a:r>
              <a:rPr lang="tr-TR" sz="2000" dirty="0">
                <a:latin typeface="Times New Roman" panose="02020603050405020304" pitchFamily="18" charset="0"/>
                <a:cs typeface="Times New Roman" panose="02020603050405020304" pitchFamily="18" charset="0"/>
              </a:rPr>
              <a:t>elde edilen kazançlar istisna kapsamında değerlendirilmeyecektir.</a:t>
            </a:r>
          </a:p>
          <a:p>
            <a:pPr marL="0" indent="0">
              <a:buFont typeface="Arial" panose="020B0604020202020204" pitchFamily="34" charset="0"/>
              <a:buNone/>
            </a:pPr>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İstisna uygulamasında, imal edilen ürünün yurt dışına ya da yurt içine satılmasının bir önemi bulunmamaktaydı ancak </a:t>
            </a:r>
            <a:r>
              <a:rPr lang="tr-TR" sz="2000" b="1" dirty="0">
                <a:solidFill>
                  <a:srgbClr val="FF0000"/>
                </a:solidFill>
                <a:highlight>
                  <a:srgbClr val="00FFFF"/>
                </a:highlight>
                <a:latin typeface="Times New Roman" panose="02020603050405020304" pitchFamily="18" charset="0"/>
                <a:cs typeface="Times New Roman" panose="02020603050405020304" pitchFamily="18" charset="0"/>
              </a:rPr>
              <a:t>2024 DEĞİŞİKLİĞİ İLE YURT İÇİNE SATIŞ İSTİSNA KAPSAMINDAN ÇIKARILMIŞTIR.</a:t>
            </a:r>
          </a:p>
        </p:txBody>
      </p:sp>
      <p:sp>
        <p:nvSpPr>
          <p:cNvPr id="3" name="Slayt Numarası Yer Tutucusu 3">
            <a:extLst>
              <a:ext uri="{FF2B5EF4-FFF2-40B4-BE49-F238E27FC236}">
                <a16:creationId xmlns:a16="http://schemas.microsoft.com/office/drawing/2014/main" id="{88FB6F48-B267-64FD-946B-59BAC2DB15F7}"/>
              </a:ext>
            </a:extLst>
          </p:cNvPr>
          <p:cNvSpPr>
            <a:spLocks noGrp="1"/>
          </p:cNvSpPr>
          <p:nvPr>
            <p:ph type="sldNum" sz="quarter" idx="12"/>
          </p:nvPr>
        </p:nvSpPr>
        <p:spPr>
          <a:xfrm>
            <a:off x="7947151" y="6492876"/>
            <a:ext cx="2693077" cy="306842"/>
          </a:xfrm>
        </p:spPr>
        <p:txBody>
          <a:bodyPr/>
          <a:lstStyle/>
          <a:p>
            <a:fld id="{E1080B20-D45B-492D-86E8-780F5FEE2AC0}" type="slidenum">
              <a:rPr lang="tr-TR" altLang="tr-TR" smtClean="0"/>
              <a:pPr/>
              <a:t>93</a:t>
            </a:fld>
            <a:endParaRPr lang="tr-TR" altLang="tr-TR" dirty="0"/>
          </a:p>
        </p:txBody>
      </p:sp>
      <p:sp>
        <p:nvSpPr>
          <p:cNvPr id="4" name="1 Başlık">
            <a:extLst>
              <a:ext uri="{FF2B5EF4-FFF2-40B4-BE49-F238E27FC236}">
                <a16:creationId xmlns:a16="http://schemas.microsoft.com/office/drawing/2014/main" id="{D3A27709-5133-79FB-4239-ACD807368435}"/>
              </a:ext>
            </a:extLst>
          </p:cNvPr>
          <p:cNvSpPr txBox="1">
            <a:spLocks/>
          </p:cNvSpPr>
          <p:nvPr/>
        </p:nvSpPr>
        <p:spPr bwMode="auto">
          <a:xfrm>
            <a:off x="506896" y="253157"/>
            <a:ext cx="11177518" cy="786679"/>
          </a:xfrm>
          <a:prstGeom prst="rect">
            <a:avLst/>
          </a:prstGeom>
          <a:solidFill>
            <a:schemeClr val="accent1">
              <a:lumMod val="20000"/>
              <a:lumOff val="80000"/>
              <a:alpha val="43000"/>
            </a:schemeClr>
          </a:solidFill>
          <a:ln w="38100">
            <a:solidFill>
              <a:schemeClr val="tx1"/>
            </a:solidFill>
            <a:miter lim="800000"/>
            <a:headEnd/>
            <a:tailEnd/>
          </a:ln>
        </p:spPr>
        <p:txBody>
          <a:bodyPr anchor="ctr"/>
          <a:lstStyle/>
          <a:p>
            <a:pPr algn="ctr">
              <a:defRPr/>
            </a:pPr>
            <a:r>
              <a:rPr lang="tr-TR" sz="2800" b="1" dirty="0">
                <a:latin typeface="Times New Roman" panose="02020603050405020304" pitchFamily="18" charset="0"/>
                <a:cs typeface="Times New Roman" panose="02020603050405020304" pitchFamily="18" charset="0"/>
              </a:rPr>
              <a:t>3218 </a:t>
            </a:r>
            <a:r>
              <a:rPr lang="tr-TR" sz="2800" b="1" dirty="0">
                <a:latin typeface="Times New Roman" pitchFamily="18" charset="0"/>
                <a:ea typeface="+mj-ea"/>
                <a:cs typeface="Times New Roman" pitchFamily="18" charset="0"/>
              </a:rPr>
              <a:t>S.K.-0</a:t>
            </a:r>
            <a:r>
              <a:rPr lang="tr-TR" sz="2800" b="1" dirty="0">
                <a:latin typeface="Times New Roman" panose="02020603050405020304" pitchFamily="18" charset="0"/>
                <a:cs typeface="Times New Roman" panose="02020603050405020304" pitchFamily="18" charset="0"/>
              </a:rPr>
              <a:t>6/02/2004 Sonrası</a:t>
            </a:r>
          </a:p>
          <a:p>
            <a:pPr algn="ctr">
              <a:defRPr/>
            </a:pPr>
            <a:r>
              <a:rPr lang="tr-TR" sz="2800" b="1" dirty="0">
                <a:latin typeface="Times New Roman" panose="02020603050405020304" pitchFamily="18" charset="0"/>
                <a:cs typeface="Times New Roman" panose="02020603050405020304" pitchFamily="18" charset="0"/>
              </a:rPr>
              <a:t>İmalat Faaliyetlerine Uygulanacak İstisna</a:t>
            </a:r>
            <a:endParaRPr lang="tr-TR" sz="2800" b="1"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888259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C6F1469-EC0F-837E-701A-CCEE6EE8E1AF}"/>
              </a:ext>
            </a:extLst>
          </p:cNvPr>
          <p:cNvSpPr txBox="1"/>
          <p:nvPr/>
        </p:nvSpPr>
        <p:spPr>
          <a:xfrm>
            <a:off x="359434" y="657949"/>
            <a:ext cx="11352362" cy="6001643"/>
          </a:xfrm>
          <a:prstGeom prst="rect">
            <a:avLst/>
          </a:prstGeom>
          <a:solidFill>
            <a:schemeClr val="accent1">
              <a:lumMod val="20000"/>
              <a:lumOff val="80000"/>
            </a:schemeClr>
          </a:solidFill>
        </p:spPr>
        <p:txBody>
          <a:bodyPr wrap="square">
            <a:spAutoFit/>
          </a:bodyPr>
          <a:lstStyle/>
          <a:p>
            <a:pPr algn="just"/>
            <a:r>
              <a:rPr lang="tr-TR" sz="2400" b="1" dirty="0">
                <a:solidFill>
                  <a:srgbClr val="000000"/>
                </a:solidFill>
                <a:highlight>
                  <a:srgbClr val="00FFFF"/>
                </a:highlight>
                <a:latin typeface="Times New Roman" panose="02020603050405020304" pitchFamily="18" charset="0"/>
                <a:cs typeface="Times New Roman" panose="02020603050405020304" pitchFamily="18" charset="0"/>
              </a:rPr>
              <a:t>İ</a:t>
            </a:r>
            <a:r>
              <a:rPr lang="tr-TR" sz="2400" b="1" i="0" u="none" strike="noStrike" baseline="0" dirty="0">
                <a:solidFill>
                  <a:srgbClr val="000000"/>
                </a:solidFill>
                <a:highlight>
                  <a:srgbClr val="00FFFF"/>
                </a:highlight>
                <a:latin typeface="Times New Roman" panose="02020603050405020304" pitchFamily="18" charset="0"/>
                <a:cs typeface="Times New Roman" panose="02020603050405020304" pitchFamily="18" charset="0"/>
              </a:rPr>
              <a:t>malat faaliyetinin serbest bölgede yapılması gerekmekte olup</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 imalatın </a:t>
            </a:r>
            <a:r>
              <a:rPr lang="tr-TR" sz="2400" b="1" i="0" u="sng" strike="noStrike" baseline="0" dirty="0">
                <a:solidFill>
                  <a:srgbClr val="000000"/>
                </a:solidFill>
                <a:latin typeface="Times New Roman" panose="02020603050405020304" pitchFamily="18" charset="0"/>
                <a:cs typeface="Times New Roman" panose="02020603050405020304" pitchFamily="18" charset="0"/>
              </a:rPr>
              <a:t>BELLİ SAFHALARINDA dışarıdan fason hizmet satın alınması </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istisna uygulamasına engel teşkil etmemektedir. </a:t>
            </a:r>
          </a:p>
          <a:p>
            <a:pPr algn="just"/>
            <a:r>
              <a:rPr lang="tr-TR" sz="2400" b="1" i="0" u="sng" strike="noStrike" baseline="0" dirty="0">
                <a:solidFill>
                  <a:srgbClr val="000000"/>
                </a:solidFill>
                <a:latin typeface="Times New Roman" panose="02020603050405020304" pitchFamily="18" charset="0"/>
                <a:cs typeface="Times New Roman" panose="02020603050405020304" pitchFamily="18" charset="0"/>
              </a:rPr>
              <a:t>Ancak,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2400" b="1" i="0" u="sng" strike="noStrike" baseline="0" dirty="0">
                <a:solidFill>
                  <a:srgbClr val="000000"/>
                </a:solidFill>
                <a:latin typeface="Times New Roman" panose="02020603050405020304" pitchFamily="18" charset="0"/>
                <a:cs typeface="Times New Roman" panose="02020603050405020304" pitchFamily="18" charset="0"/>
              </a:rPr>
              <a:t>Fason imalatın sadece, sanayi sicil belgesi veya faaliyet ruhsatında yazılı üretim kapsamında yaptırılması,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2400" b="1"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İMALATIN FASON İMALATTAN ÇOK İŞLETMENİN KENDİ İMALATINDAN OLUŞMASI,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2400" dirty="0">
                <a:solidFill>
                  <a:srgbClr val="000000"/>
                </a:solidFill>
                <a:latin typeface="Times New Roman" panose="02020603050405020304" pitchFamily="18" charset="0"/>
                <a:cs typeface="Times New Roman" panose="02020603050405020304" pitchFamily="18" charset="0"/>
              </a:rPr>
              <a:t>F</a:t>
            </a:r>
            <a:r>
              <a:rPr lang="tr-TR" sz="2400" b="1" i="0" u="sng" strike="noStrike" baseline="0" dirty="0">
                <a:solidFill>
                  <a:srgbClr val="000000"/>
                </a:solidFill>
                <a:latin typeface="Times New Roman" panose="02020603050405020304" pitchFamily="18" charset="0"/>
                <a:cs typeface="Times New Roman" panose="02020603050405020304" pitchFamily="18" charset="0"/>
              </a:rPr>
              <a:t>iili kapasite kullanımı ile sınırlı olması,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2400" b="1" i="0" u="sng" strike="noStrike" baseline="0" dirty="0">
                <a:solidFill>
                  <a:srgbClr val="000000"/>
                </a:solidFill>
                <a:highlight>
                  <a:srgbClr val="00FFFF"/>
                </a:highlight>
                <a:latin typeface="Times New Roman" panose="02020603050405020304" pitchFamily="18" charset="0"/>
                <a:cs typeface="Times New Roman" panose="02020603050405020304" pitchFamily="18" charset="0"/>
              </a:rPr>
              <a:t>İŞ RİSKİNİN VE ORGANİZASYONUNUN ÜSTLENİLMESİ,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2400" b="1" i="0" u="sng"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HAM MADDE VE YARDIMCI MADDELERİN TEMİN EDİLMESİ, </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gerekmektedir. </a:t>
            </a:r>
          </a:p>
          <a:p>
            <a:pPr algn="just"/>
            <a:r>
              <a:rPr lang="tr-TR" sz="2400" dirty="0">
                <a:solidFill>
                  <a:srgbClr val="000000"/>
                </a:solidFill>
                <a:latin typeface="Times New Roman" panose="02020603050405020304" pitchFamily="18" charset="0"/>
                <a:cs typeface="Times New Roman" panose="02020603050405020304" pitchFamily="18" charset="0"/>
              </a:rPr>
              <a:t>	</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Serbest bölgede imalat faaliyetinde bulunan bir mükellefin emtia alım satımı ile de uğraşması durumunda, imalat faaliyetlerinden elde edilen kazançlar istisna kapsamında değerlendirilecek; </a:t>
            </a:r>
            <a:r>
              <a:rPr lang="tr-TR" sz="2400" b="1" i="0" u="sng" strike="noStrike" baseline="0" dirty="0">
                <a:solidFill>
                  <a:srgbClr val="000000"/>
                </a:solidFill>
                <a:latin typeface="Times New Roman" panose="02020603050405020304" pitchFamily="18" charset="0"/>
                <a:cs typeface="Times New Roman" panose="02020603050405020304" pitchFamily="18" charset="0"/>
              </a:rPr>
              <a:t>TİCARİ FAALİYETLERDEN ELDE EDİLEN KAZANÇLAR İSE İSTİSNA KAPSAMINDA DEĞERLENDİRİLMEYECEKTİR. </a:t>
            </a:r>
            <a:endParaRPr lang="tr-TR" sz="2400" b="1" u="sng" dirty="0">
              <a:latin typeface="Times New Roman" panose="02020603050405020304" pitchFamily="18" charset="0"/>
              <a:cs typeface="Times New Roman" panose="02020603050405020304" pitchFamily="18" charset="0"/>
            </a:endParaRPr>
          </a:p>
        </p:txBody>
      </p:sp>
      <p:sp>
        <p:nvSpPr>
          <p:cNvPr id="2" name="Dikdörtgen 1">
            <a:extLst>
              <a:ext uri="{FF2B5EF4-FFF2-40B4-BE49-F238E27FC236}">
                <a16:creationId xmlns:a16="http://schemas.microsoft.com/office/drawing/2014/main" id="{1E661BFD-829B-730D-C699-C1E28064B298}"/>
              </a:ext>
            </a:extLst>
          </p:cNvPr>
          <p:cNvSpPr/>
          <p:nvPr/>
        </p:nvSpPr>
        <p:spPr>
          <a:xfrm>
            <a:off x="2355011" y="120770"/>
            <a:ext cx="6797615" cy="40544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000000"/>
                </a:solidFill>
                <a:latin typeface="Times New Roman" panose="02020603050405020304" pitchFamily="18" charset="0"/>
                <a:cs typeface="Times New Roman" panose="02020603050405020304" pitchFamily="18" charset="0"/>
              </a:rPr>
              <a:t>İstisna Kapsamındaki Fason İmalat </a:t>
            </a:r>
            <a:endParaRPr lang="tr-TR"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610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8E93F-AE69-73D2-51A9-D833C6CBE9EF}"/>
              </a:ext>
            </a:extLst>
          </p:cNvPr>
          <p:cNvSpPr txBox="1"/>
          <p:nvPr/>
        </p:nvSpPr>
        <p:spPr>
          <a:xfrm>
            <a:off x="1331843" y="1617558"/>
            <a:ext cx="9410700" cy="2677656"/>
          </a:xfrm>
          <a:prstGeom prst="rect">
            <a:avLst/>
          </a:prstGeom>
          <a:solidFill>
            <a:schemeClr val="accent1">
              <a:lumMod val="20000"/>
              <a:lumOff val="80000"/>
            </a:schemeClr>
          </a:solidFill>
        </p:spPr>
        <p:txBody>
          <a:bodyPr wrap="square">
            <a:spAutoFit/>
          </a:bodyPr>
          <a:lstStyle/>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Teknoloji geliştirme bölgelerinde olduğu gibi serbest bölgelerde faaliyet gösteren mükelleflere, TÜBİTAK vb. kurumlar tarafından </a:t>
            </a:r>
            <a:r>
              <a:rPr lang="tr-TR" sz="2800" b="1" i="1" u="sng" dirty="0">
                <a:highlight>
                  <a:srgbClr val="FFFF00"/>
                </a:highlight>
                <a:latin typeface="Times New Roman" panose="02020603050405020304" pitchFamily="18" charset="0"/>
                <a:cs typeface="Times New Roman" panose="02020603050405020304" pitchFamily="18" charset="0"/>
              </a:rPr>
              <a:t>Ar-</a:t>
            </a:r>
            <a:r>
              <a:rPr lang="tr-TR" sz="2800" b="1" i="1" u="sng" dirty="0" err="1">
                <a:highlight>
                  <a:srgbClr val="FFFF00"/>
                </a:highlight>
                <a:latin typeface="Times New Roman" panose="02020603050405020304" pitchFamily="18" charset="0"/>
                <a:cs typeface="Times New Roman" panose="02020603050405020304" pitchFamily="18" charset="0"/>
              </a:rPr>
              <a:t>Ge</a:t>
            </a:r>
            <a:r>
              <a:rPr lang="tr-TR" sz="2800" b="1" i="1" u="sng" dirty="0">
                <a:highlight>
                  <a:srgbClr val="FFFF00"/>
                </a:highlight>
                <a:latin typeface="Times New Roman" panose="02020603050405020304" pitchFamily="18" charset="0"/>
                <a:cs typeface="Times New Roman" panose="02020603050405020304" pitchFamily="18" charset="0"/>
              </a:rPr>
              <a:t> projelerine ilişkin olarak </a:t>
            </a:r>
            <a:r>
              <a:rPr lang="tr-TR" sz="2800" dirty="0">
                <a:latin typeface="Times New Roman" panose="02020603050405020304" pitchFamily="18" charset="0"/>
                <a:cs typeface="Times New Roman" panose="02020603050405020304" pitchFamily="18" charset="0"/>
              </a:rPr>
              <a:t>ilgili mevzuat çerçevesinde hibe şeklinde sağlanan destek tutarları, kurum </a:t>
            </a:r>
            <a:r>
              <a:rPr lang="tr-TR" sz="2800" b="1" i="1" u="sng" dirty="0">
                <a:highlight>
                  <a:srgbClr val="00FFFF"/>
                </a:highlight>
                <a:latin typeface="Times New Roman" panose="02020603050405020304" pitchFamily="18" charset="0"/>
                <a:cs typeface="Times New Roman" panose="02020603050405020304" pitchFamily="18" charset="0"/>
              </a:rPr>
              <a:t>kazancına dahil edilecek ve istisnadan yararlandırılacaktır.</a:t>
            </a:r>
          </a:p>
        </p:txBody>
      </p:sp>
      <p:sp>
        <p:nvSpPr>
          <p:cNvPr id="2" name="Slayt Numarası Yer Tutucusu 1">
            <a:extLst>
              <a:ext uri="{FF2B5EF4-FFF2-40B4-BE49-F238E27FC236}">
                <a16:creationId xmlns:a16="http://schemas.microsoft.com/office/drawing/2014/main" id="{3099E6EB-9839-610A-E812-470F659567A2}"/>
              </a:ext>
            </a:extLst>
          </p:cNvPr>
          <p:cNvSpPr>
            <a:spLocks noGrp="1"/>
          </p:cNvSpPr>
          <p:nvPr>
            <p:ph type="sldNum" sz="quarter" idx="12"/>
          </p:nvPr>
        </p:nvSpPr>
        <p:spPr/>
        <p:txBody>
          <a:bodyPr/>
          <a:lstStyle/>
          <a:p>
            <a:fld id="{2CEB5BB1-9E20-481F-B7EE-B089C484B85F}" type="slidenum">
              <a:rPr lang="tr-TR" smtClean="0"/>
              <a:t>95</a:t>
            </a:fld>
            <a:endParaRPr lang="tr-TR" dirty="0"/>
          </a:p>
        </p:txBody>
      </p:sp>
    </p:spTree>
    <p:extLst>
      <p:ext uri="{BB962C8B-B14F-4D97-AF65-F5344CB8AC3E}">
        <p14:creationId xmlns:p14="http://schemas.microsoft.com/office/powerpoint/2010/main" val="3734718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55FFDCC7-513C-A74C-712A-BCD2E55195B0}"/>
              </a:ext>
            </a:extLst>
          </p:cNvPr>
          <p:cNvSpPr txBox="1">
            <a:spLocks/>
          </p:cNvSpPr>
          <p:nvPr/>
        </p:nvSpPr>
        <p:spPr>
          <a:xfrm>
            <a:off x="477078" y="1619643"/>
            <a:ext cx="11280913" cy="4763903"/>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	 </a:t>
            </a:r>
            <a:r>
              <a:rPr lang="tr-TR" sz="2400" b="1" u="sng" dirty="0">
                <a:highlight>
                  <a:srgbClr val="00FFFF"/>
                </a:highlight>
                <a:latin typeface="Times New Roman" panose="02020603050405020304" pitchFamily="18" charset="0"/>
                <a:cs typeface="Times New Roman" panose="02020603050405020304" pitchFamily="18" charset="0"/>
              </a:rPr>
              <a:t>HİZMET İHRACATININ GELİŞTİRİLMESİ </a:t>
            </a:r>
            <a:r>
              <a:rPr lang="tr-TR" sz="2400" dirty="0">
                <a:latin typeface="Times New Roman" panose="02020603050405020304" pitchFamily="18" charset="0"/>
                <a:cs typeface="Times New Roman" panose="02020603050405020304" pitchFamily="18" charset="0"/>
              </a:rPr>
              <a:t>amacıyla 24.02.2017 tarihinden itibaren,</a:t>
            </a:r>
          </a:p>
          <a:p>
            <a:pPr algn="just">
              <a:buFont typeface="Wingdings" panose="05000000000000000000" pitchFamily="2" charset="2"/>
              <a:buChar char="Ø"/>
            </a:pPr>
            <a:r>
              <a:rPr lang="tr-TR" sz="2400" u="sng" dirty="0">
                <a:latin typeface="Times New Roman" panose="02020603050405020304" pitchFamily="18" charset="0"/>
                <a:cs typeface="Times New Roman" panose="02020603050405020304" pitchFamily="18" charset="0"/>
              </a:rPr>
              <a:t>Bakım,</a:t>
            </a:r>
            <a:r>
              <a:rPr lang="tr-TR" sz="2400" dirty="0">
                <a:latin typeface="Times New Roman" panose="02020603050405020304" pitchFamily="18" charset="0"/>
                <a:cs typeface="Times New Roman" panose="02020603050405020304" pitchFamily="18" charset="0"/>
              </a:rPr>
              <a:t> </a:t>
            </a:r>
            <a:r>
              <a:rPr lang="tr-TR" sz="2400" u="sng" dirty="0">
                <a:latin typeface="Times New Roman" panose="02020603050405020304" pitchFamily="18" charset="0"/>
                <a:cs typeface="Times New Roman" panose="02020603050405020304" pitchFamily="18" charset="0"/>
              </a:rPr>
              <a:t>onarım, montaj, </a:t>
            </a:r>
            <a:r>
              <a:rPr lang="tr-TR" sz="2400" dirty="0">
                <a:latin typeface="Times New Roman" panose="02020603050405020304" pitchFamily="18" charset="0"/>
                <a:cs typeface="Times New Roman" panose="02020603050405020304" pitchFamily="18" charset="0"/>
              </a:rPr>
              <a:t>demontaj, elleçleme, ayrıştırma, ambalajlama, etiketleme, test etme, depolama hizmeti alanlarında faaliyette bulunan ve </a:t>
            </a:r>
            <a:r>
              <a:rPr lang="tr-TR" sz="3600" b="1" dirty="0">
                <a:highlight>
                  <a:srgbClr val="FFFF00"/>
                </a:highlight>
                <a:latin typeface="Times New Roman" panose="02020603050405020304" pitchFamily="18" charset="0"/>
                <a:cs typeface="Times New Roman" panose="02020603050405020304" pitchFamily="18" charset="0"/>
              </a:rPr>
              <a:t>HİZMETİN TAMAMINI </a:t>
            </a:r>
            <a:endParaRPr lang="tr-TR"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b="1" u="sng" dirty="0">
                <a:latin typeface="Times New Roman" panose="02020603050405020304" pitchFamily="18" charset="0"/>
                <a:cs typeface="Times New Roman" panose="02020603050405020304" pitchFamily="18" charset="0"/>
              </a:rPr>
              <a:t>Türkiye’de yerleşmiş olmayan kişilerle, </a:t>
            </a:r>
          </a:p>
          <a:p>
            <a:pPr algn="just">
              <a:buFont typeface="Wingdings" panose="05000000000000000000" pitchFamily="2" charset="2"/>
              <a:buChar char="Ø"/>
            </a:pPr>
            <a:r>
              <a:rPr lang="tr-TR" sz="2400" b="1" u="sng" dirty="0">
                <a:latin typeface="Times New Roman" panose="02020603050405020304" pitchFamily="18" charset="0"/>
                <a:cs typeface="Times New Roman" panose="02020603050405020304" pitchFamily="18" charset="0"/>
              </a:rPr>
              <a:t>İşyeri, kanuni ve iş merkezi yurt dışında bulunanlara </a:t>
            </a:r>
            <a:r>
              <a:rPr lang="tr-TR" sz="2400" dirty="0">
                <a:latin typeface="Times New Roman" panose="02020603050405020304" pitchFamily="18" charset="0"/>
                <a:cs typeface="Times New Roman" panose="02020603050405020304" pitchFamily="18" charset="0"/>
              </a:rPr>
              <a:t>veren hizmet işletmelerinin, </a:t>
            </a:r>
          </a:p>
          <a:p>
            <a:pPr marL="0" indent="0" algn="just">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söz konusu </a:t>
            </a:r>
            <a:r>
              <a:rPr lang="tr-TR" sz="2400" b="1" i="1" u="sng" dirty="0">
                <a:highlight>
                  <a:srgbClr val="FFFF00"/>
                </a:highlight>
                <a:latin typeface="Times New Roman" panose="02020603050405020304" pitchFamily="18" charset="0"/>
                <a:cs typeface="Times New Roman" panose="02020603050405020304" pitchFamily="18" charset="0"/>
              </a:rPr>
              <a:t>HİZMETLERE KONU MALLARIN </a:t>
            </a:r>
            <a:r>
              <a:rPr lang="tr-TR" sz="2400" dirty="0">
                <a:latin typeface="Times New Roman" panose="02020603050405020304" pitchFamily="18" charset="0"/>
                <a:cs typeface="Times New Roman" panose="02020603050405020304" pitchFamily="18" charset="0"/>
              </a:rPr>
              <a:t>serbest bölgelerden </a:t>
            </a:r>
            <a:r>
              <a:rPr lang="tr-TR" sz="2400" b="1" u="sng" dirty="0">
                <a:latin typeface="Times New Roman" panose="02020603050405020304" pitchFamily="18" charset="0"/>
                <a:cs typeface="Times New Roman" panose="02020603050405020304" pitchFamily="18" charset="0"/>
              </a:rPr>
              <a:t>Türkiye’ye herhangi bir şekilde girişi olmaksızın yabancı bir ülkeye gönderilmesi </a:t>
            </a:r>
            <a:r>
              <a:rPr lang="tr-TR" sz="2400" dirty="0">
                <a:latin typeface="Times New Roman" panose="02020603050405020304" pitchFamily="18" charset="0"/>
                <a:cs typeface="Times New Roman" panose="02020603050405020304" pitchFamily="18" charset="0"/>
              </a:rPr>
              <a:t>şartıyla bu hizmetlerden elde ettikleri kazançları da istisna kapsamına alınmıştır. </a:t>
            </a:r>
          </a:p>
        </p:txBody>
      </p:sp>
      <p:sp>
        <p:nvSpPr>
          <p:cNvPr id="3" name="Slayt Numarası Yer Tutucusu 3">
            <a:extLst>
              <a:ext uri="{FF2B5EF4-FFF2-40B4-BE49-F238E27FC236}">
                <a16:creationId xmlns:a16="http://schemas.microsoft.com/office/drawing/2014/main" id="{460C7004-F305-7CE7-6D3D-4DFC1EA488A9}"/>
              </a:ext>
            </a:extLst>
          </p:cNvPr>
          <p:cNvSpPr>
            <a:spLocks noGrp="1"/>
          </p:cNvSpPr>
          <p:nvPr>
            <p:ph type="sldNum" sz="quarter" idx="12"/>
          </p:nvPr>
        </p:nvSpPr>
        <p:spPr>
          <a:xfrm>
            <a:off x="9581322" y="6383546"/>
            <a:ext cx="2133600" cy="365125"/>
          </a:xfrm>
        </p:spPr>
        <p:txBody>
          <a:bodyPr/>
          <a:lstStyle/>
          <a:p>
            <a:fld id="{E1080B20-D45B-492D-86E8-780F5FEE2AC0}" type="slidenum">
              <a:rPr lang="tr-TR" altLang="tr-TR" smtClean="0"/>
              <a:pPr/>
              <a:t>96</a:t>
            </a:fld>
            <a:endParaRPr lang="tr-TR" altLang="tr-TR"/>
          </a:p>
        </p:txBody>
      </p:sp>
      <p:sp>
        <p:nvSpPr>
          <p:cNvPr id="4" name="1 Başlık">
            <a:extLst>
              <a:ext uri="{FF2B5EF4-FFF2-40B4-BE49-F238E27FC236}">
                <a16:creationId xmlns:a16="http://schemas.microsoft.com/office/drawing/2014/main" id="{8CD51679-FA32-A31D-8B81-1210EB51273E}"/>
              </a:ext>
            </a:extLst>
          </p:cNvPr>
          <p:cNvSpPr txBox="1">
            <a:spLocks/>
          </p:cNvSpPr>
          <p:nvPr/>
        </p:nvSpPr>
        <p:spPr bwMode="auto">
          <a:xfrm>
            <a:off x="477078" y="319637"/>
            <a:ext cx="11280913" cy="1236712"/>
          </a:xfrm>
          <a:prstGeom prst="rect">
            <a:avLst/>
          </a:prstGeom>
          <a:solidFill>
            <a:schemeClr val="accent1">
              <a:lumMod val="20000"/>
              <a:lumOff val="80000"/>
              <a:alpha val="43000"/>
            </a:schemeClr>
          </a:solidFill>
          <a:ln w="38100">
            <a:solidFill>
              <a:schemeClr val="tx1"/>
            </a:solidFill>
            <a:miter lim="800000"/>
            <a:headEnd/>
            <a:tailEnd/>
          </a:ln>
        </p:spPr>
        <p:txBody>
          <a:bodyPr anchor="ctr"/>
          <a:lstStyle/>
          <a:p>
            <a:pPr algn="ctr">
              <a:defRPr/>
            </a:pPr>
            <a:r>
              <a:rPr lang="tr-TR" sz="2800" b="1" dirty="0">
                <a:latin typeface="Times New Roman" panose="02020603050405020304" pitchFamily="18" charset="0"/>
                <a:cs typeface="Times New Roman" panose="02020603050405020304" pitchFamily="18" charset="0"/>
              </a:rPr>
              <a:t>3218 </a:t>
            </a:r>
            <a:r>
              <a:rPr lang="tr-TR" sz="2800" b="1" dirty="0">
                <a:latin typeface="Times New Roman" pitchFamily="18" charset="0"/>
                <a:ea typeface="+mj-ea"/>
                <a:cs typeface="Times New Roman" pitchFamily="18" charset="0"/>
              </a:rPr>
              <a:t>S.K.-</a:t>
            </a:r>
            <a:r>
              <a:rPr lang="tr-TR" sz="2800" b="1" dirty="0">
                <a:latin typeface="Times New Roman" panose="02020603050405020304" pitchFamily="18" charset="0"/>
                <a:cs typeface="Times New Roman" panose="02020603050405020304" pitchFamily="18" charset="0"/>
              </a:rPr>
              <a:t>24.02.2017 İtibariyle</a:t>
            </a:r>
          </a:p>
          <a:p>
            <a:pPr algn="ctr">
              <a:defRPr/>
            </a:pPr>
            <a:r>
              <a:rPr lang="tr-TR" sz="2000" b="1" dirty="0">
                <a:latin typeface="Times New Roman" panose="02020603050405020304" pitchFamily="18" charset="0"/>
                <a:cs typeface="Times New Roman" panose="02020603050405020304" pitchFamily="18" charset="0"/>
              </a:rPr>
              <a:t>Bakım, Onarım, Montaj, </a:t>
            </a:r>
            <a:r>
              <a:rPr lang="tr-TR" sz="2000" b="1" dirty="0" err="1">
                <a:latin typeface="Times New Roman" panose="02020603050405020304" pitchFamily="18" charset="0"/>
                <a:cs typeface="Times New Roman" panose="02020603050405020304" pitchFamily="18" charset="0"/>
              </a:rPr>
              <a:t>Demontaj</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Elleçleme</a:t>
            </a:r>
            <a:r>
              <a:rPr lang="tr-TR" sz="2000" b="1" dirty="0">
                <a:latin typeface="Times New Roman" panose="02020603050405020304" pitchFamily="18" charset="0"/>
                <a:cs typeface="Times New Roman" panose="02020603050405020304" pitchFamily="18" charset="0"/>
              </a:rPr>
              <a:t>, Ayrıştırma, Ambalajlama, Etiketleme, Test Etme, Depolama Hizmetleri İstisnası</a:t>
            </a:r>
          </a:p>
        </p:txBody>
      </p:sp>
    </p:spTree>
    <p:extLst>
      <p:ext uri="{BB962C8B-B14F-4D97-AF65-F5344CB8AC3E}">
        <p14:creationId xmlns:p14="http://schemas.microsoft.com/office/powerpoint/2010/main" val="3853113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D6B516F0-7B34-07D5-3C3C-E354AC7CB524}"/>
              </a:ext>
            </a:extLst>
          </p:cNvPr>
          <p:cNvSpPr>
            <a:spLocks noGrp="1"/>
          </p:cNvSpPr>
          <p:nvPr>
            <p:ph type="sldNum" sz="quarter" idx="12"/>
          </p:nvPr>
        </p:nvSpPr>
        <p:spPr bwMode="auto">
          <a:xfrm>
            <a:off x="6553199" y="6356350"/>
            <a:ext cx="283820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BF9149-23B6-4BEB-AF0D-4BB7BEDBF967}" type="slidenum">
              <a:rPr lang="tr-TR" altLang="tr-TR">
                <a:solidFill>
                  <a:srgbClr val="898989"/>
                </a:solidFill>
                <a:latin typeface="Calibri" panose="020F0502020204030204" pitchFamily="34" charset="0"/>
              </a:rPr>
              <a:pPr/>
              <a:t>97</a:t>
            </a:fld>
            <a:endParaRPr lang="tr-TR" altLang="tr-TR">
              <a:solidFill>
                <a:srgbClr val="898989"/>
              </a:solidFill>
              <a:latin typeface="Calibri" panose="020F0502020204030204" pitchFamily="34" charset="0"/>
            </a:endParaRPr>
          </a:p>
        </p:txBody>
      </p:sp>
      <p:sp>
        <p:nvSpPr>
          <p:cNvPr id="3" name="1 Başlık">
            <a:extLst>
              <a:ext uri="{FF2B5EF4-FFF2-40B4-BE49-F238E27FC236}">
                <a16:creationId xmlns:a16="http://schemas.microsoft.com/office/drawing/2014/main" id="{EA510578-DA18-262C-23B3-EFA6BD7ED8FA}"/>
              </a:ext>
            </a:extLst>
          </p:cNvPr>
          <p:cNvSpPr txBox="1">
            <a:spLocks/>
          </p:cNvSpPr>
          <p:nvPr/>
        </p:nvSpPr>
        <p:spPr bwMode="auto">
          <a:xfrm>
            <a:off x="156506" y="136525"/>
            <a:ext cx="11804947" cy="377055"/>
          </a:xfrm>
          <a:prstGeom prst="rect">
            <a:avLst/>
          </a:prstGeom>
          <a:solidFill>
            <a:schemeClr val="accent4">
              <a:lumMod val="20000"/>
              <a:lumOff val="80000"/>
              <a:alpha val="43000"/>
            </a:schemeClr>
          </a:solidFill>
          <a:ln w="38100">
            <a:solidFill>
              <a:schemeClr val="tx1"/>
            </a:solidFill>
            <a:miter lim="800000"/>
            <a:headEnd/>
            <a:tailEnd/>
          </a:ln>
        </p:spPr>
        <p:txBody>
          <a:bodyPr anchor="ctr"/>
          <a:lstStyle/>
          <a:p>
            <a:pPr algn="ctr">
              <a:defRPr/>
            </a:pPr>
            <a:r>
              <a:rPr lang="tr-TR" sz="2800" b="1" dirty="0">
                <a:latin typeface="Times New Roman" pitchFamily="18" charset="0"/>
                <a:ea typeface="+mj-ea"/>
                <a:cs typeface="Times New Roman" pitchFamily="18" charset="0"/>
              </a:rPr>
              <a:t>Serbest Bölgelere Tanınan İstisna</a:t>
            </a:r>
          </a:p>
        </p:txBody>
      </p:sp>
      <p:graphicFrame>
        <p:nvGraphicFramePr>
          <p:cNvPr id="4" name="İçerik Yer Tutucusu 7">
            <a:extLst>
              <a:ext uri="{FF2B5EF4-FFF2-40B4-BE49-F238E27FC236}">
                <a16:creationId xmlns:a16="http://schemas.microsoft.com/office/drawing/2014/main" id="{C69D505A-346A-5C3F-2B96-B296A823532D}"/>
              </a:ext>
            </a:extLst>
          </p:cNvPr>
          <p:cNvGraphicFramePr>
            <a:graphicFrameLocks/>
          </p:cNvGraphicFramePr>
          <p:nvPr>
            <p:extLst>
              <p:ext uri="{D42A27DB-BD31-4B8C-83A1-F6EECF244321}">
                <p14:modId xmlns:p14="http://schemas.microsoft.com/office/powerpoint/2010/main" val="1416908399"/>
              </p:ext>
            </p:extLst>
          </p:nvPr>
        </p:nvGraphicFramePr>
        <p:xfrm>
          <a:off x="179512" y="548678"/>
          <a:ext cx="11781941" cy="6226700"/>
        </p:xfrm>
        <a:graphic>
          <a:graphicData uri="http://schemas.openxmlformats.org/drawingml/2006/table">
            <a:tbl>
              <a:tblPr/>
              <a:tblGrid>
                <a:gridCol w="1460571">
                  <a:extLst>
                    <a:ext uri="{9D8B030D-6E8A-4147-A177-3AD203B41FA5}">
                      <a16:colId xmlns:a16="http://schemas.microsoft.com/office/drawing/2014/main" val="20000"/>
                    </a:ext>
                  </a:extLst>
                </a:gridCol>
                <a:gridCol w="97372">
                  <a:extLst>
                    <a:ext uri="{9D8B030D-6E8A-4147-A177-3AD203B41FA5}">
                      <a16:colId xmlns:a16="http://schemas.microsoft.com/office/drawing/2014/main" val="20001"/>
                    </a:ext>
                  </a:extLst>
                </a:gridCol>
                <a:gridCol w="5083402">
                  <a:extLst>
                    <a:ext uri="{9D8B030D-6E8A-4147-A177-3AD203B41FA5}">
                      <a16:colId xmlns:a16="http://schemas.microsoft.com/office/drawing/2014/main" val="20002"/>
                    </a:ext>
                  </a:extLst>
                </a:gridCol>
                <a:gridCol w="181278">
                  <a:extLst>
                    <a:ext uri="{9D8B030D-6E8A-4147-A177-3AD203B41FA5}">
                      <a16:colId xmlns:a16="http://schemas.microsoft.com/office/drawing/2014/main" val="20003"/>
                    </a:ext>
                  </a:extLst>
                </a:gridCol>
                <a:gridCol w="181278">
                  <a:extLst>
                    <a:ext uri="{9D8B030D-6E8A-4147-A177-3AD203B41FA5}">
                      <a16:colId xmlns:a16="http://schemas.microsoft.com/office/drawing/2014/main" val="20004"/>
                    </a:ext>
                  </a:extLst>
                </a:gridCol>
                <a:gridCol w="4778040">
                  <a:extLst>
                    <a:ext uri="{9D8B030D-6E8A-4147-A177-3AD203B41FA5}">
                      <a16:colId xmlns:a16="http://schemas.microsoft.com/office/drawing/2014/main" val="20005"/>
                    </a:ext>
                  </a:extLst>
                </a:gridCol>
              </a:tblGrid>
              <a:tr h="1112663">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Kur Farkı Vade Farkı</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gridSpan="4">
                  <a:txBody>
                    <a:bodyPr/>
                    <a:lstStyle/>
                    <a:p>
                      <a:pPr algn="just" fontAlgn="b"/>
                      <a:r>
                        <a:rPr lang="tr-TR" sz="2400" b="1" i="0" u="none" strike="noStrike" dirty="0">
                          <a:solidFill>
                            <a:schemeClr val="tx1"/>
                          </a:solidFill>
                          <a:effectLst/>
                          <a:latin typeface="Times New Roman" panose="02020603050405020304" pitchFamily="18" charset="0"/>
                          <a:cs typeface="Times New Roman" panose="02020603050405020304" pitchFamily="18" charset="0"/>
                        </a:rPr>
                        <a:t>Serbest bölgelerde yürütülen </a:t>
                      </a:r>
                      <a:r>
                        <a:rPr lang="tr-TR" sz="2400" b="1" i="0" u="none" strike="noStrike" dirty="0">
                          <a:solidFill>
                            <a:schemeClr val="tx1"/>
                          </a:solidFill>
                          <a:effectLst/>
                          <a:highlight>
                            <a:srgbClr val="00FFFF"/>
                          </a:highlight>
                          <a:latin typeface="Times New Roman" panose="02020603050405020304" pitchFamily="18" charset="0"/>
                          <a:cs typeface="Times New Roman" panose="02020603050405020304" pitchFamily="18" charset="0"/>
                        </a:rPr>
                        <a:t>faaliyetlerden doğan ALACAKLARA</a:t>
                      </a:r>
                      <a:r>
                        <a:rPr lang="tr-TR" sz="2400" b="1" i="0" u="none" strike="noStrike" dirty="0">
                          <a:solidFill>
                            <a:schemeClr val="tx1"/>
                          </a:solidFill>
                          <a:effectLst/>
                          <a:latin typeface="Times New Roman" panose="02020603050405020304" pitchFamily="18" charset="0"/>
                          <a:cs typeface="Times New Roman" panose="02020603050405020304" pitchFamily="18" charset="0"/>
                        </a:rPr>
                        <a:t> ilişkin </a:t>
                      </a:r>
                      <a:r>
                        <a:rPr lang="tr-TR" sz="2400" b="1" i="0" u="none" strike="noStrike" dirty="0">
                          <a:solidFill>
                            <a:schemeClr val="tx1"/>
                          </a:solidFill>
                          <a:effectLst/>
                          <a:highlight>
                            <a:srgbClr val="00FFFF"/>
                          </a:highlight>
                          <a:latin typeface="Times New Roman" panose="02020603050405020304" pitchFamily="18" charset="0"/>
                          <a:cs typeface="Times New Roman" panose="02020603050405020304" pitchFamily="18" charset="0"/>
                        </a:rPr>
                        <a:t>KUR FARKI ve VADE FARKI GELİRLERİ </a:t>
                      </a:r>
                      <a:r>
                        <a:rPr lang="tr-TR" sz="2800" b="1" i="0" u="none" strike="noStrike" dirty="0">
                          <a:solidFill>
                            <a:schemeClr val="tx1"/>
                          </a:solidFill>
                          <a:effectLst/>
                          <a:highlight>
                            <a:srgbClr val="FFFF00"/>
                          </a:highlight>
                          <a:latin typeface="Times New Roman" panose="02020603050405020304" pitchFamily="18" charset="0"/>
                          <a:cs typeface="Times New Roman" panose="02020603050405020304" pitchFamily="18" charset="0"/>
                        </a:rPr>
                        <a:t>istisna kapsamında </a:t>
                      </a:r>
                      <a:r>
                        <a:rPr lang="tr-TR" sz="2400" b="1" i="0" u="none" strike="noStrike" dirty="0">
                          <a:solidFill>
                            <a:schemeClr val="tx1"/>
                          </a:solidFill>
                          <a:effectLst/>
                          <a:highlight>
                            <a:srgbClr val="FFFF00"/>
                          </a:highlight>
                          <a:latin typeface="Times New Roman" panose="02020603050405020304" pitchFamily="18" charset="0"/>
                          <a:cs typeface="Times New Roman" panose="02020603050405020304" pitchFamily="18" charset="0"/>
                        </a:rPr>
                        <a:t>değerlendirilecektir.</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2432">
                <a:tc>
                  <a:txBody>
                    <a:bodyPr/>
                    <a:lstStyle/>
                    <a:p>
                      <a:endParaRPr lang="tr-TR" dirty="0"/>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tr-TR"/>
                    </a:p>
                  </a:txBody>
                  <a:tcPr marL="2189" marR="2189" marT="2189" marB="0" anchor="ctr">
                    <a:lnL>
                      <a:noFill/>
                    </a:lnL>
                    <a:lnR>
                      <a:noFill/>
                    </a:lnR>
                    <a:lnT>
                      <a:noFill/>
                    </a:lnT>
                    <a:lnB>
                      <a:noFill/>
                    </a:lnB>
                  </a:tcPr>
                </a:tc>
                <a:tc>
                  <a:txBody>
                    <a:bodyPr/>
                    <a:lstStyle/>
                    <a:p>
                      <a:endParaRPr lang="tr-TR" dirty="0"/>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tr-TR" dirty="0"/>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tr-TR" dirty="0"/>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tr-TR" dirty="0"/>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8494">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Faiz</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gridSpan="4">
                  <a:txBody>
                    <a:bodyPr/>
                    <a:lstStyle/>
                    <a:p>
                      <a:pPr algn="just"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S</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erbest</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bölgelerde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yürütülen</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faaliyetler</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çerçevesinde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elde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edilen</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hasılatın</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serbest</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bölgelerde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yürütülen</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faaliyetler</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çerçevesinde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yapılacak</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ödemelerde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kullanılıncaya</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kadar</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GEÇ</a:t>
                      </a:r>
                      <a:r>
                        <a:rPr lang="tr-TR"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İ</a:t>
                      </a:r>
                      <a:r>
                        <a:rPr lang="en-US"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C</a:t>
                      </a:r>
                      <a:r>
                        <a:rPr lang="tr-TR"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İ</a:t>
                      </a:r>
                      <a:r>
                        <a:rPr lang="en-US"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 OLARAK</a:t>
                      </a:r>
                      <a:r>
                        <a:rPr lang="en-US" sz="18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en-US" sz="1600" b="1" i="0" u="none"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SERBEST BÖLGELERDE </a:t>
                      </a:r>
                      <a:r>
                        <a:rPr lang="en-US" sz="1600" b="1" i="0" u="sng" strike="noStrike" dirty="0">
                          <a:solidFill>
                            <a:srgbClr val="C00000"/>
                          </a:solidFill>
                          <a:effectLst/>
                          <a:highlight>
                            <a:srgbClr val="00FFFF"/>
                          </a:highlight>
                          <a:latin typeface="Times New Roman" panose="02020603050405020304" pitchFamily="18" charset="0"/>
                          <a:cs typeface="Times New Roman" panose="02020603050405020304" pitchFamily="18" charset="0"/>
                        </a:rPr>
                        <a:t>MEVDUAT </a:t>
                      </a:r>
                      <a:r>
                        <a:rPr lang="en-US" sz="1600" b="1" i="0" u="sng" strike="noStrike" dirty="0">
                          <a:solidFill>
                            <a:srgbClr val="C00000"/>
                          </a:solidFill>
                          <a:effectLst/>
                          <a:latin typeface="Times New Roman" panose="02020603050405020304" pitchFamily="18" charset="0"/>
                          <a:cs typeface="Times New Roman" panose="02020603050405020304" pitchFamily="18" charset="0"/>
                        </a:rPr>
                        <a:t>HESAPLARINDA VEYA REPO IŞLEMLERINDE</a:t>
                      </a:r>
                      <a:r>
                        <a:rPr lang="en-US" sz="16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değerlendirilmesi</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sonucu</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elde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edilen</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gelirler</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de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söz</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konusu</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istisnadan</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yararlanabilecektir</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235902">
                <a:tc>
                  <a:txBody>
                    <a:bodyPr/>
                    <a:lstStyle/>
                    <a:p>
                      <a:pPr algn="ctr" fontAlgn="ct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a:noFill/>
                    </a:lnT>
                    <a:lnB>
                      <a:noFill/>
                    </a:lnB>
                  </a:tcPr>
                </a:tc>
                <a:tc>
                  <a:txBody>
                    <a:bodyPr/>
                    <a:lstStyle/>
                    <a:p>
                      <a:pPr algn="just"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37311">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Zararlar</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gridSpan="4">
                  <a:txBody>
                    <a:bodyPr/>
                    <a:lstStyle/>
                    <a:p>
                      <a:pPr algn="just"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Serbest bölgelerde yürütülen ve istisna kapsamında olan faaliyetlerin zararla sonuçlanması halinde, bu zararların istisna kapsamında olmayan diğer faaliyetlere ilişkin kazançlardan indirilmesi mümkün olmadığı gibi </a:t>
                      </a:r>
                      <a:r>
                        <a:rPr lang="tr-TR" sz="1600" b="1" i="0" u="sng" strike="noStrike" dirty="0">
                          <a:solidFill>
                            <a:srgbClr val="000000"/>
                          </a:solidFill>
                          <a:effectLst/>
                          <a:latin typeface="Times New Roman" panose="02020603050405020304" pitchFamily="18" charset="0"/>
                          <a:cs typeface="Times New Roman" panose="02020603050405020304" pitchFamily="18" charset="0"/>
                        </a:rPr>
                        <a:t>ertesi yıla devredilmesi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de mümkün değildir. </a:t>
                      </a:r>
                      <a:r>
                        <a:rPr lang="tr-TR" sz="1600" b="1" i="0" u="sng" strike="noStrike" dirty="0">
                          <a:solidFill>
                            <a:schemeClr val="tx1"/>
                          </a:solidFill>
                          <a:effectLst/>
                          <a:highlight>
                            <a:srgbClr val="00FFFF"/>
                          </a:highlight>
                          <a:latin typeface="Times New Roman" panose="02020603050405020304" pitchFamily="18" charset="0"/>
                          <a:cs typeface="Times New Roman" panose="02020603050405020304" pitchFamily="18" charset="0"/>
                        </a:rPr>
                        <a:t>KVK 5/3.</a:t>
                      </a:r>
                      <a:r>
                        <a:rPr lang="tr-TR" sz="1600" b="1" i="0" u="sng" strike="noStrike" baseline="0" dirty="0">
                          <a:solidFill>
                            <a:schemeClr val="tx1"/>
                          </a:solidFill>
                          <a:effectLst/>
                          <a:highlight>
                            <a:srgbClr val="00FFFF"/>
                          </a:highlight>
                          <a:latin typeface="Times New Roman" panose="02020603050405020304" pitchFamily="18" charset="0"/>
                          <a:cs typeface="Times New Roman" panose="02020603050405020304" pitchFamily="18" charset="0"/>
                        </a:rPr>
                        <a:t> mad. uyarınca </a:t>
                      </a:r>
                      <a:r>
                        <a:rPr lang="tr-TR" sz="1600" b="1" i="0" u="sng" strike="noStrike" kern="1200" baseline="0" dirty="0">
                          <a:solidFill>
                            <a:schemeClr val="tx1"/>
                          </a:solidFill>
                          <a:highlight>
                            <a:srgbClr val="00FFFF"/>
                          </a:highlight>
                          <a:latin typeface="Times New Roman" panose="02020603050405020304" pitchFamily="18" charset="0"/>
                          <a:ea typeface="+mn-ea"/>
                          <a:cs typeface="Times New Roman" panose="02020603050405020304" pitchFamily="18" charset="0"/>
                        </a:rPr>
                        <a:t>söz konusu zararlar kurum kazancının tespitinde dikkate alınamayacağından zarar tutarları, </a:t>
                      </a:r>
                      <a:r>
                        <a:rPr lang="tr-TR" sz="1600" b="1" i="0" u="sng" strike="noStrike" kern="1200" baseline="0" dirty="0">
                          <a:solidFill>
                            <a:srgbClr val="FF0000"/>
                          </a:solidFill>
                          <a:highlight>
                            <a:srgbClr val="00FFFF"/>
                          </a:highlight>
                          <a:latin typeface="Times New Roman" panose="02020603050405020304" pitchFamily="18" charset="0"/>
                          <a:ea typeface="+mn-ea"/>
                          <a:cs typeface="Times New Roman" panose="02020603050405020304" pitchFamily="18" charset="0"/>
                        </a:rPr>
                        <a:t>BEYANNAMEDE KKEG SATIRINA EKLENECEKTİR. </a:t>
                      </a:r>
                      <a:endParaRPr lang="tr-TR" sz="1600" b="1" i="0" u="sng" strike="noStrike" dirty="0">
                        <a:solidFill>
                          <a:srgbClr val="FF0000"/>
                        </a:solidFill>
                        <a:effectLst/>
                        <a:highlight>
                          <a:srgbClr val="00FFFF"/>
                        </a:highlight>
                        <a:latin typeface="Times New Roman" panose="02020603050405020304" pitchFamily="18" charset="0"/>
                        <a:cs typeface="Times New Roman" panose="02020603050405020304" pitchFamily="18" charset="0"/>
                      </a:endParaRP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235902">
                <a:tc>
                  <a:txBody>
                    <a:bodyPr/>
                    <a:lstStyle/>
                    <a:p>
                      <a:pPr algn="ctr" fontAlgn="ct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a:noFill/>
                    </a:lnT>
                    <a:lnB>
                      <a:noFill/>
                    </a:lnB>
                  </a:tcPr>
                </a:tc>
                <a:tc>
                  <a:txBody>
                    <a:bodyPr/>
                    <a:lstStyle/>
                    <a:p>
                      <a:pPr algn="just"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18494">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Müşterek Giderler</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gridSpan="4">
                  <a:txBody>
                    <a:bodyPr/>
                    <a:lstStyle/>
                    <a:p>
                      <a:pPr algn="just" fontAlgn="b"/>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Merkezi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veya</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şubesi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serbest</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bölgelerde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bulunan</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mükelleflerin</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hem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serbest</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bölgedeki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faaliyetleri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hem de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serbest</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bölge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dışındaki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faaliyetlerine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ilişkin</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müşterek</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genel</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giderleri</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merkezde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ve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şubede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oluşan</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MAL</a:t>
                      </a:r>
                      <a:r>
                        <a:rPr lang="tr-TR" sz="20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İ</a:t>
                      </a:r>
                      <a:r>
                        <a:rPr lang="en-US" sz="20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YETLER</a:t>
                      </a:r>
                      <a:r>
                        <a:rPr lang="tr-TR" sz="20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İ</a:t>
                      </a:r>
                      <a:r>
                        <a:rPr lang="en-US" sz="20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N</a:t>
                      </a:r>
                      <a:r>
                        <a:rPr lang="en-US" sz="1800" b="1" i="0" u="sng"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en-US" sz="1800" b="1" i="0" u="sng" strike="noStrike" dirty="0" err="1">
                          <a:solidFill>
                            <a:srgbClr val="000000"/>
                          </a:solidFill>
                          <a:effectLst/>
                          <a:highlight>
                            <a:srgbClr val="00FFFF"/>
                          </a:highlight>
                          <a:latin typeface="Times New Roman" panose="02020603050405020304" pitchFamily="18" charset="0"/>
                          <a:cs typeface="Times New Roman" panose="02020603050405020304" pitchFamily="18" charset="0"/>
                        </a:rPr>
                        <a:t>toplam</a:t>
                      </a:r>
                      <a:r>
                        <a:rPr lang="en-US" sz="1800" b="1" i="0" u="sng"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en-US" sz="1800" b="1" i="0" u="sng" strike="noStrike" dirty="0" err="1">
                          <a:solidFill>
                            <a:srgbClr val="000000"/>
                          </a:solidFill>
                          <a:effectLst/>
                          <a:highlight>
                            <a:srgbClr val="00FFFF"/>
                          </a:highlight>
                          <a:latin typeface="Times New Roman" panose="02020603050405020304" pitchFamily="18" charset="0"/>
                          <a:cs typeface="Times New Roman" panose="02020603050405020304" pitchFamily="18" charset="0"/>
                        </a:rPr>
                        <a:t>maliyetler</a:t>
                      </a:r>
                      <a:r>
                        <a:rPr lang="en-US" sz="1800" b="1" i="0" u="sng"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en-US" sz="1800" b="1" i="0" u="sng" strike="noStrike" dirty="0" err="1">
                          <a:solidFill>
                            <a:srgbClr val="000000"/>
                          </a:solidFill>
                          <a:effectLst/>
                          <a:highlight>
                            <a:srgbClr val="00FFFF"/>
                          </a:highlight>
                          <a:latin typeface="Times New Roman" panose="02020603050405020304" pitchFamily="18" charset="0"/>
                          <a:cs typeface="Times New Roman" panose="02020603050405020304" pitchFamily="18" charset="0"/>
                        </a:rPr>
                        <a:t>içindeki</a:t>
                      </a:r>
                      <a:r>
                        <a:rPr lang="en-US" sz="1800" b="1" i="0" u="sng" strike="noStrike" dirty="0">
                          <a:solidFill>
                            <a:srgbClr val="000000"/>
                          </a:solidFill>
                          <a:effectLst/>
                          <a:highlight>
                            <a:srgbClr val="00FFFF"/>
                          </a:highlight>
                          <a:latin typeface="Times New Roman" panose="02020603050405020304" pitchFamily="18" charset="0"/>
                          <a:cs typeface="Times New Roman" panose="02020603050405020304" pitchFamily="18" charset="0"/>
                        </a:rPr>
                        <a:t> </a:t>
                      </a:r>
                      <a:r>
                        <a:rPr lang="en-US"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ORANI</a:t>
                      </a:r>
                      <a:r>
                        <a:rPr lang="en-US" sz="1800" b="1" i="0" u="sng"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dikkate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alınarak</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dağıtılacaktır</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235902">
                <a:tc>
                  <a:txBody>
                    <a:bodyPr/>
                    <a:lstStyle/>
                    <a:p>
                      <a:pPr algn="ctr" fontAlgn="ct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a:noFill/>
                    </a:lnT>
                    <a:lnB>
                      <a:noFill/>
                    </a:lnB>
                  </a:tcPr>
                </a:tc>
                <a:tc>
                  <a:txBody>
                    <a:bodyPr/>
                    <a:lstStyle/>
                    <a:p>
                      <a:pPr algn="just"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b"/>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147603">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Amortisman</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gridSpan="4">
                  <a:txBody>
                    <a:bodyPr/>
                    <a:lstStyle/>
                    <a:p>
                      <a:pPr algn="just" fontAlgn="b"/>
                      <a:r>
                        <a:rPr lang="tr-TR" sz="1800" b="0" i="0" u="none" strike="noStrike" dirty="0">
                          <a:solidFill>
                            <a:srgbClr val="000000"/>
                          </a:solidFill>
                          <a:effectLst/>
                          <a:latin typeface="Times New Roman" panose="02020603050405020304" pitchFamily="18" charset="0"/>
                          <a:cs typeface="Times New Roman" panose="02020603050405020304" pitchFamily="18" charset="0"/>
                        </a:rPr>
                        <a:t>Aynı şekilde hem serbest bölgelerde hem de serbest bölge dışındaki faaliyetlerde kullanılan amortismana tabi iktisadi kıymetlerin amortismanlarının, esas itibarıyla her bir işte kullanıldıkları </a:t>
                      </a:r>
                      <a:r>
                        <a:rPr lang="tr-TR"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GÜN SAYISI</a:t>
                      </a:r>
                      <a:r>
                        <a:rPr lang="tr-TR" sz="1800" b="1"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tr-TR" sz="1800" b="0" i="0" u="none" strike="noStrike" dirty="0">
                          <a:solidFill>
                            <a:srgbClr val="000000"/>
                          </a:solidFill>
                          <a:effectLst/>
                          <a:latin typeface="Times New Roman" panose="02020603050405020304" pitchFamily="18" charset="0"/>
                          <a:cs typeface="Times New Roman" panose="02020603050405020304" pitchFamily="18" charset="0"/>
                        </a:rPr>
                        <a:t>dikkate alınarak dağıtılması gerekmektedir. Hangi işlerde ne kadar süreyle kullanıldığı tespit edilemeyen sabit kıymetlere ilişkin amortismanlar, </a:t>
                      </a:r>
                      <a:r>
                        <a:rPr lang="tr-TR" sz="1800" b="1" i="0" u="sng"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müşterek genel giderlerle</a:t>
                      </a:r>
                      <a:r>
                        <a:rPr lang="tr-TR" sz="18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tr-TR" sz="1800" b="0" i="0" u="none" strike="noStrike" dirty="0">
                          <a:solidFill>
                            <a:srgbClr val="000000"/>
                          </a:solidFill>
                          <a:effectLst/>
                          <a:latin typeface="Times New Roman" panose="02020603050405020304" pitchFamily="18" charset="0"/>
                          <a:cs typeface="Times New Roman" panose="02020603050405020304" pitchFamily="18" charset="0"/>
                        </a:rPr>
                        <a:t>birlikte dağıtıma tabi tutulacaktır.</a:t>
                      </a:r>
                    </a:p>
                  </a:txBody>
                  <a:tcPr marL="2189" marR="2189" marT="2189"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945661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layt Numarası Yer Tutucusu">
            <a:extLst>
              <a:ext uri="{FF2B5EF4-FFF2-40B4-BE49-F238E27FC236}">
                <a16:creationId xmlns:a16="http://schemas.microsoft.com/office/drawing/2014/main" id="{7C4BCDE7-A26D-780E-6B52-DFDCF66FFD10}"/>
              </a:ext>
            </a:extLst>
          </p:cNvPr>
          <p:cNvSpPr>
            <a:spLocks noGrp="1"/>
          </p:cNvSpPr>
          <p:nvPr>
            <p:ph type="sldNum" sz="quarter" idx="12"/>
          </p:nvPr>
        </p:nvSpPr>
        <p:spPr>
          <a:xfrm>
            <a:off x="8143712" y="6630670"/>
            <a:ext cx="2514486" cy="365125"/>
          </a:xfrm>
        </p:spPr>
        <p:txBody>
          <a:bodyPr/>
          <a:lstStyle/>
          <a:p>
            <a:fld id="{E1080B20-D45B-492D-86E8-780F5FEE2AC0}" type="slidenum">
              <a:rPr lang="tr-TR" altLang="tr-TR" smtClean="0"/>
              <a:pPr/>
              <a:t>98</a:t>
            </a:fld>
            <a:endParaRPr lang="tr-TR" altLang="tr-TR"/>
          </a:p>
        </p:txBody>
      </p:sp>
      <p:pic>
        <p:nvPicPr>
          <p:cNvPr id="3" name="Picture 2">
            <a:extLst>
              <a:ext uri="{FF2B5EF4-FFF2-40B4-BE49-F238E27FC236}">
                <a16:creationId xmlns:a16="http://schemas.microsoft.com/office/drawing/2014/main" id="{6C077A58-47D8-D1B2-EECB-570FAC511C47}"/>
              </a:ext>
            </a:extLst>
          </p:cNvPr>
          <p:cNvPicPr>
            <a:picLocks noChangeAspect="1" noChangeArrowheads="1"/>
          </p:cNvPicPr>
          <p:nvPr/>
        </p:nvPicPr>
        <p:blipFill>
          <a:blip r:embed="rId2" cstate="print"/>
          <a:srcRect/>
          <a:stretch>
            <a:fillRect/>
          </a:stretch>
        </p:blipFill>
        <p:spPr bwMode="auto">
          <a:xfrm>
            <a:off x="1389888" y="1158062"/>
            <a:ext cx="9674351" cy="5472608"/>
          </a:xfrm>
          <a:prstGeom prst="rect">
            <a:avLst/>
          </a:prstGeom>
          <a:noFill/>
          <a:ln w="25400">
            <a:noFill/>
            <a:miter lim="800000"/>
            <a:headEnd/>
            <a:tailEnd/>
          </a:ln>
        </p:spPr>
      </p:pic>
      <p:sp>
        <p:nvSpPr>
          <p:cNvPr id="4" name="1 Başlık">
            <a:extLst>
              <a:ext uri="{FF2B5EF4-FFF2-40B4-BE49-F238E27FC236}">
                <a16:creationId xmlns:a16="http://schemas.microsoft.com/office/drawing/2014/main" id="{B0D27DC8-E8FD-0FDB-304B-D4AB0F64E26E}"/>
              </a:ext>
            </a:extLst>
          </p:cNvPr>
          <p:cNvSpPr txBox="1">
            <a:spLocks/>
          </p:cNvSpPr>
          <p:nvPr/>
        </p:nvSpPr>
        <p:spPr bwMode="auto">
          <a:xfrm>
            <a:off x="1366888" y="548958"/>
            <a:ext cx="9698734" cy="562074"/>
          </a:xfrm>
          <a:prstGeom prst="rect">
            <a:avLst/>
          </a:prstGeom>
          <a:solidFill>
            <a:schemeClr val="accent2">
              <a:lumMod val="20000"/>
              <a:lumOff val="80000"/>
            </a:schemeClr>
          </a:solidFill>
          <a:ln w="38100">
            <a:solidFill>
              <a:schemeClr val="tx1"/>
            </a:solid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Ticari Kar-Mali Kar</a:t>
            </a:r>
          </a:p>
        </p:txBody>
      </p:sp>
      <p:sp>
        <p:nvSpPr>
          <p:cNvPr id="5" name="Yuvarlatılmış Dikdörtgen 1">
            <a:extLst>
              <a:ext uri="{FF2B5EF4-FFF2-40B4-BE49-F238E27FC236}">
                <a16:creationId xmlns:a16="http://schemas.microsoft.com/office/drawing/2014/main" id="{3BCE6F50-1778-AD53-7F6A-BD8EC5E5E887}"/>
              </a:ext>
            </a:extLst>
          </p:cNvPr>
          <p:cNvSpPr/>
          <p:nvPr/>
        </p:nvSpPr>
        <p:spPr>
          <a:xfrm>
            <a:off x="8744525" y="5935568"/>
            <a:ext cx="1913673" cy="4320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491559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4">
            <a:extLst>
              <a:ext uri="{FF2B5EF4-FFF2-40B4-BE49-F238E27FC236}">
                <a16:creationId xmlns:a16="http://schemas.microsoft.com/office/drawing/2014/main" id="{C9E9BE51-8830-9B4B-5854-C77F88406494}"/>
              </a:ext>
            </a:extLst>
          </p:cNvPr>
          <p:cNvSpPr>
            <a:spLocks noGrp="1"/>
          </p:cNvSpPr>
          <p:nvPr/>
        </p:nvSpPr>
        <p:spPr>
          <a:xfrm>
            <a:off x="8034746" y="6268496"/>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E1080B20-D45B-492D-86E8-780F5FEE2AC0}" type="slidenum">
              <a:rPr lang="tr-TR" altLang="tr-TR" smtClean="0"/>
              <a:pPr/>
              <a:t>99</a:t>
            </a:fld>
            <a:endParaRPr lang="tr-TR" altLang="tr-TR"/>
          </a:p>
        </p:txBody>
      </p:sp>
      <p:sp>
        <p:nvSpPr>
          <p:cNvPr id="3" name="1 Başlık">
            <a:extLst>
              <a:ext uri="{FF2B5EF4-FFF2-40B4-BE49-F238E27FC236}">
                <a16:creationId xmlns:a16="http://schemas.microsoft.com/office/drawing/2014/main" id="{5E2D78ED-EAD3-9B0E-28BF-4C3E7FD64BD9}"/>
              </a:ext>
            </a:extLst>
          </p:cNvPr>
          <p:cNvSpPr txBox="1">
            <a:spLocks/>
          </p:cNvSpPr>
          <p:nvPr/>
        </p:nvSpPr>
        <p:spPr bwMode="auto">
          <a:xfrm>
            <a:off x="208722" y="224379"/>
            <a:ext cx="11827565" cy="524479"/>
          </a:xfrm>
          <a:prstGeom prst="rect">
            <a:avLst/>
          </a:prstGeom>
          <a:solidFill>
            <a:schemeClr val="accent1">
              <a:lumMod val="20000"/>
              <a:lumOff val="80000"/>
            </a:schemeClr>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defPPr>
              <a:defRPr lang="tr-TR"/>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tr-TR" sz="2400" b="1" dirty="0">
                <a:latin typeface="Times New Roman" panose="02020603050405020304" pitchFamily="18" charset="0"/>
                <a:cs typeface="Times New Roman" panose="02020603050405020304" pitchFamily="18" charset="0"/>
              </a:rPr>
              <a:t>ZARAR MAHSUBU (KVK MD. 9)</a:t>
            </a:r>
          </a:p>
        </p:txBody>
      </p:sp>
      <p:sp>
        <p:nvSpPr>
          <p:cNvPr id="4" name="2 İçerik Yer Tutucusu">
            <a:extLst>
              <a:ext uri="{FF2B5EF4-FFF2-40B4-BE49-F238E27FC236}">
                <a16:creationId xmlns:a16="http://schemas.microsoft.com/office/drawing/2014/main" id="{4FE3EEFB-D21F-A06C-BCF2-CE27282272C8}"/>
              </a:ext>
            </a:extLst>
          </p:cNvPr>
          <p:cNvSpPr txBox="1">
            <a:spLocks/>
          </p:cNvSpPr>
          <p:nvPr/>
        </p:nvSpPr>
        <p:spPr bwMode="auto">
          <a:xfrm>
            <a:off x="208721" y="1699590"/>
            <a:ext cx="11827566" cy="4850297"/>
          </a:xfrm>
          <a:prstGeom prst="rect">
            <a:avLst/>
          </a:prstGeom>
          <a:solidFill>
            <a:schemeClr val="accent1">
              <a:lumMod val="20000"/>
              <a:lumOff val="80000"/>
            </a:schemeClr>
          </a:solidFill>
          <a:ln w="25400">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tr-TR"/>
            </a:defPPr>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3" panose="05040102010807070707" pitchFamily="18" charset="2"/>
              <a:buNone/>
            </a:pPr>
            <a:r>
              <a:rPr lang="tr-TR" sz="2200" dirty="0">
                <a:latin typeface="Times New Roman" panose="02020603050405020304" pitchFamily="18" charset="0"/>
                <a:cs typeface="Times New Roman" panose="02020603050405020304" pitchFamily="18" charset="0"/>
              </a:rPr>
              <a:t>Kurumlar vergisi matrahının tespitinde zararların indirilebilmesi için:</a:t>
            </a:r>
          </a:p>
          <a:p>
            <a:pPr marL="357188" lvl="1" algn="just"/>
            <a:r>
              <a:rPr lang="tr-TR" sz="2200" dirty="0">
                <a:latin typeface="Times New Roman" panose="02020603050405020304" pitchFamily="18" charset="0"/>
                <a:cs typeface="Times New Roman" panose="02020603050405020304" pitchFamily="18" charset="0"/>
              </a:rPr>
              <a:t>Kurumlar vergisi beyannamesinde </a:t>
            </a:r>
            <a:r>
              <a:rPr lang="tr-TR" sz="2200" b="1" u="sng" dirty="0">
                <a:latin typeface="Times New Roman" panose="02020603050405020304" pitchFamily="18" charset="0"/>
                <a:cs typeface="Times New Roman" panose="02020603050405020304" pitchFamily="18" charset="0"/>
              </a:rPr>
              <a:t>her yıla ilişkin zarar tutarları ayrı ayrı gösterilmeli,</a:t>
            </a:r>
            <a:endParaRPr lang="tr-TR" sz="2200" u="sng" dirty="0">
              <a:latin typeface="Times New Roman" panose="02020603050405020304" pitchFamily="18" charset="0"/>
              <a:cs typeface="Times New Roman" panose="02020603050405020304" pitchFamily="18" charset="0"/>
            </a:endParaRPr>
          </a:p>
          <a:p>
            <a:pPr marL="357188" lvl="1" algn="just"/>
            <a:r>
              <a:rPr lang="tr-TR" sz="2200" dirty="0">
                <a:latin typeface="Times New Roman" panose="02020603050405020304" pitchFamily="18" charset="0"/>
                <a:cs typeface="Times New Roman" panose="02020603050405020304" pitchFamily="18" charset="0"/>
              </a:rPr>
              <a:t>Bu zararlar </a:t>
            </a:r>
            <a:r>
              <a:rPr lang="tr-TR" sz="2200" b="1" u="sng" dirty="0">
                <a:latin typeface="Times New Roman" panose="02020603050405020304" pitchFamily="18" charset="0"/>
                <a:cs typeface="Times New Roman" panose="02020603050405020304" pitchFamily="18" charset="0"/>
              </a:rPr>
              <a:t>beş yıldan fazla nakledilmemek</a:t>
            </a:r>
            <a:r>
              <a:rPr lang="tr-TR" sz="2200" u="sng"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üzere </a:t>
            </a:r>
            <a:r>
              <a:rPr lang="tr-TR" sz="2200" b="1" u="sng" dirty="0">
                <a:latin typeface="Times New Roman" panose="02020603050405020304" pitchFamily="18" charset="0"/>
                <a:cs typeface="Times New Roman" panose="02020603050405020304" pitchFamily="18" charset="0"/>
              </a:rPr>
              <a:t>GEÇMİŞ YIL BEYANNAMELERİNDE YER ALMALI.</a:t>
            </a:r>
            <a:endParaRPr lang="tr-TR" sz="2200" b="1" dirty="0">
              <a:latin typeface="Times New Roman" panose="02020603050405020304" pitchFamily="18" charset="0"/>
              <a:cs typeface="Times New Roman" panose="02020603050405020304" pitchFamily="18" charset="0"/>
            </a:endParaRPr>
          </a:p>
          <a:p>
            <a:pPr marL="414338" lvl="1" indent="-342900"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Mükelleflerce bir hesap dönemi içerisinde oluşan zarar beş hesap dönemi boyunca oluşacak kârlarla mahsup edilemiyorsa, </a:t>
            </a:r>
            <a:r>
              <a:rPr lang="tr-TR" sz="2200" b="1" u="sng" dirty="0">
                <a:highlight>
                  <a:srgbClr val="00FFFF"/>
                </a:highlight>
                <a:latin typeface="Times New Roman" panose="02020603050405020304" pitchFamily="18" charset="0"/>
                <a:cs typeface="Times New Roman" panose="02020603050405020304" pitchFamily="18" charset="0"/>
              </a:rPr>
              <a:t>o zarar artık sermayede </a:t>
            </a:r>
            <a:r>
              <a:rPr lang="tr-TR" sz="2200" b="1" u="sng" dirty="0">
                <a:highlight>
                  <a:srgbClr val="FFFF00"/>
                </a:highlight>
                <a:latin typeface="Times New Roman" panose="02020603050405020304" pitchFamily="18" charset="0"/>
                <a:cs typeface="Times New Roman" panose="02020603050405020304" pitchFamily="18" charset="0"/>
              </a:rPr>
              <a:t>meydana gelen bir eksilme </a:t>
            </a:r>
            <a:r>
              <a:rPr lang="tr-TR" sz="2200" b="1" u="sng" dirty="0">
                <a:highlight>
                  <a:srgbClr val="00FFFF"/>
                </a:highlight>
                <a:latin typeface="Times New Roman" panose="02020603050405020304" pitchFamily="18" charset="0"/>
                <a:cs typeface="Times New Roman" panose="02020603050405020304" pitchFamily="18" charset="0"/>
              </a:rPr>
              <a:t>olarak değerlendirilmekte ve mahsup imkânı ortadan kalkmaktadır.</a:t>
            </a:r>
          </a:p>
          <a:p>
            <a:pPr marL="71438" lvl="1" indent="0" algn="just">
              <a:buNone/>
            </a:pPr>
            <a:endParaRPr lang="tr-TR" sz="2200" dirty="0">
              <a:highlight>
                <a:srgbClr val="FFFF00"/>
              </a:highlight>
              <a:latin typeface="Times New Roman" panose="02020603050405020304" pitchFamily="18" charset="0"/>
              <a:cs typeface="Times New Roman" panose="02020603050405020304" pitchFamily="18" charset="0"/>
            </a:endParaRPr>
          </a:p>
          <a:p>
            <a:pPr marL="414338" lvl="1" indent="-342900"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Geçmiş hesap dönemlerinde oluşan zararların mahsubunda, söz konusu zararların </a:t>
            </a:r>
            <a:r>
              <a:rPr lang="tr-TR" sz="2200" b="1" u="sng" dirty="0">
                <a:highlight>
                  <a:srgbClr val="FFFF00"/>
                </a:highlight>
                <a:latin typeface="Times New Roman" panose="02020603050405020304" pitchFamily="18" charset="0"/>
                <a:cs typeface="Times New Roman" panose="02020603050405020304" pitchFamily="18" charset="0"/>
              </a:rPr>
              <a:t>en önceki hesap dönemi zararından başlayarak sırasıyla mahsup edilmesi gerekmektedir. </a:t>
            </a:r>
            <a:r>
              <a:rPr lang="tr-TR" sz="2200" dirty="0">
                <a:latin typeface="Times New Roman" panose="02020603050405020304" pitchFamily="18" charset="0"/>
                <a:cs typeface="Times New Roman" panose="02020603050405020304" pitchFamily="18" charset="0"/>
              </a:rPr>
              <a:t>Mahsup imkânının olduğu dönemlerde mahsup edilmeyen </a:t>
            </a:r>
            <a:r>
              <a:rPr lang="tr-TR" sz="2200" b="1" u="sng" dirty="0">
                <a:latin typeface="Times New Roman" panose="02020603050405020304" pitchFamily="18" charset="0"/>
                <a:cs typeface="Times New Roman" panose="02020603050405020304" pitchFamily="18" charset="0"/>
              </a:rPr>
              <a:t>zarar tutarlarının </a:t>
            </a:r>
            <a:r>
              <a:rPr lang="tr-TR" sz="2200" dirty="0">
                <a:latin typeface="Times New Roman" panose="02020603050405020304" pitchFamily="18" charset="0"/>
                <a:cs typeface="Times New Roman" panose="02020603050405020304" pitchFamily="18" charset="0"/>
              </a:rPr>
              <a:t>sonraki dönemlere ait kazançlardan düşülmesi mümkün olmayacaktır. (İstanbul VDB, 11.05.2011 tarih ve B.07.1.GİB.4.34.16.01-KVK 9-491 sayılı özelgesi )</a:t>
            </a:r>
          </a:p>
        </p:txBody>
      </p:sp>
      <p:pic>
        <p:nvPicPr>
          <p:cNvPr id="5" name="table">
            <a:extLst>
              <a:ext uri="{FF2B5EF4-FFF2-40B4-BE49-F238E27FC236}">
                <a16:creationId xmlns:a16="http://schemas.microsoft.com/office/drawing/2014/main" id="{B9702017-9647-4C29-FFC0-AEA3E854C37E}"/>
              </a:ext>
            </a:extLst>
          </p:cNvPr>
          <p:cNvPicPr>
            <a:picLocks noChangeAspect="1"/>
          </p:cNvPicPr>
          <p:nvPr/>
        </p:nvPicPr>
        <p:blipFill>
          <a:blip r:embed="rId2"/>
          <a:stretch>
            <a:fillRect/>
          </a:stretch>
        </p:blipFill>
        <p:spPr>
          <a:xfrm>
            <a:off x="208721" y="964559"/>
            <a:ext cx="11827566" cy="517214"/>
          </a:xfrm>
          <a:prstGeom prst="rect">
            <a:avLst/>
          </a:prstGeom>
          <a:solidFill>
            <a:schemeClr val="accent1">
              <a:lumMod val="20000"/>
              <a:lumOff val="80000"/>
            </a:schemeClr>
          </a:solidFill>
        </p:spPr>
      </p:pic>
      <p:sp>
        <p:nvSpPr>
          <p:cNvPr id="6" name="Slayt Numarası Yer Tutucusu 5">
            <a:extLst>
              <a:ext uri="{FF2B5EF4-FFF2-40B4-BE49-F238E27FC236}">
                <a16:creationId xmlns:a16="http://schemas.microsoft.com/office/drawing/2014/main" id="{F3825C22-8469-05F8-4F6E-EC9C285E3F2A}"/>
              </a:ext>
            </a:extLst>
          </p:cNvPr>
          <p:cNvSpPr>
            <a:spLocks noGrp="1"/>
          </p:cNvSpPr>
          <p:nvPr>
            <p:ph type="sldNum" sz="quarter" idx="12"/>
          </p:nvPr>
        </p:nvSpPr>
        <p:spPr/>
        <p:txBody>
          <a:bodyPr/>
          <a:lstStyle/>
          <a:p>
            <a:fld id="{2CEB5BB1-9E20-481F-B7EE-B089C484B85F}" type="slidenum">
              <a:rPr lang="tr-TR" smtClean="0"/>
              <a:t>99</a:t>
            </a:fld>
            <a:endParaRPr lang="tr-TR" dirty="0"/>
          </a:p>
        </p:txBody>
      </p:sp>
    </p:spTree>
    <p:extLst>
      <p:ext uri="{BB962C8B-B14F-4D97-AF65-F5344CB8AC3E}">
        <p14:creationId xmlns:p14="http://schemas.microsoft.com/office/powerpoint/2010/main" val="33583288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Slice</Template>
  <TotalTime>12483</TotalTime>
  <Words>27885</Words>
  <Application>Microsoft Office PowerPoint</Application>
  <PresentationFormat>Geniş ekran</PresentationFormat>
  <Paragraphs>1976</Paragraphs>
  <Slides>226</Slides>
  <Notes>9</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226</vt:i4>
      </vt:variant>
    </vt:vector>
  </HeadingPairs>
  <TitlesOfParts>
    <vt:vector size="239" baseType="lpstr">
      <vt:lpstr>Algerian</vt:lpstr>
      <vt:lpstr>Aptos</vt:lpstr>
      <vt:lpstr>Aptos Display</vt:lpstr>
      <vt:lpstr>Arial</vt:lpstr>
      <vt:lpstr>Bookman Old Style</vt:lpstr>
      <vt:lpstr>Calibri</vt:lpstr>
      <vt:lpstr>Cambria Math</vt:lpstr>
      <vt:lpstr>Times New Roman</vt:lpstr>
      <vt:lpstr>TimesNewRoman,Bold</vt:lpstr>
      <vt:lpstr>Wingdings</vt:lpstr>
      <vt:lpstr>Wingdings 2</vt:lpstr>
      <vt:lpstr>Wingdings 3</vt:lpstr>
      <vt:lpstr>Office Teması</vt:lpstr>
      <vt:lpstr>PowerPoint Sunusu</vt:lpstr>
      <vt:lpstr> Kurumlar Vergisi Kanunu Kanun No : 5520 Kabul Tarihi : 13.06.2006 Resmi Gazete Sayısı : 26205 Resmi Gazete Tarihi : 21.06.2006  </vt:lpstr>
      <vt:lpstr> İKİNCİ KISIM   </vt:lpstr>
      <vt:lpstr> ÜÇÜNCÜ KISIM   </vt:lpstr>
      <vt:lpstr>DÖRDÜNCÜ KISIM</vt:lpstr>
      <vt:lpstr>PowerPoint Sunusu</vt:lpstr>
      <vt:lpstr>PowerPoint Sunusu</vt:lpstr>
      <vt:lpstr>Madde 1 Verginin Konusu</vt:lpstr>
      <vt:lpstr> Madde 2 Mükellefler </vt:lpstr>
      <vt:lpstr>Anonim, Limited ve Sermayesi Paylara Bölünmüş Komandit Şirketler</vt:lpstr>
      <vt:lpstr>PowerPoint Sunusu</vt:lpstr>
      <vt:lpstr>PowerPoint Sunusu</vt:lpstr>
      <vt:lpstr>İş ortaklıklarının Unsurları</vt:lpstr>
      <vt:lpstr>PowerPoint Sunusu</vt:lpstr>
      <vt:lpstr>İşin Bitiminde Ortaya Çıkan Zararların Durumu</vt:lpstr>
      <vt:lpstr>Madde 3 Tam ve Dar Mükellefiyet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Sermaye Artırımın Avantajları Neler Olabilir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 Sermaye Unsurlarının Sermayeye İlave Edilme Tarihine Göre Sermaye Azaltımındaki Öncelik Durumu  </vt:lpstr>
      <vt:lpstr>Geçmiş Yıl Zararlarının Mahsubu Suretiyle Sermaye Azaltımı </vt:lpstr>
      <vt:lpstr>Devir ve Bölünme İşlemleri Nedeniyle Sermaye Azaltılması </vt:lpstr>
      <vt:lpstr>Devir İşlemleri Sonrasında Yapılan Sermaye Azaltımı </vt:lpstr>
      <vt:lpstr>Tam Bölünme İşlemleri Sonrasında Yapılan Sermaye Azaltımı </vt:lpstr>
      <vt:lpstr>Kısmi Bölünme İşlemleri Nedeniyle Yapılan Sermaye Azaltımı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Kurumlar Vergisi Oranı </vt:lpstr>
      <vt:lpstr>Borsa İstanbul Pay Piyasasında İlk Defa İşlem Görmek Üzere En Az %20 Oranında Halka Arz Edilen Kurumlarda Kurumlar Vergisi Oranının 2 Puan İndirimli Uygulanması </vt:lpstr>
      <vt:lpstr>Borsa İstanbul Pay Piyasasında ilk defa işlem görmek üzere en az %20 oranında halka arz edilen kurumlarda kurumlar vergisi oranının 2 puan indirimli uygulanması </vt:lpstr>
      <vt:lpstr>İhracat Yapan Kurumlar ile Üretim Faaliyetiyle İştigal Eden Kurumlarda Kurumlar Vergisi Oranının İndirimli Uygulaması </vt:lpstr>
      <vt:lpstr>PowerPoint Sunusu</vt:lpstr>
      <vt:lpstr>Kurumlar Vergisi Oranının İndirimli Uygulanmasının Şartları </vt:lpstr>
      <vt:lpstr>İhracat Faaliyetlerinden Elde Edilen Kazançlarda Kurumlar Vergisi oranının 5 Puan İndirimli Uygulanması </vt:lpstr>
      <vt:lpstr>PowerPoint Sunusu</vt:lpstr>
      <vt:lpstr>PowerPoint Sunusu</vt:lpstr>
      <vt:lpstr>PowerPoint Sunusu</vt:lpstr>
      <vt:lpstr>İhracat faaliyetinde bulunan (MAG) A.Ş. 2023 yılında bu faaliyetinden 1.000.000 TL kazanç elde etmiştir. 5 puan indirim kapsamında olmayan faaliyetlerinden ise 50.000 TL zarar doğan (MAG) A.Ş.’nin geçmiş yıl zararları nedeniyle kurumlar vergisi matrahı 200.000 TL olmuştur. (MAG) A.Ş.’nin 2023 faaliyet sonuçlarına ilişkin bilgiler aşağıdaki gibidir.</vt:lpstr>
      <vt:lpstr>PowerPoint Sunusu</vt:lpstr>
      <vt:lpstr>Üretim Faaliyetlerinden Elde Edilen Kazançlarda Kurumlar Vergisi Oranının 1 Puan İndirimli Uygulanması</vt:lpstr>
      <vt:lpstr>İndirimli Oran Uygulanacak Matrah:  Matrah  X  Üretim Faaliyetinden Elde Edilen Kazanç /Ticari Bilanço Karı  </vt:lpstr>
      <vt:lpstr>Örnek 2: Sanayi sicil belgesini haiz (G) A.Ş. 2023 yılında ürettiği tarımsal makinelerin satışından 3.800.000 TL kazanç elde etmiş, ürettiği sağlık ürünlerinin satış faaliyeti ise 1.200.000 TL zararla sonuçlanmıştır. Öte yandan, (G) A.Ş. diğer üretim faaliyetlerinden ise 1.800.000 TL zarar etmiştir. (G) A.Ş.’nin 2023 yılı faaliyet sonuçları aşağıdaki gibidir. </vt:lpstr>
      <vt:lpstr>PowerPoint Sunusu</vt:lpstr>
      <vt:lpstr>İhracat ve Üretim Faaliyetlerinin Birlikte Yapılması Halinde Kurumlar Vergisi Oranının İndirimli Uygulanması </vt:lpstr>
      <vt:lpstr>PowerPoint Sunusu</vt:lpstr>
      <vt:lpstr>PowerPoint Sunusu</vt:lpstr>
      <vt:lpstr>B- İhracat ve Üretimin Ticari Bilanço Karından Büyük Olması</vt:lpstr>
      <vt:lpstr>Sanayi sicil belgesini haiz (Z) A.Ş. muhtelif makineleri üreterek yurt içi piyasalara satışını yapmakta ve (Y) A.Ş.'den satın aldığı tarım ürünlerini de ihraç etmektedir. (Z) A.Ş.'nin bu faaliyetlerinin 2023 yılı sonuçlarına ilişkin bilgiler aşağıdaki gibidir. </vt:lpstr>
      <vt:lpstr>C- Kazancın bir kısmının Kanunun 10 uncu maddesinin birinci fıkrasının (ğ) bendi kapsamında indirime konu edilmiş olması halinde uygulama </vt:lpstr>
      <vt:lpstr>PowerPoint Sunusu</vt:lpstr>
      <vt:lpstr>PowerPoint Sunusu</vt:lpstr>
      <vt:lpstr>En az %20 oranında halka arz edilen kurumlarda üretim ve ihracat faaliyetlerinden elde edilen kazançlarda indirim uygulaması </vt:lpstr>
      <vt:lpstr>İndirimli Kurumlar Vergisinden Yararlanılması Halinde Uygulama </vt:lpstr>
      <vt:lpstr>PowerPoint Sunusu</vt:lpstr>
      <vt:lpstr>PowerPoint Sunusu</vt:lpstr>
      <vt:lpstr>Genel Giderlerin Dağılımı </vt:lpstr>
      <vt:lpstr>Münhasıran Üretim veya İhracat Kazançlarına İsabet Eden Kur Farkı ve Diğer Gelirlerin Durumu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YUSUF GÜMÜŞ</dc:creator>
  <cp:lastModifiedBy>YUSUF GÜMÜŞ</cp:lastModifiedBy>
  <cp:revision>159</cp:revision>
  <dcterms:created xsi:type="dcterms:W3CDTF">2026-02-23T04:34:32Z</dcterms:created>
  <dcterms:modified xsi:type="dcterms:W3CDTF">2026-04-16T06:51:51Z</dcterms:modified>
</cp:coreProperties>
</file>